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0" r:id="rId3"/>
    <p:sldId id="261" r:id="rId4"/>
    <p:sldId id="262" r:id="rId5"/>
    <p:sldId id="263" r:id="rId6"/>
    <p:sldId id="264" r:id="rId7"/>
    <p:sldId id="265" r:id="rId8"/>
    <p:sldId id="266" r:id="rId9"/>
    <p:sldId id="267"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12.02.2020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219AA5-C61B-4D75-A81D-A3C86382B897}"/>
              </a:ext>
            </a:extLst>
          </p:cNvPr>
          <p:cNvSpPr>
            <a:spLocks noGrp="1"/>
          </p:cNvSpPr>
          <p:nvPr>
            <p:ph type="title"/>
          </p:nvPr>
        </p:nvSpPr>
        <p:spPr>
          <a:xfrm>
            <a:off x="457200" y="274638"/>
            <a:ext cx="8229600" cy="6178698"/>
          </a:xfrm>
        </p:spPr>
        <p:txBody>
          <a:bodyPr>
            <a:normAutofit/>
          </a:bodyPr>
          <a:lstStyle/>
          <a:p>
            <a:pPr algn="just"/>
            <a:r>
              <a:rPr lang="tr-TR" sz="2200" dirty="0"/>
              <a:t>Hâkimler, görevlerinde bağımsızdırlar; Anayasaya, kanuna ve hukuka uygun olarak vicdanî kanaatlerine göre hüküm verirler. Hiçbir organ, makam, merci veya kişi, yargı yetkisinin kullanılmasında mahkemelere ve hâkimlere emir ve talimat veremez; genelge gönderemez; tavsiye ve telkinde bulunamaz. Görülmekte olan bir dava hakkında Yasama Meclisinde yargı yetkisinin kullanılması ile ilgili soru sorulamaz, görüşme yapılamaz veya herhangi bir beyanda bulunulamaz. Yasama ve yürütme organları ile idare, mahkeme kararlarına uymak zorundadır; bu organlar ve idare, mahkeme kararlarını hiçbir suretle değiştiremez ve bunların yerine getirilmesini geciktiremez</a:t>
            </a:r>
            <a:r>
              <a:rPr lang="tr-TR" dirty="0"/>
              <a:t>.</a:t>
            </a:r>
            <a:br>
              <a:rPr lang="tr-TR" dirty="0"/>
            </a:br>
            <a:endParaRPr lang="tr-TR" dirty="0"/>
          </a:p>
        </p:txBody>
      </p:sp>
    </p:spTree>
    <p:extLst>
      <p:ext uri="{BB962C8B-B14F-4D97-AF65-F5344CB8AC3E}">
        <p14:creationId xmlns:p14="http://schemas.microsoft.com/office/powerpoint/2010/main" val="489611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429684" cy="6297634"/>
          </a:xfrm>
        </p:spPr>
        <p:txBody>
          <a:bodyPr>
            <a:normAutofit fontScale="90000"/>
          </a:bodyPr>
          <a:lstStyle/>
          <a:p>
            <a:pPr algn="just"/>
            <a:r>
              <a:rPr lang="tr-TR" sz="3600" b="1" dirty="0">
                <a:solidFill>
                  <a:srgbClr val="C00000"/>
                </a:solidFill>
              </a:rPr>
              <a:t>Yargılamaya katılamayacak hakim</a:t>
            </a:r>
            <a:br>
              <a:rPr lang="tr-TR" sz="3600" dirty="0"/>
            </a:br>
            <a:r>
              <a:rPr lang="tr-TR" sz="3600" dirty="0"/>
              <a:t>MADDE 23.- (1) Bir karar veya hükme katılan hakim, yüksek görevli mahkemece bu hükme ilişkin olarak verilecek karar veya hükme </a:t>
            </a:r>
            <a:r>
              <a:rPr lang="tr-TR" sz="3100" dirty="0"/>
              <a:t>katılamaz.</a:t>
            </a:r>
            <a:br>
              <a:rPr lang="tr-TR" sz="3100" dirty="0"/>
            </a:br>
            <a:br>
              <a:rPr lang="tr-TR" sz="3100" dirty="0"/>
            </a:br>
            <a:r>
              <a:rPr lang="tr-TR" sz="3100" dirty="0"/>
              <a:t>(2) Aynı işte soruşturma evresinde görev yapmış bulunan hakim, kovuşturma evresinde görev yapamaz.</a:t>
            </a:r>
            <a:br>
              <a:rPr lang="tr-TR" sz="3100" dirty="0"/>
            </a:br>
            <a:r>
              <a:rPr lang="tr-TR" sz="2200" b="1" dirty="0">
                <a:solidFill>
                  <a:srgbClr val="C00000"/>
                </a:solidFill>
              </a:rPr>
              <a:t>NOT: Uygulama Kanunu ile bu hüküm sadece CMK m. 163 için uygulanacaktır. </a:t>
            </a:r>
            <a:br>
              <a:rPr lang="tr-TR" sz="2700" b="1" dirty="0">
                <a:solidFill>
                  <a:srgbClr val="C00000"/>
                </a:solidFill>
              </a:rPr>
            </a:br>
            <a:br>
              <a:rPr lang="tr-TR" sz="3100" dirty="0"/>
            </a:br>
            <a:r>
              <a:rPr lang="tr-TR" sz="3100" dirty="0"/>
              <a:t>3) Yargılamanın yenilenmesi halinde, önceki yargılamada görev yapan hakim, aynı işte görev alamaz.</a:t>
            </a:r>
            <a:br>
              <a:rPr lang="tr-TR" dirty="0"/>
            </a:b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501122" cy="6154758"/>
          </a:xfrm>
        </p:spPr>
        <p:txBody>
          <a:bodyPr>
            <a:noAutofit/>
          </a:bodyPr>
          <a:lstStyle/>
          <a:p>
            <a:pPr algn="just"/>
            <a:r>
              <a:rPr lang="tr-TR" sz="2000" b="1" dirty="0">
                <a:solidFill>
                  <a:srgbClr val="C00000"/>
                </a:solidFill>
              </a:rPr>
              <a:t>Hakimin reddi sebepleri ve ret isteminde bulunabilecekler</a:t>
            </a:r>
            <a:br>
              <a:rPr lang="tr-TR" sz="3200" dirty="0"/>
            </a:br>
            <a:r>
              <a:rPr lang="tr-TR" sz="3200" dirty="0"/>
              <a:t>MADDE 24- (1) </a:t>
            </a:r>
            <a:r>
              <a:rPr lang="tr-TR" sz="3200" dirty="0">
                <a:solidFill>
                  <a:srgbClr val="C00000"/>
                </a:solidFill>
              </a:rPr>
              <a:t>Hakimin davaya bakamayacağı hallerde reddi istenebileceği gibi</a:t>
            </a:r>
            <a:r>
              <a:rPr lang="tr-TR" sz="3200" dirty="0"/>
              <a:t>, </a:t>
            </a:r>
            <a:r>
              <a:rPr lang="tr-TR" sz="3200" dirty="0">
                <a:solidFill>
                  <a:srgbClr val="00B050"/>
                </a:solidFill>
              </a:rPr>
              <a:t>tarafsızlığını şüpheye düşürecek diğer sebeplerden dolayı da reddi istenebilir.</a:t>
            </a:r>
            <a:br>
              <a:rPr lang="tr-TR" sz="3200" dirty="0">
                <a:solidFill>
                  <a:srgbClr val="00B050"/>
                </a:solidFill>
              </a:rPr>
            </a:br>
            <a:br>
              <a:rPr lang="tr-TR" sz="3200" dirty="0"/>
            </a:br>
            <a:r>
              <a:rPr lang="tr-TR" sz="3200" dirty="0"/>
              <a:t>(2) </a:t>
            </a:r>
            <a:r>
              <a:rPr lang="tr-TR" sz="3200" b="1" dirty="0">
                <a:solidFill>
                  <a:srgbClr val="00B0F0"/>
                </a:solidFill>
              </a:rPr>
              <a:t>Cumhuriyet savcısı; şüpheli, sanık veya bunların müdafii, katılan veya vekili, hakimin reddi isteminde bulunabilirler.</a:t>
            </a:r>
            <a:br>
              <a:rPr lang="tr-TR" sz="3200" b="1" dirty="0">
                <a:solidFill>
                  <a:srgbClr val="00B0F0"/>
                </a:solidFill>
              </a:rPr>
            </a:br>
            <a:br>
              <a:rPr lang="tr-TR" sz="3200" dirty="0"/>
            </a:br>
            <a:r>
              <a:rPr lang="tr-TR" sz="3200" dirty="0"/>
              <a:t>(3) Bunlardan herhangi biri istediği takdirde, karar veya hükme katılacak hakimlerin isimleri kendisine bildirilir.</a:t>
            </a:r>
            <a:br>
              <a:rPr lang="tr-TR" sz="3200" dirty="0"/>
            </a:br>
            <a:endParaRPr lang="tr-T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normAutofit fontScale="90000"/>
          </a:bodyPr>
          <a:lstStyle/>
          <a:p>
            <a:pPr algn="just"/>
            <a:r>
              <a:rPr lang="tr-TR" sz="3600" b="1" dirty="0">
                <a:solidFill>
                  <a:srgbClr val="C00000"/>
                </a:solidFill>
              </a:rPr>
              <a:t>Tarafsızlığını şüpheye düşürecek sebeplerden dolayı hakimin reddi isteminin süresi</a:t>
            </a:r>
            <a:br>
              <a:rPr lang="tr-TR" sz="3600" b="1" dirty="0">
                <a:solidFill>
                  <a:srgbClr val="C00000"/>
                </a:solidFill>
              </a:rPr>
            </a:br>
            <a:r>
              <a:rPr lang="tr-TR" sz="3600" dirty="0"/>
              <a:t>MADDE 25- (1) </a:t>
            </a:r>
            <a:r>
              <a:rPr lang="tr-TR" sz="3600" b="1" u="sng" dirty="0">
                <a:solidFill>
                  <a:srgbClr val="00B050"/>
                </a:solidFill>
              </a:rPr>
              <a:t>Tarafsızlığını şüpheye düşürecek sebeplerden dolayı bir hakimin reddi,</a:t>
            </a:r>
            <a:r>
              <a:rPr lang="tr-TR" sz="3600" b="1" dirty="0">
                <a:solidFill>
                  <a:srgbClr val="00B050"/>
                </a:solidFill>
              </a:rPr>
              <a:t> ilk derece mahkemelerinde sanığın sorgusu başlayıncaya ….. kadar istenebilir</a:t>
            </a:r>
            <a:r>
              <a:rPr lang="tr-TR" sz="3600" dirty="0"/>
              <a:t>. </a:t>
            </a:r>
            <a:br>
              <a:rPr lang="tr-TR" sz="3600" dirty="0"/>
            </a:br>
            <a:br>
              <a:rPr lang="tr-TR" sz="3600" dirty="0"/>
            </a:br>
            <a:r>
              <a:rPr lang="tr-TR" sz="3600" dirty="0"/>
              <a:t>(2) </a:t>
            </a:r>
            <a:r>
              <a:rPr lang="tr-TR" sz="3600" dirty="0">
                <a:solidFill>
                  <a:srgbClr val="00B050"/>
                </a:solidFill>
              </a:rPr>
              <a:t>Sonradan ortaya çıkan veya öğrenilen sebeplerle duruşma veya inceleme bitinceye kadar da hakimin reddi istenebilir</a:t>
            </a:r>
            <a:r>
              <a:rPr lang="tr-TR" sz="3600" dirty="0"/>
              <a:t>. </a:t>
            </a:r>
            <a:r>
              <a:rPr lang="tr-TR" sz="3600" u="sng" dirty="0">
                <a:solidFill>
                  <a:srgbClr val="00B050"/>
                </a:solidFill>
              </a:rPr>
              <a:t>Ancak bu istemin, ret sebebinin öğrenilmesinden itibaren yedi gün içinde yapılması şarttır</a:t>
            </a:r>
            <a:r>
              <a:rPr lang="tr-TR" sz="3600" dirty="0"/>
              <a:t>.</a:t>
            </a:r>
            <a:br>
              <a:rPr lang="tr-TR" dirty="0"/>
            </a:b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501122" cy="6226196"/>
          </a:xfrm>
        </p:spPr>
        <p:txBody>
          <a:bodyPr>
            <a:normAutofit fontScale="90000"/>
          </a:bodyPr>
          <a:lstStyle/>
          <a:p>
            <a:pPr algn="just"/>
            <a:r>
              <a:rPr lang="tr-TR" sz="3600" b="1" dirty="0">
                <a:solidFill>
                  <a:srgbClr val="C00000"/>
                </a:solidFill>
              </a:rPr>
              <a:t>Ret isteminin usulü</a:t>
            </a:r>
            <a:br>
              <a:rPr lang="tr-TR" sz="3600" dirty="0"/>
            </a:br>
            <a:r>
              <a:rPr lang="tr-TR" sz="3600" dirty="0"/>
              <a:t>MADDE 26.- (1) Hakimin reddi, mensup olduğu mahkemeye verilecek dilekçeyle veya bu hususta zabıt katibine bir tutanak düzenlenmesi için başvurulması suretiyle yapılır.</a:t>
            </a:r>
            <a:br>
              <a:rPr lang="tr-TR" sz="3600" dirty="0"/>
            </a:br>
            <a:br>
              <a:rPr lang="tr-TR" sz="3600" dirty="0"/>
            </a:br>
            <a:r>
              <a:rPr lang="tr-TR" sz="3600" dirty="0"/>
              <a:t>(2) </a:t>
            </a:r>
            <a:r>
              <a:rPr lang="tr-TR" sz="3100" dirty="0">
                <a:solidFill>
                  <a:srgbClr val="C00000"/>
                </a:solidFill>
              </a:rPr>
              <a:t>Ret isteminde bulunan, öğrendiği ret sebeplerinin tümünü bir defada açıklamak ve süresi içinde olguları ile birlikte ortaya koymakla yükümlüdür.</a:t>
            </a:r>
            <a:br>
              <a:rPr lang="tr-TR" sz="3600" dirty="0"/>
            </a:br>
            <a:br>
              <a:rPr lang="tr-TR" sz="3600" dirty="0"/>
            </a:br>
            <a:r>
              <a:rPr lang="tr-TR" sz="3600" dirty="0"/>
              <a:t>(3) Reddi istenen hakim, ret sebepleri hakkındaki görüşlerini yazılı olarak bildirir.</a:t>
            </a:r>
            <a:br>
              <a:rPr lang="tr-TR" dirty="0"/>
            </a:b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401080" cy="6226196"/>
          </a:xfrm>
        </p:spPr>
        <p:txBody>
          <a:bodyPr>
            <a:normAutofit/>
          </a:bodyPr>
          <a:lstStyle/>
          <a:p>
            <a:pPr algn="just"/>
            <a:r>
              <a:rPr lang="tr-TR" sz="2700" b="1" dirty="0">
                <a:solidFill>
                  <a:srgbClr val="C00000"/>
                </a:solidFill>
              </a:rPr>
              <a:t>Hakimin reddi istemine karar verecek mahkeme</a:t>
            </a:r>
            <a:br>
              <a:rPr lang="tr-TR" sz="2700" dirty="0"/>
            </a:br>
            <a:r>
              <a:rPr lang="tr-TR" sz="2700" dirty="0"/>
              <a:t>MADDE 27.- (1) </a:t>
            </a:r>
            <a:r>
              <a:rPr lang="tr-TR" sz="2700" b="1" dirty="0"/>
              <a:t>Hakimin reddi istemine mensup olduğu mahkemece karar verilir.</a:t>
            </a:r>
            <a:r>
              <a:rPr lang="tr-TR" sz="2700" dirty="0"/>
              <a:t> </a:t>
            </a:r>
            <a:br>
              <a:rPr lang="tr-TR" sz="2700" dirty="0"/>
            </a:br>
            <a:r>
              <a:rPr lang="tr-TR" sz="2400" b="1" dirty="0">
                <a:solidFill>
                  <a:srgbClr val="C00000"/>
                </a:solidFill>
              </a:rPr>
              <a:t>Ancak, reddi istenen hakim müzakereye katılamaz</a:t>
            </a:r>
            <a:r>
              <a:rPr lang="tr-TR" sz="2700" dirty="0"/>
              <a:t>. </a:t>
            </a:r>
            <a:br>
              <a:rPr lang="tr-TR" sz="2700" dirty="0"/>
            </a:br>
            <a:r>
              <a:rPr lang="tr-TR" sz="2700" dirty="0"/>
              <a:t> </a:t>
            </a:r>
            <a:br>
              <a:rPr lang="tr-TR" sz="2700" dirty="0"/>
            </a:br>
            <a:r>
              <a:rPr lang="tr-TR" sz="2000" b="1" dirty="0">
                <a:solidFill>
                  <a:srgbClr val="C00000"/>
                </a:solidFill>
              </a:rPr>
              <a:t>Ret istemi üzerine verilecek kararlar ve başvurulacak kanun yolları </a:t>
            </a:r>
            <a:br>
              <a:rPr lang="tr-TR" sz="2700" b="1" dirty="0">
                <a:solidFill>
                  <a:srgbClr val="C00000"/>
                </a:solidFill>
              </a:rPr>
            </a:br>
            <a:r>
              <a:rPr lang="tr-TR" sz="2700" dirty="0"/>
              <a:t>MADDE 28.- (1) </a:t>
            </a:r>
            <a:r>
              <a:rPr lang="tr-TR" sz="2700" b="1" dirty="0"/>
              <a:t>Ret isteminin kabulüne ilişkin kararlar kesindir; kabul edilmemesine ilişkin kararlara karşı itiraz yoluna gidilebilir. </a:t>
            </a:r>
            <a:r>
              <a:rPr lang="tr-TR" sz="2700" dirty="0"/>
              <a:t>İtiraz üzerine verilen ret kararı hükümle birlikte incelenir.</a:t>
            </a:r>
            <a:br>
              <a:rPr lang="tr-TR" dirty="0"/>
            </a:b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14290"/>
            <a:ext cx="8643998" cy="6286544"/>
          </a:xfrm>
        </p:spPr>
        <p:txBody>
          <a:bodyPr>
            <a:normAutofit fontScale="90000"/>
          </a:bodyPr>
          <a:lstStyle/>
          <a:p>
            <a:pPr algn="just"/>
            <a:br>
              <a:rPr lang="tr-TR" sz="3100" dirty="0"/>
            </a:br>
            <a:br>
              <a:rPr lang="tr-TR" sz="3100" dirty="0"/>
            </a:br>
            <a:r>
              <a:rPr lang="tr-TR" sz="3100" b="1" dirty="0"/>
              <a:t>Reddi istenen hakimin yapabileceği işlemler</a:t>
            </a:r>
            <a:br>
              <a:rPr lang="tr-TR" sz="3100" dirty="0"/>
            </a:br>
            <a:r>
              <a:rPr lang="tr-TR" sz="3100" dirty="0"/>
              <a:t>MADDE 29.- (1) </a:t>
            </a:r>
            <a:r>
              <a:rPr lang="tr-TR" sz="2700" b="1" dirty="0">
                <a:solidFill>
                  <a:srgbClr val="C00000"/>
                </a:solidFill>
              </a:rPr>
              <a:t>Reddi istenen hakim, ret hakkında bir karar verilinceye kadar yalnız gecikmesinde sakınca olan işlemleri yapar</a:t>
            </a:r>
            <a:r>
              <a:rPr lang="tr-TR" sz="3100" dirty="0"/>
              <a:t>.</a:t>
            </a:r>
            <a:br>
              <a:rPr lang="tr-TR" sz="3100" dirty="0"/>
            </a:br>
            <a:br>
              <a:rPr lang="tr-TR" sz="3100" dirty="0"/>
            </a:br>
            <a:r>
              <a:rPr lang="tr-TR" sz="3100" dirty="0"/>
              <a:t>(2) Ancak, </a:t>
            </a:r>
            <a:r>
              <a:rPr lang="tr-TR" sz="3100" b="1" dirty="0">
                <a:solidFill>
                  <a:srgbClr val="00B050"/>
                </a:solidFill>
              </a:rPr>
              <a:t>hakimin oturum sırasında reddedilmesi halinde</a:t>
            </a:r>
            <a:r>
              <a:rPr lang="tr-TR" sz="3100" dirty="0"/>
              <a:t>, bu konuda bir karar verilebilmesi için oturuma ara vermek gerekse bile </a:t>
            </a:r>
            <a:r>
              <a:rPr lang="tr-TR" sz="3100" b="1" dirty="0">
                <a:solidFill>
                  <a:srgbClr val="00B050"/>
                </a:solidFill>
              </a:rPr>
              <a:t>ara vermeksizin devam olunur</a:t>
            </a:r>
            <a:r>
              <a:rPr lang="tr-TR" sz="3100" dirty="0"/>
              <a:t>. Şu kadar ki, 216 </a:t>
            </a:r>
            <a:r>
              <a:rPr lang="tr-TR" sz="3100" dirty="0" err="1"/>
              <a:t>ncı</a:t>
            </a:r>
            <a:r>
              <a:rPr lang="tr-TR" sz="3100" dirty="0"/>
              <a:t> madde uyarınca tarafların iddia ve sözlerinin dinlenilmesine geçilemez ve ret konusunda bir karar verilmeden reddedilen hakim tarafından veya onun katılımıyla bir sonraki oturuma başlanamaz.</a:t>
            </a:r>
            <a:br>
              <a:rPr lang="tr-TR" sz="3100" dirty="0"/>
            </a:br>
            <a:br>
              <a:rPr lang="tr-TR" sz="3100" dirty="0"/>
            </a:br>
            <a:r>
              <a:rPr lang="tr-TR" sz="3100" dirty="0"/>
              <a:t>(3) </a:t>
            </a:r>
            <a:r>
              <a:rPr lang="tr-TR" sz="3100" b="1" dirty="0">
                <a:solidFill>
                  <a:srgbClr val="C00000"/>
                </a:solidFill>
              </a:rPr>
              <a:t>Ret isteminin kabulüne karar verildiğinde, gecikmesinde sakınca bulunan hal nedeniyle yapılmış işlemler dışında, duruşma tekrarlanır</a:t>
            </a:r>
            <a:r>
              <a:rPr lang="tr-TR" sz="3100" dirty="0"/>
              <a:t>.</a:t>
            </a:r>
            <a:br>
              <a:rPr lang="tr-TR" sz="3100" dirty="0"/>
            </a:br>
            <a:r>
              <a:rPr lang="tr-TR" dirty="0"/>
              <a:t> </a:t>
            </a:r>
            <a:br>
              <a:rPr lang="tr-TR" dirty="0"/>
            </a:b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69006"/>
          </a:xfrm>
        </p:spPr>
        <p:txBody>
          <a:bodyPr>
            <a:normAutofit fontScale="90000"/>
          </a:bodyPr>
          <a:lstStyle/>
          <a:p>
            <a:pPr algn="just"/>
            <a:r>
              <a:rPr lang="tr-TR" sz="3600" b="1" dirty="0">
                <a:solidFill>
                  <a:srgbClr val="C00000"/>
                </a:solidFill>
              </a:rPr>
              <a:t>Hakimin çekinmesi ve inceleme mercii </a:t>
            </a:r>
            <a:br>
              <a:rPr lang="tr-TR" sz="3600" dirty="0"/>
            </a:br>
            <a:r>
              <a:rPr lang="tr-TR" sz="3600" dirty="0"/>
              <a:t>MADDE 30.- (1) </a:t>
            </a:r>
            <a:r>
              <a:rPr lang="tr-TR" sz="3100" u="sng" dirty="0"/>
              <a:t>Hakim, yasaklılığını gerektiren sebeplere dayanarak çekindiğinde</a:t>
            </a:r>
            <a:r>
              <a:rPr lang="tr-TR" sz="3100" dirty="0"/>
              <a:t>; merci, bir başka hakimi veya mahkemeyi davaya bakmakla görevlendirir.</a:t>
            </a:r>
            <a:br>
              <a:rPr lang="tr-TR" sz="3600" dirty="0"/>
            </a:br>
            <a:br>
              <a:rPr lang="tr-TR" sz="3600" dirty="0"/>
            </a:br>
            <a:r>
              <a:rPr lang="tr-TR" sz="3600" dirty="0"/>
              <a:t>(2) </a:t>
            </a:r>
            <a:r>
              <a:rPr lang="tr-TR" sz="3100" u="sng" dirty="0"/>
              <a:t>Hakim, tarafsızlığını şüpheye düşürecek sebepler ileri sürerek çekindiğinde,</a:t>
            </a:r>
            <a:r>
              <a:rPr lang="tr-TR" sz="3100" dirty="0"/>
              <a:t> </a:t>
            </a:r>
            <a:r>
              <a:rPr lang="tr-TR" sz="3100" dirty="0">
                <a:solidFill>
                  <a:srgbClr val="C00000"/>
                </a:solidFill>
              </a:rPr>
              <a:t>merci çekinmenin uygun olup olmadığına karar verir.</a:t>
            </a:r>
            <a:r>
              <a:rPr lang="tr-TR" sz="3100" dirty="0"/>
              <a:t> Çekinmenin uygun bulunması halinde, davaya bakmakla bir başka hakim veya mahkeme görevlendirilir.</a:t>
            </a:r>
            <a:br>
              <a:rPr lang="tr-TR" dirty="0"/>
            </a:b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472518" cy="6083320"/>
          </a:xfrm>
        </p:spPr>
        <p:txBody>
          <a:bodyPr>
            <a:normAutofit/>
          </a:bodyPr>
          <a:lstStyle/>
          <a:p>
            <a:pPr algn="just"/>
            <a:r>
              <a:rPr lang="tr-TR" sz="2800" b="1" dirty="0"/>
              <a:t>Ret isteminin geri çevrilme</a:t>
            </a:r>
            <a:r>
              <a:rPr lang="tr-TR" sz="2800" dirty="0"/>
              <a:t>si</a:t>
            </a:r>
            <a:br>
              <a:rPr lang="tr-TR" sz="2800" dirty="0"/>
            </a:br>
            <a:r>
              <a:rPr lang="tr-TR" sz="2800" dirty="0"/>
              <a:t>MADDE 31.- (1) Mahkeme, kovuşturma evresinde ileri sürülen hakimin reddi istemini aşağıdaki durumlarda geri çevirir:</a:t>
            </a:r>
            <a:br>
              <a:rPr lang="tr-TR" sz="2800" dirty="0"/>
            </a:br>
            <a:r>
              <a:rPr lang="tr-TR" sz="2800" b="1" dirty="0">
                <a:solidFill>
                  <a:srgbClr val="C00000"/>
                </a:solidFill>
              </a:rPr>
              <a:t>a)Ret istemi süresinde yapılmamışsa.</a:t>
            </a:r>
            <a:br>
              <a:rPr lang="tr-TR" sz="2800" b="1" dirty="0">
                <a:solidFill>
                  <a:srgbClr val="C00000"/>
                </a:solidFill>
              </a:rPr>
            </a:br>
            <a:r>
              <a:rPr lang="tr-TR" sz="2800" b="1" dirty="0">
                <a:solidFill>
                  <a:srgbClr val="C00000"/>
                </a:solidFill>
              </a:rPr>
              <a:t>b)Ret sebebi ve delili gösterilmemişse.</a:t>
            </a:r>
            <a:br>
              <a:rPr lang="tr-TR" sz="2800" b="1" dirty="0">
                <a:solidFill>
                  <a:srgbClr val="C00000"/>
                </a:solidFill>
              </a:rPr>
            </a:br>
            <a:r>
              <a:rPr lang="tr-TR" sz="2800" b="1" dirty="0">
                <a:solidFill>
                  <a:srgbClr val="C00000"/>
                </a:solidFill>
              </a:rPr>
              <a:t>c) Ret isteminin duruşmayı uzatmak amacı ile yapıldığı açıkça anlaşılıyorsa.</a:t>
            </a:r>
            <a:br>
              <a:rPr lang="tr-TR" sz="2800" b="1" dirty="0">
                <a:solidFill>
                  <a:srgbClr val="C00000"/>
                </a:solidFill>
              </a:rPr>
            </a:br>
            <a:r>
              <a:rPr lang="tr-TR" sz="2800" dirty="0"/>
              <a:t>(2) </a:t>
            </a:r>
            <a:r>
              <a:rPr lang="tr-TR" sz="2800" b="1" dirty="0">
                <a:solidFill>
                  <a:srgbClr val="00B050"/>
                </a:solidFill>
              </a:rPr>
              <a:t>Bu hallerde ret istemi, toplu mahkemelerde reddedilen hakimin müzakereye katılmasıyla, tek hakimli mahkemelerde de reddedilen hakimin kendisi tarafından geri çevrilir.</a:t>
            </a:r>
            <a:br>
              <a:rPr lang="tr-TR" sz="2800" b="1" dirty="0">
                <a:solidFill>
                  <a:srgbClr val="00B050"/>
                </a:solidFill>
              </a:rPr>
            </a:br>
            <a:endParaRPr lang="tr-TR" sz="2800" b="1" dirty="0">
              <a:solidFill>
                <a:srgbClr val="00B050"/>
              </a:solidFill>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749</Words>
  <Application>Microsoft Office PowerPoint</Application>
  <PresentationFormat>Ekran Gösterisi (4:3)</PresentationFormat>
  <Paragraphs>9</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Calibri</vt:lpstr>
      <vt:lpstr>Ofis Teması</vt:lpstr>
      <vt:lpstr>Hâkimler, görevlerinde bağımsızdırlar; Anayasaya, kanuna ve hukuka uygun olarak vicdanî kanaatlerine göre hüküm verirler. Hiçbir organ, makam, merci veya kişi, yargı yetkisinin kullanılmasında mahkemelere ve hâkimlere emir ve talimat veremez; genelge gönderemez; tavsiye ve telkinde bulunamaz. Görülmekte olan bir dava hakkında Yasama Meclisinde yargı yetkisinin kullanılması ile ilgili soru sorulamaz, görüşme yapılamaz veya herhangi bir beyanda bulunulamaz. Yasama ve yürütme organları ile idare, mahkeme kararlarına uymak zorundadır; bu organlar ve idare, mahkeme kararlarını hiçbir suretle değiştiremez ve bunların yerine getirilmesini geciktiremez. </vt:lpstr>
      <vt:lpstr>Yargılamaya katılamayacak hakim MADDE 23.- (1) Bir karar veya hükme katılan hakim, yüksek görevli mahkemece bu hükme ilişkin olarak verilecek karar veya hükme katılamaz.  (2) Aynı işte soruşturma evresinde görev yapmış bulunan hakim, kovuşturma evresinde görev yapamaz. NOT: Uygulama Kanunu ile bu hüküm sadece CMK m. 163 için uygulanacaktır.   3) Yargılamanın yenilenmesi halinde, önceki yargılamada görev yapan hakim, aynı işte görev alamaz. </vt:lpstr>
      <vt:lpstr>Hakimin reddi sebepleri ve ret isteminde bulunabilecekler MADDE 24- (1) Hakimin davaya bakamayacağı hallerde reddi istenebileceği gibi, tarafsızlığını şüpheye düşürecek diğer sebeplerden dolayı da reddi istenebilir.  (2) Cumhuriyet savcısı; şüpheli, sanık veya bunların müdafii, katılan veya vekili, hakimin reddi isteminde bulunabilirler.  (3) Bunlardan herhangi biri istediği takdirde, karar veya hükme katılacak hakimlerin isimleri kendisine bildirilir. </vt:lpstr>
      <vt:lpstr>Tarafsızlığını şüpheye düşürecek sebeplerden dolayı hakimin reddi isteminin süresi MADDE 25- (1) Tarafsızlığını şüpheye düşürecek sebeplerden dolayı bir hakimin reddi, ilk derece mahkemelerinde sanığın sorgusu başlayıncaya ….. kadar istenebilir.   (2) Sonradan ortaya çıkan veya öğrenilen sebeplerle duruşma veya inceleme bitinceye kadar da hakimin reddi istenebilir. Ancak bu istemin, ret sebebinin öğrenilmesinden itibaren yedi gün içinde yapılması şarttır. </vt:lpstr>
      <vt:lpstr>Ret isteminin usulü MADDE 26.- (1) Hakimin reddi, mensup olduğu mahkemeye verilecek dilekçeyle veya bu hususta zabıt katibine bir tutanak düzenlenmesi için başvurulması suretiyle yapılır.  (2) Ret isteminde bulunan, öğrendiği ret sebeplerinin tümünü bir defada açıklamak ve süresi içinde olguları ile birlikte ortaya koymakla yükümlüdür.  (3) Reddi istenen hakim, ret sebepleri hakkındaki görüşlerini yazılı olarak bildirir. </vt:lpstr>
      <vt:lpstr>Hakimin reddi istemine karar verecek mahkeme MADDE 27.- (1) Hakimin reddi istemine mensup olduğu mahkemece karar verilir.  Ancak, reddi istenen hakim müzakereye katılamaz.    Ret istemi üzerine verilecek kararlar ve başvurulacak kanun yolları  MADDE 28.- (1) Ret isteminin kabulüne ilişkin kararlar kesindir; kabul edilmemesine ilişkin kararlara karşı itiraz yoluna gidilebilir. İtiraz üzerine verilen ret kararı hükümle birlikte incelenir. </vt:lpstr>
      <vt:lpstr>  Reddi istenen hakimin yapabileceği işlemler MADDE 29.- (1) Reddi istenen hakim, ret hakkında bir karar verilinceye kadar yalnız gecikmesinde sakınca olan işlemleri yapar.  (2) Ancak, hakimin oturum sırasında reddedilmesi halinde, bu konuda bir karar verilebilmesi için oturuma ara vermek gerekse bile ara vermeksizin devam olunur. Şu kadar ki, 216 ncı madde uyarınca tarafların iddia ve sözlerinin dinlenilmesine geçilemez ve ret konusunda bir karar verilmeden reddedilen hakim tarafından veya onun katılımıyla bir sonraki oturuma başlanamaz.  (3) Ret isteminin kabulüne karar verildiğinde, gecikmesinde sakınca bulunan hal nedeniyle yapılmış işlemler dışında, duruşma tekrarlanır.   </vt:lpstr>
      <vt:lpstr>Hakimin çekinmesi ve inceleme mercii  MADDE 30.- (1) Hakim, yasaklılığını gerektiren sebeplere dayanarak çekindiğinde; merci, bir başka hakimi veya mahkemeyi davaya bakmakla görevlendirir.  (2) Hakim, tarafsızlığını şüpheye düşürecek sebepler ileri sürerek çekindiğinde, merci çekinmenin uygun olup olmadığına karar verir. Çekinmenin uygun bulunması halinde, davaya bakmakla bir başka hakim veya mahkeme görevlendirilir. </vt:lpstr>
      <vt:lpstr>Ret isteminin geri çevrilmesi MADDE 31.- (1) Mahkeme, kovuşturma evresinde ileri sürülen hakimin reddi istemini aşağıdaki durumlarda geri çevirir: a)Ret istemi süresinde yapılmamışsa. b)Ret sebebi ve delili gösterilmemişse. c) Ret isteminin duruşmayı uzatmak amacı ile yapıldığı açıkça anlaşılıyorsa. (2) Bu hallerde ret istemi, toplu mahkemelerde reddedilen hakimin müzakereye katılmasıyla, tek hakimli mahkemelerde de reddedilen hakimin kendisi tarafından geri çevrilir.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CEZA KANUNLARININ KİŞİ YÖNÜNDEN SINIRLARI </dc:title>
  <dc:creator>pc</dc:creator>
  <cp:lastModifiedBy>User</cp:lastModifiedBy>
  <cp:revision>7</cp:revision>
  <dcterms:created xsi:type="dcterms:W3CDTF">2016-10-13T20:34:20Z</dcterms:created>
  <dcterms:modified xsi:type="dcterms:W3CDTF">2020-02-11T21:12:29Z</dcterms:modified>
</cp:coreProperties>
</file>