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8" r:id="rId3"/>
    <p:sldId id="278" r:id="rId4"/>
    <p:sldId id="257" r:id="rId5"/>
    <p:sldId id="259" r:id="rId6"/>
    <p:sldId id="260" r:id="rId7"/>
    <p:sldId id="281" r:id="rId8"/>
    <p:sldId id="261" r:id="rId9"/>
    <p:sldId id="262" r:id="rId10"/>
    <p:sldId id="265" r:id="rId11"/>
    <p:sldId id="282" r:id="rId12"/>
    <p:sldId id="263" r:id="rId13"/>
    <p:sldId id="266" r:id="rId14"/>
    <p:sldId id="267" r:id="rId15"/>
    <p:sldId id="268" r:id="rId16"/>
    <p:sldId id="279" r:id="rId17"/>
    <p:sldId id="280" r:id="rId18"/>
    <p:sldId id="269" r:id="rId19"/>
    <p:sldId id="284" r:id="rId20"/>
    <p:sldId id="270" r:id="rId21"/>
    <p:sldId id="271" r:id="rId22"/>
    <p:sldId id="272" r:id="rId23"/>
    <p:sldId id="273" r:id="rId24"/>
    <p:sldId id="274" r:id="rId25"/>
    <p:sldId id="275" r:id="rId26"/>
    <p:sldId id="276" r:id="rId27"/>
    <p:sldId id="277"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4660"/>
  </p:normalViewPr>
  <p:slideViewPr>
    <p:cSldViewPr>
      <p:cViewPr varScale="1">
        <p:scale>
          <a:sx n="108" d="100"/>
          <a:sy n="108" d="100"/>
        </p:scale>
        <p:origin x="1698"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tableStyles" Target="tableStyle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F7147AEF-A5C5-475E-B9C6-15709764CB4B}" type="datetimeFigureOut">
              <a:rPr lang="tr-TR" smtClean="0"/>
              <a:pPr/>
              <a:t>7.10.2019</a:t>
            </a:fld>
            <a:endParaRPr lang="tr-TR" dirty="0"/>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dirty="0"/>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EA2F2F66-8536-4DB7-838F-647F0DDB48C3}" type="slidenum">
              <a:rPr lang="tr-TR" smtClean="0"/>
              <a:pPr/>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F7147AEF-A5C5-475E-B9C6-15709764CB4B}" type="datetimeFigureOut">
              <a:rPr lang="tr-TR" smtClean="0"/>
              <a:pPr/>
              <a:t>7.10.2019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EA2F2F66-8536-4DB7-838F-647F0DDB48C3}"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F7147AEF-A5C5-475E-B9C6-15709764CB4B}" type="datetimeFigureOut">
              <a:rPr lang="tr-TR" smtClean="0"/>
              <a:pPr/>
              <a:t>7.10.2019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EA2F2F66-8536-4DB7-838F-647F0DDB48C3}"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F7147AEF-A5C5-475E-B9C6-15709764CB4B}" type="datetimeFigureOut">
              <a:rPr lang="tr-TR" smtClean="0"/>
              <a:pPr/>
              <a:t>7.10.2019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EA2F2F66-8536-4DB7-838F-647F0DDB48C3}" type="slidenum">
              <a:rPr lang="tr-TR" smtClean="0"/>
              <a:pPr/>
              <a:t>‹#›</a:t>
            </a:fld>
            <a:endParaRPr lang="tr-TR" dirty="0"/>
          </a:p>
        </p:txBody>
      </p:sp>
      <p:sp>
        <p:nvSpPr>
          <p:cNvPr id="7" name="6 Başlık"/>
          <p:cNvSpPr>
            <a:spLocks noGrp="1"/>
          </p:cNvSpPr>
          <p:nvPr>
            <p:ph type="title"/>
          </p:nvPr>
        </p:nvSpPr>
        <p:spPr/>
        <p:txBody>
          <a:bodyPr rtlCol="0"/>
          <a:lstStyle/>
          <a:p>
            <a:r>
              <a:rPr kumimoji="0" lang="tr-TR"/>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F7147AEF-A5C5-475E-B9C6-15709764CB4B}" type="datetimeFigureOut">
              <a:rPr lang="tr-TR" smtClean="0"/>
              <a:pPr/>
              <a:t>7.10.2019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EA2F2F66-8536-4DB7-838F-647F0DDB48C3}" type="slidenum">
              <a:rPr lang="tr-TR" smtClean="0"/>
              <a:pPr/>
              <a:t>‹#›</a:t>
            </a:fld>
            <a:endParaRPr lang="tr-TR" dirty="0"/>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F7147AEF-A5C5-475E-B9C6-15709764CB4B}" type="datetimeFigureOut">
              <a:rPr lang="tr-TR" smtClean="0"/>
              <a:pPr/>
              <a:t>7.10.2019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EA2F2F66-8536-4DB7-838F-647F0DDB48C3}" type="slidenum">
              <a:rPr lang="tr-TR" smtClean="0"/>
              <a:pPr/>
              <a:t>‹#›</a:t>
            </a:fld>
            <a:endParaRPr lang="tr-TR" dirty="0"/>
          </a:p>
        </p:txBody>
      </p:sp>
      <p:sp>
        <p:nvSpPr>
          <p:cNvPr id="8" name="7 Başlık"/>
          <p:cNvSpPr>
            <a:spLocks noGrp="1"/>
          </p:cNvSpPr>
          <p:nvPr>
            <p:ph type="title"/>
          </p:nvPr>
        </p:nvSpPr>
        <p:spPr/>
        <p:txBody>
          <a:bodyPr rtlCol="0"/>
          <a:lstStyle/>
          <a:p>
            <a:r>
              <a:rPr kumimoji="0" lang="tr-TR"/>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F7147AEF-A5C5-475E-B9C6-15709764CB4B}" type="datetimeFigureOut">
              <a:rPr lang="tr-TR" smtClean="0"/>
              <a:pPr/>
              <a:t>7.10.2019</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EA2F2F66-8536-4DB7-838F-647F0DDB48C3}" type="slidenum">
              <a:rPr lang="tr-TR" smtClean="0"/>
              <a:pPr/>
              <a:t>‹#›</a:t>
            </a:fld>
            <a:endParaRPr lang="tr-TR"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F7147AEF-A5C5-475E-B9C6-15709764CB4B}" type="datetimeFigureOut">
              <a:rPr lang="tr-TR" smtClean="0"/>
              <a:pPr/>
              <a:t>7.10.2019</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EA2F2F66-8536-4DB7-838F-647F0DDB48C3}" type="slidenum">
              <a:rPr lang="tr-TR" smtClean="0"/>
              <a:pPr/>
              <a:t>‹#›</a:t>
            </a:fld>
            <a:endParaRPr lang="tr-TR" dirty="0"/>
          </a:p>
        </p:txBody>
      </p:sp>
      <p:sp>
        <p:nvSpPr>
          <p:cNvPr id="6" name="5 Başlık"/>
          <p:cNvSpPr>
            <a:spLocks noGrp="1"/>
          </p:cNvSpPr>
          <p:nvPr>
            <p:ph type="title"/>
          </p:nvPr>
        </p:nvSpPr>
        <p:spPr/>
        <p:txBody>
          <a:bodyPr rtlCol="0"/>
          <a:lstStyle/>
          <a:p>
            <a:r>
              <a:rPr kumimoji="0" lang="tr-TR"/>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7147AEF-A5C5-475E-B9C6-15709764CB4B}" type="datetimeFigureOut">
              <a:rPr lang="tr-TR" smtClean="0"/>
              <a:pPr/>
              <a:t>7.10.2019</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EA2F2F66-8536-4DB7-838F-647F0DDB48C3}"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p>
            <a:fld id="{F7147AEF-A5C5-475E-B9C6-15709764CB4B}" type="datetimeFigureOut">
              <a:rPr lang="tr-TR" smtClean="0"/>
              <a:pPr/>
              <a:t>7.10.2019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EA2F2F66-8536-4DB7-838F-647F0DDB48C3}" type="slidenum">
              <a:rPr lang="tr-TR" smtClean="0"/>
              <a:pPr/>
              <a:t>‹#›</a:t>
            </a:fld>
            <a:endParaRPr lang="tr-TR"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dirty="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F7147AEF-A5C5-475E-B9C6-15709764CB4B}" type="datetimeFigureOut">
              <a:rPr lang="tr-TR" smtClean="0"/>
              <a:pPr/>
              <a:t>7.10.2019</a:t>
            </a:fld>
            <a:endParaRPr lang="tr-TR" dirty="0"/>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dirty="0"/>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EA2F2F66-8536-4DB7-838F-647F0DDB48C3}" type="slidenum">
              <a:rPr lang="tr-TR" smtClean="0"/>
              <a:pPr/>
              <a:t>‹#›</a:t>
            </a:fld>
            <a:endParaRPr lang="tr-TR" dirty="0"/>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a:t>Asıl başlık stili için tıklatın</a:t>
            </a:r>
            <a:endParaRPr kumimoji="0" lang="en-US"/>
          </a:p>
        </p:txBody>
      </p:sp>
      <p:sp>
        <p:nvSpPr>
          <p:cNvPr id="8" name="7 Serbest Form"/>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Serbest Form"/>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9 Dik Üçgen"/>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11 Serbest Form"/>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13 Dik Üçgen"/>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7147AEF-A5C5-475E-B9C6-15709764CB4B}" type="datetimeFigureOut">
              <a:rPr lang="tr-TR" smtClean="0"/>
              <a:pPr/>
              <a:t>7.10.2019</a:t>
            </a:fld>
            <a:endParaRPr lang="tr-TR" dirty="0"/>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dirty="0"/>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A2F2F66-8536-4DB7-838F-647F0DDB48C3}" type="slidenum">
              <a:rPr lang="tr-TR" smtClean="0"/>
              <a:pPr/>
              <a:t>‹#›</a:t>
            </a:fld>
            <a:endParaRPr lang="tr-TR"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5.jpg" /><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image" Target="../media/image6.jpg" /><Relationship Id="rId1" Type="http://schemas.openxmlformats.org/officeDocument/2006/relationships/slideLayout" Target="../slideLayouts/slideLayout7.xml" /></Relationships>
</file>

<file path=ppt/slides/_rels/slide17.xml.rels><?xml version="1.0" encoding="UTF-8" standalone="yes"?>
<Relationships xmlns="http://schemas.openxmlformats.org/package/2006/relationships"><Relationship Id="rId2" Type="http://schemas.openxmlformats.org/officeDocument/2006/relationships/image" Target="../media/image7.jpg" /><Relationship Id="rId1" Type="http://schemas.openxmlformats.org/officeDocument/2006/relationships/slideLayout" Target="../slideLayouts/slideLayout7.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3" Type="http://schemas.openxmlformats.org/officeDocument/2006/relationships/image" Target="../media/image9.jpg" /><Relationship Id="rId2" Type="http://schemas.openxmlformats.org/officeDocument/2006/relationships/image" Target="../media/image8.jpg" /><Relationship Id="rId1" Type="http://schemas.openxmlformats.org/officeDocument/2006/relationships/slideLayout" Target="../slideLayouts/slideLayout7.xml" /><Relationship Id="rId4" Type="http://schemas.openxmlformats.org/officeDocument/2006/relationships/image" Target="../media/image10.jpg"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Relationship Id="rId2" Type="http://schemas.openxmlformats.org/officeDocument/2006/relationships/image" Target="../media/image2.jpg" /><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a:t>PANKREAS KANSERİ</a:t>
            </a:r>
          </a:p>
        </p:txBody>
      </p:sp>
      <p:sp>
        <p:nvSpPr>
          <p:cNvPr id="3" name="2 Alt Başlık"/>
          <p:cNvSpPr>
            <a:spLocks noGrp="1"/>
          </p:cNvSpPr>
          <p:nvPr>
            <p:ph type="subTitle" idx="1"/>
          </p:nvPr>
        </p:nvSpPr>
        <p:spPr/>
        <p:txBody>
          <a:bodyPr>
            <a:normAutofit fontScale="92500" lnSpcReduction="20000"/>
          </a:bodyPr>
          <a:lstStyle/>
          <a:p>
            <a:r>
              <a:rPr lang="tr-TR" dirty="0"/>
              <a:t>Hazırlayan :</a:t>
            </a:r>
          </a:p>
          <a:p>
            <a:r>
              <a:rPr lang="tr-TR" dirty="0"/>
              <a:t>Berna BÜYÜK </a:t>
            </a:r>
          </a:p>
          <a:p>
            <a:r>
              <a:rPr lang="tr-TR" dirty="0"/>
              <a:t>Sevde MANDEV</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sz="2800" dirty="0"/>
              <a:t>Gaz sancısı </a:t>
            </a:r>
          </a:p>
          <a:p>
            <a:r>
              <a:rPr lang="tr-TR" sz="2800" dirty="0"/>
              <a:t>Kusma </a:t>
            </a:r>
          </a:p>
          <a:p>
            <a:r>
              <a:rPr lang="tr-TR" sz="2800" dirty="0"/>
              <a:t>Genel halsizlik</a:t>
            </a:r>
          </a:p>
          <a:p>
            <a:r>
              <a:rPr lang="tr-TR" sz="2800" dirty="0"/>
              <a:t>Kaşıntı </a:t>
            </a:r>
          </a:p>
          <a:p>
            <a:r>
              <a:rPr lang="tr-TR" sz="2800" dirty="0"/>
              <a:t>İştah kaybı </a:t>
            </a:r>
          </a:p>
          <a:p>
            <a:r>
              <a:rPr lang="tr-TR" sz="2800" dirty="0"/>
              <a:t>Koyu renkli veya kanlı idrar </a:t>
            </a:r>
          </a:p>
          <a:p>
            <a:r>
              <a:rPr lang="tr-TR" sz="2800" dirty="0"/>
              <a:t>Karaciğer ve safra kesesinde büyüme </a:t>
            </a:r>
          </a:p>
          <a:p>
            <a:r>
              <a:rPr lang="tr-TR" sz="2800" dirty="0"/>
              <a:t>Varis</a:t>
            </a:r>
          </a:p>
          <a:p>
            <a:pPr>
              <a:buNone/>
            </a:pPr>
            <a:endParaRPr lang="tr-TR" sz="2800" dirty="0"/>
          </a:p>
        </p:txBody>
      </p:sp>
      <p:sp>
        <p:nvSpPr>
          <p:cNvPr id="2" name="1 Başlık"/>
          <p:cNvSpPr>
            <a:spLocks noGrp="1"/>
          </p:cNvSpPr>
          <p:nvPr>
            <p:ph type="title"/>
          </p:nvPr>
        </p:nvSpPr>
        <p:spPr/>
        <p:txBody>
          <a:bodyPr>
            <a:normAutofit/>
          </a:bodyPr>
          <a:lstStyle/>
          <a:p>
            <a:r>
              <a:rPr lang="tr-TR" sz="2800" b="1" dirty="0"/>
              <a:t>BELİRTİLERİ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descr="çizim içeren bir resim&#10;&#10;Açıklama otomatik olarak oluşturuldu">
            <a:extLst>
              <a:ext uri="{FF2B5EF4-FFF2-40B4-BE49-F238E27FC236}">
                <a16:creationId xmlns:a16="http://schemas.microsoft.com/office/drawing/2014/main" id="{CAED0721-2763-4980-975E-F2CEB13DF3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00" y="525638"/>
            <a:ext cx="7344816" cy="5288268"/>
          </a:xfrm>
          <a:prstGeom prst="rect">
            <a:avLst/>
          </a:prstGeom>
        </p:spPr>
      </p:pic>
    </p:spTree>
    <p:extLst>
      <p:ext uri="{BB962C8B-B14F-4D97-AF65-F5344CB8AC3E}">
        <p14:creationId xmlns:p14="http://schemas.microsoft.com/office/powerpoint/2010/main" val="8959839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dirty="0"/>
              <a:t>Klinik bulguların özelliği lezyonun lokasyonu , fonksiyon gösterip göstermemesi , insülin salgılayan pankreas , adacık hücrelerinin dahil olup olmamasına bağlıdır.</a:t>
            </a:r>
          </a:p>
          <a:p>
            <a:r>
              <a:rPr lang="tr-TR" dirty="0"/>
              <a:t>Pankreas kanserlerinin yaklaşık %75’i pankreas başından kaynaklanmaktadır .</a:t>
            </a:r>
          </a:p>
          <a:p>
            <a:r>
              <a:rPr lang="tr-TR" dirty="0"/>
              <a:t>İlk tanı konulduğunda hastaların %80-85 ‘inde ilerlemiş, cerrahi olarak çıkarılamayan tümörler vardır.</a:t>
            </a:r>
          </a:p>
        </p:txBody>
      </p:sp>
      <p:sp>
        <p:nvSpPr>
          <p:cNvPr id="2" name="1 Başlık"/>
          <p:cNvSpPr>
            <a:spLocks noGrp="1"/>
          </p:cNvSpPr>
          <p:nvPr>
            <p:ph type="title"/>
          </p:nvPr>
        </p:nvSpPr>
        <p:spPr/>
        <p:txBody>
          <a:bodyPr>
            <a:normAutofit/>
          </a:bodyPr>
          <a:lstStyle/>
          <a:p>
            <a:r>
              <a:rPr lang="tr-TR" sz="2800" b="1" dirty="0"/>
              <a:t>KLİNİK BELİRTİLERİ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r>
              <a:rPr lang="tr-TR" sz="2800" dirty="0"/>
              <a:t>Hastaların %90’ımdam fazlasında üst ve orta karında , sırtın orta kısmında ağrı ve /veya sarılık mevcuttur.</a:t>
            </a:r>
          </a:p>
          <a:p>
            <a:r>
              <a:rPr lang="tr-TR" sz="2800" dirty="0"/>
              <a:t>Bulguların mide ve bağırsak fonksiyonlarıyla ilgisi yoktur. Bu nedenle tanımlanması oldukça zordur.</a:t>
            </a:r>
          </a:p>
          <a:p>
            <a:r>
              <a:rPr lang="tr-TR" sz="2800" dirty="0"/>
              <a:t>Pankreas kanserinde habis hücreleri genellikle peritoneal boşluğa yayılarak metastaz olasılığını arttırır. Asit oluşumu yaygındır. Glikozüri, hiperglisemi ve anormal glikoz toleransı ile insülin yetersizliği bulgusu vardır. Bu yüzden diyabet pankreas karsinomunun erken belirtisi olabilir.</a:t>
            </a:r>
          </a:p>
        </p:txBody>
      </p:sp>
      <p:sp>
        <p:nvSpPr>
          <p:cNvPr id="2" name="1 Başlık"/>
          <p:cNvSpPr>
            <a:spLocks noGrp="1"/>
          </p:cNvSpPr>
          <p:nvPr>
            <p:ph type="title"/>
          </p:nvPr>
        </p:nvSpPr>
        <p:spPr/>
        <p:txBody>
          <a:bodyPr>
            <a:normAutofit/>
          </a:bodyPr>
          <a:lstStyle/>
          <a:p>
            <a:r>
              <a:rPr lang="tr-TR" sz="2800" b="1" dirty="0"/>
              <a:t>KLİNİK BELİRTİLERİ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sz="2800" dirty="0"/>
              <a:t>Yemek sıklıkla epigastrik ağrıyı arttırır. Bu genellikle sarılık ve kaşıntı oluşumundan önce ortaya çıkar .</a:t>
            </a:r>
          </a:p>
          <a:p>
            <a:r>
              <a:rPr lang="tr-TR" sz="2800" dirty="0"/>
              <a:t>Bulantı ve kusma duedonal obstriksyona ve tümörün retrogastrik sinir prkesusuna invaze etmesi nedeniyle oluşan gastroparezise bağlı gelişebilir.</a:t>
            </a:r>
          </a:p>
        </p:txBody>
      </p:sp>
      <p:sp>
        <p:nvSpPr>
          <p:cNvPr id="2" name="1 Başlık"/>
          <p:cNvSpPr>
            <a:spLocks noGrp="1"/>
          </p:cNvSpPr>
          <p:nvPr>
            <p:ph type="title"/>
          </p:nvPr>
        </p:nvSpPr>
        <p:spPr/>
        <p:txBody>
          <a:bodyPr>
            <a:normAutofit/>
          </a:bodyPr>
          <a:lstStyle/>
          <a:p>
            <a:r>
              <a:rPr lang="tr-TR" sz="2400" b="1" dirty="0"/>
              <a:t>KLİNİK BELİRTİLERİ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r>
              <a:rPr lang="tr-TR" sz="2800" dirty="0"/>
              <a:t>Pankreas tümörlerini tespit etmek için ;</a:t>
            </a:r>
          </a:p>
          <a:p>
            <a:pPr>
              <a:buNone/>
            </a:pPr>
            <a:r>
              <a:rPr lang="tr-TR" sz="2800" dirty="0"/>
              <a:t>   - manyetik rezonans görüntüleme </a:t>
            </a:r>
          </a:p>
          <a:p>
            <a:pPr>
              <a:buNone/>
            </a:pPr>
            <a:r>
              <a:rPr lang="tr-TR" sz="2800" dirty="0"/>
              <a:t>   - bilgisayarlı tomografi kullanılır.</a:t>
            </a:r>
          </a:p>
          <a:p>
            <a:pPr>
              <a:buNone/>
            </a:pPr>
            <a:r>
              <a:rPr lang="tr-TR" sz="2800" dirty="0"/>
              <a:t>  * pankreas kanserinin tanısında ERCP kullanılır. ( ERCP : endoskopik retrograt kolonjıo pankreatografi )</a:t>
            </a:r>
          </a:p>
          <a:p>
            <a:pPr>
              <a:buNone/>
            </a:pPr>
            <a:r>
              <a:rPr lang="tr-TR" sz="2800" dirty="0"/>
              <a:t>  - mide ve bağırsak röntgen filmleri pankreatik kütlenin komşu organlardaki şekil bozukluklarını gösterebilir.</a:t>
            </a:r>
          </a:p>
          <a:p>
            <a:pPr>
              <a:buNone/>
            </a:pPr>
            <a:r>
              <a:rPr lang="tr-TR" sz="2800" dirty="0"/>
              <a:t> </a:t>
            </a:r>
          </a:p>
        </p:txBody>
      </p:sp>
      <p:sp>
        <p:nvSpPr>
          <p:cNvPr id="2" name="1 Başlık"/>
          <p:cNvSpPr>
            <a:spLocks noGrp="1"/>
          </p:cNvSpPr>
          <p:nvPr>
            <p:ph type="title"/>
          </p:nvPr>
        </p:nvSpPr>
        <p:spPr/>
        <p:txBody>
          <a:bodyPr>
            <a:normAutofit/>
          </a:bodyPr>
          <a:lstStyle/>
          <a:p>
            <a:r>
              <a:rPr lang="tr-TR" sz="2400" b="1" dirty="0"/>
              <a:t>TANI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a:extLst>
              <a:ext uri="{FF2B5EF4-FFF2-40B4-BE49-F238E27FC236}">
                <a16:creationId xmlns:a16="http://schemas.microsoft.com/office/drawing/2014/main" id="{D3BBB948-DAD2-4915-AF63-9300D15BFC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851114"/>
            <a:ext cx="8332354" cy="4666118"/>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a:extLst>
              <a:ext uri="{FF2B5EF4-FFF2-40B4-BE49-F238E27FC236}">
                <a16:creationId xmlns:a16="http://schemas.microsoft.com/office/drawing/2014/main" id="{95BB644C-578A-489E-9376-05571B5569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57250"/>
            <a:ext cx="9144000" cy="51435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sz="2800" dirty="0"/>
              <a:t>Anjiyografi , BT ve laporoskopi tümörün cerrahi olarak alınıp alınamayacağını belirlemek için kullanılabilir. </a:t>
            </a:r>
          </a:p>
          <a:p>
            <a:r>
              <a:rPr lang="tr-TR" sz="2800" dirty="0"/>
              <a:t>Diğer organlarda metastatik hastalık olup olmaığını belirmek için ultrasonografi kullanılmaktadır.</a:t>
            </a:r>
          </a:p>
          <a:p>
            <a:endParaRPr lang="tr-TR" sz="2800" dirty="0"/>
          </a:p>
        </p:txBody>
      </p:sp>
      <p:sp>
        <p:nvSpPr>
          <p:cNvPr id="2" name="1 Başlık"/>
          <p:cNvSpPr>
            <a:spLocks noGrp="1"/>
          </p:cNvSpPr>
          <p:nvPr>
            <p:ph type="title"/>
          </p:nvPr>
        </p:nvSpPr>
        <p:spPr/>
        <p:txBody>
          <a:bodyPr>
            <a:normAutofit/>
          </a:bodyPr>
          <a:lstStyle/>
          <a:p>
            <a:r>
              <a:rPr lang="tr-TR" sz="2400" b="1" dirty="0"/>
              <a:t>TANI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descr="iç mekan, kişi, adam, dik içeren bir resim&#10;&#10;Açıklama otomatik olarak oluşturuldu">
            <a:extLst>
              <a:ext uri="{FF2B5EF4-FFF2-40B4-BE49-F238E27FC236}">
                <a16:creationId xmlns:a16="http://schemas.microsoft.com/office/drawing/2014/main" id="{F44A6340-6528-474E-976C-FF78B71570E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4016" y="188641"/>
            <a:ext cx="4115911" cy="2745312"/>
          </a:xfrm>
          <a:prstGeom prst="rect">
            <a:avLst/>
          </a:prstGeom>
        </p:spPr>
      </p:pic>
      <p:pic>
        <p:nvPicPr>
          <p:cNvPr id="5" name="Resim 4" descr="iç mekan, oda, adam, dik içeren bir resim&#10;&#10;Açıklama otomatik olarak oluşturuldu">
            <a:extLst>
              <a:ext uri="{FF2B5EF4-FFF2-40B4-BE49-F238E27FC236}">
                <a16:creationId xmlns:a16="http://schemas.microsoft.com/office/drawing/2014/main" id="{B879A40D-A9B8-4957-85FE-78D0B4A28DA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88072" y="332656"/>
            <a:ext cx="4053968" cy="2601296"/>
          </a:xfrm>
          <a:prstGeom prst="rect">
            <a:avLst/>
          </a:prstGeom>
        </p:spPr>
      </p:pic>
      <p:pic>
        <p:nvPicPr>
          <p:cNvPr id="7" name="Resim 6" descr="iç mekan, bilgisayar, tablo, masa içeren bir resim&#10;&#10;Açıklama otomatik olarak oluşturuldu">
            <a:extLst>
              <a:ext uri="{FF2B5EF4-FFF2-40B4-BE49-F238E27FC236}">
                <a16:creationId xmlns:a16="http://schemas.microsoft.com/office/drawing/2014/main" id="{183244BC-95A2-446C-8860-ADAEC55837C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15817" y="3412712"/>
            <a:ext cx="4331934" cy="2885734"/>
          </a:xfrm>
          <a:prstGeom prst="rect">
            <a:avLst/>
          </a:prstGeom>
        </p:spPr>
      </p:pic>
    </p:spTree>
    <p:extLst>
      <p:ext uri="{BB962C8B-B14F-4D97-AF65-F5344CB8AC3E}">
        <p14:creationId xmlns:p14="http://schemas.microsoft.com/office/powerpoint/2010/main" val="3978777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a:t>Ekzokrin fonksiyonu ;</a:t>
            </a:r>
          </a:p>
          <a:p>
            <a:pPr>
              <a:buNone/>
            </a:pPr>
            <a:r>
              <a:rPr lang="tr-TR" dirty="0"/>
              <a:t>        pankreatik lipaz, amilaz ve tripsin enzimi sekresyonlarını içerir.</a:t>
            </a:r>
          </a:p>
          <a:p>
            <a:r>
              <a:rPr lang="tr-TR" dirty="0"/>
              <a:t>Endokrin  fonksiyonu ;</a:t>
            </a:r>
          </a:p>
          <a:p>
            <a:pPr>
              <a:buNone/>
            </a:pPr>
            <a:r>
              <a:rPr lang="tr-TR" dirty="0"/>
              <a:t>        insülin, glukagon ve somastatin hormonlarının yapımını içerir. Bu hormanlar enerji üretimi için oldukça önemlidir.</a:t>
            </a:r>
          </a:p>
        </p:txBody>
      </p:sp>
      <p:sp>
        <p:nvSpPr>
          <p:cNvPr id="2" name="1 Başlık"/>
          <p:cNvSpPr>
            <a:spLocks noGrp="1"/>
          </p:cNvSpPr>
          <p:nvPr>
            <p:ph type="title"/>
          </p:nvPr>
        </p:nvSpPr>
        <p:spPr/>
        <p:txBody>
          <a:bodyPr/>
          <a:lstStyle/>
          <a:p>
            <a:r>
              <a:rPr lang="tr-TR" dirty="0"/>
              <a:t>ANATOMİ VE FİZYOLOJİSİ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r>
              <a:rPr lang="tr-TR" sz="2800" dirty="0"/>
              <a:t>Tümör tipik olarak pankreas başındaki tümörlerde olduğu gibi lokalize veya rezeke edilebilecek durumda ise bunu almak için uygulanan cerrahi işlem uzun sürelidir. </a:t>
            </a:r>
          </a:p>
          <a:p>
            <a:r>
              <a:rPr lang="tr-TR" sz="2800" dirty="0"/>
              <a:t>Fakat lezyonun tamamen çıkarılması mümkün değildir.</a:t>
            </a:r>
          </a:p>
          <a:p>
            <a:r>
              <a:rPr lang="tr-TR" sz="2800" dirty="0"/>
              <a:t>Erken tanıda %10-20’lik hasta grubunda cerrahi rezeksiyon yapılabilir. Aksi taktirde tanı konulduğunda tümör çok büyümüş ve diğer organlara ( akciğer,karaciğer ve kemik ) metaztas olmuştur.</a:t>
            </a:r>
          </a:p>
          <a:p>
            <a:r>
              <a:rPr lang="tr-TR" sz="2800" dirty="0"/>
              <a:t>Tümörü küçültmek ve ağrıyı azaltmak için IORT (intraoperatif radyasyon tedavisi ) kullanılır.</a:t>
            </a:r>
          </a:p>
        </p:txBody>
      </p:sp>
      <p:sp>
        <p:nvSpPr>
          <p:cNvPr id="2" name="1 Başlık"/>
          <p:cNvSpPr>
            <a:spLocks noGrp="1"/>
          </p:cNvSpPr>
          <p:nvPr>
            <p:ph type="title"/>
          </p:nvPr>
        </p:nvSpPr>
        <p:spPr/>
        <p:txBody>
          <a:bodyPr>
            <a:normAutofit/>
          </a:bodyPr>
          <a:lstStyle/>
          <a:p>
            <a:r>
              <a:rPr lang="tr-TR" sz="2400" b="1" dirty="0"/>
              <a:t>TEDAVİSİ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sz="2800" dirty="0"/>
              <a:t>Bakımın amacı ;</a:t>
            </a:r>
          </a:p>
          <a:p>
            <a:r>
              <a:rPr lang="tr-TR" sz="2800" dirty="0"/>
              <a:t>Cilt bakımı , sarılık , iştahsızlık ve ciddi kilo kaybına bağlı ağrı ve rahatsızlığı azaltmaktır.</a:t>
            </a:r>
          </a:p>
          <a:p>
            <a:r>
              <a:rPr lang="tr-TR" sz="2800" dirty="0"/>
              <a:t>Ağrı kontrolü ve beslenme gereksinimlerinin karşılanması rahatsızlığı gidermek önemlidir.</a:t>
            </a:r>
          </a:p>
        </p:txBody>
      </p:sp>
      <p:sp>
        <p:nvSpPr>
          <p:cNvPr id="2" name="1 Başlık"/>
          <p:cNvSpPr>
            <a:spLocks noGrp="1"/>
          </p:cNvSpPr>
          <p:nvPr>
            <p:ph type="title"/>
          </p:nvPr>
        </p:nvSpPr>
        <p:spPr/>
        <p:txBody>
          <a:bodyPr>
            <a:normAutofit/>
          </a:bodyPr>
          <a:lstStyle/>
          <a:p>
            <a:r>
              <a:rPr lang="tr-TR" sz="2800" b="1" dirty="0"/>
              <a:t>BAKIMI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a:t>A) kusma</a:t>
            </a:r>
          </a:p>
          <a:p>
            <a:r>
              <a:rPr lang="tr-TR" dirty="0"/>
              <a:t>B) kaşıntı </a:t>
            </a:r>
          </a:p>
          <a:p>
            <a:r>
              <a:rPr lang="tr-TR" dirty="0"/>
              <a:t>C) varis </a:t>
            </a:r>
          </a:p>
          <a:p>
            <a:r>
              <a:rPr lang="tr-TR" dirty="0"/>
              <a:t>D) İştah kaybı </a:t>
            </a:r>
          </a:p>
          <a:p>
            <a:r>
              <a:rPr lang="tr-TR" b="1" dirty="0">
                <a:solidFill>
                  <a:srgbClr val="FF0000"/>
                </a:solidFill>
              </a:rPr>
              <a:t>E) ödem  </a:t>
            </a:r>
          </a:p>
        </p:txBody>
      </p:sp>
      <p:sp>
        <p:nvSpPr>
          <p:cNvPr id="2" name="1 Başlık"/>
          <p:cNvSpPr>
            <a:spLocks noGrp="1"/>
          </p:cNvSpPr>
          <p:nvPr>
            <p:ph type="title"/>
          </p:nvPr>
        </p:nvSpPr>
        <p:spPr/>
        <p:txBody>
          <a:bodyPr>
            <a:normAutofit fontScale="90000"/>
          </a:bodyPr>
          <a:lstStyle/>
          <a:p>
            <a:r>
              <a:rPr lang="tr-TR" sz="3200" dirty="0"/>
              <a:t>Soru 1) aşağıdakilerden hangisi pankreas kanseri belirtilerinden değildir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143116"/>
            <a:ext cx="8229600" cy="3864175"/>
          </a:xfrm>
        </p:spPr>
        <p:txBody>
          <a:bodyPr/>
          <a:lstStyle/>
          <a:p>
            <a:r>
              <a:rPr lang="tr-TR" dirty="0"/>
              <a:t>A) MR </a:t>
            </a:r>
          </a:p>
          <a:p>
            <a:r>
              <a:rPr lang="tr-TR" b="1" dirty="0">
                <a:solidFill>
                  <a:srgbClr val="FF0000"/>
                </a:solidFill>
              </a:rPr>
              <a:t>B) USG </a:t>
            </a:r>
          </a:p>
          <a:p>
            <a:r>
              <a:rPr lang="tr-TR" dirty="0"/>
              <a:t>C) BT </a:t>
            </a:r>
          </a:p>
          <a:p>
            <a:r>
              <a:rPr lang="tr-TR" dirty="0"/>
              <a:t>D) ERCP </a:t>
            </a:r>
          </a:p>
          <a:p>
            <a:r>
              <a:rPr lang="tr-TR" dirty="0"/>
              <a:t>E) mamografi </a:t>
            </a:r>
          </a:p>
        </p:txBody>
      </p:sp>
      <p:sp>
        <p:nvSpPr>
          <p:cNvPr id="2" name="1 Başlık"/>
          <p:cNvSpPr>
            <a:spLocks noGrp="1"/>
          </p:cNvSpPr>
          <p:nvPr>
            <p:ph type="title"/>
          </p:nvPr>
        </p:nvSpPr>
        <p:spPr>
          <a:xfrm>
            <a:off x="457200" y="274638"/>
            <a:ext cx="8229600" cy="1797040"/>
          </a:xfrm>
        </p:spPr>
        <p:txBody>
          <a:bodyPr>
            <a:normAutofit fontScale="90000"/>
          </a:bodyPr>
          <a:lstStyle/>
          <a:p>
            <a:r>
              <a:rPr lang="tr-TR" sz="3200" dirty="0"/>
              <a:t>Soru 2 ) aşağıdakilerden hangisi pankreas kanserinin diğer organlara metastatik hastalık olup olmadığını belirmek için kullanılan yöntemdir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b="1" dirty="0">
                <a:solidFill>
                  <a:srgbClr val="FF0000"/>
                </a:solidFill>
              </a:rPr>
              <a:t>A ) Diyabet </a:t>
            </a:r>
          </a:p>
          <a:p>
            <a:r>
              <a:rPr lang="tr-TR" dirty="0"/>
              <a:t>B ) prostat </a:t>
            </a:r>
          </a:p>
          <a:p>
            <a:r>
              <a:rPr lang="tr-TR" dirty="0"/>
              <a:t>C ) auralı migren </a:t>
            </a:r>
          </a:p>
          <a:p>
            <a:r>
              <a:rPr lang="tr-TR" dirty="0"/>
              <a:t>D ) tiroit </a:t>
            </a:r>
          </a:p>
          <a:p>
            <a:r>
              <a:rPr lang="tr-TR" dirty="0"/>
              <a:t>E ) pankreas kisti </a:t>
            </a:r>
          </a:p>
        </p:txBody>
      </p:sp>
      <p:sp>
        <p:nvSpPr>
          <p:cNvPr id="2" name="1 Başlık"/>
          <p:cNvSpPr>
            <a:spLocks noGrp="1"/>
          </p:cNvSpPr>
          <p:nvPr>
            <p:ph type="title"/>
          </p:nvPr>
        </p:nvSpPr>
        <p:spPr/>
        <p:txBody>
          <a:bodyPr>
            <a:normAutofit fontScale="90000"/>
          </a:bodyPr>
          <a:lstStyle/>
          <a:p>
            <a:r>
              <a:rPr lang="tr-TR" sz="3200" dirty="0"/>
              <a:t>Soru 3 ) aşağıdaki hastalıklardan hangisi pankreas kanserinin erken belirtisi olabilir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214686"/>
            <a:ext cx="8229600" cy="2911477"/>
          </a:xfrm>
        </p:spPr>
        <p:txBody>
          <a:bodyPr>
            <a:normAutofit/>
          </a:bodyPr>
          <a:lstStyle/>
          <a:p>
            <a:r>
              <a:rPr lang="tr-TR" dirty="0"/>
              <a:t>A ) anjiyografi </a:t>
            </a:r>
          </a:p>
          <a:p>
            <a:r>
              <a:rPr lang="tr-TR" dirty="0"/>
              <a:t>B ) radyoterapi </a:t>
            </a:r>
          </a:p>
          <a:p>
            <a:r>
              <a:rPr lang="tr-TR" b="1" dirty="0">
                <a:solidFill>
                  <a:srgbClr val="FF0000"/>
                </a:solidFill>
              </a:rPr>
              <a:t>C ) IORT</a:t>
            </a:r>
          </a:p>
          <a:p>
            <a:r>
              <a:rPr lang="tr-TR" dirty="0"/>
              <a:t>D ) ERCP</a:t>
            </a:r>
          </a:p>
          <a:p>
            <a:r>
              <a:rPr lang="tr-TR" dirty="0"/>
              <a:t>E ) kemoterapi</a:t>
            </a:r>
          </a:p>
        </p:txBody>
      </p:sp>
      <p:sp>
        <p:nvSpPr>
          <p:cNvPr id="2" name="1 Başlık"/>
          <p:cNvSpPr>
            <a:spLocks noGrp="1"/>
          </p:cNvSpPr>
          <p:nvPr>
            <p:ph type="title"/>
          </p:nvPr>
        </p:nvSpPr>
        <p:spPr>
          <a:xfrm>
            <a:off x="457200" y="274638"/>
            <a:ext cx="8229600" cy="2582858"/>
          </a:xfrm>
        </p:spPr>
        <p:txBody>
          <a:bodyPr>
            <a:normAutofit/>
          </a:bodyPr>
          <a:lstStyle/>
          <a:p>
            <a:r>
              <a:rPr lang="tr-TR" sz="3200" dirty="0"/>
              <a:t>Soru 4)  pankreas tümörünü küçültmek ve ağrıyı azaltmak için ………… yöntemi kullanılır .</a:t>
            </a:r>
            <a:br>
              <a:rPr lang="tr-TR" sz="3200" dirty="0"/>
            </a:br>
            <a:r>
              <a:rPr lang="tr-TR" sz="3200" dirty="0"/>
              <a:t>Boş bırakılan yere aşağıdakilerden hanisi gelmelidir?</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r>
              <a:rPr lang="tr-TR" dirty="0"/>
              <a:t>A ) pankreasın insülin , glukagon hormonlarının yapımını içermesi endokrin özelliklerindendir.</a:t>
            </a:r>
          </a:p>
          <a:p>
            <a:r>
              <a:rPr lang="tr-TR" dirty="0"/>
              <a:t>B) fazla yağ ve et tüketimi pankreas kanseriyle ilişkilendirilebilir.</a:t>
            </a:r>
          </a:p>
          <a:p>
            <a:r>
              <a:rPr lang="tr-TR" dirty="0"/>
              <a:t>C ) pankreas kanseri yaşla orantılı artış gösterir.</a:t>
            </a:r>
          </a:p>
          <a:p>
            <a:r>
              <a:rPr lang="tr-TR" b="1" dirty="0">
                <a:solidFill>
                  <a:srgbClr val="FF0000"/>
                </a:solidFill>
              </a:rPr>
              <a:t>D) pankreas kanserinin yaklaşık %75’i pankreas gövdesinden kaynaklanır.</a:t>
            </a:r>
          </a:p>
          <a:p>
            <a:r>
              <a:rPr lang="tr-TR" dirty="0"/>
              <a:t>E ) tanısında ERCP yöntemi kullanılır .</a:t>
            </a:r>
          </a:p>
          <a:p>
            <a:pPr>
              <a:buNone/>
            </a:pPr>
            <a:r>
              <a:rPr lang="tr-TR" dirty="0"/>
              <a:t>  </a:t>
            </a:r>
          </a:p>
        </p:txBody>
      </p:sp>
      <p:sp>
        <p:nvSpPr>
          <p:cNvPr id="2" name="1 Başlık"/>
          <p:cNvSpPr>
            <a:spLocks noGrp="1"/>
          </p:cNvSpPr>
          <p:nvPr>
            <p:ph type="title"/>
          </p:nvPr>
        </p:nvSpPr>
        <p:spPr/>
        <p:txBody>
          <a:bodyPr>
            <a:normAutofit/>
          </a:bodyPr>
          <a:lstStyle/>
          <a:p>
            <a:r>
              <a:rPr lang="tr-TR" sz="2800" dirty="0"/>
              <a:t>SORU 5) aşağıdakilerden  hangisi pankreas kanseri ile ilgili yanlış bilgidir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a:t>DİNLEDİĞİNİZ İÇİN TEŞEKKÜRLER </a:t>
            </a:r>
            <a:br>
              <a:rPr lang="tr-TR" dirty="0">
                <a:sym typeface="Wingdings" pitchFamily="2" charset="2"/>
              </a:rPr>
            </a:br>
            <a:endParaRPr lang="tr-TR" dirty="0"/>
          </a:p>
        </p:txBody>
      </p:sp>
      <p:sp>
        <p:nvSpPr>
          <p:cNvPr id="3" name="2 Alt Başlık"/>
          <p:cNvSpPr>
            <a:spLocks noGrp="1"/>
          </p:cNvSpPr>
          <p:nvPr>
            <p:ph type="subTitle" idx="1"/>
          </p:nvPr>
        </p:nvSpPr>
        <p:spPr>
          <a:xfrm flipH="1">
            <a:off x="1285852" y="3143248"/>
            <a:ext cx="5929354" cy="1500198"/>
          </a:xfrm>
        </p:spPr>
        <p:txBody>
          <a:bodyPr>
            <a:normAutofit/>
          </a:bodyPr>
          <a:lstStyle/>
          <a:p>
            <a:r>
              <a:rPr lang="tr-TR" dirty="0">
                <a:sym typeface="Wingdings" pitchFamily="2" charset="2"/>
              </a:rPr>
              <a:t></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a:extLst>
              <a:ext uri="{FF2B5EF4-FFF2-40B4-BE49-F238E27FC236}">
                <a16:creationId xmlns:a16="http://schemas.microsoft.com/office/drawing/2014/main" id="{0A4DF9A9-57D1-4600-B91E-C3D7CB9510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6437" y="466762"/>
            <a:ext cx="5331867" cy="5772113"/>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a:t>Üst abdominal bölgede yer alan pankreas 15 cm uzunluğunda 60-140 gram ağrılığında ekzokrin ve endokrin özelliğe sahip bir organdır.</a:t>
            </a:r>
          </a:p>
          <a:p>
            <a:r>
              <a:rPr lang="tr-TR" dirty="0"/>
              <a:t>Karaciğerin altında mide ile omurga arasında yerleşik olup başı onikiparmak bağırsağı (duedonum) ile bağlantılıdır.</a:t>
            </a:r>
          </a:p>
        </p:txBody>
      </p:sp>
      <p:sp>
        <p:nvSpPr>
          <p:cNvPr id="2" name="1 Başlık"/>
          <p:cNvSpPr>
            <a:spLocks noGrp="1"/>
          </p:cNvSpPr>
          <p:nvPr>
            <p:ph type="title"/>
          </p:nvPr>
        </p:nvSpPr>
        <p:spPr/>
        <p:txBody>
          <a:bodyPr/>
          <a:lstStyle/>
          <a:p>
            <a:r>
              <a:rPr lang="tr-TR" dirty="0"/>
              <a:t>ANATOMİ VE FİZYOLOJİ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noFill/>
        </p:spPr>
        <p:txBody>
          <a:bodyPr/>
          <a:lstStyle/>
          <a:p>
            <a:r>
              <a:rPr lang="tr-TR" dirty="0"/>
              <a:t>Akut pankreatit </a:t>
            </a:r>
          </a:p>
          <a:p>
            <a:r>
              <a:rPr lang="tr-TR" dirty="0"/>
              <a:t>Kronik pankreatit</a:t>
            </a:r>
          </a:p>
          <a:p>
            <a:r>
              <a:rPr lang="tr-TR" dirty="0"/>
              <a:t>Pankreas kistleri</a:t>
            </a:r>
          </a:p>
          <a:p>
            <a:r>
              <a:rPr lang="tr-TR" dirty="0"/>
              <a:t>Pankreas baş tümörleri</a:t>
            </a:r>
          </a:p>
          <a:p>
            <a:r>
              <a:rPr lang="tr-TR" dirty="0">
                <a:solidFill>
                  <a:srgbClr val="FF0000"/>
                </a:solidFill>
              </a:rPr>
              <a:t>PANKREAS KANSERİ</a:t>
            </a:r>
          </a:p>
        </p:txBody>
      </p:sp>
      <p:sp>
        <p:nvSpPr>
          <p:cNvPr id="2" name="1 Başlık"/>
          <p:cNvSpPr>
            <a:spLocks noGrp="1"/>
          </p:cNvSpPr>
          <p:nvPr>
            <p:ph type="title"/>
          </p:nvPr>
        </p:nvSpPr>
        <p:spPr/>
        <p:txBody>
          <a:bodyPr>
            <a:normAutofit/>
          </a:bodyPr>
          <a:lstStyle/>
          <a:p>
            <a:r>
              <a:rPr lang="tr-TR" dirty="0"/>
              <a:t>BAZI PANKREAS HASTALIKLARI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sz="2800" b="1" dirty="0"/>
              <a:t>EPİDEMİYOLOJİ :</a:t>
            </a:r>
          </a:p>
          <a:p>
            <a:r>
              <a:rPr lang="tr-TR" sz="2800" b="1" dirty="0"/>
              <a:t>    </a:t>
            </a:r>
            <a:r>
              <a:rPr lang="tr-TR" sz="2800" dirty="0"/>
              <a:t>pankreas kanseri dünya genelinde giderek artmaktadır. Ülkelerin çoğunda insidans 20. yüzyılın son yarısında artmaya başlamış ve yılda her 100 bin kişide 10-12 ye varan orana ulaşmıştır.</a:t>
            </a:r>
          </a:p>
          <a:p>
            <a:r>
              <a:rPr lang="tr-TR" sz="2800" dirty="0"/>
              <a:t>ABD ‘ de pankreas kanseri kanser ölümleri arasında 5. sıradadır. Yaşla birlikte yakalanma olasılığı artar ve en çok 50-70’li yaşlarda ortaya çıkar.</a:t>
            </a:r>
          </a:p>
        </p:txBody>
      </p:sp>
      <p:sp>
        <p:nvSpPr>
          <p:cNvPr id="2" name="1 Başlık"/>
          <p:cNvSpPr>
            <a:spLocks noGrp="1"/>
          </p:cNvSpPr>
          <p:nvPr>
            <p:ph type="title"/>
          </p:nvPr>
        </p:nvSpPr>
        <p:spPr/>
        <p:txBody>
          <a:bodyPr/>
          <a:lstStyle/>
          <a:p>
            <a:r>
              <a:rPr lang="tr-TR" dirty="0">
                <a:solidFill>
                  <a:schemeClr val="accent3">
                    <a:lumMod val="50000"/>
                  </a:schemeClr>
                </a:solidFill>
              </a:rPr>
              <a:t>PANKREAS KANSERİ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descr="kişi, tutma, el, kırmızı içeren bir resim&#10;&#10;Açıklama otomatik olarak oluşturuldu">
            <a:extLst>
              <a:ext uri="{FF2B5EF4-FFF2-40B4-BE49-F238E27FC236}">
                <a16:creationId xmlns:a16="http://schemas.microsoft.com/office/drawing/2014/main" id="{464AC15F-F1C6-4F6C-A33B-8BF20721DC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00" y="571500"/>
            <a:ext cx="7410400" cy="55578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r>
              <a:rPr lang="tr-TR" sz="2800" dirty="0"/>
              <a:t>Sigara kullandıkça pankreas kanseri oluşumu artar.</a:t>
            </a:r>
          </a:p>
          <a:p>
            <a:r>
              <a:rPr lang="tr-TR" sz="2800" dirty="0"/>
              <a:t>Endüstriyel kimyasallar , zehirli maddeler ve fazla yağ ve et tüketimi pankreas kanseriyle ilişkilendirilebilir. Fakat rolleri tam olarak bilinmemektedir.</a:t>
            </a:r>
          </a:p>
          <a:p>
            <a:r>
              <a:rPr lang="tr-TR" sz="2800" dirty="0"/>
              <a:t>Diyabet , kronik pankreatit ve kalıtımsal pankreatitde pankreas kanseriyle ilişkilendirebilir. </a:t>
            </a:r>
          </a:p>
          <a:p>
            <a:r>
              <a:rPr lang="tr-TR" sz="2800" dirty="0"/>
              <a:t>Herediter pankreatiti (genetik bozukluk zemininde oluşan hastalık) olan hastalarda yaşam  boyu pankreas kanseri riski % 40 olarak belirtilmektedir.</a:t>
            </a:r>
          </a:p>
          <a:p>
            <a:pPr>
              <a:buNone/>
            </a:pPr>
            <a:endParaRPr lang="tr-TR" sz="2800" dirty="0"/>
          </a:p>
          <a:p>
            <a:endParaRPr lang="tr-TR" sz="2800" dirty="0"/>
          </a:p>
        </p:txBody>
      </p:sp>
      <p:sp>
        <p:nvSpPr>
          <p:cNvPr id="2" name="1 Başlık"/>
          <p:cNvSpPr>
            <a:spLocks noGrp="1"/>
          </p:cNvSpPr>
          <p:nvPr>
            <p:ph type="title"/>
          </p:nvPr>
        </p:nvSpPr>
        <p:spPr/>
        <p:txBody>
          <a:bodyPr>
            <a:normAutofit/>
          </a:bodyPr>
          <a:lstStyle/>
          <a:p>
            <a:r>
              <a:rPr lang="tr-TR" sz="2800" b="1" dirty="0"/>
              <a:t>ETİYOLOJİ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sz="2800" dirty="0"/>
              <a:t>Kanser pankreasın baş , gövde ve kuyruk kısımlarından herhangi bir kısmında ortaya çıkabilir .</a:t>
            </a:r>
          </a:p>
        </p:txBody>
      </p:sp>
      <p:sp>
        <p:nvSpPr>
          <p:cNvPr id="2" name="1 Başlık"/>
          <p:cNvSpPr>
            <a:spLocks noGrp="1"/>
          </p:cNvSpPr>
          <p:nvPr>
            <p:ph type="title"/>
          </p:nvPr>
        </p:nvSpPr>
        <p:spPr/>
        <p:txBody>
          <a:bodyPr>
            <a:normAutofit/>
          </a:bodyPr>
          <a:lstStyle/>
          <a:p>
            <a:r>
              <a:rPr lang="tr-TR" sz="2800" b="1" dirty="0"/>
              <a:t>PATOFİZYOLOJİ </a:t>
            </a:r>
          </a:p>
        </p:txBody>
      </p:sp>
      <p:pic>
        <p:nvPicPr>
          <p:cNvPr id="5" name="Resim 4" descr="metin, harita içeren bir resim&#10;&#10;Açıklama otomatik olarak oluşturuldu">
            <a:extLst>
              <a:ext uri="{FF2B5EF4-FFF2-40B4-BE49-F238E27FC236}">
                <a16:creationId xmlns:a16="http://schemas.microsoft.com/office/drawing/2014/main" id="{1034BFF9-49E1-4B19-A99C-162F26357B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5856" y="2528900"/>
            <a:ext cx="4932040" cy="3699030"/>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124</TotalTime>
  <Words>789</Words>
  <Application>Microsoft Office PowerPoint</Application>
  <PresentationFormat>Ekran Gösterisi (4:3)</PresentationFormat>
  <Paragraphs>101</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Kalabalık</vt:lpstr>
      <vt:lpstr>PANKREAS KANSERİ</vt:lpstr>
      <vt:lpstr>ANATOMİ VE FİZYOLOJİSİ :</vt:lpstr>
      <vt:lpstr>PowerPoint Sunusu</vt:lpstr>
      <vt:lpstr>ANATOMİ VE FİZYOLOJİ :</vt:lpstr>
      <vt:lpstr>BAZI PANKREAS HASTALIKLARI :</vt:lpstr>
      <vt:lpstr>PANKREAS KANSERİ</vt:lpstr>
      <vt:lpstr>PowerPoint Sunusu</vt:lpstr>
      <vt:lpstr>ETİYOLOJİ :</vt:lpstr>
      <vt:lpstr>PATOFİZYOLOJİ </vt:lpstr>
      <vt:lpstr>BELİRTİLERİ :</vt:lpstr>
      <vt:lpstr>PowerPoint Sunusu</vt:lpstr>
      <vt:lpstr>KLİNİK BELİRTİLERİ :</vt:lpstr>
      <vt:lpstr>KLİNİK BELİRTİLERİ :</vt:lpstr>
      <vt:lpstr>KLİNİK BELİRTİLERİ :</vt:lpstr>
      <vt:lpstr>TANI  :</vt:lpstr>
      <vt:lpstr>PowerPoint Sunusu</vt:lpstr>
      <vt:lpstr>PowerPoint Sunusu</vt:lpstr>
      <vt:lpstr>TANI :</vt:lpstr>
      <vt:lpstr>PowerPoint Sunusu</vt:lpstr>
      <vt:lpstr>TEDAVİSİ :</vt:lpstr>
      <vt:lpstr>BAKIMI :</vt:lpstr>
      <vt:lpstr>Soru 1) aşağıdakilerden hangisi pankreas kanseri belirtilerinden değildir ?</vt:lpstr>
      <vt:lpstr>Soru 2 ) aşağıdakilerden hangisi pankreas kanserinin diğer organlara metastatik hastalık olup olmadığını belirmek için kullanılan yöntemdir ?</vt:lpstr>
      <vt:lpstr>Soru 3 ) aşağıdaki hastalıklardan hangisi pankreas kanserinin erken belirtisi olabilir ?</vt:lpstr>
      <vt:lpstr>Soru 4)  pankreas tümörünü küçültmek ve ağrıyı azaltmak için ………… yöntemi kullanılır . Boş bırakılan yere aşağıdakilerden hanisi gelmelidir?</vt:lpstr>
      <vt:lpstr>SORU 5) aşağıdakilerden  hangisi pankreas kanseri ile ilgili yanlış bilgidir ?</vt:lpstr>
      <vt:lpstr>DİNLEDİĞİNİZ İÇİN TEŞEKKÜRLER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windows</dc:creator>
  <cp:lastModifiedBy>sevde mandev</cp:lastModifiedBy>
  <cp:revision>14</cp:revision>
  <dcterms:created xsi:type="dcterms:W3CDTF">2019-10-05T13:13:12Z</dcterms:created>
  <dcterms:modified xsi:type="dcterms:W3CDTF">2019-10-07T19:49:51Z</dcterms:modified>
</cp:coreProperties>
</file>