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6.xml" ContentType="application/vnd.openxmlformats-officedocument.themeOverrid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Override7.xml" ContentType="application/vnd.openxmlformats-officedocument.themeOverride+xml"/>
  <Override PartName="/ppt/theme/themeOverride8.xml" ContentType="application/vnd.openxmlformats-officedocument.themeOverrid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5.xml" ContentType="application/vnd.openxmlformats-officedocument.theme+xml"/>
  <Override PartName="/ppt/theme/themeOverride9.xml" ContentType="application/vnd.openxmlformats-officedocument.themeOverride+xml"/>
  <Override PartName="/ppt/theme/themeOverride10.xml" ContentType="application/vnd.openxmlformats-officedocument.themeOverrid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6.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7.xml" ContentType="application/vnd.openxmlformats-officedocument.theme+xml"/>
  <Override PartName="/ppt/theme/themeOverride13.xml" ContentType="application/vnd.openxmlformats-officedocument.themeOverride+xml"/>
  <Override PartName="/ppt/theme/themeOverride14.xml" ContentType="application/vnd.openxmlformats-officedocument.themeOverride+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8.xml" ContentType="application/vnd.openxmlformats-officedocument.theme+xml"/>
  <Override PartName="/ppt/theme/themeOverride15.xml" ContentType="application/vnd.openxmlformats-officedocument.themeOverride+xml"/>
  <Override PartName="/ppt/theme/themeOverride16.xml" ContentType="application/vnd.openxmlformats-officedocument.themeOverrid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theme/theme9.xml" ContentType="application/vnd.openxmlformats-officedocument.theme+xml"/>
  <Override PartName="/ppt/theme/themeOverride17.xml" ContentType="application/vnd.openxmlformats-officedocument.themeOverride+xml"/>
  <Override PartName="/ppt/theme/themeOverride18.xml" ContentType="application/vnd.openxmlformats-officedocument.themeOverride+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theme/theme10.xml" ContentType="application/vnd.openxmlformats-officedocument.theme+xml"/>
  <Override PartName="/ppt/theme/themeOverride19.xml" ContentType="application/vnd.openxmlformats-officedocument.themeOverride+xml"/>
  <Override PartName="/ppt/theme/themeOverride2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690" r:id="rId3"/>
    <p:sldMasterId id="2147483705" r:id="rId4"/>
    <p:sldMasterId id="2147483720" r:id="rId5"/>
    <p:sldMasterId id="2147483735" r:id="rId6"/>
    <p:sldMasterId id="2147483750" r:id="rId7"/>
    <p:sldMasterId id="2147483765" r:id="rId8"/>
    <p:sldMasterId id="2147483780" r:id="rId9"/>
    <p:sldMasterId id="2147483795" r:id="rId10"/>
  </p:sldMasterIdLst>
  <p:sldIdLst>
    <p:sldId id="257" r:id="rId11"/>
    <p:sldId id="258" r:id="rId12"/>
    <p:sldId id="259" r:id="rId13"/>
    <p:sldId id="260" r:id="rId14"/>
    <p:sldId id="261" r:id="rId15"/>
    <p:sldId id="262" r:id="rId16"/>
    <p:sldId id="263" r:id="rId17"/>
    <p:sldId id="264" r:id="rId18"/>
    <p:sldId id="265" r:id="rId19"/>
    <p:sldId id="266"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8.xml"/><Relationship Id="rId1" Type="http://schemas.openxmlformats.org/officeDocument/2006/relationships/themeOverride" Target="../theme/themeOverride16.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9.xml"/><Relationship Id="rId1" Type="http://schemas.openxmlformats.org/officeDocument/2006/relationships/themeOverride" Target="../theme/themeOverride17.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9.xml"/><Relationship Id="rId1" Type="http://schemas.openxmlformats.org/officeDocument/2006/relationships/themeOverride" Target="../theme/themeOverride1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0.xml"/><Relationship Id="rId1" Type="http://schemas.openxmlformats.org/officeDocument/2006/relationships/themeOverride" Target="../theme/themeOverride19.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0.xml"/><Relationship Id="rId1" Type="http://schemas.openxmlformats.org/officeDocument/2006/relationships/themeOverride" Target="../theme/themeOverride2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5.xml"/><Relationship Id="rId1" Type="http://schemas.openxmlformats.org/officeDocument/2006/relationships/themeOverride" Target="../theme/themeOverride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5.xml"/><Relationship Id="rId1" Type="http://schemas.openxmlformats.org/officeDocument/2006/relationships/themeOverride" Target="../theme/themeOverride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6.xml"/><Relationship Id="rId1" Type="http://schemas.openxmlformats.org/officeDocument/2006/relationships/themeOverride" Target="../theme/themeOverride1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6.xml"/><Relationship Id="rId1" Type="http://schemas.openxmlformats.org/officeDocument/2006/relationships/themeOverride" Target="../theme/themeOverride1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7.xml"/><Relationship Id="rId1" Type="http://schemas.openxmlformats.org/officeDocument/2006/relationships/themeOverride" Target="../theme/themeOverride1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7.xml"/><Relationship Id="rId1" Type="http://schemas.openxmlformats.org/officeDocument/2006/relationships/themeOverride" Target="../theme/themeOverride14.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8.xml"/><Relationship Id="rId1" Type="http://schemas.openxmlformats.org/officeDocument/2006/relationships/themeOverride" Target="../theme/themeOverride1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194142677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139694236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422832309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2348651401"/>
      </p:ext>
    </p:extLst>
  </p:cSld>
  <p:clrMapOvr>
    <a:overrideClrMapping bg1="dk1" tx1="lt1" bg2="dk2" tx2="lt2" accent1="accent1" accent2="accent2" accent3="accent3" accent4="accent4" accent5="accent5" accent6="accent6" hlink="hlink" folHlink="folHlink"/>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8320128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67026998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209806224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136238041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153885009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311401085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1896771079"/>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863455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168656913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288280682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423296623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540005467"/>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245673838"/>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399529610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1385125128"/>
      </p:ext>
    </p:extLst>
  </p:cSld>
  <p:clrMapOvr>
    <a:overrideClrMapping bg1="dk1" tx1="lt1" bg2="dk2" tx2="lt2" accent1="accent1" accent2="accent2" accent3="accent3" accent4="accent4" accent5="accent5" accent6="accent6" hlink="hlink" folHlink="folHlink"/>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78521361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34661135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66961232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811149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2830690435"/>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100868719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149494490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27606788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1980614497"/>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291196302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3933022232"/>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1886147459"/>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4166289007"/>
      </p:ext>
    </p:extLst>
  </p:cSld>
  <p:clrMapOvr>
    <a:overrideClrMapping bg1="dk1" tx1="lt1" bg2="dk2" tx2="lt2" accent1="accent1" accent2="accent2" accent3="accent3" accent4="accent4" accent5="accent5" accent6="accent6" hlink="hlink" folHlink="folHlink"/>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4176886846"/>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44623685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4215370996"/>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69575681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9679122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418919152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155858997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350197155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3400503377"/>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362926255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383218654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182891856"/>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789690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3001857392"/>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1544014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4148352158"/>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32539994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2580260638"/>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3750728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484114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40791072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1291935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8788092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8232188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1600546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22226948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31117609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1141257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26295070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16548697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4209153758"/>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2874865177"/>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19848588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3070389632"/>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17212895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1171117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40033308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2850655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41636782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4502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23511047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291058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10439555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65308006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31994910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19954437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1253929978"/>
      </p:ext>
    </p:extLst>
  </p:cSld>
  <p:clrMapOvr>
    <a:overrideClrMapping bg1="dk1" tx1="lt1" bg2="dk2" tx2="lt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10886796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2366496764"/>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42453688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3621645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5814243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2615851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2497105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18409748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1652441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7459843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28698984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33270719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153289173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405382857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903918419"/>
      </p:ext>
    </p:extLst>
  </p:cSld>
  <p:clrMapOvr>
    <a:overrideClrMapping bg1="dk1" tx1="lt1" bg2="dk2" tx2="lt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4358517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1905854851"/>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128347558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0403194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9225674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270574650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244905520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107297044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31660355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81826328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142033311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54612410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302228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29878619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404134926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1094720298"/>
      </p:ext>
    </p:extLst>
  </p:cSld>
  <p:clrMapOvr>
    <a:overrideClrMapping bg1="dk1" tx1="lt1" bg2="dk2" tx2="lt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46408825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3510287315"/>
      </p:ext>
    </p:extLst>
  </p:cSld>
  <p:clrMapOvr>
    <a:overrideClrMapping bg1="dk1" tx1="lt1" bg2="dk2" tx2="lt2" accent1="accent1" accent2="accent2" accent3="accent3" accent4="accent4" accent5="accent5" accent6="accent6" hlink="hlink" folHlink="folHlink"/>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26946567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294304310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254201867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373154749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170418078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149579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332392855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99879653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140684959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90159002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377778874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421747638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1622184623"/>
      </p:ext>
    </p:extLst>
  </p:cSld>
  <p:clrMapOvr>
    <a:overrideClrMapping bg1="dk1" tx1="lt1" bg2="dk2" tx2="lt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3623AB0-03AD-43C6-8B28-87BC7602A1E2}" type="slidenum">
              <a:rPr lang="tr-TR" altLang="tr-TR"/>
              <a:pPr>
                <a:defRPr/>
              </a:pPr>
              <a:t>‹#›</a:t>
            </a:fld>
            <a:endParaRPr lang="tr-TR" altLang="tr-TR"/>
          </a:p>
        </p:txBody>
      </p:sp>
    </p:spTree>
    <p:extLst>
      <p:ext uri="{BB962C8B-B14F-4D97-AF65-F5344CB8AC3E}">
        <p14:creationId xmlns:p14="http://schemas.microsoft.com/office/powerpoint/2010/main" val="370944966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8A49C2FA-C8D5-4718-A760-3C5EEF97035E}" type="slidenum">
              <a:rPr lang="tr-TR" altLang="en-US"/>
              <a:pPr>
                <a:defRPr/>
              </a:pPr>
              <a:t>‹#›</a:t>
            </a:fld>
            <a:endParaRPr lang="tr-TR" altLang="en-US"/>
          </a:p>
        </p:txBody>
      </p:sp>
    </p:spTree>
    <p:extLst>
      <p:ext uri="{BB962C8B-B14F-4D97-AF65-F5344CB8AC3E}">
        <p14:creationId xmlns:p14="http://schemas.microsoft.com/office/powerpoint/2010/main" val="2798044774"/>
      </p:ext>
    </p:extLst>
  </p:cSld>
  <p:clrMapOvr>
    <a:overrideClrMapping bg1="dk1" tx1="lt1" bg2="dk2" tx2="lt2" accent1="accent1" accent2="accent2" accent3="accent3" accent4="accent4" accent5="accent5" accent6="accent6" hlink="hlink" folHlink="folHlink"/>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B48C1F1-D675-4700-AB56-64A0CDE494EC}" type="slidenum">
              <a:rPr lang="tr-TR" altLang="tr-TR"/>
              <a:pPr>
                <a:defRPr/>
              </a:pPr>
              <a:t>‹#›</a:t>
            </a:fld>
            <a:endParaRPr lang="tr-TR" altLang="tr-TR"/>
          </a:p>
        </p:txBody>
      </p:sp>
    </p:spTree>
    <p:extLst>
      <p:ext uri="{BB962C8B-B14F-4D97-AF65-F5344CB8AC3E}">
        <p14:creationId xmlns:p14="http://schemas.microsoft.com/office/powerpoint/2010/main" val="274899492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19DB7F77-8ADE-4CA2-AF1F-889C771F58A4}" type="slidenum">
              <a:rPr lang="tr-TR" altLang="tr-TR"/>
              <a:pPr>
                <a:defRPr/>
              </a:pPr>
              <a:t>‹#›</a:t>
            </a:fld>
            <a:endParaRPr lang="tr-TR" altLang="tr-TR"/>
          </a:p>
        </p:txBody>
      </p:sp>
    </p:spTree>
    <p:extLst>
      <p:ext uri="{BB962C8B-B14F-4D97-AF65-F5344CB8AC3E}">
        <p14:creationId xmlns:p14="http://schemas.microsoft.com/office/powerpoint/2010/main" val="367751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297392307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EAF35AD-D77D-4AA9-82EA-577E52563FD1}" type="slidenum">
              <a:rPr lang="tr-TR" altLang="tr-TR"/>
              <a:pPr>
                <a:defRPr/>
              </a:pPr>
              <a:t>‹#›</a:t>
            </a:fld>
            <a:endParaRPr lang="tr-TR" altLang="tr-TR"/>
          </a:p>
        </p:txBody>
      </p:sp>
    </p:spTree>
    <p:extLst>
      <p:ext uri="{BB962C8B-B14F-4D97-AF65-F5344CB8AC3E}">
        <p14:creationId xmlns:p14="http://schemas.microsoft.com/office/powerpoint/2010/main" val="251666568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9B777167-8003-4BD6-8C6F-3111B6E9D6DA}" type="slidenum">
              <a:rPr lang="tr-TR" altLang="tr-TR"/>
              <a:pPr>
                <a:defRPr/>
              </a:pPr>
              <a:t>‹#›</a:t>
            </a:fld>
            <a:endParaRPr lang="tr-TR" altLang="tr-TR"/>
          </a:p>
        </p:txBody>
      </p:sp>
    </p:spTree>
    <p:extLst>
      <p:ext uri="{BB962C8B-B14F-4D97-AF65-F5344CB8AC3E}">
        <p14:creationId xmlns:p14="http://schemas.microsoft.com/office/powerpoint/2010/main" val="314242399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241C09DC-58B4-4C6F-84CC-EBD33987D541}" type="slidenum">
              <a:rPr lang="tr-TR" altLang="tr-TR"/>
              <a:pPr>
                <a:defRPr/>
              </a:pPr>
              <a:t>‹#›</a:t>
            </a:fld>
            <a:endParaRPr lang="tr-TR" altLang="tr-TR"/>
          </a:p>
        </p:txBody>
      </p:sp>
    </p:spTree>
    <p:extLst>
      <p:ext uri="{BB962C8B-B14F-4D97-AF65-F5344CB8AC3E}">
        <p14:creationId xmlns:p14="http://schemas.microsoft.com/office/powerpoint/2010/main" val="415476511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white"/>
              </a:solidFill>
            </a:endParaRPr>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ltLang="en-US">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ltLang="en-US">
              <a:solidFill>
                <a:srgbClr val="04617B">
                  <a:shade val="90000"/>
                </a:srgbClr>
              </a:solidFill>
            </a:endParaRP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27D1590-6B36-40DE-92A0-FA65AE0E17DD}" type="slidenum">
              <a:rPr lang="tr-TR" altLang="en-US"/>
              <a:pPr>
                <a:defRPr/>
              </a:pPr>
              <a:t>‹#›</a:t>
            </a:fld>
            <a:endParaRPr lang="tr-TR" altLang="en-US"/>
          </a:p>
        </p:txBody>
      </p:sp>
    </p:spTree>
    <p:extLst>
      <p:ext uri="{BB962C8B-B14F-4D97-AF65-F5344CB8AC3E}">
        <p14:creationId xmlns:p14="http://schemas.microsoft.com/office/powerpoint/2010/main" val="63135466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880E873-86BB-4E09-818C-0639796A40C5}" type="slidenum">
              <a:rPr lang="tr-TR" altLang="tr-TR"/>
              <a:pPr>
                <a:defRPr/>
              </a:pPr>
              <a:t>‹#›</a:t>
            </a:fld>
            <a:endParaRPr lang="tr-TR" altLang="tr-TR"/>
          </a:p>
        </p:txBody>
      </p:sp>
    </p:spTree>
    <p:extLst>
      <p:ext uri="{BB962C8B-B14F-4D97-AF65-F5344CB8AC3E}">
        <p14:creationId xmlns:p14="http://schemas.microsoft.com/office/powerpoint/2010/main" val="35978733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745745FF-A6B0-41F7-8149-F244A3EC2FA3}" type="slidenum">
              <a:rPr lang="tr-TR" altLang="tr-TR"/>
              <a:pPr>
                <a:defRPr/>
              </a:pPr>
              <a:t>‹#›</a:t>
            </a:fld>
            <a:endParaRPr lang="tr-TR" altLang="tr-TR"/>
          </a:p>
        </p:txBody>
      </p:sp>
    </p:spTree>
    <p:extLst>
      <p:ext uri="{BB962C8B-B14F-4D97-AF65-F5344CB8AC3E}">
        <p14:creationId xmlns:p14="http://schemas.microsoft.com/office/powerpoint/2010/main" val="399077336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719263"/>
            <a:ext cx="10972800" cy="4411662"/>
          </a:xfrm>
        </p:spPr>
        <p:txBody>
          <a:bodyPr>
            <a:normAutofit/>
          </a:bodyPr>
          <a:lstStyle/>
          <a:p>
            <a:pPr lvl="0"/>
            <a:endParaRPr lang="tr-TR" noProof="0" smtClean="0"/>
          </a:p>
        </p:txBody>
      </p:sp>
      <p:sp>
        <p:nvSpPr>
          <p:cNvPr id="4"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6156DCF2-532D-4A06-A078-E482960D6D92}" type="slidenum">
              <a:rPr lang="tr-TR" altLang="tr-TR"/>
              <a:pPr>
                <a:defRPr/>
              </a:pPr>
              <a:t>‹#›</a:t>
            </a:fld>
            <a:endParaRPr lang="tr-TR" altLang="tr-TR"/>
          </a:p>
        </p:txBody>
      </p:sp>
    </p:spTree>
    <p:extLst>
      <p:ext uri="{BB962C8B-B14F-4D97-AF65-F5344CB8AC3E}">
        <p14:creationId xmlns:p14="http://schemas.microsoft.com/office/powerpoint/2010/main" val="62300540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1E042D99-C7E8-4DD8-88AA-C028C241FE6E}" type="slidenum">
              <a:rPr lang="tr-TR" altLang="tr-TR"/>
              <a:pPr>
                <a:defRPr/>
              </a:pPr>
              <a:t>‹#›</a:t>
            </a:fld>
            <a:endParaRPr lang="tr-TR" altLang="tr-TR"/>
          </a:p>
        </p:txBody>
      </p:sp>
    </p:spTree>
    <p:extLst>
      <p:ext uri="{BB962C8B-B14F-4D97-AF65-F5344CB8AC3E}">
        <p14:creationId xmlns:p14="http://schemas.microsoft.com/office/powerpoint/2010/main" val="113287793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22238"/>
            <a:ext cx="10058400" cy="12954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719263"/>
            <a:ext cx="5384800" cy="441166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719264"/>
            <a:ext cx="5384800" cy="21288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4000501"/>
            <a:ext cx="5384800" cy="21304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9 Veri Yer Tutucusu"/>
          <p:cNvSpPr>
            <a:spLocks noGrp="1"/>
          </p:cNvSpPr>
          <p:nvPr>
            <p:ph type="dt" sz="half" idx="10"/>
          </p:nvPr>
        </p:nvSpPr>
        <p:spPr/>
        <p:txBody>
          <a:bodyPr/>
          <a:lstStyle>
            <a:lvl1pPr>
              <a:defRPr/>
            </a:lvl1pPr>
          </a:lstStyle>
          <a:p>
            <a:pPr>
              <a:defRPr/>
            </a:pPr>
            <a:endParaRPr lang="tr-TR">
              <a:solidFill>
                <a:srgbClr val="04617B">
                  <a:shade val="90000"/>
                </a:srgbClr>
              </a:solidFill>
            </a:endParaRPr>
          </a:p>
        </p:txBody>
      </p:sp>
      <p:sp>
        <p:nvSpPr>
          <p:cNvPr id="7"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8" name="17 Slayt Numarası Yer Tutucusu"/>
          <p:cNvSpPr>
            <a:spLocks noGrp="1"/>
          </p:cNvSpPr>
          <p:nvPr>
            <p:ph type="sldNum" sz="quarter" idx="12"/>
          </p:nvPr>
        </p:nvSpPr>
        <p:spPr/>
        <p:txBody>
          <a:bodyPr/>
          <a:lstStyle>
            <a:lvl1pPr>
              <a:defRPr/>
            </a:lvl1pPr>
          </a:lstStyle>
          <a:p>
            <a:pPr>
              <a:defRPr/>
            </a:pPr>
            <a:fld id="{5B09B81A-EA28-4F8D-BE33-9834FFA05C4C}" type="slidenum">
              <a:rPr lang="tr-TR" altLang="tr-TR"/>
              <a:pPr>
                <a:defRPr/>
              </a:pPr>
              <a:t>‹#›</a:t>
            </a:fld>
            <a:endParaRPr lang="tr-TR" altLang="tr-TR"/>
          </a:p>
        </p:txBody>
      </p:sp>
    </p:spTree>
    <p:extLst>
      <p:ext uri="{BB962C8B-B14F-4D97-AF65-F5344CB8AC3E}">
        <p14:creationId xmlns:p14="http://schemas.microsoft.com/office/powerpoint/2010/main" val="32134995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ltLang="en-US">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ltLang="en-US">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9E349E71-883D-4D72-B43F-37DB1223F59D}" type="slidenum">
              <a:rPr lang="tr-TR" altLang="en-US"/>
              <a:pPr>
                <a:defRPr/>
              </a:pPr>
              <a:t>‹#›</a:t>
            </a:fld>
            <a:endParaRPr lang="tr-TR" altLang="en-US"/>
          </a:p>
        </p:txBody>
      </p:sp>
    </p:spTree>
    <p:extLst>
      <p:ext uri="{BB962C8B-B14F-4D97-AF65-F5344CB8AC3E}">
        <p14:creationId xmlns:p14="http://schemas.microsoft.com/office/powerpoint/2010/main" val="10655130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34.xml"/><Relationship Id="rId13" Type="http://schemas.openxmlformats.org/officeDocument/2006/relationships/slideLayout" Target="../slideLayouts/slideLayout139.xml"/><Relationship Id="rId3" Type="http://schemas.openxmlformats.org/officeDocument/2006/relationships/slideLayout" Target="../slideLayouts/slideLayout129.xml"/><Relationship Id="rId7" Type="http://schemas.openxmlformats.org/officeDocument/2006/relationships/slideLayout" Target="../slideLayouts/slideLayout133.xml"/><Relationship Id="rId12" Type="http://schemas.openxmlformats.org/officeDocument/2006/relationships/slideLayout" Target="../slideLayouts/slideLayout138.xml"/><Relationship Id="rId2" Type="http://schemas.openxmlformats.org/officeDocument/2006/relationships/slideLayout" Target="../slideLayouts/slideLayout128.xml"/><Relationship Id="rId16" Type="http://schemas.openxmlformats.org/officeDocument/2006/relationships/image" Target="../media/image2.jpeg"/><Relationship Id="rId1" Type="http://schemas.openxmlformats.org/officeDocument/2006/relationships/slideLayout" Target="../slideLayouts/slideLayout127.xml"/><Relationship Id="rId6" Type="http://schemas.openxmlformats.org/officeDocument/2006/relationships/slideLayout" Target="../slideLayouts/slideLayout132.xml"/><Relationship Id="rId11" Type="http://schemas.openxmlformats.org/officeDocument/2006/relationships/slideLayout" Target="../slideLayouts/slideLayout137.xml"/><Relationship Id="rId5" Type="http://schemas.openxmlformats.org/officeDocument/2006/relationships/slideLayout" Target="../slideLayouts/slideLayout131.xml"/><Relationship Id="rId15" Type="http://schemas.openxmlformats.org/officeDocument/2006/relationships/theme" Target="../theme/theme10.xml"/><Relationship Id="rId10" Type="http://schemas.openxmlformats.org/officeDocument/2006/relationships/slideLayout" Target="../slideLayouts/slideLayout136.xml"/><Relationship Id="rId4" Type="http://schemas.openxmlformats.org/officeDocument/2006/relationships/slideLayout" Target="../slideLayouts/slideLayout130.xml"/><Relationship Id="rId9" Type="http://schemas.openxmlformats.org/officeDocument/2006/relationships/slideLayout" Target="../slideLayouts/slideLayout135.xml"/><Relationship Id="rId14" Type="http://schemas.openxmlformats.org/officeDocument/2006/relationships/slideLayout" Target="../slideLayouts/slideLayout14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2.jpe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2.jpe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2.jpe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6" Type="http://schemas.openxmlformats.org/officeDocument/2006/relationships/image" Target="../media/image2.jpeg"/><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theme" Target="../theme/theme5.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slideLayout" Target="../slideLayouts/slideLayout83.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slideLayout" Target="../slideLayouts/slideLayout82.xml"/><Relationship Id="rId2" Type="http://schemas.openxmlformats.org/officeDocument/2006/relationships/slideLayout" Target="../slideLayouts/slideLayout72.xml"/><Relationship Id="rId16" Type="http://schemas.openxmlformats.org/officeDocument/2006/relationships/image" Target="../media/image2.jpeg"/><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5" Type="http://schemas.openxmlformats.org/officeDocument/2006/relationships/theme" Target="../theme/theme6.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 Id="rId14" Type="http://schemas.openxmlformats.org/officeDocument/2006/relationships/slideLayout" Target="../slideLayouts/slideLayout8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slideLayout" Target="../slideLayouts/slideLayout97.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2.jpe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theme" Target="../theme/theme7.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slideLayout" Target="../slideLayouts/slideLayout9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6.xml"/><Relationship Id="rId13" Type="http://schemas.openxmlformats.org/officeDocument/2006/relationships/slideLayout" Target="../slideLayouts/slideLayout111.xml"/><Relationship Id="rId3" Type="http://schemas.openxmlformats.org/officeDocument/2006/relationships/slideLayout" Target="../slideLayouts/slideLayout101.xml"/><Relationship Id="rId7" Type="http://schemas.openxmlformats.org/officeDocument/2006/relationships/slideLayout" Target="../slideLayouts/slideLayout105.xml"/><Relationship Id="rId12" Type="http://schemas.openxmlformats.org/officeDocument/2006/relationships/slideLayout" Target="../slideLayouts/slideLayout110.xml"/><Relationship Id="rId2" Type="http://schemas.openxmlformats.org/officeDocument/2006/relationships/slideLayout" Target="../slideLayouts/slideLayout100.xml"/><Relationship Id="rId16" Type="http://schemas.openxmlformats.org/officeDocument/2006/relationships/image" Target="../media/image2.jpeg"/><Relationship Id="rId1" Type="http://schemas.openxmlformats.org/officeDocument/2006/relationships/slideLayout" Target="../slideLayouts/slideLayout99.xml"/><Relationship Id="rId6" Type="http://schemas.openxmlformats.org/officeDocument/2006/relationships/slideLayout" Target="../slideLayouts/slideLayout104.xml"/><Relationship Id="rId11" Type="http://schemas.openxmlformats.org/officeDocument/2006/relationships/slideLayout" Target="../slideLayouts/slideLayout109.xml"/><Relationship Id="rId5" Type="http://schemas.openxmlformats.org/officeDocument/2006/relationships/slideLayout" Target="../slideLayouts/slideLayout103.xml"/><Relationship Id="rId15" Type="http://schemas.openxmlformats.org/officeDocument/2006/relationships/theme" Target="../theme/theme8.xml"/><Relationship Id="rId10" Type="http://schemas.openxmlformats.org/officeDocument/2006/relationships/slideLayout" Target="../slideLayouts/slideLayout108.xml"/><Relationship Id="rId4" Type="http://schemas.openxmlformats.org/officeDocument/2006/relationships/slideLayout" Target="../slideLayouts/slideLayout102.xml"/><Relationship Id="rId9" Type="http://schemas.openxmlformats.org/officeDocument/2006/relationships/slideLayout" Target="../slideLayouts/slideLayout107.xml"/><Relationship Id="rId14" Type="http://schemas.openxmlformats.org/officeDocument/2006/relationships/slideLayout" Target="../slideLayouts/slideLayout112.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6" Type="http://schemas.openxmlformats.org/officeDocument/2006/relationships/image" Target="../media/image2.jpeg"/><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theme" Target="../theme/theme9.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710178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73110458"/>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329704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80446841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936412031"/>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45397082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59350381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894547707"/>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24596183"/>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cs typeface="Arial" panose="020B0604020202020204" pitchFamily="34" charset="0"/>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lnSpc>
                <a:spcPct val="90000"/>
              </a:lnSpc>
              <a:spcBef>
                <a:spcPct val="20000"/>
              </a:spcBef>
              <a:buClr>
                <a:srgbClr val="FF0000"/>
              </a:buClr>
              <a:buSzPct val="110000"/>
              <a:buFont typeface="MS Mincho" pitchFamily="49" charset="-128"/>
              <a:buNone/>
              <a:defRPr kumimoji="0" sz="1200">
                <a:solidFill>
                  <a:schemeClr val="tx2">
                    <a:shade val="90000"/>
                  </a:schemeClr>
                </a:solidFill>
                <a:latin typeface="Arial" pitchFamily="34" charset="0"/>
                <a:cs typeface="Arial" pitchFamily="34" charset="0"/>
              </a:defRPr>
            </a:lvl1pPr>
          </a:lstStyle>
          <a:p>
            <a:pPr fontAlgn="base">
              <a:spcAft>
                <a:spcPct val="0"/>
              </a:spcAft>
              <a:defRPr/>
            </a:pPr>
            <a:endParaRPr lang="tr-TR" b="1">
              <a:solidFill>
                <a:srgbClr val="04617B">
                  <a:shade val="90000"/>
                </a:srgbClr>
              </a:solidFill>
            </a:endParaRP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lnSpc>
                <a:spcPct val="90000"/>
              </a:lnSpc>
              <a:spcBef>
                <a:spcPct val="20000"/>
              </a:spcBef>
              <a:buClr>
                <a:srgbClr val="FF0000"/>
              </a:buClr>
              <a:buSzPct val="110000"/>
              <a:buFont typeface="MS Mincho" pitchFamily="49" charset="-128"/>
              <a:buNone/>
              <a:defRPr sz="1200">
                <a:solidFill>
                  <a:srgbClr val="045C75"/>
                </a:solidFill>
              </a:defRPr>
            </a:lvl1pPr>
          </a:lstStyle>
          <a:p>
            <a:pPr fontAlgn="base">
              <a:spcAft>
                <a:spcPct val="0"/>
              </a:spcAft>
              <a:defRPr/>
            </a:pPr>
            <a:fld id="{EAB15E61-FCE6-4775-8235-BF0BF8E90766}" type="slidenum">
              <a:rPr lang="tr-TR" altLang="tr-TR" b="1">
                <a:latin typeface="Arial" panose="020B0604020202020204" pitchFamily="34" charset="0"/>
                <a:cs typeface="Arial" panose="020B0604020202020204" pitchFamily="34" charset="0"/>
              </a:rPr>
              <a:pPr fontAlgn="base">
                <a:spcAft>
                  <a:spcPct val="0"/>
                </a:spcAft>
                <a:defRPr/>
              </a:pPr>
              <a:t>‹#›</a:t>
            </a:fld>
            <a:endParaRPr lang="tr-TR" altLang="tr-TR" b="1">
              <a:latin typeface="Arial" panose="020B0604020202020204" pitchFamily="34" charset="0"/>
              <a:cs typeface="Arial" panose="020B0604020202020204" pitchFamily="34" charset="0"/>
            </a:endParaRP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lnSpc>
                  <a:spcPct val="90000"/>
                </a:lnSpc>
                <a:spcBef>
                  <a:spcPct val="20000"/>
                </a:spcBef>
                <a:spcAft>
                  <a:spcPct val="0"/>
                </a:spcAft>
                <a:buClr>
                  <a:srgbClr val="FF0000"/>
                </a:buClr>
                <a:buSzPct val="110000"/>
                <a:buFont typeface="MS Mincho" pitchFamily="49" charset="-128"/>
                <a:buNone/>
                <a:defRPr/>
              </a:pPr>
              <a:endParaRPr lang="en-US" sz="2600" b="1">
                <a:solidFill>
                  <a:prstClr val="black"/>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18611035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81200" y="122239"/>
            <a:ext cx="7543800" cy="1074737"/>
          </a:xfrm>
        </p:spPr>
        <p:txBody>
          <a:bodyPr/>
          <a:lstStyle/>
          <a:p>
            <a:pPr algn="ctr" eaLnBrk="1" hangingPunct="1"/>
            <a:r>
              <a:rPr lang="tr-TR" altLang="tr-TR" sz="5400">
                <a:solidFill>
                  <a:srgbClr val="0000FF"/>
                </a:solidFill>
                <a:latin typeface="Andalus" pitchFamily="2" charset="-78"/>
                <a:cs typeface="Andalus" pitchFamily="2" charset="-78"/>
              </a:rPr>
              <a:t>Mineraller</a:t>
            </a:r>
          </a:p>
        </p:txBody>
      </p:sp>
      <p:sp>
        <p:nvSpPr>
          <p:cNvPr id="26627" name="Rectangle 3"/>
          <p:cNvSpPr>
            <a:spLocks noGrp="1" noChangeArrowheads="1"/>
          </p:cNvSpPr>
          <p:nvPr>
            <p:ph idx="1"/>
          </p:nvPr>
        </p:nvSpPr>
        <p:spPr>
          <a:xfrm>
            <a:off x="1981200" y="1484313"/>
            <a:ext cx="8229600" cy="4646612"/>
          </a:xfrm>
        </p:spPr>
        <p:txBody>
          <a:bodyPr/>
          <a:lstStyle/>
          <a:p>
            <a:pPr marL="0" indent="0" algn="just" eaLnBrk="1" hangingPunct="1"/>
            <a:r>
              <a:rPr lang="tr-TR" altLang="tr-TR" sz="3600" dirty="0">
                <a:latin typeface="Andalus" pitchFamily="2" charset="-78"/>
                <a:cs typeface="Andalus" pitchFamily="2" charset="-78"/>
              </a:rPr>
              <a:t>Tüm hücrelerin gereksinim duyduğu maddelerdir</a:t>
            </a:r>
          </a:p>
          <a:p>
            <a:pPr marL="0" indent="0" algn="just" eaLnBrk="1" hangingPunct="1"/>
            <a:r>
              <a:rPr lang="tr-TR" altLang="tr-TR" sz="3600" dirty="0">
                <a:latin typeface="Andalus" pitchFamily="2" charset="-78"/>
                <a:cs typeface="Andalus" pitchFamily="2" charset="-78"/>
              </a:rPr>
              <a:t>Egzersizde </a:t>
            </a:r>
            <a:r>
              <a:rPr lang="tr-TR" altLang="tr-TR" sz="3600" dirty="0">
                <a:solidFill>
                  <a:srgbClr val="0000FF"/>
                </a:solidFill>
                <a:latin typeface="Andalus" pitchFamily="2" charset="-78"/>
                <a:cs typeface="Andalus" pitchFamily="2" charset="-78"/>
              </a:rPr>
              <a:t>sıvı dengesi ve kas kasılmasını </a:t>
            </a:r>
            <a:r>
              <a:rPr lang="tr-TR" altLang="tr-TR" sz="3600" dirty="0">
                <a:latin typeface="Andalus" pitchFamily="2" charset="-78"/>
                <a:cs typeface="Andalus" pitchFamily="2" charset="-78"/>
              </a:rPr>
              <a:t>düzenlerler, kan pıhtılaşmasından sorumludurlar</a:t>
            </a:r>
          </a:p>
          <a:p>
            <a:pPr marL="0" indent="0" algn="just" eaLnBrk="1" hangingPunct="1"/>
            <a:r>
              <a:rPr lang="tr-TR" altLang="tr-TR" sz="3600" dirty="0">
                <a:latin typeface="Andalus" pitchFamily="2" charset="-78"/>
                <a:cs typeface="Andalus" pitchFamily="2" charset="-78"/>
              </a:rPr>
              <a:t>Fazla miktarda bulunanlar; kalsiyum, fosfor, magnezyum</a:t>
            </a:r>
          </a:p>
          <a:p>
            <a:pPr marL="0" indent="0" algn="just" eaLnBrk="1" hangingPunct="1"/>
            <a:r>
              <a:rPr lang="tr-TR" altLang="tr-TR" sz="3600" dirty="0">
                <a:latin typeface="Andalus" pitchFamily="2" charset="-78"/>
                <a:cs typeface="Andalus" pitchFamily="2" charset="-78"/>
              </a:rPr>
              <a:t>Eser miktarda bulunanlar; demir, çinko, bakır, iyot, manganez, selenyum, bor.</a:t>
            </a:r>
          </a:p>
          <a:p>
            <a:pPr marL="0" indent="0" algn="just" eaLnBrk="1" hangingPunct="1"/>
            <a:endParaRPr lang="tr-TR" altLang="tr-TR" sz="3600" b="1" dirty="0">
              <a:latin typeface="Andalus" pitchFamily="2" charset="-78"/>
              <a:cs typeface="Andalus" pitchFamily="2" charset="-78"/>
            </a:endParaRPr>
          </a:p>
          <a:p>
            <a:pPr marL="0" indent="0" eaLnBrk="1" hangingPunct="1"/>
            <a:endParaRPr lang="tr-TR" altLang="tr-TR" dirty="0" smtClean="0"/>
          </a:p>
        </p:txBody>
      </p:sp>
    </p:spTree>
    <p:extLst>
      <p:ext uri="{BB962C8B-B14F-4D97-AF65-F5344CB8AC3E}">
        <p14:creationId xmlns:p14="http://schemas.microsoft.com/office/powerpoint/2010/main" val="512023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981200" y="704850"/>
            <a:ext cx="8229600" cy="852488"/>
          </a:xfrm>
        </p:spPr>
        <p:txBody>
          <a:bodyPr/>
          <a:lstStyle/>
          <a:p>
            <a:pPr eaLnBrk="1" hangingPunct="1"/>
            <a:r>
              <a:rPr lang="tr-TR" altLang="tr-TR" sz="4000">
                <a:solidFill>
                  <a:srgbClr val="0000FF"/>
                </a:solidFill>
                <a:latin typeface="Andalus" pitchFamily="2" charset="-78"/>
                <a:cs typeface="Andalus" pitchFamily="2" charset="-78"/>
              </a:rPr>
              <a:t>SODYUM</a:t>
            </a:r>
          </a:p>
        </p:txBody>
      </p:sp>
      <p:sp>
        <p:nvSpPr>
          <p:cNvPr id="35843" name="Rectangle 3"/>
          <p:cNvSpPr>
            <a:spLocks noGrp="1" noChangeArrowheads="1"/>
          </p:cNvSpPr>
          <p:nvPr>
            <p:ph idx="1"/>
          </p:nvPr>
        </p:nvSpPr>
        <p:spPr/>
        <p:txBody>
          <a:bodyPr/>
          <a:lstStyle/>
          <a:p>
            <a:pPr algn="just" eaLnBrk="1" hangingPunct="1">
              <a:lnSpc>
                <a:spcPct val="90000"/>
              </a:lnSpc>
            </a:pPr>
            <a:r>
              <a:rPr lang="tr-TR" altLang="tr-TR" sz="3600" dirty="0" smtClean="0">
                <a:latin typeface="Andalus" pitchFamily="2" charset="-78"/>
                <a:cs typeface="Andalus" pitchFamily="2" charset="-78"/>
              </a:rPr>
              <a:t>Egzersizden en çok etkilenir</a:t>
            </a:r>
          </a:p>
          <a:p>
            <a:pPr algn="just" eaLnBrk="1" hangingPunct="1">
              <a:lnSpc>
                <a:spcPct val="90000"/>
              </a:lnSpc>
            </a:pPr>
            <a:r>
              <a:rPr lang="tr-TR" altLang="tr-TR" sz="3600" dirty="0" smtClean="0">
                <a:latin typeface="Andalus" pitchFamily="2" charset="-78"/>
                <a:cs typeface="Andalus" pitchFamily="2" charset="-78"/>
              </a:rPr>
              <a:t>Eksikliğinde performans bozulur !</a:t>
            </a:r>
          </a:p>
          <a:p>
            <a:pPr algn="just" eaLnBrk="1" hangingPunct="1">
              <a:lnSpc>
                <a:spcPct val="90000"/>
              </a:lnSpc>
            </a:pPr>
            <a:r>
              <a:rPr lang="tr-TR" altLang="tr-TR" sz="3600" dirty="0" smtClean="0">
                <a:latin typeface="Andalus" pitchFamily="2" charset="-78"/>
                <a:cs typeface="Andalus" pitchFamily="2" charset="-78"/>
              </a:rPr>
              <a:t>Tuz dengesini korumanın en iyi yolu yemekleri tuzlu yemektir</a:t>
            </a:r>
          </a:p>
          <a:p>
            <a:pPr algn="just" eaLnBrk="1" hangingPunct="1">
              <a:lnSpc>
                <a:spcPct val="90000"/>
              </a:lnSpc>
            </a:pPr>
            <a:r>
              <a:rPr lang="tr-TR" altLang="tr-TR" sz="3600" dirty="0" smtClean="0">
                <a:latin typeface="Andalus" pitchFamily="2" charset="-78"/>
                <a:cs typeface="Andalus" pitchFamily="2" charset="-78"/>
              </a:rPr>
              <a:t>Aşırı sıcak, aşırı terleme, kas krampları varsa yemeklerdeki tuz biraz daha artırılır</a:t>
            </a:r>
          </a:p>
          <a:p>
            <a:pPr algn="just" eaLnBrk="1" hangingPunct="1">
              <a:lnSpc>
                <a:spcPct val="90000"/>
              </a:lnSpc>
            </a:pPr>
            <a:r>
              <a:rPr lang="tr-TR" altLang="tr-TR" sz="3600" dirty="0" smtClean="0">
                <a:latin typeface="Andalus" pitchFamily="2" charset="-78"/>
                <a:cs typeface="Andalus" pitchFamily="2" charset="-78"/>
              </a:rPr>
              <a:t>Tuz tabletleri kullanımı uygun değildir !</a:t>
            </a:r>
          </a:p>
          <a:p>
            <a:pPr algn="just" eaLnBrk="1" hangingPunct="1">
              <a:lnSpc>
                <a:spcPct val="90000"/>
              </a:lnSpc>
            </a:pPr>
            <a:r>
              <a:rPr lang="tr-TR" altLang="tr-TR" sz="3600" dirty="0" smtClean="0">
                <a:latin typeface="Andalus" pitchFamily="2" charset="-78"/>
                <a:cs typeface="Andalus" pitchFamily="2" charset="-78"/>
              </a:rPr>
              <a:t>Aşırı tuz yükleme potasyumu azaltır, sıcak çarpması riskini yükseltir !</a:t>
            </a:r>
          </a:p>
          <a:p>
            <a:pPr algn="just" eaLnBrk="1" hangingPunct="1">
              <a:lnSpc>
                <a:spcPct val="90000"/>
              </a:lnSpc>
            </a:pPr>
            <a:endParaRPr lang="tr-TR" altLang="tr-TR" dirty="0" smtClean="0">
              <a:latin typeface="Andalus" pitchFamily="2" charset="-78"/>
              <a:cs typeface="Andalus" pitchFamily="2" charset="-78"/>
            </a:endParaRPr>
          </a:p>
        </p:txBody>
      </p:sp>
      <p:pic>
        <p:nvPicPr>
          <p:cNvPr id="35844" name="Picture 4" descr="tuz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0326" y="0"/>
            <a:ext cx="2987675" cy="220503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2111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81200" y="550717"/>
            <a:ext cx="7543800" cy="675409"/>
          </a:xfrm>
        </p:spPr>
        <p:txBody>
          <a:bodyPr/>
          <a:lstStyle/>
          <a:p>
            <a:pPr eaLnBrk="1" hangingPunct="1"/>
            <a:r>
              <a:rPr lang="tr-TR" altLang="tr-TR" sz="4000" dirty="0" smtClean="0">
                <a:solidFill>
                  <a:srgbClr val="0000FF"/>
                </a:solidFill>
                <a:latin typeface="Andalus" pitchFamily="2" charset="-78"/>
                <a:cs typeface="Andalus" pitchFamily="2" charset="-78"/>
              </a:rPr>
              <a:t>  DEMİR</a:t>
            </a:r>
            <a:endParaRPr lang="tr-TR" altLang="tr-TR" sz="4000" dirty="0">
              <a:solidFill>
                <a:srgbClr val="0000FF"/>
              </a:solidFill>
              <a:latin typeface="Andalus" pitchFamily="2" charset="-78"/>
              <a:cs typeface="Andalus" pitchFamily="2" charset="-78"/>
            </a:endParaRPr>
          </a:p>
        </p:txBody>
      </p:sp>
      <p:sp>
        <p:nvSpPr>
          <p:cNvPr id="27651" name="Rectangle 3"/>
          <p:cNvSpPr>
            <a:spLocks noGrp="1" noChangeArrowheads="1"/>
          </p:cNvSpPr>
          <p:nvPr>
            <p:ph idx="1"/>
          </p:nvPr>
        </p:nvSpPr>
        <p:spPr>
          <a:xfrm>
            <a:off x="1981200" y="1412875"/>
            <a:ext cx="8229600" cy="4718050"/>
          </a:xfrm>
        </p:spPr>
        <p:txBody>
          <a:bodyPr/>
          <a:lstStyle/>
          <a:p>
            <a:pPr algn="just" eaLnBrk="1" hangingPunct="1"/>
            <a:r>
              <a:rPr lang="tr-TR" altLang="tr-TR" sz="3200" dirty="0">
                <a:latin typeface="Andalus" pitchFamily="2" charset="-78"/>
                <a:cs typeface="Andalus"/>
              </a:rPr>
              <a:t>Oksijen taşınması (hemoglobin, </a:t>
            </a:r>
            <a:r>
              <a:rPr lang="tr-TR" altLang="tr-TR" sz="3200" dirty="0" err="1">
                <a:latin typeface="Andalus" pitchFamily="2" charset="-78"/>
                <a:cs typeface="Andalus"/>
              </a:rPr>
              <a:t>miyoglobin</a:t>
            </a:r>
            <a:r>
              <a:rPr lang="tr-TR" altLang="tr-TR" sz="3200" dirty="0">
                <a:latin typeface="Andalus" pitchFamily="2" charset="-78"/>
                <a:cs typeface="Andalus"/>
              </a:rPr>
              <a:t>) ve</a:t>
            </a:r>
          </a:p>
          <a:p>
            <a:pPr algn="just" eaLnBrk="1" hangingPunct="1">
              <a:buFont typeface="Wingdings 2" panose="05020102010507070707" pitchFamily="18" charset="2"/>
              <a:buNone/>
            </a:pPr>
            <a:r>
              <a:rPr lang="tr-TR" altLang="tr-TR" sz="3200" dirty="0" err="1">
                <a:latin typeface="Andalus" pitchFamily="2" charset="-78"/>
                <a:cs typeface="Andalus"/>
              </a:rPr>
              <a:t>oksidatif</a:t>
            </a:r>
            <a:r>
              <a:rPr lang="tr-TR" altLang="tr-TR" sz="3200" dirty="0">
                <a:latin typeface="Andalus" pitchFamily="2" charset="-78"/>
                <a:cs typeface="Andalus"/>
              </a:rPr>
              <a:t> metabolizma için gereklidir (</a:t>
            </a:r>
            <a:r>
              <a:rPr lang="tr-TR" altLang="tr-TR" sz="3200" dirty="0" err="1">
                <a:latin typeface="Andalus" pitchFamily="2" charset="-78"/>
                <a:cs typeface="Andalus"/>
              </a:rPr>
              <a:t>sitokrom</a:t>
            </a:r>
            <a:r>
              <a:rPr lang="tr-TR" altLang="tr-TR" sz="3200" dirty="0">
                <a:latin typeface="Andalus" pitchFamily="2" charset="-78"/>
                <a:cs typeface="Andalus"/>
              </a:rPr>
              <a:t> C) </a:t>
            </a:r>
            <a:endParaRPr lang="tr-TR" altLang="tr-TR" sz="3200" dirty="0" smtClean="0">
              <a:latin typeface="Andalus" pitchFamily="2" charset="-78"/>
              <a:cs typeface="Andalus"/>
            </a:endParaRPr>
          </a:p>
          <a:p>
            <a:pPr algn="just" eaLnBrk="1" hangingPunct="1">
              <a:buFont typeface="Wingdings 2" panose="05020102010507070707" pitchFamily="18" charset="2"/>
              <a:buNone/>
            </a:pPr>
            <a:endParaRPr lang="tr-TR" altLang="tr-TR" sz="3200" dirty="0">
              <a:latin typeface="Andalus" pitchFamily="2" charset="-78"/>
              <a:cs typeface="Andalus"/>
            </a:endParaRPr>
          </a:p>
          <a:p>
            <a:pPr algn="just" eaLnBrk="1" hangingPunct="1"/>
            <a:r>
              <a:rPr lang="tr-TR" altLang="tr-TR" sz="3200" dirty="0">
                <a:latin typeface="Andalus" pitchFamily="2" charset="-78"/>
                <a:cs typeface="Andalus"/>
              </a:rPr>
              <a:t>Günlük gereksinim</a:t>
            </a:r>
            <a:r>
              <a:rPr lang="tr-TR" altLang="tr-TR" sz="3200" dirty="0" smtClean="0">
                <a:latin typeface="Andalus" pitchFamily="2" charset="-78"/>
                <a:cs typeface="Andalus"/>
              </a:rPr>
              <a:t>;</a:t>
            </a:r>
            <a:endParaRPr lang="tr-TR" altLang="tr-TR" sz="3200" dirty="0">
              <a:latin typeface="Andalus" pitchFamily="2" charset="-78"/>
              <a:cs typeface="Andalus"/>
            </a:endParaRPr>
          </a:p>
          <a:p>
            <a:pPr algn="just" eaLnBrk="1" hangingPunct="1">
              <a:buFont typeface="Wingdings" panose="05000000000000000000" pitchFamily="2" charset="2"/>
              <a:buNone/>
            </a:pPr>
            <a:r>
              <a:rPr lang="tr-TR" altLang="tr-TR" sz="3200" dirty="0">
                <a:latin typeface="Andalus" pitchFamily="2" charset="-78"/>
                <a:cs typeface="Andalus"/>
              </a:rPr>
              <a:t>	Erkek	11-18 yaş		18 mg</a:t>
            </a:r>
          </a:p>
          <a:p>
            <a:pPr algn="just" eaLnBrk="1" hangingPunct="1">
              <a:buFont typeface="Wingdings" panose="05000000000000000000" pitchFamily="2" charset="2"/>
              <a:buNone/>
            </a:pPr>
            <a:r>
              <a:rPr lang="tr-TR" altLang="tr-TR" sz="3200" dirty="0">
                <a:latin typeface="Andalus" pitchFamily="2" charset="-78"/>
                <a:cs typeface="Andalus"/>
              </a:rPr>
              <a:t>			19 yaş ve üstü	</a:t>
            </a:r>
            <a:r>
              <a:rPr lang="tr-TR" altLang="tr-TR" sz="3200" dirty="0" smtClean="0">
                <a:latin typeface="Andalus" pitchFamily="2" charset="-78"/>
                <a:cs typeface="Andalus"/>
              </a:rPr>
              <a:t>               10 </a:t>
            </a:r>
            <a:r>
              <a:rPr lang="tr-TR" altLang="tr-TR" sz="3200" dirty="0">
                <a:latin typeface="Andalus" pitchFamily="2" charset="-78"/>
                <a:cs typeface="Andalus"/>
              </a:rPr>
              <a:t>mg</a:t>
            </a:r>
          </a:p>
          <a:p>
            <a:pPr algn="just" eaLnBrk="1" hangingPunct="1">
              <a:buFont typeface="Wingdings" panose="05000000000000000000" pitchFamily="2" charset="2"/>
              <a:buNone/>
            </a:pPr>
            <a:r>
              <a:rPr lang="tr-TR" altLang="tr-TR" sz="3200" dirty="0">
                <a:latin typeface="Andalus" pitchFamily="2" charset="-78"/>
                <a:cs typeface="Andalus"/>
              </a:rPr>
              <a:t>	Kadın	11-50 yaş		18 mg</a:t>
            </a:r>
          </a:p>
          <a:p>
            <a:pPr algn="just" eaLnBrk="1" hangingPunct="1">
              <a:buFont typeface="Wingdings" panose="05000000000000000000" pitchFamily="2" charset="2"/>
              <a:buNone/>
            </a:pPr>
            <a:r>
              <a:rPr lang="tr-TR" altLang="tr-TR" sz="3200" dirty="0">
                <a:latin typeface="Andalus" pitchFamily="2" charset="-78"/>
                <a:cs typeface="Andalus"/>
              </a:rPr>
              <a:t>			51 yaş ve üstü	</a:t>
            </a:r>
            <a:r>
              <a:rPr lang="tr-TR" altLang="tr-TR" sz="3200" dirty="0" smtClean="0">
                <a:latin typeface="Andalus" pitchFamily="2" charset="-78"/>
                <a:cs typeface="Andalus"/>
              </a:rPr>
              <a:t>                10 </a:t>
            </a:r>
            <a:r>
              <a:rPr lang="tr-TR" altLang="tr-TR" sz="3200" dirty="0">
                <a:latin typeface="Andalus" pitchFamily="2" charset="-78"/>
                <a:cs typeface="Andalus"/>
              </a:rPr>
              <a:t>mg</a:t>
            </a:r>
          </a:p>
          <a:p>
            <a:pPr algn="just" eaLnBrk="1" hangingPunct="1"/>
            <a:endParaRPr lang="tr-TR" altLang="tr-TR" sz="3200" b="1" dirty="0" smtClean="0">
              <a:cs typeface="Andalus"/>
            </a:endParaRPr>
          </a:p>
          <a:p>
            <a:pPr algn="just" eaLnBrk="1" hangingPunct="1"/>
            <a:endParaRPr lang="tr-TR" altLang="tr-TR" sz="3200" b="1" dirty="0" smtClean="0">
              <a:cs typeface="Andalus"/>
            </a:endParaRPr>
          </a:p>
        </p:txBody>
      </p:sp>
    </p:spTree>
    <p:extLst>
      <p:ext uri="{BB962C8B-B14F-4D97-AF65-F5344CB8AC3E}">
        <p14:creationId xmlns:p14="http://schemas.microsoft.com/office/powerpoint/2010/main" val="95147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81200" y="704851"/>
            <a:ext cx="8229600" cy="779463"/>
          </a:xfrm>
        </p:spPr>
        <p:txBody>
          <a:bodyPr/>
          <a:lstStyle/>
          <a:p>
            <a:pPr algn="just" eaLnBrk="1" hangingPunct="1"/>
            <a:r>
              <a:rPr lang="tr-TR" altLang="tr-TR" sz="4000" dirty="0">
                <a:latin typeface="Andalus" pitchFamily="2" charset="-78"/>
                <a:cs typeface="Andalus" pitchFamily="2" charset="-78"/>
              </a:rPr>
              <a:t>Sporcularda demir eksikliği nedenleri</a:t>
            </a:r>
          </a:p>
        </p:txBody>
      </p:sp>
      <p:sp>
        <p:nvSpPr>
          <p:cNvPr id="28675" name="Rectangle 3"/>
          <p:cNvSpPr>
            <a:spLocks noGrp="1" noChangeArrowheads="1"/>
          </p:cNvSpPr>
          <p:nvPr>
            <p:ph idx="1"/>
          </p:nvPr>
        </p:nvSpPr>
        <p:spPr>
          <a:xfrm>
            <a:off x="1981200" y="1773239"/>
            <a:ext cx="8229600" cy="4357687"/>
          </a:xfrm>
        </p:spPr>
        <p:txBody>
          <a:bodyPr/>
          <a:lstStyle/>
          <a:p>
            <a:pPr marL="0" indent="0" algn="just" eaLnBrk="1" hangingPunct="1">
              <a:lnSpc>
                <a:spcPct val="90000"/>
              </a:lnSpc>
            </a:pPr>
            <a:r>
              <a:rPr lang="tr-TR" altLang="tr-TR" sz="3200" dirty="0">
                <a:latin typeface="Andalus" pitchFamily="2" charset="-78"/>
                <a:cs typeface="Andalus" pitchFamily="2" charset="-78"/>
              </a:rPr>
              <a:t>Ağır antrenman </a:t>
            </a:r>
          </a:p>
          <a:p>
            <a:pPr marL="0" indent="0" algn="just" eaLnBrk="1" hangingPunct="1">
              <a:lnSpc>
                <a:spcPct val="90000"/>
              </a:lnSpc>
            </a:pPr>
            <a:r>
              <a:rPr lang="tr-TR" altLang="tr-TR" sz="3200" dirty="0" err="1">
                <a:latin typeface="Andalus" pitchFamily="2" charset="-78"/>
                <a:cs typeface="Andalus" pitchFamily="2" charset="-78"/>
              </a:rPr>
              <a:t>Foot-strike</a:t>
            </a:r>
            <a:r>
              <a:rPr lang="tr-TR" altLang="tr-TR" sz="3200" dirty="0">
                <a:latin typeface="Andalus" pitchFamily="2" charset="-78"/>
                <a:cs typeface="Andalus" pitchFamily="2" charset="-78"/>
              </a:rPr>
              <a:t> </a:t>
            </a:r>
            <a:r>
              <a:rPr lang="tr-TR" altLang="tr-TR" sz="3200" dirty="0" err="1">
                <a:latin typeface="Andalus" pitchFamily="2" charset="-78"/>
                <a:cs typeface="Andalus" pitchFamily="2" charset="-78"/>
              </a:rPr>
              <a:t>hemoliz</a:t>
            </a:r>
            <a:endParaRPr lang="tr-TR" altLang="tr-TR" sz="3200" dirty="0">
              <a:latin typeface="Andalus" pitchFamily="2" charset="-78"/>
              <a:cs typeface="Andalus" pitchFamily="2" charset="-78"/>
            </a:endParaRPr>
          </a:p>
          <a:p>
            <a:pPr marL="0" indent="0" algn="just" eaLnBrk="1" hangingPunct="1">
              <a:lnSpc>
                <a:spcPct val="90000"/>
              </a:lnSpc>
            </a:pPr>
            <a:r>
              <a:rPr lang="tr-TR" altLang="tr-TR" sz="3200" dirty="0">
                <a:latin typeface="Andalus" pitchFamily="2" charset="-78"/>
                <a:cs typeface="Andalus" pitchFamily="2" charset="-78"/>
              </a:rPr>
              <a:t>Terleme ve mide-barsak sisteminden kayıp</a:t>
            </a:r>
          </a:p>
          <a:p>
            <a:pPr marL="0" indent="0" algn="just" eaLnBrk="1" hangingPunct="1">
              <a:lnSpc>
                <a:spcPct val="90000"/>
              </a:lnSpc>
            </a:pPr>
            <a:r>
              <a:rPr lang="tr-TR" altLang="tr-TR" sz="3200" dirty="0">
                <a:latin typeface="Andalus" pitchFamily="2" charset="-78"/>
                <a:cs typeface="Andalus" pitchFamily="2" charset="-78"/>
              </a:rPr>
              <a:t>Diyetle yetersiz alım</a:t>
            </a:r>
          </a:p>
          <a:p>
            <a:pPr marL="0" indent="0" algn="just" eaLnBrk="1" hangingPunct="1">
              <a:lnSpc>
                <a:spcPct val="90000"/>
              </a:lnSpc>
            </a:pPr>
            <a:endParaRPr lang="tr-TR" altLang="tr-TR" sz="3200" dirty="0">
              <a:solidFill>
                <a:srgbClr val="0000FF"/>
              </a:solidFill>
              <a:latin typeface="Andalus" pitchFamily="2" charset="-78"/>
              <a:cs typeface="Andalus" pitchFamily="2" charset="-78"/>
            </a:endParaRPr>
          </a:p>
        </p:txBody>
      </p:sp>
      <p:sp>
        <p:nvSpPr>
          <p:cNvPr id="4" name="3 Yuvarlatılmış Dikdörtgen"/>
          <p:cNvSpPr/>
          <p:nvPr/>
        </p:nvSpPr>
        <p:spPr>
          <a:xfrm>
            <a:off x="2208214" y="3933825"/>
            <a:ext cx="7343775" cy="2159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lnSpc>
                <a:spcPct val="90000"/>
              </a:lnSpc>
              <a:spcBef>
                <a:spcPct val="20000"/>
              </a:spcBef>
              <a:spcAft>
                <a:spcPct val="0"/>
              </a:spcAft>
              <a:buClr>
                <a:srgbClr val="FF0000"/>
              </a:buClr>
              <a:buSzPct val="110000"/>
              <a:buFont typeface="MS Mincho" pitchFamily="49" charset="-128"/>
              <a:buNone/>
              <a:defRPr/>
            </a:pPr>
            <a:r>
              <a:rPr lang="tr-TR" sz="3200" dirty="0">
                <a:solidFill>
                  <a:prstClr val="white"/>
                </a:solidFill>
                <a:latin typeface="Andalus" pitchFamily="2" charset="-78"/>
                <a:cs typeface="Andalus" pitchFamily="2" charset="-78"/>
              </a:rPr>
              <a:t>Demir eksikliği</a:t>
            </a:r>
          </a:p>
          <a:p>
            <a:pPr algn="just" fontAlgn="base">
              <a:lnSpc>
                <a:spcPct val="90000"/>
              </a:lnSpc>
              <a:spcBef>
                <a:spcPct val="20000"/>
              </a:spcBef>
              <a:spcAft>
                <a:spcPct val="0"/>
              </a:spcAft>
              <a:buClr>
                <a:srgbClr val="FF0000"/>
              </a:buClr>
              <a:buSzPct val="110000"/>
              <a:buFont typeface="MS Mincho" pitchFamily="49" charset="-128"/>
              <a:buNone/>
              <a:defRPr/>
            </a:pPr>
            <a:r>
              <a:rPr lang="tr-TR" sz="3200" dirty="0">
                <a:solidFill>
                  <a:prstClr val="white"/>
                </a:solidFill>
                <a:latin typeface="Andalus" pitchFamily="2" charset="-78"/>
                <a:cs typeface="Andalus" pitchFamily="2" charset="-78"/>
              </a:rPr>
              <a:t>İskelet kasının oksijen kullanma kapasitesini azaltır. </a:t>
            </a:r>
          </a:p>
          <a:p>
            <a:pPr algn="just" fontAlgn="base">
              <a:lnSpc>
                <a:spcPct val="90000"/>
              </a:lnSpc>
              <a:spcBef>
                <a:spcPct val="20000"/>
              </a:spcBef>
              <a:spcAft>
                <a:spcPct val="0"/>
              </a:spcAft>
              <a:buClr>
                <a:srgbClr val="FF0000"/>
              </a:buClr>
              <a:buSzPct val="110000"/>
              <a:buFont typeface="MS Mincho" pitchFamily="49" charset="-128"/>
              <a:buNone/>
              <a:defRPr/>
            </a:pPr>
            <a:r>
              <a:rPr lang="tr-TR" sz="3200" dirty="0">
                <a:solidFill>
                  <a:prstClr val="white"/>
                </a:solidFill>
                <a:latin typeface="Andalus" pitchFamily="2" charset="-78"/>
                <a:cs typeface="Andalus" pitchFamily="2" charset="-78"/>
              </a:rPr>
              <a:t>Dayanıklılık performansını bozar !!!!!!!</a:t>
            </a:r>
          </a:p>
        </p:txBody>
      </p:sp>
    </p:spTree>
    <p:extLst>
      <p:ext uri="{BB962C8B-B14F-4D97-AF65-F5344CB8AC3E}">
        <p14:creationId xmlns:p14="http://schemas.microsoft.com/office/powerpoint/2010/main" val="87545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7" name="Rectangle 3"/>
          <p:cNvSpPr>
            <a:spLocks noGrp="1" noChangeArrowheads="1"/>
          </p:cNvSpPr>
          <p:nvPr>
            <p:ph idx="1"/>
          </p:nvPr>
        </p:nvSpPr>
        <p:spPr>
          <a:xfrm>
            <a:off x="1039090" y="549275"/>
            <a:ext cx="9171709" cy="5581650"/>
          </a:xfrm>
        </p:spPr>
        <p:txBody>
          <a:bodyPr>
            <a:normAutofit/>
          </a:bodyPr>
          <a:lstStyle/>
          <a:p>
            <a:pPr marL="0" indent="0" algn="just" eaLnBrk="1" fontAlgn="auto" hangingPunct="1">
              <a:lnSpc>
                <a:spcPct val="90000"/>
              </a:lnSpc>
              <a:spcAft>
                <a:spcPts val="0"/>
              </a:spcAft>
              <a:buClr>
                <a:schemeClr val="accent3"/>
              </a:buClr>
              <a:buNone/>
              <a:defRPr/>
            </a:pPr>
            <a:r>
              <a:rPr lang="tr-TR" sz="2400" b="1" dirty="0">
                <a:effectLst>
                  <a:outerShdw blurRad="38100" dist="38100" dir="2700000" algn="tl">
                    <a:srgbClr val="C0C0C0"/>
                  </a:outerShdw>
                </a:effectLst>
              </a:rPr>
              <a:t> </a:t>
            </a:r>
            <a:r>
              <a:rPr lang="tr-TR" sz="3200" dirty="0">
                <a:solidFill>
                  <a:srgbClr val="0000FF"/>
                </a:solidFill>
                <a:latin typeface="Andalus" pitchFamily="2" charset="-78"/>
                <a:cs typeface="Andalus" pitchFamily="2" charset="-78"/>
              </a:rPr>
              <a:t>Demir emilimini azaltan yiyecekler: </a:t>
            </a:r>
          </a:p>
          <a:p>
            <a:pPr marL="0" indent="0" algn="just" eaLnBrk="1" fontAlgn="auto" hangingPunct="1">
              <a:lnSpc>
                <a:spcPct val="90000"/>
              </a:lnSpc>
              <a:spcAft>
                <a:spcPts val="0"/>
              </a:spcAft>
              <a:buClr>
                <a:schemeClr val="accent3"/>
              </a:buClr>
              <a:buNone/>
              <a:defRPr/>
            </a:pPr>
            <a:r>
              <a:rPr lang="tr-TR" sz="3200" dirty="0">
                <a:latin typeface="Andalus" pitchFamily="2" charset="-78"/>
                <a:cs typeface="Andalus" pitchFamily="2" charset="-78"/>
              </a:rPr>
              <a:t>çay, kahve, soya ürünleri, kepek, lif, süt</a:t>
            </a:r>
          </a:p>
          <a:p>
            <a:pPr marL="0" indent="0" algn="just" eaLnBrk="1" fontAlgn="auto" hangingPunct="1">
              <a:lnSpc>
                <a:spcPct val="90000"/>
              </a:lnSpc>
              <a:spcAft>
                <a:spcPts val="0"/>
              </a:spcAft>
              <a:buClr>
                <a:schemeClr val="accent3"/>
              </a:buClr>
              <a:buNone/>
              <a:defRPr/>
            </a:pPr>
            <a:r>
              <a:rPr lang="tr-TR" sz="3200" dirty="0">
                <a:solidFill>
                  <a:srgbClr val="0000FF"/>
                </a:solidFill>
                <a:latin typeface="Andalus" pitchFamily="2" charset="-78"/>
                <a:cs typeface="Andalus" pitchFamily="2" charset="-78"/>
              </a:rPr>
              <a:t>Demir emilimini artıran yiyecekler:</a:t>
            </a:r>
            <a:r>
              <a:rPr lang="tr-TR" sz="3200" dirty="0">
                <a:latin typeface="Andalus" pitchFamily="2" charset="-78"/>
                <a:cs typeface="Andalus" pitchFamily="2" charset="-78"/>
              </a:rPr>
              <a:t> </a:t>
            </a:r>
          </a:p>
          <a:p>
            <a:pPr marL="0" indent="0" algn="just" eaLnBrk="1" fontAlgn="auto" hangingPunct="1">
              <a:lnSpc>
                <a:spcPct val="90000"/>
              </a:lnSpc>
              <a:spcAft>
                <a:spcPts val="0"/>
              </a:spcAft>
              <a:buClr>
                <a:schemeClr val="accent3"/>
              </a:buClr>
              <a:buNone/>
              <a:defRPr/>
            </a:pPr>
            <a:r>
              <a:rPr lang="tr-TR" sz="3200" dirty="0">
                <a:latin typeface="Andalus" pitchFamily="2" charset="-78"/>
                <a:cs typeface="Andalus" pitchFamily="2" charset="-78"/>
              </a:rPr>
              <a:t>C vitamininden zengin yiyecekler</a:t>
            </a:r>
          </a:p>
          <a:p>
            <a:pPr marL="0" indent="0" algn="just" eaLnBrk="1" fontAlgn="auto" hangingPunct="1">
              <a:lnSpc>
                <a:spcPct val="90000"/>
              </a:lnSpc>
              <a:spcAft>
                <a:spcPts val="0"/>
              </a:spcAft>
              <a:buClr>
                <a:schemeClr val="accent3"/>
              </a:buClr>
              <a:buNone/>
              <a:defRPr/>
            </a:pPr>
            <a:r>
              <a:rPr lang="tr-TR" sz="3200" dirty="0">
                <a:solidFill>
                  <a:srgbClr val="0000FF"/>
                </a:solidFill>
                <a:latin typeface="Andalus" pitchFamily="2" charset="-78"/>
                <a:cs typeface="Andalus" pitchFamily="2" charset="-78"/>
              </a:rPr>
              <a:t>Demir bakımından zengin yiyecekler;</a:t>
            </a:r>
          </a:p>
          <a:p>
            <a:pPr marL="0" indent="0" algn="just" eaLnBrk="1" fontAlgn="auto" hangingPunct="1">
              <a:lnSpc>
                <a:spcPct val="90000"/>
              </a:lnSpc>
              <a:spcAft>
                <a:spcPts val="0"/>
              </a:spcAft>
              <a:buClr>
                <a:schemeClr val="accent3"/>
              </a:buClr>
              <a:buFont typeface="Wingdings 2"/>
              <a:buChar char=""/>
              <a:defRPr/>
            </a:pPr>
            <a:r>
              <a:rPr lang="tr-TR" sz="3200" dirty="0">
                <a:latin typeface="Andalus" pitchFamily="2" charset="-78"/>
                <a:cs typeface="Andalus" pitchFamily="2" charset="-78"/>
              </a:rPr>
              <a:t>Karaciğer, yürek, böbrek, kırmızı et, balık, ekmek, çilek, kurutulmuş meyve, üzüm, kuru baklagiller, kabuklu kuru yemişler </a:t>
            </a:r>
          </a:p>
          <a:p>
            <a:pPr marL="0" indent="0" algn="just" eaLnBrk="1" fontAlgn="auto" hangingPunct="1">
              <a:lnSpc>
                <a:spcPct val="90000"/>
              </a:lnSpc>
              <a:spcAft>
                <a:spcPts val="0"/>
              </a:spcAft>
              <a:buClr>
                <a:schemeClr val="accent3"/>
              </a:buClr>
              <a:buFont typeface="Wingdings 2"/>
              <a:buChar char=""/>
              <a:defRPr/>
            </a:pPr>
            <a:r>
              <a:rPr lang="tr-TR" sz="3200" dirty="0">
                <a:latin typeface="Andalus" pitchFamily="2" charset="-78"/>
                <a:cs typeface="Andalus" pitchFamily="2" charset="-78"/>
              </a:rPr>
              <a:t> </a:t>
            </a:r>
            <a:r>
              <a:rPr lang="tr-TR" sz="3200" dirty="0">
                <a:solidFill>
                  <a:srgbClr val="FF0000"/>
                </a:solidFill>
                <a:latin typeface="Andalus" pitchFamily="2" charset="-78"/>
                <a:cs typeface="Andalus" pitchFamily="2" charset="-78"/>
              </a:rPr>
              <a:t>Hayvansal besinlerdeki demirin %20’si, bitkisel besinlerdeki demirin %5’i emilir.</a:t>
            </a:r>
            <a:r>
              <a:rPr lang="tr-TR" sz="3200" dirty="0">
                <a:latin typeface="Andalus" pitchFamily="2" charset="-78"/>
                <a:cs typeface="Andalus" pitchFamily="2" charset="-78"/>
              </a:rPr>
              <a:t> </a:t>
            </a:r>
          </a:p>
          <a:p>
            <a:pPr marL="0" indent="0" eaLnBrk="1" fontAlgn="auto" hangingPunct="1">
              <a:lnSpc>
                <a:spcPct val="90000"/>
              </a:lnSpc>
              <a:spcAft>
                <a:spcPts val="0"/>
              </a:spcAft>
              <a:buClr>
                <a:schemeClr val="accent3"/>
              </a:buClr>
              <a:buFont typeface="Wingdings 2"/>
              <a:buChar char=""/>
              <a:defRPr/>
            </a:pPr>
            <a:endParaRPr lang="tr-TR" sz="2800" b="1" dirty="0"/>
          </a:p>
        </p:txBody>
      </p:sp>
      <p:pic>
        <p:nvPicPr>
          <p:cNvPr id="29699" name="Picture 6" descr="c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3895" y="405246"/>
            <a:ext cx="1835150" cy="27082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29700" name="Picture 8" descr="Tomato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213" y="5205845"/>
            <a:ext cx="6769100" cy="1463244"/>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006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81200" y="620713"/>
            <a:ext cx="7543800" cy="1223962"/>
          </a:xfrm>
        </p:spPr>
        <p:txBody>
          <a:bodyPr/>
          <a:lstStyle/>
          <a:p>
            <a:pPr eaLnBrk="1" hangingPunct="1"/>
            <a:r>
              <a:rPr lang="tr-TR" altLang="tr-TR" sz="4800" dirty="0">
                <a:solidFill>
                  <a:srgbClr val="0000FF"/>
                </a:solidFill>
                <a:latin typeface="Andalus" pitchFamily="2" charset="-78"/>
                <a:cs typeface="Andalus" pitchFamily="2" charset="-78"/>
              </a:rPr>
              <a:t>Kalsiyum</a:t>
            </a:r>
          </a:p>
        </p:txBody>
      </p:sp>
      <p:sp>
        <p:nvSpPr>
          <p:cNvPr id="30723" name="Rectangle 3"/>
          <p:cNvSpPr>
            <a:spLocks noGrp="1" noChangeArrowheads="1"/>
          </p:cNvSpPr>
          <p:nvPr>
            <p:ph idx="1"/>
          </p:nvPr>
        </p:nvSpPr>
        <p:spPr>
          <a:xfrm>
            <a:off x="1267690" y="1935164"/>
            <a:ext cx="10314709" cy="4389437"/>
          </a:xfrm>
        </p:spPr>
        <p:txBody>
          <a:bodyPr/>
          <a:lstStyle/>
          <a:p>
            <a:pPr algn="just" eaLnBrk="1" hangingPunct="1"/>
            <a:r>
              <a:rPr lang="tr-TR" altLang="tr-TR" sz="3600" dirty="0">
                <a:latin typeface="Andalus" pitchFamily="2" charset="-78"/>
                <a:cs typeface="Andalus" pitchFamily="2" charset="-78"/>
              </a:rPr>
              <a:t>Diş ve kemik yapısı,</a:t>
            </a:r>
          </a:p>
          <a:p>
            <a:pPr algn="just" eaLnBrk="1" hangingPunct="1"/>
            <a:r>
              <a:rPr lang="tr-TR" altLang="tr-TR" sz="3600" dirty="0">
                <a:latin typeface="Andalus" pitchFamily="2" charset="-78"/>
                <a:cs typeface="Andalus" pitchFamily="2" charset="-78"/>
              </a:rPr>
              <a:t>Normal kan pıhtılaşması,</a:t>
            </a:r>
          </a:p>
          <a:p>
            <a:pPr algn="just" eaLnBrk="1" hangingPunct="1"/>
            <a:r>
              <a:rPr lang="tr-TR" altLang="tr-TR" sz="3600" dirty="0">
                <a:latin typeface="Andalus" pitchFamily="2" charset="-78"/>
                <a:cs typeface="Andalus" pitchFamily="2" charset="-78"/>
              </a:rPr>
              <a:t>Kas kasılması ve gevşemesi,</a:t>
            </a:r>
          </a:p>
          <a:p>
            <a:pPr algn="just" eaLnBrk="1" hangingPunct="1"/>
            <a:r>
              <a:rPr lang="tr-TR" altLang="tr-TR" sz="3600" dirty="0">
                <a:latin typeface="Andalus" pitchFamily="2" charset="-78"/>
                <a:cs typeface="Andalus" pitchFamily="2" charset="-78"/>
              </a:rPr>
              <a:t>Sinir iletimi için gerekli.    </a:t>
            </a:r>
          </a:p>
          <a:p>
            <a:pPr algn="just" eaLnBrk="1" hangingPunct="1">
              <a:buFont typeface="Wingdings" panose="05000000000000000000" pitchFamily="2" charset="2"/>
              <a:buNone/>
            </a:pPr>
            <a:r>
              <a:rPr lang="tr-TR" altLang="tr-TR" sz="3600" dirty="0">
                <a:latin typeface="Andalus" pitchFamily="2" charset="-78"/>
                <a:cs typeface="Andalus" pitchFamily="2" charset="-78"/>
              </a:rPr>
              <a:t>Günlük gereksinim; </a:t>
            </a:r>
          </a:p>
          <a:p>
            <a:pPr algn="just" eaLnBrk="1" hangingPunct="1"/>
            <a:r>
              <a:rPr lang="tr-TR" altLang="tr-TR" sz="3600" dirty="0">
                <a:latin typeface="Andalus" pitchFamily="2" charset="-78"/>
                <a:cs typeface="Andalus" pitchFamily="2" charset="-78"/>
              </a:rPr>
              <a:t>Çocuk ve erişkin 800mg</a:t>
            </a:r>
          </a:p>
          <a:p>
            <a:pPr algn="just" eaLnBrk="1" hangingPunct="1"/>
            <a:r>
              <a:rPr lang="tr-TR" altLang="tr-TR" sz="3600" dirty="0" smtClean="0">
                <a:latin typeface="Andalus" pitchFamily="2" charset="-78"/>
                <a:cs typeface="Andalus" pitchFamily="2" charset="-78"/>
              </a:rPr>
              <a:t>Ergen </a:t>
            </a:r>
            <a:r>
              <a:rPr lang="tr-TR" altLang="tr-TR" sz="3600" dirty="0">
                <a:latin typeface="Andalus" pitchFamily="2" charset="-78"/>
                <a:cs typeface="Andalus" pitchFamily="2" charset="-78"/>
              </a:rPr>
              <a:t>1200 mg </a:t>
            </a:r>
          </a:p>
          <a:p>
            <a:pPr algn="just" eaLnBrk="1" hangingPunct="1"/>
            <a:endParaRPr lang="tr-TR" altLang="tr-TR" sz="2800" dirty="0">
              <a:latin typeface="Andalus" pitchFamily="2" charset="-78"/>
              <a:cs typeface="Andalus" pitchFamily="2" charset="-78"/>
            </a:endParaRPr>
          </a:p>
          <a:p>
            <a:pPr eaLnBrk="1" hangingPunct="1"/>
            <a:endParaRPr lang="tr-TR" altLang="tr-TR" dirty="0" smtClean="0"/>
          </a:p>
        </p:txBody>
      </p:sp>
      <p:pic>
        <p:nvPicPr>
          <p:cNvPr id="30724" name="Picture 4" descr="calcium-sour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1846" y="1500189"/>
            <a:ext cx="3779837" cy="4824412"/>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423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normAutofit fontScale="90000"/>
          </a:bodyPr>
          <a:lstStyle/>
          <a:p>
            <a:pPr eaLnBrk="1" fontAlgn="auto" hangingPunct="1">
              <a:spcAft>
                <a:spcPts val="0"/>
              </a:spcAft>
              <a:defRPr/>
            </a:pPr>
            <a:r>
              <a:rPr lang="tr-TR" smtClean="0">
                <a:effectLst>
                  <a:outerShdw blurRad="38100" dist="38100" dir="2700000" algn="tl">
                    <a:srgbClr val="C0C0C0"/>
                  </a:outerShdw>
                </a:effectLst>
              </a:rPr>
              <a:t/>
            </a:r>
            <a:br>
              <a:rPr lang="tr-TR" smtClean="0">
                <a:effectLst>
                  <a:outerShdw blurRad="38100" dist="38100" dir="2700000" algn="tl">
                    <a:srgbClr val="C0C0C0"/>
                  </a:outerShdw>
                </a:effectLst>
              </a:rPr>
            </a:br>
            <a:endParaRPr lang="tr-TR" smtClean="0">
              <a:effectLst>
                <a:outerShdw blurRad="38100" dist="38100" dir="2700000" algn="tl">
                  <a:srgbClr val="C0C0C0"/>
                </a:outerShdw>
              </a:effectLst>
            </a:endParaRPr>
          </a:p>
        </p:txBody>
      </p:sp>
      <p:sp>
        <p:nvSpPr>
          <p:cNvPr id="31747" name="Rectangle 3"/>
          <p:cNvSpPr>
            <a:spLocks noGrp="1" noChangeArrowheads="1"/>
          </p:cNvSpPr>
          <p:nvPr>
            <p:ph idx="1"/>
          </p:nvPr>
        </p:nvSpPr>
        <p:spPr>
          <a:xfrm>
            <a:off x="1981200" y="1052513"/>
            <a:ext cx="8555182" cy="5078412"/>
          </a:xfrm>
        </p:spPr>
        <p:txBody>
          <a:bodyPr/>
          <a:lstStyle/>
          <a:p>
            <a:pPr algn="just" eaLnBrk="1" hangingPunct="1"/>
            <a:r>
              <a:rPr lang="tr-TR" altLang="tr-TR" sz="3600" dirty="0">
                <a:latin typeface="Andalus" pitchFamily="2" charset="-78"/>
                <a:cs typeface="Andalus" pitchFamily="2" charset="-78"/>
              </a:rPr>
              <a:t>Süt proteininin %30’u </a:t>
            </a:r>
            <a:r>
              <a:rPr lang="tr-TR" altLang="tr-TR" sz="3600" dirty="0" err="1">
                <a:latin typeface="Andalus" pitchFamily="2" charset="-78"/>
                <a:cs typeface="Andalus" pitchFamily="2" charset="-78"/>
              </a:rPr>
              <a:t>absorbe</a:t>
            </a:r>
            <a:r>
              <a:rPr lang="tr-TR" altLang="tr-TR" sz="3600" dirty="0">
                <a:latin typeface="Andalus" pitchFamily="2" charset="-78"/>
                <a:cs typeface="Andalus" pitchFamily="2" charset="-78"/>
              </a:rPr>
              <a:t> edilir.</a:t>
            </a:r>
          </a:p>
          <a:p>
            <a:pPr algn="just" eaLnBrk="1" hangingPunct="1"/>
            <a:r>
              <a:rPr lang="tr-TR" altLang="tr-TR" sz="3600" dirty="0">
                <a:latin typeface="Andalus" pitchFamily="2" charset="-78"/>
                <a:cs typeface="Andalus" pitchFamily="2" charset="-78"/>
              </a:rPr>
              <a:t>Dışarıdan kalsiyum alınırsa </a:t>
            </a:r>
            <a:r>
              <a:rPr lang="tr-TR" altLang="tr-TR" sz="3600" dirty="0" smtClean="0">
                <a:latin typeface="Andalus" pitchFamily="2" charset="-78"/>
                <a:cs typeface="Andalus" pitchFamily="2" charset="-78"/>
              </a:rPr>
              <a:t>kalsiyum karbonat </a:t>
            </a:r>
            <a:r>
              <a:rPr lang="tr-TR" altLang="tr-TR" sz="3600" dirty="0">
                <a:latin typeface="Andalus" pitchFamily="2" charset="-78"/>
                <a:cs typeface="Andalus" pitchFamily="2" charset="-78"/>
              </a:rPr>
              <a:t>veya </a:t>
            </a:r>
            <a:r>
              <a:rPr lang="tr-TR" altLang="tr-TR" sz="3600" dirty="0" smtClean="0">
                <a:latin typeface="Andalus" pitchFamily="2" charset="-78"/>
                <a:cs typeface="Andalus" pitchFamily="2" charset="-78"/>
              </a:rPr>
              <a:t>kalsiyum</a:t>
            </a:r>
          </a:p>
          <a:p>
            <a:pPr marL="0" indent="0" algn="just" eaLnBrk="1" hangingPunct="1">
              <a:buNone/>
            </a:pPr>
            <a:r>
              <a:rPr lang="tr-TR" altLang="tr-TR" sz="3600" dirty="0" err="1" smtClean="0">
                <a:latin typeface="Andalus" pitchFamily="2" charset="-78"/>
                <a:cs typeface="Andalus" pitchFamily="2" charset="-78"/>
              </a:rPr>
              <a:t>sitrat</a:t>
            </a:r>
            <a:r>
              <a:rPr lang="tr-TR" altLang="tr-TR" sz="3600" dirty="0" smtClean="0">
                <a:latin typeface="Andalus" pitchFamily="2" charset="-78"/>
                <a:cs typeface="Andalus" pitchFamily="2" charset="-78"/>
              </a:rPr>
              <a:t> </a:t>
            </a:r>
            <a:r>
              <a:rPr lang="tr-TR" altLang="tr-TR" sz="3600" dirty="0">
                <a:latin typeface="Andalus" pitchFamily="2" charset="-78"/>
                <a:cs typeface="Andalus" pitchFamily="2" charset="-78"/>
              </a:rPr>
              <a:t>seçilmelidir. </a:t>
            </a:r>
          </a:p>
          <a:p>
            <a:pPr algn="just" eaLnBrk="1" hangingPunct="1"/>
            <a:r>
              <a:rPr lang="tr-TR" altLang="tr-TR" sz="3600" dirty="0">
                <a:latin typeface="Andalus" pitchFamily="2" charset="-78"/>
                <a:cs typeface="Andalus" pitchFamily="2" charset="-78"/>
              </a:rPr>
              <a:t>Kalsiyum kaynakları emilim oranına </a:t>
            </a:r>
            <a:r>
              <a:rPr lang="tr-TR" altLang="tr-TR" sz="3600" dirty="0" smtClean="0">
                <a:latin typeface="Andalus" pitchFamily="2" charset="-78"/>
                <a:cs typeface="Andalus" pitchFamily="2" charset="-78"/>
              </a:rPr>
              <a:t>göre sırasıyla</a:t>
            </a:r>
            <a:r>
              <a:rPr lang="tr-TR" altLang="tr-TR" sz="3600" dirty="0">
                <a:latin typeface="Andalus" pitchFamily="2" charset="-78"/>
                <a:cs typeface="Andalus" pitchFamily="2" charset="-78"/>
              </a:rPr>
              <a:t>; </a:t>
            </a:r>
          </a:p>
          <a:p>
            <a:pPr algn="just" eaLnBrk="1" hangingPunct="1">
              <a:buFont typeface="Wingdings" panose="05000000000000000000" pitchFamily="2" charset="2"/>
              <a:buNone/>
            </a:pPr>
            <a:r>
              <a:rPr lang="tr-TR" altLang="tr-TR" sz="3600" dirty="0">
                <a:latin typeface="Andalus" pitchFamily="2" charset="-78"/>
                <a:cs typeface="Andalus" pitchFamily="2" charset="-78"/>
              </a:rPr>
              <a:t>Süt ve türevleri, pekmez, susam, fındık, fıstık </a:t>
            </a:r>
            <a:r>
              <a:rPr lang="tr-TR" altLang="tr-TR" sz="3600" dirty="0" err="1">
                <a:latin typeface="Andalus" pitchFamily="2" charset="-78"/>
                <a:cs typeface="Andalus" pitchFamily="2" charset="-78"/>
              </a:rPr>
              <a:t>v.b</a:t>
            </a:r>
            <a:r>
              <a:rPr lang="tr-TR" altLang="tr-TR" sz="3600" dirty="0">
                <a:latin typeface="Andalus" pitchFamily="2" charset="-78"/>
                <a:cs typeface="Andalus" pitchFamily="2" charset="-78"/>
              </a:rPr>
              <a:t>., </a:t>
            </a:r>
            <a:r>
              <a:rPr lang="tr-TR" altLang="tr-TR" sz="3600" dirty="0" smtClean="0">
                <a:latin typeface="Andalus" pitchFamily="2" charset="-78"/>
                <a:cs typeface="Andalus" pitchFamily="2" charset="-78"/>
              </a:rPr>
              <a:t>Yeşil yapraklı</a:t>
            </a:r>
          </a:p>
          <a:p>
            <a:pPr algn="just" eaLnBrk="1" hangingPunct="1">
              <a:buFont typeface="Wingdings" panose="05000000000000000000" pitchFamily="2" charset="2"/>
              <a:buNone/>
            </a:pPr>
            <a:r>
              <a:rPr lang="tr-TR" altLang="tr-TR" sz="3600" dirty="0" smtClean="0">
                <a:latin typeface="Andalus" pitchFamily="2" charset="-78"/>
                <a:cs typeface="Andalus" pitchFamily="2" charset="-78"/>
              </a:rPr>
              <a:t>sebzeler</a:t>
            </a:r>
            <a:r>
              <a:rPr lang="tr-TR" altLang="tr-TR" sz="3600" dirty="0">
                <a:latin typeface="Andalus" pitchFamily="2" charset="-78"/>
                <a:cs typeface="Andalus" pitchFamily="2" charset="-78"/>
              </a:rPr>
              <a:t>, Kuru baklagiller, </a:t>
            </a:r>
            <a:r>
              <a:rPr lang="tr-TR" altLang="tr-TR" sz="3600" dirty="0" smtClean="0">
                <a:latin typeface="Andalus" pitchFamily="2" charset="-78"/>
                <a:cs typeface="Andalus" pitchFamily="2" charset="-78"/>
              </a:rPr>
              <a:t>kurutulmuş meyveler</a:t>
            </a:r>
            <a:r>
              <a:rPr lang="tr-TR" altLang="tr-TR" sz="3600" dirty="0">
                <a:latin typeface="Andalus" pitchFamily="2" charset="-78"/>
                <a:cs typeface="Andalus" pitchFamily="2" charset="-78"/>
              </a:rPr>
              <a:t>, yeşil </a:t>
            </a:r>
            <a:r>
              <a:rPr lang="tr-TR" altLang="tr-TR" sz="3600" dirty="0" smtClean="0">
                <a:latin typeface="Andalus" pitchFamily="2" charset="-78"/>
                <a:cs typeface="Andalus" pitchFamily="2" charset="-78"/>
              </a:rPr>
              <a:t>sebzeler,</a:t>
            </a:r>
          </a:p>
          <a:p>
            <a:pPr algn="just" eaLnBrk="1" hangingPunct="1">
              <a:buFont typeface="Wingdings" panose="05000000000000000000" pitchFamily="2" charset="2"/>
              <a:buNone/>
            </a:pPr>
            <a:r>
              <a:rPr lang="tr-TR" altLang="tr-TR" sz="3600" dirty="0" smtClean="0">
                <a:latin typeface="Andalus" pitchFamily="2" charset="-78"/>
                <a:cs typeface="Andalus" pitchFamily="2" charset="-78"/>
              </a:rPr>
              <a:t>yumurta</a:t>
            </a:r>
            <a:r>
              <a:rPr lang="tr-TR" altLang="tr-TR" sz="3600" dirty="0">
                <a:latin typeface="Andalus" pitchFamily="2" charset="-78"/>
                <a:cs typeface="Andalus" pitchFamily="2" charset="-78"/>
              </a:rPr>
              <a:t>, portakal, </a:t>
            </a:r>
            <a:r>
              <a:rPr lang="tr-TR" altLang="tr-TR" sz="3600" dirty="0" smtClean="0">
                <a:latin typeface="Andalus" pitchFamily="2" charset="-78"/>
                <a:cs typeface="Andalus" pitchFamily="2" charset="-78"/>
              </a:rPr>
              <a:t>limon, çilek</a:t>
            </a:r>
            <a:r>
              <a:rPr lang="tr-TR" altLang="tr-TR" sz="3600" dirty="0">
                <a:latin typeface="Andalus" pitchFamily="2" charset="-78"/>
                <a:cs typeface="Andalus" pitchFamily="2" charset="-78"/>
              </a:rPr>
              <a:t>, tahıllar, taze sebze ve meyveler.</a:t>
            </a:r>
          </a:p>
          <a:p>
            <a:pPr eaLnBrk="1" hangingPunct="1"/>
            <a:endParaRPr lang="tr-TR" altLang="tr-TR" sz="3200" dirty="0">
              <a:latin typeface="Andalus" pitchFamily="2" charset="-78"/>
              <a:cs typeface="Andalus" pitchFamily="2" charset="-78"/>
            </a:endParaRPr>
          </a:p>
        </p:txBody>
      </p:sp>
    </p:spTree>
    <p:extLst>
      <p:ext uri="{BB962C8B-B14F-4D97-AF65-F5344CB8AC3E}">
        <p14:creationId xmlns:p14="http://schemas.microsoft.com/office/powerpoint/2010/main" val="383723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981200" y="404813"/>
            <a:ext cx="7543800" cy="647700"/>
          </a:xfrm>
        </p:spPr>
        <p:txBody>
          <a:bodyPr/>
          <a:lstStyle/>
          <a:p>
            <a:pPr eaLnBrk="1" hangingPunct="1"/>
            <a:r>
              <a:rPr lang="tr-TR" altLang="tr-TR" sz="3800">
                <a:solidFill>
                  <a:srgbClr val="0000FF"/>
                </a:solidFill>
                <a:latin typeface="Andalus" pitchFamily="2" charset="-78"/>
                <a:cs typeface="Andalus" pitchFamily="2" charset="-78"/>
              </a:rPr>
              <a:t>MAGNEZYUM</a:t>
            </a:r>
          </a:p>
        </p:txBody>
      </p:sp>
      <p:sp>
        <p:nvSpPr>
          <p:cNvPr id="32771" name="Rectangle 3"/>
          <p:cNvSpPr>
            <a:spLocks noGrp="1" noChangeArrowheads="1"/>
          </p:cNvSpPr>
          <p:nvPr>
            <p:ph idx="1"/>
          </p:nvPr>
        </p:nvSpPr>
        <p:spPr>
          <a:xfrm>
            <a:off x="1981200" y="1196975"/>
            <a:ext cx="8229600" cy="4933950"/>
          </a:xfrm>
        </p:spPr>
        <p:txBody>
          <a:bodyPr/>
          <a:lstStyle/>
          <a:p>
            <a:pPr algn="just" eaLnBrk="1" hangingPunct="1"/>
            <a:r>
              <a:rPr lang="tr-TR" altLang="tr-TR" sz="3200" dirty="0">
                <a:latin typeface="Andalus" pitchFamily="2" charset="-78"/>
                <a:cs typeface="Andalus" pitchFamily="2" charset="-78"/>
              </a:rPr>
              <a:t>Kemik ve dişlerin yapısında kalsiyum ve </a:t>
            </a:r>
            <a:r>
              <a:rPr lang="tr-TR" altLang="tr-TR" sz="3200" dirty="0" smtClean="0">
                <a:latin typeface="Andalus" pitchFamily="2" charset="-78"/>
                <a:cs typeface="Andalus" pitchFamily="2" charset="-78"/>
              </a:rPr>
              <a:t>fosforla birlikte </a:t>
            </a:r>
            <a:r>
              <a:rPr lang="tr-TR" altLang="tr-TR" sz="3200" dirty="0">
                <a:latin typeface="Andalus" pitchFamily="2" charset="-78"/>
                <a:cs typeface="Andalus" pitchFamily="2" charset="-78"/>
              </a:rPr>
              <a:t>bulunur. </a:t>
            </a:r>
          </a:p>
          <a:p>
            <a:pPr algn="just" eaLnBrk="1" hangingPunct="1"/>
            <a:r>
              <a:rPr lang="tr-TR" altLang="tr-TR" sz="3200" dirty="0">
                <a:latin typeface="Andalus" pitchFamily="2" charset="-78"/>
                <a:cs typeface="Andalus" pitchFamily="2" charset="-78"/>
              </a:rPr>
              <a:t>Vücut sıvılarındaki magnezyum </a:t>
            </a:r>
            <a:r>
              <a:rPr lang="tr-TR" altLang="tr-TR" sz="3200" dirty="0" err="1">
                <a:latin typeface="Andalus" pitchFamily="2" charset="-78"/>
                <a:cs typeface="Andalus" pitchFamily="2" charset="-78"/>
              </a:rPr>
              <a:t>osmotik</a:t>
            </a:r>
            <a:r>
              <a:rPr lang="tr-TR" altLang="tr-TR" sz="3200" dirty="0">
                <a:latin typeface="Andalus" pitchFamily="2" charset="-78"/>
                <a:cs typeface="Andalus" pitchFamily="2" charset="-78"/>
              </a:rPr>
              <a:t> </a:t>
            </a:r>
            <a:r>
              <a:rPr lang="tr-TR" altLang="tr-TR" sz="3200" dirty="0" smtClean="0">
                <a:latin typeface="Andalus" pitchFamily="2" charset="-78"/>
                <a:cs typeface="Andalus" pitchFamily="2" charset="-78"/>
              </a:rPr>
              <a:t>basıncın asit-baz</a:t>
            </a:r>
          </a:p>
          <a:p>
            <a:pPr marL="0" indent="0" algn="just" eaLnBrk="1" hangingPunct="1">
              <a:buNone/>
            </a:pPr>
            <a:r>
              <a:rPr lang="tr-TR" altLang="tr-TR" sz="3200" dirty="0" smtClean="0">
                <a:latin typeface="Andalus" pitchFamily="2" charset="-78"/>
                <a:cs typeface="Andalus" pitchFamily="2" charset="-78"/>
              </a:rPr>
              <a:t>dengesinin </a:t>
            </a:r>
            <a:r>
              <a:rPr lang="tr-TR" altLang="tr-TR" sz="3200" dirty="0">
                <a:latin typeface="Andalus" pitchFamily="2" charset="-78"/>
                <a:cs typeface="Andalus" pitchFamily="2" charset="-78"/>
              </a:rPr>
              <a:t>sağlanmasında yardımcıdır.</a:t>
            </a:r>
          </a:p>
          <a:p>
            <a:pPr algn="just" eaLnBrk="1" hangingPunct="1"/>
            <a:r>
              <a:rPr lang="tr-TR" altLang="tr-TR" sz="3200" dirty="0">
                <a:latin typeface="Andalus" pitchFamily="2" charset="-78"/>
                <a:cs typeface="Andalus" pitchFamily="2" charset="-78"/>
              </a:rPr>
              <a:t>Metabolizmada birçok enzimin çalışması </a:t>
            </a:r>
            <a:r>
              <a:rPr lang="tr-TR" altLang="tr-TR" sz="3200" dirty="0" smtClean="0">
                <a:latin typeface="Andalus" pitchFamily="2" charset="-78"/>
                <a:cs typeface="Andalus" pitchFamily="2" charset="-78"/>
              </a:rPr>
              <a:t>içi gereklidir</a:t>
            </a:r>
            <a:r>
              <a:rPr lang="tr-TR" altLang="tr-TR" sz="3200" dirty="0">
                <a:latin typeface="Andalus" pitchFamily="2" charset="-78"/>
                <a:cs typeface="Andalus" pitchFamily="2" charset="-78"/>
              </a:rPr>
              <a:t>. </a:t>
            </a:r>
            <a:r>
              <a:rPr lang="tr-TR" altLang="tr-TR" sz="3200" dirty="0" smtClean="0">
                <a:latin typeface="Andalus" pitchFamily="2" charset="-78"/>
                <a:cs typeface="Andalus" pitchFamily="2" charset="-78"/>
              </a:rPr>
              <a:t>Özellikle</a:t>
            </a:r>
          </a:p>
          <a:p>
            <a:pPr marL="0" indent="0" algn="just" eaLnBrk="1" hangingPunct="1">
              <a:buNone/>
            </a:pPr>
            <a:r>
              <a:rPr lang="tr-TR" altLang="tr-TR" sz="3200" dirty="0" smtClean="0">
                <a:latin typeface="Andalus" pitchFamily="2" charset="-78"/>
                <a:cs typeface="Andalus" pitchFamily="2" charset="-78"/>
              </a:rPr>
              <a:t>enerji </a:t>
            </a:r>
            <a:r>
              <a:rPr lang="tr-TR" altLang="tr-TR" sz="3200" dirty="0">
                <a:latin typeface="Andalus" pitchFamily="2" charset="-78"/>
                <a:cs typeface="Andalus" pitchFamily="2" charset="-78"/>
              </a:rPr>
              <a:t>metabolizmasında </a:t>
            </a:r>
            <a:r>
              <a:rPr lang="tr-TR" altLang="tr-TR" sz="3200" dirty="0" smtClean="0">
                <a:latin typeface="Andalus" pitchFamily="2" charset="-78"/>
                <a:cs typeface="Andalus" pitchFamily="2" charset="-78"/>
              </a:rPr>
              <a:t>moleküle fosfor </a:t>
            </a:r>
            <a:r>
              <a:rPr lang="tr-TR" altLang="tr-TR" sz="3200" dirty="0">
                <a:latin typeface="Andalus" pitchFamily="2" charset="-78"/>
                <a:cs typeface="Andalus" pitchFamily="2" charset="-78"/>
              </a:rPr>
              <a:t>eklenmesi tepkimelerini düzenleyen </a:t>
            </a:r>
            <a:r>
              <a:rPr lang="tr-TR" altLang="tr-TR" sz="3200" dirty="0" smtClean="0">
                <a:latin typeface="Andalus" pitchFamily="2" charset="-78"/>
                <a:cs typeface="Andalus" pitchFamily="2" charset="-78"/>
              </a:rPr>
              <a:t>enzimlerin (</a:t>
            </a:r>
            <a:r>
              <a:rPr lang="tr-TR" altLang="tr-TR" sz="3200" dirty="0" err="1" smtClean="0">
                <a:latin typeface="Andalus" pitchFamily="2" charset="-78"/>
                <a:cs typeface="Andalus" pitchFamily="2" charset="-78"/>
              </a:rPr>
              <a:t>kinaz</a:t>
            </a:r>
            <a:r>
              <a:rPr lang="tr-TR" altLang="tr-TR" sz="3200" dirty="0">
                <a:latin typeface="Andalus" pitchFamily="2" charset="-78"/>
                <a:cs typeface="Andalus" pitchFamily="2" charset="-78"/>
              </a:rPr>
              <a:t>) çalışması magnezyum gerektirir. </a:t>
            </a:r>
          </a:p>
          <a:p>
            <a:pPr algn="just" eaLnBrk="1" hangingPunct="1"/>
            <a:r>
              <a:rPr lang="tr-TR" altLang="tr-TR" sz="3200" dirty="0">
                <a:latin typeface="Andalus" pitchFamily="2" charset="-78"/>
                <a:cs typeface="Andalus" pitchFamily="2" charset="-78"/>
              </a:rPr>
              <a:t>Kan basıncının düzenlenmesinde yardımcıdır.</a:t>
            </a:r>
          </a:p>
          <a:p>
            <a:pPr algn="just" eaLnBrk="1" hangingPunct="1"/>
            <a:r>
              <a:rPr lang="tr-TR" altLang="tr-TR" sz="3200" dirty="0">
                <a:latin typeface="Andalus" pitchFamily="2" charset="-78"/>
                <a:cs typeface="Andalus" pitchFamily="2" charset="-78"/>
              </a:rPr>
              <a:t>Sinir ve kas çalışmasında etkendir. </a:t>
            </a:r>
          </a:p>
          <a:p>
            <a:pPr algn="just" eaLnBrk="1" hangingPunct="1"/>
            <a:endParaRPr lang="tr-TR" altLang="tr-TR" sz="3200" dirty="0">
              <a:latin typeface="Andalus" pitchFamily="2" charset="-78"/>
              <a:cs typeface="Andalus" pitchFamily="2" charset="-78"/>
            </a:endParaRPr>
          </a:p>
        </p:txBody>
      </p:sp>
    </p:spTree>
    <p:extLst>
      <p:ext uri="{BB962C8B-B14F-4D97-AF65-F5344CB8AC3E}">
        <p14:creationId xmlns:p14="http://schemas.microsoft.com/office/powerpoint/2010/main" val="1244124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600941" y="1911927"/>
            <a:ext cx="8362950" cy="4062846"/>
          </a:xfrm>
        </p:spPr>
        <p:txBody>
          <a:bodyPr/>
          <a:lstStyle/>
          <a:p>
            <a:pPr algn="just" eaLnBrk="1" hangingPunct="1"/>
            <a:r>
              <a:rPr lang="tr-TR" altLang="tr-TR" sz="3200" dirty="0">
                <a:latin typeface="Andalus" pitchFamily="2" charset="-78"/>
                <a:cs typeface="Andalus" pitchFamily="2" charset="-78"/>
              </a:rPr>
              <a:t>Magnezyum yetersizliğinde de kalsiyum yetersizliğinde</a:t>
            </a:r>
          </a:p>
          <a:p>
            <a:pPr algn="just" eaLnBrk="1" hangingPunct="1">
              <a:buFont typeface="Wingdings 2" panose="05020102010507070707" pitchFamily="18" charset="2"/>
              <a:buNone/>
            </a:pPr>
            <a:r>
              <a:rPr lang="tr-TR" altLang="tr-TR" sz="3200" dirty="0">
                <a:latin typeface="Andalus" pitchFamily="2" charset="-78"/>
                <a:cs typeface="Andalus" pitchFamily="2" charset="-78"/>
              </a:rPr>
              <a:t>olduğu gibi kasta </a:t>
            </a:r>
            <a:r>
              <a:rPr lang="tr-TR" altLang="tr-TR" sz="3200" dirty="0" err="1">
                <a:latin typeface="Andalus" pitchFamily="2" charset="-78"/>
                <a:cs typeface="Andalus" pitchFamily="2" charset="-78"/>
              </a:rPr>
              <a:t>tetani</a:t>
            </a:r>
            <a:r>
              <a:rPr lang="tr-TR" altLang="tr-TR" sz="3200" dirty="0">
                <a:latin typeface="Andalus" pitchFamily="2" charset="-78"/>
                <a:cs typeface="Andalus" pitchFamily="2" charset="-78"/>
              </a:rPr>
              <a:t> görülmektedir ve magnezyum verildiği</a:t>
            </a:r>
          </a:p>
          <a:p>
            <a:pPr algn="just" eaLnBrk="1" hangingPunct="1">
              <a:buFont typeface="Wingdings 2" panose="05020102010507070707" pitchFamily="18" charset="2"/>
              <a:buNone/>
            </a:pPr>
            <a:r>
              <a:rPr lang="tr-TR" altLang="tr-TR" sz="3200" dirty="0">
                <a:latin typeface="Andalus" pitchFamily="2" charset="-78"/>
                <a:cs typeface="Andalus" pitchFamily="2" charset="-78"/>
              </a:rPr>
              <a:t>zaman hızla iyileşmektedir.</a:t>
            </a:r>
          </a:p>
          <a:p>
            <a:pPr algn="just" eaLnBrk="1" hangingPunct="1"/>
            <a:r>
              <a:rPr lang="tr-TR" altLang="tr-TR" sz="3200" dirty="0" smtClean="0">
                <a:solidFill>
                  <a:srgbClr val="0000FF"/>
                </a:solidFill>
                <a:latin typeface="Andalus" pitchFamily="2" charset="-78"/>
                <a:cs typeface="Andalus" pitchFamily="2" charset="-78"/>
              </a:rPr>
              <a:t>Sporcular </a:t>
            </a:r>
            <a:r>
              <a:rPr lang="tr-TR" altLang="tr-TR" sz="3200" dirty="0">
                <a:solidFill>
                  <a:srgbClr val="0000FF"/>
                </a:solidFill>
                <a:latin typeface="Andalus" pitchFamily="2" charset="-78"/>
                <a:cs typeface="Andalus" pitchFamily="2" charset="-78"/>
              </a:rPr>
              <a:t>için günlük gereksinimi</a:t>
            </a:r>
            <a:r>
              <a:rPr lang="tr-TR" altLang="tr-TR" sz="3200" dirty="0">
                <a:latin typeface="Andalus" pitchFamily="2" charset="-78"/>
                <a:cs typeface="Andalus" pitchFamily="2" charset="-78"/>
              </a:rPr>
              <a:t>, 450 mg. </a:t>
            </a:r>
            <a:r>
              <a:rPr lang="tr-TR" altLang="tr-TR" sz="3200" dirty="0" smtClean="0">
                <a:latin typeface="Andalus" pitchFamily="2" charset="-78"/>
                <a:cs typeface="Andalus" pitchFamily="2" charset="-78"/>
              </a:rPr>
              <a:t>- </a:t>
            </a:r>
            <a:r>
              <a:rPr lang="tr-TR" altLang="tr-TR" sz="3200" dirty="0">
                <a:latin typeface="Andalus" pitchFamily="2" charset="-78"/>
                <a:cs typeface="Andalus" pitchFamily="2" charset="-78"/>
              </a:rPr>
              <a:t>4.5 </a:t>
            </a:r>
            <a:r>
              <a:rPr lang="tr-TR" altLang="tr-TR" sz="3200" dirty="0" smtClean="0">
                <a:latin typeface="Andalus" pitchFamily="2" charset="-78"/>
                <a:cs typeface="Andalus" pitchFamily="2" charset="-78"/>
              </a:rPr>
              <a:t>mg/kg civarındadır</a:t>
            </a:r>
            <a:r>
              <a:rPr lang="tr-TR" altLang="tr-TR" sz="3200" dirty="0">
                <a:latin typeface="Andalus" pitchFamily="2" charset="-78"/>
                <a:cs typeface="Andalus" pitchFamily="2" charset="-78"/>
              </a:rPr>
              <a:t>.</a:t>
            </a:r>
          </a:p>
          <a:p>
            <a:pPr algn="just" eaLnBrk="1" hangingPunct="1">
              <a:buFont typeface="Wingdings 2" panose="05020102010507070707" pitchFamily="18" charset="2"/>
              <a:buNone/>
            </a:pPr>
            <a:r>
              <a:rPr lang="tr-TR" altLang="tr-TR" sz="3200" dirty="0">
                <a:solidFill>
                  <a:srgbClr val="0000FF"/>
                </a:solidFill>
                <a:latin typeface="Andalus" pitchFamily="2" charset="-78"/>
                <a:cs typeface="Andalus" pitchFamily="2" charset="-78"/>
              </a:rPr>
              <a:t>Kaynakları:</a:t>
            </a:r>
            <a:r>
              <a:rPr lang="tr-TR" altLang="tr-TR" sz="3200" dirty="0">
                <a:latin typeface="Andalus" pitchFamily="2" charset="-78"/>
                <a:cs typeface="Andalus" pitchFamily="2" charset="-78"/>
              </a:rPr>
              <a:t> Badem, ceviz, fındık, fıstık gibi yağlı tohumlar, kuru</a:t>
            </a:r>
          </a:p>
          <a:p>
            <a:pPr algn="just" eaLnBrk="1" hangingPunct="1">
              <a:buFont typeface="Wingdings 2" panose="05020102010507070707" pitchFamily="18" charset="2"/>
              <a:buNone/>
            </a:pPr>
            <a:r>
              <a:rPr lang="tr-TR" altLang="tr-TR" sz="3200" dirty="0">
                <a:latin typeface="Andalus" pitchFamily="2" charset="-78"/>
                <a:cs typeface="Andalus" pitchFamily="2" charset="-78"/>
              </a:rPr>
              <a:t>baklagiller, yeşil yapraklı sebzeler ve tahıllardır.</a:t>
            </a:r>
          </a:p>
          <a:p>
            <a:pPr algn="just" eaLnBrk="1" hangingPunct="1"/>
            <a:endParaRPr lang="tr-TR" altLang="tr-TR" sz="3200" dirty="0">
              <a:latin typeface="Andalus" pitchFamily="2" charset="-78"/>
              <a:cs typeface="Andalus" pitchFamily="2" charset="-78"/>
            </a:endParaRPr>
          </a:p>
        </p:txBody>
      </p:sp>
      <p:sp>
        <p:nvSpPr>
          <p:cNvPr id="4" name="3 5-Nokta Yıldız"/>
          <p:cNvSpPr/>
          <p:nvPr/>
        </p:nvSpPr>
        <p:spPr>
          <a:xfrm rot="10562614" flipH="1" flipV="1">
            <a:off x="5787448" y="-10247"/>
            <a:ext cx="6551613" cy="332105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90000"/>
              </a:lnSpc>
              <a:spcBef>
                <a:spcPct val="20000"/>
              </a:spcBef>
              <a:spcAft>
                <a:spcPct val="0"/>
              </a:spcAft>
              <a:buClr>
                <a:srgbClr val="FF0000"/>
              </a:buClr>
              <a:buSzPct val="110000"/>
              <a:buFont typeface="MS Mincho" pitchFamily="49" charset="-128"/>
              <a:buNone/>
              <a:defRPr/>
            </a:pPr>
            <a:r>
              <a:rPr lang="tr-TR" sz="2800" dirty="0">
                <a:solidFill>
                  <a:prstClr val="white"/>
                </a:solidFill>
                <a:latin typeface="Andalus" pitchFamily="2" charset="-78"/>
                <a:cs typeface="Andalus" pitchFamily="2" charset="-78"/>
              </a:rPr>
              <a:t>Sinir sistemi sağlığı için kalsiyum ve magnezyum dengesi önemlidir.</a:t>
            </a:r>
          </a:p>
        </p:txBody>
      </p:sp>
    </p:spTree>
    <p:extLst>
      <p:ext uri="{BB962C8B-B14F-4D97-AF65-F5344CB8AC3E}">
        <p14:creationId xmlns:p14="http://schemas.microsoft.com/office/powerpoint/2010/main" val="2205331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981200" y="122239"/>
            <a:ext cx="7543800" cy="930275"/>
          </a:xfrm>
        </p:spPr>
        <p:txBody>
          <a:bodyPr/>
          <a:lstStyle/>
          <a:p>
            <a:pPr eaLnBrk="1" hangingPunct="1"/>
            <a:r>
              <a:rPr lang="tr-TR" altLang="tr-TR" smtClean="0">
                <a:solidFill>
                  <a:srgbClr val="0000FF"/>
                </a:solidFill>
                <a:latin typeface="Andalus" pitchFamily="2" charset="-78"/>
                <a:cs typeface="Andalus" pitchFamily="2" charset="-78"/>
              </a:rPr>
              <a:t>POTASYUM</a:t>
            </a:r>
          </a:p>
        </p:txBody>
      </p:sp>
      <p:sp>
        <p:nvSpPr>
          <p:cNvPr id="34819" name="Rectangle 3"/>
          <p:cNvSpPr>
            <a:spLocks noGrp="1" noChangeArrowheads="1"/>
          </p:cNvSpPr>
          <p:nvPr>
            <p:ph idx="1"/>
          </p:nvPr>
        </p:nvSpPr>
        <p:spPr>
          <a:xfrm>
            <a:off x="751682" y="1052514"/>
            <a:ext cx="8229600" cy="5369356"/>
          </a:xfrm>
        </p:spPr>
        <p:txBody>
          <a:bodyPr/>
          <a:lstStyle/>
          <a:p>
            <a:pPr marL="0" indent="0" algn="just" eaLnBrk="1" hangingPunct="1">
              <a:lnSpc>
                <a:spcPct val="90000"/>
              </a:lnSpc>
            </a:pPr>
            <a:r>
              <a:rPr lang="tr-TR" altLang="tr-TR" sz="2400" b="1" dirty="0"/>
              <a:t> </a:t>
            </a:r>
            <a:r>
              <a:rPr lang="tr-TR" altLang="tr-TR" sz="3200" dirty="0">
                <a:latin typeface="Andalus" pitchFamily="2" charset="-78"/>
                <a:cs typeface="Andalus" pitchFamily="2" charset="-78"/>
              </a:rPr>
              <a:t>Kas kasılması ve sinir iletiminde önemlidir</a:t>
            </a:r>
          </a:p>
          <a:p>
            <a:pPr marL="0" indent="0" algn="just" eaLnBrk="1" hangingPunct="1">
              <a:lnSpc>
                <a:spcPct val="90000"/>
              </a:lnSpc>
            </a:pPr>
            <a:r>
              <a:rPr lang="tr-TR" altLang="tr-TR" sz="3200" dirty="0">
                <a:latin typeface="Andalus" pitchFamily="2" charset="-78"/>
                <a:cs typeface="Andalus" pitchFamily="2" charset="-78"/>
              </a:rPr>
              <a:t>Terle kayıp genellikle diyetle karşılanır </a:t>
            </a:r>
          </a:p>
          <a:p>
            <a:pPr marL="0" indent="0" algn="just" eaLnBrk="1" hangingPunct="1">
              <a:lnSpc>
                <a:spcPct val="90000"/>
              </a:lnSpc>
            </a:pPr>
            <a:r>
              <a:rPr lang="tr-TR" altLang="tr-TR" sz="3200" dirty="0">
                <a:latin typeface="Andalus" pitchFamily="2" charset="-78"/>
                <a:cs typeface="Andalus" pitchFamily="2" charset="-78"/>
              </a:rPr>
              <a:t>Sıvı dengesini sürdürmede etkilidir</a:t>
            </a:r>
            <a:endParaRPr lang="tr-TR" altLang="tr-TR" sz="3200" dirty="0">
              <a:solidFill>
                <a:srgbClr val="0000FF"/>
              </a:solidFill>
              <a:latin typeface="Andalus" pitchFamily="2" charset="-78"/>
              <a:cs typeface="Andalus" pitchFamily="2" charset="-78"/>
            </a:endParaRPr>
          </a:p>
          <a:p>
            <a:pPr marL="0" indent="0" algn="just" eaLnBrk="1" hangingPunct="1">
              <a:lnSpc>
                <a:spcPct val="90000"/>
              </a:lnSpc>
              <a:buNone/>
            </a:pPr>
            <a:r>
              <a:rPr lang="tr-TR" altLang="tr-TR" sz="3200" dirty="0">
                <a:solidFill>
                  <a:srgbClr val="0000FF"/>
                </a:solidFill>
                <a:latin typeface="Andalus" pitchFamily="2" charset="-78"/>
                <a:cs typeface="Andalus" pitchFamily="2" charset="-78"/>
              </a:rPr>
              <a:t>Potasyumdan zengin yiyecekler;</a:t>
            </a:r>
            <a:r>
              <a:rPr lang="tr-TR" altLang="tr-TR" sz="3200" dirty="0">
                <a:latin typeface="Andalus" pitchFamily="2" charset="-78"/>
                <a:cs typeface="Andalus" pitchFamily="2" charset="-78"/>
              </a:rPr>
              <a:t> </a:t>
            </a:r>
          </a:p>
          <a:p>
            <a:pPr marL="0" indent="0" algn="just" eaLnBrk="1" hangingPunct="1">
              <a:lnSpc>
                <a:spcPct val="90000"/>
              </a:lnSpc>
              <a:buNone/>
            </a:pPr>
            <a:r>
              <a:rPr lang="tr-TR" altLang="tr-TR" sz="3200" dirty="0">
                <a:latin typeface="Andalus" pitchFamily="2" charset="-78"/>
                <a:cs typeface="Andalus" pitchFamily="2" charset="-78"/>
              </a:rPr>
              <a:t>Narenciye ve suları, domates ve suyu, patates, muz, şeftali, kayısı, süt</a:t>
            </a:r>
            <a:r>
              <a:rPr lang="tr-TR" altLang="tr-TR" sz="3200" dirty="0" smtClean="0">
                <a:latin typeface="Andalus" pitchFamily="2" charset="-78"/>
                <a:cs typeface="Andalus" pitchFamily="2" charset="-78"/>
              </a:rPr>
              <a:t>.</a:t>
            </a:r>
            <a:endParaRPr lang="tr-TR" altLang="tr-TR" sz="3200" dirty="0">
              <a:latin typeface="Andalus" pitchFamily="2" charset="-78"/>
              <a:cs typeface="Andalus" pitchFamily="2" charset="-78"/>
            </a:endParaRPr>
          </a:p>
          <a:p>
            <a:pPr marL="0" indent="0" algn="just" eaLnBrk="1" hangingPunct="1">
              <a:lnSpc>
                <a:spcPct val="90000"/>
              </a:lnSpc>
              <a:buNone/>
            </a:pPr>
            <a:r>
              <a:rPr lang="tr-TR" altLang="tr-TR" sz="3200" dirty="0">
                <a:solidFill>
                  <a:srgbClr val="0000FF"/>
                </a:solidFill>
                <a:latin typeface="Andalus" pitchFamily="2" charset="-78"/>
                <a:cs typeface="Andalus" pitchFamily="2" charset="-78"/>
              </a:rPr>
              <a:t>NOT: </a:t>
            </a:r>
            <a:r>
              <a:rPr lang="tr-TR" altLang="tr-TR" sz="3200" dirty="0">
                <a:latin typeface="Andalus" pitchFamily="2" charset="-78"/>
                <a:cs typeface="Andalus" pitchFamily="2" charset="-78"/>
              </a:rPr>
              <a:t>Potasyum zengini portakal suyunun iyi bir toparlanma içeceği olmasına karşın, bir çok atlet portakal suyunu çok asitli ve rahatsızlık verici olarak görürler. Ananas suyu ve şeftali nektarı diğer doğal meyve suyu alternatifleridir. </a:t>
            </a:r>
          </a:p>
          <a:p>
            <a:pPr marL="0" indent="0" algn="just" eaLnBrk="1" hangingPunct="1">
              <a:lnSpc>
                <a:spcPct val="90000"/>
              </a:lnSpc>
              <a:buNone/>
            </a:pPr>
            <a:r>
              <a:rPr lang="tr-TR" altLang="tr-TR" sz="3200" dirty="0">
                <a:latin typeface="Andalus" pitchFamily="2" charset="-78"/>
                <a:cs typeface="Andalus" pitchFamily="2" charset="-78"/>
              </a:rPr>
              <a:t>Diğer bir alternatif bol miktarda su içmek ve potasyum için bir muz yemektir (2-4 g)</a:t>
            </a:r>
          </a:p>
          <a:p>
            <a:pPr marL="0" indent="0" algn="just" eaLnBrk="1" hangingPunct="1">
              <a:lnSpc>
                <a:spcPct val="90000"/>
              </a:lnSpc>
            </a:pPr>
            <a:endParaRPr lang="tr-TR" altLang="tr-TR" sz="2400" dirty="0">
              <a:latin typeface="Andalus" pitchFamily="2" charset="-78"/>
              <a:cs typeface="Andalus" pitchFamily="2" charset="-78"/>
            </a:endParaRPr>
          </a:p>
        </p:txBody>
      </p:sp>
      <p:pic>
        <p:nvPicPr>
          <p:cNvPr id="34820" name="Picture 4" descr="banan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7009" y="758032"/>
            <a:ext cx="2916237" cy="24495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93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9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4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5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6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7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8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0.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8</TotalTime>
  <Words>520</Words>
  <Application>Microsoft Office PowerPoint</Application>
  <PresentationFormat>Geniş ekran</PresentationFormat>
  <Paragraphs>75</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10</vt:i4>
      </vt:variant>
      <vt:variant>
        <vt:lpstr>Slayt Başlıkları</vt:lpstr>
      </vt:variant>
      <vt:variant>
        <vt:i4>10</vt:i4>
      </vt:variant>
    </vt:vector>
  </HeadingPairs>
  <TitlesOfParts>
    <vt:vector size="27" baseType="lpstr">
      <vt:lpstr>MS Mincho</vt:lpstr>
      <vt:lpstr>Andalus</vt:lpstr>
      <vt:lpstr>Arial</vt:lpstr>
      <vt:lpstr>Calibri</vt:lpstr>
      <vt:lpstr>Constantia</vt:lpstr>
      <vt:lpstr>Wingdings</vt:lpstr>
      <vt:lpstr>Wingdings 2</vt:lpstr>
      <vt:lpstr>Akış</vt:lpstr>
      <vt:lpstr>1_Akış</vt:lpstr>
      <vt:lpstr>2_Akış</vt:lpstr>
      <vt:lpstr>3_Akış</vt:lpstr>
      <vt:lpstr>4_Akış</vt:lpstr>
      <vt:lpstr>5_Akış</vt:lpstr>
      <vt:lpstr>6_Akış</vt:lpstr>
      <vt:lpstr>7_Akış</vt:lpstr>
      <vt:lpstr>8_Akış</vt:lpstr>
      <vt:lpstr>9_Akış</vt:lpstr>
      <vt:lpstr>Mineraller</vt:lpstr>
      <vt:lpstr>  DEMİR</vt:lpstr>
      <vt:lpstr>Sporcularda demir eksikliği nedenleri</vt:lpstr>
      <vt:lpstr>PowerPoint Sunusu</vt:lpstr>
      <vt:lpstr>Kalsiyum</vt:lpstr>
      <vt:lpstr> </vt:lpstr>
      <vt:lpstr>MAGNEZYUM</vt:lpstr>
      <vt:lpstr>PowerPoint Sunusu</vt:lpstr>
      <vt:lpstr>POTASYUM</vt:lpstr>
      <vt:lpstr>SODYUM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Mineraller</dc:title>
  <dc:creator>exper</dc:creator>
  <cp:lastModifiedBy>exper</cp:lastModifiedBy>
  <cp:revision>9</cp:revision>
  <dcterms:created xsi:type="dcterms:W3CDTF">2017-11-08T10:31:07Z</dcterms:created>
  <dcterms:modified xsi:type="dcterms:W3CDTF">2017-11-08T10:39:56Z</dcterms:modified>
</cp:coreProperties>
</file>