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8767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385340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2081068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22095358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5</a:t>
            </a:fld>
            <a:endParaRPr lang="en-US"/>
          </a:p>
        </p:txBody>
      </p:sp>
    </p:spTree>
    <p:extLst>
      <p:ext uri="{BB962C8B-B14F-4D97-AF65-F5344CB8AC3E}">
        <p14:creationId xmlns:p14="http://schemas.microsoft.com/office/powerpoint/2010/main" val="42281355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1393379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3931399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2125577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9</a:t>
            </a:fld>
            <a:endParaRPr lang="en-US"/>
          </a:p>
        </p:txBody>
      </p:sp>
    </p:spTree>
    <p:extLst>
      <p:ext uri="{BB962C8B-B14F-4D97-AF65-F5344CB8AC3E}">
        <p14:creationId xmlns:p14="http://schemas.microsoft.com/office/powerpoint/2010/main" val="1801483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2/21/2020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2/21/2020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2/21/2020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2/21/2020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75332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2/21/2020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2/21/2020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2/21/2020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Clr>
                <a:srgbClr val="AD0101"/>
              </a:buClr>
              <a:buNone/>
            </a:pPr>
            <a:r>
              <a:rPr lang="tr-TR" sz="3600" b="1" dirty="0">
                <a:solidFill>
                  <a:srgbClr val="303030"/>
                </a:solidFill>
              </a:rPr>
              <a:t>GGY201 GAYRİMENKUL GELİŞTİRME VE GAYRİMENKUL EKONOMİSİNE GİRİŞ</a:t>
            </a:r>
          </a:p>
          <a:p>
            <a:pPr marL="0" indent="0" algn="just">
              <a:buClr>
                <a:srgbClr val="AD0101"/>
              </a:buClr>
              <a:buNone/>
            </a:pPr>
            <a:endParaRPr lang="tr-TR" sz="1500" b="1" dirty="0">
              <a:solidFill>
                <a:srgbClr val="303030"/>
              </a:solidFill>
            </a:endParaRPr>
          </a:p>
          <a:p>
            <a:pPr marL="0" indent="0" algn="ctr">
              <a:buClr>
                <a:srgbClr val="AD0101"/>
              </a:buClr>
              <a:buNone/>
            </a:pPr>
            <a:endParaRPr lang="tr-TR" b="1" dirty="0">
              <a:solidFill>
                <a:srgbClr val="303030"/>
              </a:solidFill>
            </a:endParaRPr>
          </a:p>
          <a:p>
            <a:pPr marL="0" indent="0" algn="ctr">
              <a:buClr>
                <a:srgbClr val="AD0101"/>
              </a:buClr>
              <a:buNone/>
            </a:pPr>
            <a:r>
              <a:rPr lang="tr-TR" sz="1350" b="1" dirty="0">
                <a:solidFill>
                  <a:srgbClr val="303030"/>
                </a:solidFill>
              </a:rPr>
              <a:t>Prof. Dr. Harun TANRIVERMİŞ - Doç. Dr. Yeşim </a:t>
            </a:r>
            <a:r>
              <a:rPr lang="tr-TR" sz="1350" b="1" dirty="0" smtClean="0">
                <a:solidFill>
                  <a:srgbClr val="303030"/>
                </a:solidFill>
              </a:rPr>
              <a:t>TANRIVERMİŞ</a:t>
            </a:r>
            <a:endParaRPr lang="tr-TR" sz="1350" b="1" dirty="0">
              <a:solidFill>
                <a:srgbClr val="303030"/>
              </a:solidFill>
            </a:endParaRPr>
          </a:p>
          <a:p>
            <a:pPr marL="0" indent="0" algn="ctr">
              <a:buClr>
                <a:srgbClr val="AD0101"/>
              </a:buClr>
              <a:buNone/>
            </a:pPr>
            <a:r>
              <a:rPr lang="tr-TR" sz="1200" dirty="0">
                <a:solidFill>
                  <a:srgbClr val="303030"/>
                </a:solidFill>
              </a:rPr>
              <a:t>Ankara Üniversitesi Uygulamalı Bilimler Fakültesi Gayrimenkul Geliştirme ve Yönetimi Bölümü</a:t>
            </a:r>
          </a:p>
        </p:txBody>
      </p:sp>
      <p:sp>
        <p:nvSpPr>
          <p:cNvPr id="15"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693657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altLang="tr-TR" sz="2400" dirty="0">
                <a:solidFill>
                  <a:schemeClr val="tx1"/>
                </a:solidFill>
                <a:cs typeface="Arial" panose="020B0604020202020204" pitchFamily="34" charset="0"/>
              </a:rPr>
              <a:t>İNŞAAT VE GAYRİMENKUL SEKTÖRLERİNİN EKONOMİSİ </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nSpc>
                <a:spcPct val="100000"/>
              </a:lnSpc>
              <a:spcBef>
                <a:spcPts val="450"/>
              </a:spcBef>
              <a:buClr>
                <a:srgbClr val="160093"/>
              </a:buClr>
              <a:buFont typeface="Wingdings" panose="05000000000000000000" pitchFamily="2" charset="2"/>
              <a:buChar char="q"/>
            </a:pPr>
            <a:r>
              <a:rPr lang="tr-TR" sz="2025" b="1" dirty="0">
                <a:latin typeface="Arial" panose="020B0604020202020204" pitchFamily="34" charset="0"/>
                <a:cs typeface="Arial" panose="020B0604020202020204" pitchFamily="34" charset="0"/>
              </a:rPr>
              <a:t>Gayrimenkul sektörünün ekonomisi</a:t>
            </a:r>
          </a:p>
          <a:p>
            <a:pPr marL="0" indent="0">
              <a:lnSpc>
                <a:spcPct val="100000"/>
              </a:lnSpc>
              <a:spcBef>
                <a:spcPts val="450"/>
              </a:spcBef>
              <a:buClr>
                <a:srgbClr val="160093"/>
              </a:buClr>
              <a:buFont typeface="Wingdings" panose="05000000000000000000" pitchFamily="2" charset="2"/>
              <a:buChar char="q"/>
            </a:pPr>
            <a:r>
              <a:rPr lang="tr-TR" sz="2025" b="1" dirty="0">
                <a:latin typeface="Arial" panose="020B0604020202020204" pitchFamily="34" charset="0"/>
                <a:cs typeface="Arial" panose="020B0604020202020204" pitchFamily="34" charset="0"/>
              </a:rPr>
              <a:t> Gayrimenkul – inşaat sektörü ilişkisi</a:t>
            </a:r>
            <a:endParaRPr lang="en-GB" sz="2025" b="1" dirty="0">
              <a:latin typeface="Arial" panose="020B0604020202020204" pitchFamily="34" charset="0"/>
              <a:cs typeface="Arial" panose="020B0604020202020204" pitchFamily="34" charset="0"/>
            </a:endParaRPr>
          </a:p>
          <a:p>
            <a:pPr marL="0" indent="0" algn="just">
              <a:lnSpc>
                <a:spcPct val="100000"/>
              </a:lnSpc>
              <a:spcBef>
                <a:spcPts val="450"/>
              </a:spcBef>
              <a:buClr>
                <a:srgbClr val="160093"/>
              </a:buClr>
              <a:buFont typeface="Wingdings" panose="05000000000000000000" pitchFamily="2" charset="2"/>
              <a:buChar char="q"/>
            </a:pPr>
            <a:r>
              <a:rPr lang="tr-TR" sz="2000" dirty="0">
                <a:latin typeface="Arial" panose="020B0604020202020204" pitchFamily="34" charset="0"/>
                <a:cs typeface="Arial" panose="020B0604020202020204" pitchFamily="34" charset="0"/>
              </a:rPr>
              <a:t> Gayrimenkul Makroekonomisi: Gayrisafi Yurtiçi Hasıla (GSYİH), milli gelir ve kişi başına gelir, büyüme, sabit sermaye yatırımları, istihdam ve diğer makro ölçütlerdeki değişimin değerlendirilmesi.</a:t>
            </a:r>
            <a:endParaRPr lang="en-GB" sz="2000" dirty="0">
              <a:latin typeface="Arial" panose="020B0604020202020204" pitchFamily="34" charset="0"/>
              <a:cs typeface="Arial" panose="020B0604020202020204" pitchFamily="34" charset="0"/>
            </a:endParaRPr>
          </a:p>
          <a:p>
            <a:pPr marL="0" indent="0" algn="just">
              <a:lnSpc>
                <a:spcPct val="100000"/>
              </a:lnSpc>
              <a:spcBef>
                <a:spcPts val="450"/>
              </a:spcBef>
              <a:buClr>
                <a:srgbClr val="160093"/>
              </a:buClr>
              <a:buFont typeface="Wingdings" panose="05000000000000000000" pitchFamily="2" charset="2"/>
              <a:buChar char="q"/>
            </a:pPr>
            <a:r>
              <a:rPr lang="tr-TR" sz="2000" dirty="0">
                <a:latin typeface="Arial" panose="020B0604020202020204" pitchFamily="34" charset="0"/>
                <a:cs typeface="Arial" panose="020B0604020202020204" pitchFamily="34" charset="0"/>
              </a:rPr>
              <a:t> Gayrimenkul Mikroekonomisi: Hanelerin serveti ve gelir-harcamaları, zevkler, </a:t>
            </a:r>
            <a:r>
              <a:rPr lang="tr-TR" sz="2000" dirty="0" err="1">
                <a:latin typeface="Arial" panose="020B0604020202020204" pitchFamily="34" charset="0"/>
                <a:cs typeface="Arial" panose="020B0604020202020204" pitchFamily="34" charset="0"/>
              </a:rPr>
              <a:t>lokasyon</a:t>
            </a:r>
            <a:r>
              <a:rPr lang="tr-TR" sz="2000" dirty="0">
                <a:latin typeface="Arial" panose="020B0604020202020204" pitchFamily="34" charset="0"/>
                <a:cs typeface="Arial" panose="020B0604020202020204" pitchFamily="34" charset="0"/>
              </a:rPr>
              <a:t>, yoğunluk, kamu düzenlemeleri ve etkileri</a:t>
            </a:r>
            <a:endParaRPr lang="en-GB" sz="2000" dirty="0">
              <a:latin typeface="Arial" panose="020B0604020202020204" pitchFamily="34" charset="0"/>
              <a:cs typeface="Arial" panose="020B0604020202020204" pitchFamily="34" charset="0"/>
            </a:endParaRPr>
          </a:p>
          <a:p>
            <a:pPr marL="0" indent="0" algn="just">
              <a:lnSpc>
                <a:spcPct val="100000"/>
              </a:lnSpc>
              <a:spcBef>
                <a:spcPts val="450"/>
              </a:spcBef>
              <a:buClr>
                <a:srgbClr val="160093"/>
              </a:buClr>
              <a:buFont typeface="Wingdings" panose="05000000000000000000" pitchFamily="2" charset="2"/>
              <a:buChar char="q"/>
            </a:pPr>
            <a:r>
              <a:rPr lang="tr-TR" sz="2000" dirty="0">
                <a:latin typeface="Arial" panose="020B0604020202020204" pitchFamily="34" charset="0"/>
                <a:cs typeface="Arial" panose="020B0604020202020204" pitchFamily="34" charset="0"/>
              </a:rPr>
              <a:t> Servetin analizi: maddi ve finansal varlıklar, mekan-varlık piyasası karşılaştırması: 4Ç (4Q) matematiği ve etkileri. </a:t>
            </a:r>
            <a:endParaRPr lang="en-GB" sz="20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053381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altLang="tr-TR" sz="2400" dirty="0">
                <a:solidFill>
                  <a:schemeClr val="tx1"/>
                </a:solidFill>
                <a:cs typeface="Arial" panose="020B0604020202020204" pitchFamily="34" charset="0"/>
              </a:rPr>
              <a:t>İNŞAAT VE GAYRİMENKUL SEKTÖRLERİNİN EKONOMİSİ </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150"/>
              </a:spcBef>
              <a:buClr>
                <a:srgbClr val="160093"/>
              </a:buClr>
              <a:buFont typeface="Courier New" panose="02070309020205020404" pitchFamily="49" charset="0"/>
              <a:buChar char="o"/>
            </a:pPr>
            <a:r>
              <a:rPr lang="tr-TR" sz="1950" dirty="0">
                <a:latin typeface="Arial" panose="020B0604020202020204" pitchFamily="34" charset="0"/>
                <a:cs typeface="Arial" panose="020B0604020202020204" pitchFamily="34" charset="0"/>
              </a:rPr>
              <a:t>Varlıkların [toplam milli servetin] %55-60’ı gayrimenkul sektöründe.</a:t>
            </a:r>
          </a:p>
          <a:p>
            <a:pPr marL="0" indent="0" algn="just">
              <a:lnSpc>
                <a:spcPct val="100000"/>
              </a:lnSpc>
              <a:spcBef>
                <a:spcPts val="150"/>
              </a:spcBef>
              <a:buClr>
                <a:srgbClr val="160093"/>
              </a:buClr>
              <a:buFont typeface="Courier New" panose="02070309020205020404" pitchFamily="49" charset="0"/>
              <a:buChar char="o"/>
            </a:pPr>
            <a:r>
              <a:rPr lang="tr-TR" sz="1950" dirty="0">
                <a:latin typeface="Arial" panose="020B0604020202020204" pitchFamily="34" charset="0"/>
                <a:cs typeface="Arial" panose="020B0604020202020204" pitchFamily="34" charset="0"/>
              </a:rPr>
              <a:t> Dünya Bankasına göre dünyada servetin % 70’e yakın kısmı gayrimenkul sektöründe (arazi ve g</a:t>
            </a:r>
            <a:r>
              <a:rPr lang="en-GB" sz="1950" dirty="0">
                <a:latin typeface="Arial" panose="020B0604020202020204" pitchFamily="34" charset="0"/>
                <a:cs typeface="Arial" panose="020B0604020202020204" pitchFamily="34" charset="0"/>
              </a:rPr>
              <a:t>a</a:t>
            </a:r>
            <a:r>
              <a:rPr lang="tr-TR" sz="1950" dirty="0" err="1">
                <a:latin typeface="Arial" panose="020B0604020202020204" pitchFamily="34" charset="0"/>
                <a:cs typeface="Arial" panose="020B0604020202020204" pitchFamily="34" charset="0"/>
              </a:rPr>
              <a:t>yrimenkulde</a:t>
            </a:r>
            <a:r>
              <a:rPr lang="en-GB" sz="1950" dirty="0">
                <a:latin typeface="Arial" panose="020B0604020202020204" pitchFamily="34" charset="0"/>
                <a:cs typeface="Arial" panose="020B0604020202020204" pitchFamily="34" charset="0"/>
              </a:rPr>
              <a:t>)</a:t>
            </a:r>
            <a:r>
              <a:rPr lang="tr-TR" sz="1950" dirty="0">
                <a:latin typeface="Arial" panose="020B0604020202020204" pitchFamily="34" charset="0"/>
                <a:cs typeface="Arial" panose="020B0604020202020204" pitchFamily="34" charset="0"/>
              </a:rPr>
              <a:t>.</a:t>
            </a:r>
            <a:r>
              <a:rPr lang="en-GB" sz="1950" dirty="0">
                <a:latin typeface="Arial" panose="020B0604020202020204" pitchFamily="34" charset="0"/>
                <a:cs typeface="Arial" panose="020B0604020202020204" pitchFamily="34" charset="0"/>
              </a:rPr>
              <a:t> </a:t>
            </a:r>
            <a:endParaRPr lang="tr-TR" sz="1950" dirty="0">
              <a:latin typeface="Arial" panose="020B0604020202020204" pitchFamily="34" charset="0"/>
              <a:cs typeface="Arial" panose="020B0604020202020204" pitchFamily="34" charset="0"/>
            </a:endParaRPr>
          </a:p>
          <a:p>
            <a:pPr marL="0" indent="0" algn="just">
              <a:lnSpc>
                <a:spcPct val="100000"/>
              </a:lnSpc>
              <a:spcBef>
                <a:spcPts val="150"/>
              </a:spcBef>
              <a:buClr>
                <a:srgbClr val="160093"/>
              </a:buClr>
              <a:buFont typeface="Courier New" panose="02070309020205020404" pitchFamily="49" charset="0"/>
              <a:buChar char="o"/>
            </a:pPr>
            <a:r>
              <a:rPr lang="tr-TR" sz="1950" dirty="0">
                <a:latin typeface="Arial" panose="020B0604020202020204" pitchFamily="34" charset="0"/>
                <a:cs typeface="Arial" panose="020B0604020202020204" pitchFamily="34" charset="0"/>
              </a:rPr>
              <a:t> Arazi (doğal kaynaklar)? – </a:t>
            </a:r>
            <a:r>
              <a:rPr lang="tr-TR" sz="1950" dirty="0" err="1">
                <a:latin typeface="Arial" panose="020B0604020202020204" pitchFamily="34" charset="0"/>
                <a:cs typeface="Arial" panose="020B0604020202020204" pitchFamily="34" charset="0"/>
              </a:rPr>
              <a:t>GSYİH’nın</a:t>
            </a:r>
            <a:r>
              <a:rPr lang="tr-TR" sz="1950" dirty="0">
                <a:latin typeface="Arial" panose="020B0604020202020204" pitchFamily="34" charset="0"/>
                <a:cs typeface="Arial" panose="020B0604020202020204" pitchFamily="34" charset="0"/>
              </a:rPr>
              <a:t> bir parçası değildir (arazi insan yapısı değil, orijinal), ancak servetin bir parçası.</a:t>
            </a:r>
          </a:p>
          <a:p>
            <a:pPr marL="0" indent="0" algn="just">
              <a:lnSpc>
                <a:spcPct val="100000"/>
              </a:lnSpc>
              <a:spcBef>
                <a:spcPts val="150"/>
              </a:spcBef>
              <a:buClr>
                <a:srgbClr val="160093"/>
              </a:buClr>
              <a:buFont typeface="Courier New" panose="02070309020205020404" pitchFamily="49" charset="0"/>
              <a:buChar char="o"/>
            </a:pPr>
            <a:r>
              <a:rPr lang="tr-TR" sz="1950" dirty="0">
                <a:latin typeface="Arial" panose="020B0604020202020204" pitchFamily="34" charset="0"/>
                <a:cs typeface="Arial" panose="020B0604020202020204" pitchFamily="34" charset="0"/>
              </a:rPr>
              <a:t> Muhasebe veya ölçüm zorlukları [genellikle defter-piyasa değeri karşılaştırmasının yapılması halinde arada önemli farkın olması].</a:t>
            </a:r>
          </a:p>
          <a:p>
            <a:pPr marL="0" indent="0" algn="just">
              <a:lnSpc>
                <a:spcPct val="100000"/>
              </a:lnSpc>
              <a:spcBef>
                <a:spcPts val="150"/>
              </a:spcBef>
              <a:buClr>
                <a:srgbClr val="160093"/>
              </a:buClr>
              <a:buFont typeface="Courier New" panose="02070309020205020404" pitchFamily="49" charset="0"/>
              <a:buChar char="o"/>
            </a:pPr>
            <a:r>
              <a:rPr lang="tr-TR" sz="1950" dirty="0">
                <a:latin typeface="Arial" panose="020B0604020202020204" pitchFamily="34" charset="0"/>
                <a:cs typeface="Arial" panose="020B0604020202020204" pitchFamily="34" charset="0"/>
              </a:rPr>
              <a:t> Servetin kayıtlı – kayıt dışı olması ve değerleme güçlükleri – uluslararası değerleme standartlarının uygulanmaması ve hatalı değerleme çalışmaları.</a:t>
            </a:r>
            <a:endParaRPr lang="en-GB" sz="195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603104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altLang="tr-TR" sz="2400" dirty="0">
                <a:solidFill>
                  <a:schemeClr val="tx1"/>
                </a:solidFill>
                <a:cs typeface="Arial" panose="020B0604020202020204" pitchFamily="34" charset="0"/>
              </a:rPr>
              <a:t>İNŞAAT VE GAYRİMENKUL SEKTÖRLERİNİN EKONOMİSİ </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0"/>
              </a:spcBef>
              <a:buClr>
                <a:srgbClr val="160093"/>
              </a:buClr>
              <a:buFont typeface="Courier New" panose="02070309020205020404" pitchFamily="49" charset="0"/>
              <a:buChar char="o"/>
            </a:pPr>
            <a:r>
              <a:rPr lang="tr-TR" sz="2000" b="1" dirty="0">
                <a:solidFill>
                  <a:srgbClr val="160093"/>
                </a:solidFill>
                <a:latin typeface="Arial" panose="020B0604020202020204" pitchFamily="34" charset="0"/>
                <a:cs typeface="Arial" panose="020B0604020202020204" pitchFamily="34" charset="0"/>
              </a:rPr>
              <a:t>Gelir etkisi: </a:t>
            </a:r>
            <a:r>
              <a:rPr lang="tr-TR" sz="2000" dirty="0">
                <a:latin typeface="Arial" panose="020B0604020202020204" pitchFamily="34" charset="0"/>
                <a:cs typeface="Arial" panose="020B0604020202020204" pitchFamily="34" charset="0"/>
              </a:rPr>
              <a:t>GSYH, GSMH, MG ve kişi başına GSMH </a:t>
            </a:r>
          </a:p>
          <a:p>
            <a:pPr marL="0" indent="0" algn="just">
              <a:lnSpc>
                <a:spcPct val="100000"/>
              </a:lnSpc>
              <a:spcBef>
                <a:spcPts val="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NACE sınıflama sisteminin analizi ile gayrimenkul ve inşaat sektörlerinin GSYH içindeki payı ve değişimi</a:t>
            </a:r>
          </a:p>
          <a:p>
            <a:pPr marL="0" indent="0" algn="just">
              <a:lnSpc>
                <a:spcPct val="100000"/>
              </a:lnSpc>
              <a:spcBef>
                <a:spcPts val="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Ekonomide büyüme ile gayrimenkul ve inşaat sektörlerinde büyüme </a:t>
            </a:r>
          </a:p>
          <a:p>
            <a:pPr marL="0" indent="0" algn="just">
              <a:lnSpc>
                <a:spcPct val="100000"/>
              </a:lnSpc>
              <a:spcBef>
                <a:spcPts val="0"/>
              </a:spcBef>
              <a:buClr>
                <a:srgbClr val="160093"/>
              </a:buClr>
              <a:buFont typeface="Courier New" panose="02070309020205020404" pitchFamily="49" charset="0"/>
              <a:buChar char="o"/>
            </a:pPr>
            <a:r>
              <a:rPr lang="tr-TR" sz="2000" b="1" dirty="0">
                <a:solidFill>
                  <a:srgbClr val="160093"/>
                </a:solidFill>
                <a:latin typeface="Arial" panose="020B0604020202020204" pitchFamily="34" charset="0"/>
                <a:cs typeface="Arial" panose="020B0604020202020204" pitchFamily="34" charset="0"/>
              </a:rPr>
              <a:t> Orta gelir tuzağı </a:t>
            </a:r>
            <a:r>
              <a:rPr lang="tr-TR" sz="2000" dirty="0">
                <a:latin typeface="Arial" panose="020B0604020202020204" pitchFamily="34" charset="0"/>
                <a:cs typeface="Arial" panose="020B0604020202020204" pitchFamily="34" charset="0"/>
              </a:rPr>
              <a:t>ve ekonomik büyüme </a:t>
            </a:r>
          </a:p>
          <a:p>
            <a:pPr marL="0" indent="0" algn="just">
              <a:lnSpc>
                <a:spcPct val="100000"/>
              </a:lnSpc>
              <a:spcBef>
                <a:spcPts val="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İstihdam hacmi ve inşaat-gayrimenkul sektörlerinin payları</a:t>
            </a:r>
          </a:p>
          <a:p>
            <a:pPr marL="0" indent="0" algn="just">
              <a:lnSpc>
                <a:spcPct val="100000"/>
              </a:lnSpc>
              <a:spcBef>
                <a:spcPts val="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Sabit sermaye harcamaları ve gayrimenkulün payı</a:t>
            </a:r>
          </a:p>
          <a:p>
            <a:pPr marL="0" indent="0" algn="just">
              <a:lnSpc>
                <a:spcPct val="100000"/>
              </a:lnSpc>
              <a:spcBef>
                <a:spcPts val="0"/>
              </a:spcBef>
              <a:buClr>
                <a:srgbClr val="160093"/>
              </a:buClr>
              <a:buFont typeface="Courier New" panose="02070309020205020404" pitchFamily="49" charset="0"/>
              <a:buChar char="o"/>
            </a:pPr>
            <a:r>
              <a:rPr lang="tr-TR" sz="2000" b="1" dirty="0">
                <a:solidFill>
                  <a:srgbClr val="160093"/>
                </a:solidFill>
                <a:latin typeface="Arial" panose="020B0604020202020204" pitchFamily="34" charset="0"/>
                <a:cs typeface="Arial" panose="020B0604020202020204" pitchFamily="34" charset="0"/>
              </a:rPr>
              <a:t> Gayrimenkul varlığı: </a:t>
            </a:r>
            <a:r>
              <a:rPr lang="tr-TR" sz="2000" dirty="0">
                <a:latin typeface="Arial" panose="020B0604020202020204" pitchFamily="34" charset="0"/>
                <a:cs typeface="Arial" panose="020B0604020202020204" pitchFamily="34" charset="0"/>
              </a:rPr>
              <a:t>Toplam varlık (arazi ve konut sayısı), yeni arz ve arz fazlası ile </a:t>
            </a:r>
            <a:r>
              <a:rPr lang="tr-TR" sz="2000" b="1" dirty="0">
                <a:solidFill>
                  <a:srgbClr val="160093"/>
                </a:solidFill>
                <a:latin typeface="Arial" panose="020B0604020202020204" pitchFamily="34" charset="0"/>
                <a:cs typeface="Arial" panose="020B0604020202020204" pitchFamily="34" charset="0"/>
              </a:rPr>
              <a:t>varlık etkisi, </a:t>
            </a:r>
          </a:p>
          <a:p>
            <a:pPr marL="0" indent="0" algn="just">
              <a:lnSpc>
                <a:spcPct val="100000"/>
              </a:lnSpc>
              <a:spcBef>
                <a:spcPts val="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Gayrimenkul alım-satımı, krediler, gayrimenkul değeri, enflasyon ve varlık balonu analizleri</a:t>
            </a:r>
          </a:p>
          <a:p>
            <a:pPr marL="0" indent="0" algn="just">
              <a:lnSpc>
                <a:spcPct val="100000"/>
              </a:lnSpc>
              <a:spcBef>
                <a:spcPts val="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Diğer makroekonomik konular ve değerlendirme</a:t>
            </a:r>
            <a:endParaRPr lang="en-GB" sz="20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804441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altLang="tr-TR" sz="2400" dirty="0">
                <a:solidFill>
                  <a:schemeClr val="tx1"/>
                </a:solidFill>
                <a:cs typeface="Arial" panose="020B0604020202020204" pitchFamily="34" charset="0"/>
              </a:rPr>
              <a:t>İNŞAAT VE GAYRİMENKUL SEKTÖRLERİNİN EKONOMİSİ </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altLang="en-US" sz="1650" dirty="0">
                <a:latin typeface="Arial" panose="020B0604020202020204" pitchFamily="34" charset="0"/>
                <a:cs typeface="Arial" panose="020B0604020202020204" pitchFamily="34" charset="0"/>
              </a:rPr>
              <a:t>Gayrisafi Milli Hasıla (GSMH),  bir yıl içerisinde bir ulusal ekonomide üretilen mal ve hizmetlerin toplam katma değerine, ithalattan elde edilen vergi gelirleri ve net dış alem faktör gelirlerinin eklenmesi ile bulunan bir değerdir. </a:t>
            </a:r>
          </a:p>
          <a:p>
            <a:pPr marL="0" indent="0" algn="just">
              <a:lnSpc>
                <a:spcPct val="100000"/>
              </a:lnSpc>
              <a:spcBef>
                <a:spcPts val="225"/>
              </a:spcBef>
              <a:buClr>
                <a:srgbClr val="160093"/>
              </a:buClr>
              <a:buFont typeface="Courier New" panose="02070309020205020404" pitchFamily="49" charset="0"/>
              <a:buChar char="o"/>
            </a:pPr>
            <a:r>
              <a:rPr lang="tr-TR" altLang="en-US" sz="1650" dirty="0">
                <a:latin typeface="Arial" panose="020B0604020202020204" pitchFamily="34" charset="0"/>
                <a:cs typeface="Arial" panose="020B0604020202020204" pitchFamily="34" charset="0"/>
              </a:rPr>
              <a:t> Bir ulusal ekonominin ulusal sınırlar içinde ve dışında yarattığı bir yıla mahsus en büyük değerdir.  GSMH, iki şekilde hesaplanır. </a:t>
            </a:r>
            <a:r>
              <a:rPr lang="tr-TR" altLang="en-US" sz="1650" b="1" dirty="0">
                <a:solidFill>
                  <a:srgbClr val="160093"/>
                </a:solidFill>
                <a:latin typeface="Arial" panose="020B0604020202020204" pitchFamily="34" charset="0"/>
                <a:cs typeface="Arial" panose="020B0604020202020204" pitchFamily="34" charset="0"/>
              </a:rPr>
              <a:t>Bunlar; nominal GSMH ve reel GSMH.</a:t>
            </a:r>
          </a:p>
          <a:p>
            <a:pPr marL="0" indent="0" algn="just">
              <a:lnSpc>
                <a:spcPct val="100000"/>
              </a:lnSpc>
              <a:spcBef>
                <a:spcPts val="225"/>
              </a:spcBef>
              <a:buClr>
                <a:srgbClr val="160093"/>
              </a:buClr>
              <a:buFont typeface="Courier New" panose="02070309020205020404" pitchFamily="49" charset="0"/>
              <a:buChar char="o"/>
            </a:pPr>
            <a:r>
              <a:rPr lang="tr-TR" altLang="en-US" sz="1650" dirty="0">
                <a:latin typeface="Arial" panose="020B0604020202020204" pitchFamily="34" charset="0"/>
                <a:cs typeface="Arial" panose="020B0604020202020204" pitchFamily="34" charset="0"/>
              </a:rPr>
              <a:t> GSMH hesaplamanın yapıldığı yıl geçerli olan mal ve hizmet fiyatları; yani cari fiyatlar kullanılarak hesap ediliyorsa, içinde enflasyon veya deflasyondan kaynaklanan deformasyonu da taşıyor demektir. Bu nedenle, fiyat hareketlerinin aldatıcı etkisinden temizlemek için ayrıca reel GSMH hesaplanır.</a:t>
            </a:r>
          </a:p>
          <a:p>
            <a:pPr marL="0" indent="0" algn="just">
              <a:lnSpc>
                <a:spcPct val="100000"/>
              </a:lnSpc>
              <a:spcBef>
                <a:spcPts val="225"/>
              </a:spcBef>
              <a:buClr>
                <a:srgbClr val="160093"/>
              </a:buClr>
              <a:buFont typeface="Courier New" panose="02070309020205020404" pitchFamily="49" charset="0"/>
              <a:buChar char="o"/>
            </a:pPr>
            <a:r>
              <a:rPr lang="tr-TR" altLang="en-US" sz="1650" b="1" dirty="0">
                <a:solidFill>
                  <a:srgbClr val="160093"/>
                </a:solidFill>
                <a:latin typeface="Arial" panose="020B0604020202020204" pitchFamily="34" charset="0"/>
                <a:cs typeface="Arial" panose="020B0604020202020204" pitchFamily="34" charset="0"/>
              </a:rPr>
              <a:t> Reel GSMH; </a:t>
            </a:r>
            <a:r>
              <a:rPr lang="tr-TR" altLang="en-US" sz="1650" dirty="0">
                <a:latin typeface="Arial" panose="020B0604020202020204" pitchFamily="34" charset="0"/>
                <a:cs typeface="Arial" panose="020B0604020202020204" pitchFamily="34" charset="0"/>
              </a:rPr>
              <a:t>belirli bir baz yılın mal ve hizmet fiyatları dikkate alınarak, yani Türkiye için enflasyondan arındırılmış olarak hesap edilen bir GSMH değeridir.</a:t>
            </a:r>
          </a:p>
          <a:p>
            <a:pPr marL="0" indent="0" algn="just">
              <a:lnSpc>
                <a:spcPct val="100000"/>
              </a:lnSpc>
              <a:spcBef>
                <a:spcPts val="225"/>
              </a:spcBef>
              <a:buClr>
                <a:srgbClr val="160093"/>
              </a:buClr>
              <a:buFont typeface="Courier New" panose="02070309020205020404" pitchFamily="49" charset="0"/>
              <a:buChar char="o"/>
            </a:pPr>
            <a:r>
              <a:rPr lang="tr-TR" altLang="en-US" sz="1650" dirty="0">
                <a:latin typeface="Arial" panose="020B0604020202020204" pitchFamily="34" charset="0"/>
                <a:cs typeface="Arial" panose="020B0604020202020204" pitchFamily="34" charset="0"/>
              </a:rPr>
              <a:t> Bir yılın nominal GSMH değeri, enflasyondan, daha doğru bir değişiklikle fiyatlardaki dalgalanmalardan arındırılarak, reel GSMH değerine dönüştürülecek ise, bunun için </a:t>
            </a:r>
            <a:r>
              <a:rPr lang="tr-TR" altLang="en-US" sz="1650" b="1" dirty="0">
                <a:latin typeface="Arial" panose="020B0604020202020204" pitchFamily="34" charset="0"/>
                <a:cs typeface="Arial" panose="020B0604020202020204" pitchFamily="34" charset="0"/>
              </a:rPr>
              <a:t>Deflatör </a:t>
            </a:r>
            <a:r>
              <a:rPr lang="tr-TR" altLang="en-US" sz="1650" dirty="0">
                <a:latin typeface="Arial" panose="020B0604020202020204" pitchFamily="34" charset="0"/>
                <a:cs typeface="Arial" panose="020B0604020202020204" pitchFamily="34" charset="0"/>
              </a:rPr>
              <a:t>kullanılır.  </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363143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altLang="tr-TR" sz="2400" dirty="0">
                <a:solidFill>
                  <a:schemeClr val="tx1"/>
                </a:solidFill>
                <a:cs typeface="Arial" panose="020B0604020202020204" pitchFamily="34" charset="0"/>
              </a:rPr>
              <a:t>İNŞAAT VE GAYRİMENKUL SEKTÖRLERİNİN EKONOMİSİ </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dirty="0" smtClean="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Ekonominin </a:t>
            </a:r>
            <a:r>
              <a:rPr lang="tr-TR" sz="2000" dirty="0">
                <a:latin typeface="Arial" panose="020B0604020202020204" pitchFamily="34" charset="0"/>
                <a:cs typeface="Arial" panose="020B0604020202020204" pitchFamily="34" charset="0"/>
              </a:rPr>
              <a:t>üretim kapasitesinin artıp daha fazla mal ve hizmet üretilmesine ekonomik büyüme denir ve büyümenin ölçülmesi için milli gelirdeki artış oranının kullanılması gerekir. </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Bir ülkede yaşayan insanların yaşam standartlarını sürekli biçimde artırmasının yoludur. </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Ekonomik büyüme üretim faktörlerinin miktarının artması ve üretim faktörlerinin verimliliğinin artması yoluyla gerçekleşir.</a:t>
            </a:r>
          </a:p>
          <a:p>
            <a:pPr marL="0" indent="0" algn="just">
              <a:lnSpc>
                <a:spcPct val="100000"/>
              </a:lnSpc>
              <a:spcBef>
                <a:spcPts val="225"/>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Ekonomik kalkınma; ekonomik büyümenin ileri bir aşamasıdır. Büyümeye ek olarak; (i) toplumdaki ekonomik, (ii) sosyal ve kültürel yapı değişikliklerini de kapsar. </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706354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altLang="tr-TR" sz="2400" dirty="0">
                <a:solidFill>
                  <a:schemeClr val="tx1"/>
                </a:solidFill>
                <a:cs typeface="Arial" panose="020B0604020202020204" pitchFamily="34" charset="0"/>
              </a:rPr>
              <a:t>İNŞAAT VE GAYRİMENKUL SEKTÖRLERİNİN EKONOMİSİ </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sz="1950" dirty="0">
                <a:latin typeface="Arial" panose="020B0604020202020204" pitchFamily="34" charset="0"/>
                <a:cs typeface="Arial" panose="020B0604020202020204" pitchFamily="34" charset="0"/>
              </a:rPr>
              <a:t>Büyüme; üretimin ve kişi başına gelirin reel olarak artırılması ve nitelikten çok nicelik bakımından ortaya çıkan değişiklik. </a:t>
            </a:r>
          </a:p>
          <a:p>
            <a:pPr marL="0" indent="0" algn="just">
              <a:lnSpc>
                <a:spcPct val="100000"/>
              </a:lnSpc>
              <a:spcBef>
                <a:spcPts val="225"/>
              </a:spcBef>
              <a:buClr>
                <a:srgbClr val="160093"/>
              </a:buClr>
              <a:buFont typeface="Courier New" panose="02070309020205020404" pitchFamily="49" charset="0"/>
              <a:buChar char="o"/>
            </a:pPr>
            <a:r>
              <a:rPr lang="tr-TR" sz="1950" dirty="0">
                <a:latin typeface="Arial" panose="020B0604020202020204" pitchFamily="34" charset="0"/>
                <a:cs typeface="Arial" panose="020B0604020202020204" pitchFamily="34" charset="0"/>
              </a:rPr>
              <a:t>Ekonomik büyüme, yıldan yıla reel </a:t>
            </a:r>
            <a:r>
              <a:rPr lang="tr-TR" sz="1950" dirty="0" err="1">
                <a:latin typeface="Arial" panose="020B0604020202020204" pitchFamily="34" charset="0"/>
                <a:cs typeface="Arial" panose="020B0604020202020204" pitchFamily="34" charset="0"/>
              </a:rPr>
              <a:t>GSMH’daki</a:t>
            </a:r>
            <a:r>
              <a:rPr lang="tr-TR" sz="1950" dirty="0">
                <a:latin typeface="Arial" panose="020B0604020202020204" pitchFamily="34" charset="0"/>
                <a:cs typeface="Arial" panose="020B0604020202020204" pitchFamily="34" charset="0"/>
              </a:rPr>
              <a:t> artışlardır ve bu artışlar bir yıl öncesine oranlanarak bulunur.</a:t>
            </a:r>
          </a:p>
          <a:p>
            <a:pPr marL="0" indent="0" algn="just">
              <a:lnSpc>
                <a:spcPct val="100000"/>
              </a:lnSpc>
              <a:spcBef>
                <a:spcPts val="225"/>
              </a:spcBef>
              <a:buClr>
                <a:srgbClr val="160093"/>
              </a:buClr>
              <a:buFont typeface="Courier New" panose="02070309020205020404" pitchFamily="49" charset="0"/>
              <a:buChar char="o"/>
            </a:pPr>
            <a:r>
              <a:rPr lang="tr-TR" sz="1950" dirty="0">
                <a:latin typeface="Arial" panose="020B0604020202020204" pitchFamily="34" charset="0"/>
                <a:cs typeface="Arial" panose="020B0604020202020204" pitchFamily="34" charset="0"/>
              </a:rPr>
              <a:t> Reel GSMH miktarı Y ile gösterilirse, </a:t>
            </a:r>
          </a:p>
          <a:p>
            <a:pPr marL="0" indent="0" algn="just">
              <a:lnSpc>
                <a:spcPct val="100000"/>
              </a:lnSpc>
              <a:spcBef>
                <a:spcPts val="225"/>
              </a:spcBef>
              <a:buClr>
                <a:srgbClr val="160093"/>
              </a:buClr>
              <a:buFont typeface="Courier New" panose="02070309020205020404" pitchFamily="49" charset="0"/>
              <a:buChar char="o"/>
            </a:pPr>
            <a:r>
              <a:rPr lang="tr-TR" sz="1950" dirty="0">
                <a:latin typeface="Arial" panose="020B0604020202020204" pitchFamily="34" charset="0"/>
                <a:cs typeface="Arial" panose="020B0604020202020204" pitchFamily="34" charset="0"/>
              </a:rPr>
              <a:t> Brüt Büyüme Hızı= (Y</a:t>
            </a:r>
            <a:r>
              <a:rPr lang="tr-TR" sz="1950" baseline="-25000" dirty="0">
                <a:latin typeface="Arial" panose="020B0604020202020204" pitchFamily="34" charset="0"/>
                <a:cs typeface="Arial" panose="020B0604020202020204" pitchFamily="34" charset="0"/>
              </a:rPr>
              <a:t>2017</a:t>
            </a:r>
            <a:r>
              <a:rPr lang="tr-TR" sz="1950" dirty="0">
                <a:latin typeface="Arial" panose="020B0604020202020204" pitchFamily="34" charset="0"/>
                <a:cs typeface="Arial" panose="020B0604020202020204" pitchFamily="34" charset="0"/>
              </a:rPr>
              <a:t>-Y</a:t>
            </a:r>
            <a:r>
              <a:rPr lang="tr-TR" sz="1950" baseline="-25000" dirty="0">
                <a:latin typeface="Arial" panose="020B0604020202020204" pitchFamily="34" charset="0"/>
                <a:cs typeface="Arial" panose="020B0604020202020204" pitchFamily="34" charset="0"/>
              </a:rPr>
              <a:t>2016</a:t>
            </a:r>
            <a:r>
              <a:rPr lang="tr-TR" sz="1950" dirty="0">
                <a:latin typeface="Arial" panose="020B0604020202020204" pitchFamily="34" charset="0"/>
                <a:cs typeface="Arial" panose="020B0604020202020204" pitchFamily="34" charset="0"/>
              </a:rPr>
              <a:t>)/Y</a:t>
            </a:r>
            <a:r>
              <a:rPr lang="tr-TR" sz="1950" baseline="-25000" dirty="0">
                <a:latin typeface="Arial" panose="020B0604020202020204" pitchFamily="34" charset="0"/>
                <a:cs typeface="Arial" panose="020B0604020202020204" pitchFamily="34" charset="0"/>
              </a:rPr>
              <a:t>2016</a:t>
            </a: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035376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fontScale="90000"/>
          </a:bodyPr>
          <a:lstStyle/>
          <a:p>
            <a:pPr algn="ctr"/>
            <a:r>
              <a:rPr lang="tr-TR" altLang="tr-TR" sz="2400" dirty="0">
                <a:solidFill>
                  <a:schemeClr val="tx1"/>
                </a:solidFill>
                <a:cs typeface="Arial" panose="020B0604020202020204" pitchFamily="34" charset="0"/>
              </a:rPr>
              <a:t>İNŞAAT VE GAYRİMENKUL SEKTÖRLERİNİN EKONOMİSİ </a:t>
            </a: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225"/>
              </a:spcBef>
              <a:buClr>
                <a:srgbClr val="160093"/>
              </a:buClr>
              <a:buFont typeface="Courier New" panose="02070309020205020404" pitchFamily="49" charset="0"/>
              <a:buChar char="o"/>
            </a:pPr>
            <a:r>
              <a:rPr lang="tr-TR" dirty="0" smtClean="0">
                <a:latin typeface="Arial" panose="020B0604020202020204" pitchFamily="34" charset="0"/>
                <a:cs typeface="Arial" panose="020B0604020202020204" pitchFamily="34" charset="0"/>
              </a:rPr>
              <a:t> </a:t>
            </a:r>
            <a:r>
              <a:rPr lang="tr-TR" sz="1800" dirty="0" smtClean="0">
                <a:latin typeface="Arial" panose="020B0604020202020204" pitchFamily="34" charset="0"/>
                <a:cs typeface="Arial" panose="020B0604020202020204" pitchFamily="34" charset="0"/>
              </a:rPr>
              <a:t>GSMH </a:t>
            </a:r>
            <a:r>
              <a:rPr lang="tr-TR" sz="1800" dirty="0">
                <a:latin typeface="Arial" panose="020B0604020202020204" pitchFamily="34" charset="0"/>
                <a:cs typeface="Arial" panose="020B0604020202020204" pitchFamily="34" charset="0"/>
              </a:rPr>
              <a:t>(Gayrisafi milli hasıla): Ülke sınırları içinde o ülke vatandaşlarının ürettikleri ve yurtdışındaki vatandaşların ürettikleri mal ve hizmetleri kapsar. </a:t>
            </a:r>
          </a:p>
          <a:p>
            <a:pPr marL="0" indent="0" algn="just">
              <a:lnSpc>
                <a:spcPct val="100000"/>
              </a:lnSpc>
              <a:spcBef>
                <a:spcPts val="225"/>
              </a:spcBef>
              <a:buClr>
                <a:srgbClr val="160093"/>
              </a:buClr>
              <a:buFont typeface="Courier New" panose="02070309020205020404" pitchFamily="49" charset="0"/>
              <a:buChar char="o"/>
            </a:pPr>
            <a:r>
              <a:rPr lang="tr-TR" altLang="en-US" sz="1800" dirty="0">
                <a:latin typeface="Arial" panose="020B0604020202020204" pitchFamily="34" charset="0"/>
                <a:cs typeface="Arial" panose="020B0604020202020204" pitchFamily="34" charset="0"/>
              </a:rPr>
              <a:t> GSMH; </a:t>
            </a:r>
            <a:r>
              <a:rPr lang="tr-TR" altLang="en-US" sz="1800" b="1" dirty="0">
                <a:latin typeface="Arial" panose="020B0604020202020204" pitchFamily="34" charset="0"/>
                <a:cs typeface="Arial" panose="020B0604020202020204" pitchFamily="34" charset="0"/>
              </a:rPr>
              <a:t>Üretim, Gelirler ve Harcamalar Yöntemleri </a:t>
            </a:r>
            <a:r>
              <a:rPr lang="tr-TR" altLang="en-US" sz="1800" dirty="0">
                <a:latin typeface="Arial" panose="020B0604020202020204" pitchFamily="34" charset="0"/>
                <a:cs typeface="Arial" panose="020B0604020202020204" pitchFamily="34" charset="0"/>
              </a:rPr>
              <a:t>ile hesaplanır. </a:t>
            </a:r>
          </a:p>
          <a:p>
            <a:pPr marL="0" indent="0" algn="just">
              <a:lnSpc>
                <a:spcPct val="100000"/>
              </a:lnSpc>
              <a:spcBef>
                <a:spcPts val="225"/>
              </a:spcBef>
              <a:buClr>
                <a:srgbClr val="160093"/>
              </a:buClr>
              <a:buFont typeface="Courier New" panose="02070309020205020404" pitchFamily="49" charset="0"/>
              <a:buChar char="o"/>
            </a:pPr>
            <a:r>
              <a:rPr lang="tr-TR" altLang="en-US" sz="1800" dirty="0">
                <a:latin typeface="Arial" panose="020B0604020202020204" pitchFamily="34" charset="0"/>
                <a:cs typeface="Arial" panose="020B0604020202020204" pitchFamily="34" charset="0"/>
              </a:rPr>
              <a:t> </a:t>
            </a:r>
            <a:r>
              <a:rPr lang="tr-TR" sz="1800" dirty="0" smtClean="0">
                <a:latin typeface="Arial" panose="020B0604020202020204" pitchFamily="34" charset="0"/>
                <a:cs typeface="Arial" panose="020B0604020202020204" pitchFamily="34" charset="0"/>
              </a:rPr>
              <a:t>Ülke </a:t>
            </a:r>
            <a:r>
              <a:rPr lang="tr-TR" sz="1800" dirty="0">
                <a:latin typeface="Arial" panose="020B0604020202020204" pitchFamily="34" charset="0"/>
                <a:cs typeface="Arial" panose="020B0604020202020204" pitchFamily="34" charset="0"/>
              </a:rPr>
              <a:t>hudutları içerisinde belirlenmiş bütün hasıla toplamı GSYH olarak belirlenir.</a:t>
            </a:r>
          </a:p>
          <a:p>
            <a:pPr marL="0" indent="0" algn="just">
              <a:lnSpc>
                <a:spcPct val="100000"/>
              </a:lnSpc>
              <a:spcBef>
                <a:spcPts val="225"/>
              </a:spcBef>
              <a:buClr>
                <a:srgbClr val="160093"/>
              </a:buClr>
              <a:buFont typeface="Courier New" panose="02070309020205020404" pitchFamily="49" charset="0"/>
              <a:buChar char="o"/>
            </a:pPr>
            <a:r>
              <a:rPr lang="tr-TR" sz="1800" dirty="0" smtClean="0">
                <a:latin typeface="Arial" panose="020B0604020202020204" pitchFamily="34" charset="0"/>
                <a:cs typeface="Arial" panose="020B0604020202020204" pitchFamily="34" charset="0"/>
              </a:rPr>
              <a:t> GSYİH </a:t>
            </a:r>
            <a:r>
              <a:rPr lang="tr-TR" sz="1800" dirty="0">
                <a:latin typeface="Arial" panose="020B0604020202020204" pitchFamily="34" charset="0"/>
                <a:cs typeface="Arial" panose="020B0604020202020204" pitchFamily="34" charset="0"/>
              </a:rPr>
              <a:t>(Gayrisafi yurtiçi hasıla): Ülke sınırları içinde üretilen mal ve hizmetlerdir. Buna yabancı yatırımcılarında ürettikleri dahildir. </a:t>
            </a:r>
          </a:p>
          <a:p>
            <a:pPr marL="0" indent="0" algn="just">
              <a:lnSpc>
                <a:spcPct val="100000"/>
              </a:lnSpc>
              <a:spcBef>
                <a:spcPts val="225"/>
              </a:spcBef>
              <a:buClr>
                <a:srgbClr val="160093"/>
              </a:buClr>
              <a:buFont typeface="Courier New" panose="02070309020205020404" pitchFamily="49" charset="0"/>
              <a:buChar char="o"/>
            </a:pPr>
            <a:r>
              <a:rPr lang="tr-TR" sz="1800" dirty="0">
                <a:latin typeface="Arial" panose="020B0604020202020204" pitchFamily="34" charset="0"/>
                <a:cs typeface="Arial" panose="020B0604020202020204" pitchFamily="34" charset="0"/>
              </a:rPr>
              <a:t> GSYİH = GSMH-(Dış aleme giden faktör gelirleri)</a:t>
            </a:r>
          </a:p>
          <a:p>
            <a:pPr marL="0" indent="0" algn="just">
              <a:lnSpc>
                <a:spcPct val="100000"/>
              </a:lnSpc>
              <a:spcBef>
                <a:spcPts val="225"/>
              </a:spcBef>
              <a:buClr>
                <a:srgbClr val="160093"/>
              </a:buClr>
              <a:buFont typeface="Courier New" panose="02070309020205020404" pitchFamily="49" charset="0"/>
              <a:buChar char="o"/>
            </a:pPr>
            <a:r>
              <a:rPr lang="tr-TR" altLang="en-US" sz="1800" dirty="0">
                <a:latin typeface="Arial" panose="020B0604020202020204" pitchFamily="34" charset="0"/>
                <a:cs typeface="Arial" panose="020B0604020202020204" pitchFamily="34" charset="0"/>
              </a:rPr>
              <a:t> Dört üretim faktörü olan doğal kaynaklar, emek, sermaye ve girişim üretim faktörlerine dağıtılan rant, ücret, faiz ve kar gelirlerinin toplamı Milli </a:t>
            </a:r>
            <a:r>
              <a:rPr lang="tr-TR" altLang="en-US" sz="1800" dirty="0" err="1">
                <a:latin typeface="Arial" panose="020B0604020202020204" pitchFamily="34" charset="0"/>
                <a:cs typeface="Arial" panose="020B0604020202020204" pitchFamily="34" charset="0"/>
              </a:rPr>
              <a:t>Gelir’i</a:t>
            </a:r>
            <a:r>
              <a:rPr lang="tr-TR" altLang="en-US" sz="1800" dirty="0">
                <a:latin typeface="Arial" panose="020B0604020202020204" pitchFamily="34" charset="0"/>
                <a:cs typeface="Arial" panose="020B0604020202020204" pitchFamily="34" charset="0"/>
              </a:rPr>
              <a:t> verir.</a:t>
            </a:r>
          </a:p>
          <a:p>
            <a:pPr marL="0" indent="0" algn="just">
              <a:lnSpc>
                <a:spcPct val="100000"/>
              </a:lnSpc>
              <a:spcBef>
                <a:spcPts val="225"/>
              </a:spcBef>
              <a:buClr>
                <a:srgbClr val="160093"/>
              </a:buClr>
              <a:buFont typeface="Courier New" panose="02070309020205020404" pitchFamily="49" charset="0"/>
              <a:buChar char="o"/>
            </a:pPr>
            <a:r>
              <a:rPr lang="tr-TR" altLang="en-US" sz="1800" dirty="0">
                <a:latin typeface="Arial" panose="020B0604020202020204" pitchFamily="34" charset="0"/>
                <a:cs typeface="Arial" panose="020B0604020202020204" pitchFamily="34" charset="0"/>
              </a:rPr>
              <a:t> Milli Gelir, GSMH değerinden amortismanlar ve dolaylı vergiler düşürüldükten sonra bulunan bir değerdir. </a:t>
            </a:r>
            <a:endParaRPr lang="tr-TR" altLang="en-US"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a16="http://schemas.microsoft.com/office/drawing/2014/main" xmlns=""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227913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smtClean="0">
                <a:solidFill>
                  <a:schemeClr val="tx1"/>
                </a:solidFill>
              </a:rPr>
              <a:t>Kaynaklar</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spcBef>
                <a:spcPct val="0"/>
              </a:spcBef>
              <a:buClr>
                <a:srgbClr val="160093"/>
              </a:buClr>
              <a:buNone/>
            </a:pPr>
            <a:r>
              <a:rPr lang="tr-TR" altLang="tr-TR" sz="1600" dirty="0"/>
              <a:t>Finans Matematiği, Z. Başkaya ve </a:t>
            </a:r>
            <a:r>
              <a:rPr lang="tr-TR" altLang="tr-TR" sz="1600" dirty="0" err="1"/>
              <a:t>D.Alper</a:t>
            </a:r>
            <a:r>
              <a:rPr lang="tr-TR" altLang="tr-TR" sz="1600" dirty="0"/>
              <a:t>, 2. Baskı, Ekin Kitabevi, Bursa, 2003.</a:t>
            </a:r>
          </a:p>
          <a:p>
            <a:pPr marL="0" indent="0" algn="just">
              <a:spcBef>
                <a:spcPct val="0"/>
              </a:spcBef>
              <a:buClr>
                <a:srgbClr val="160093"/>
              </a:buClr>
              <a:buNone/>
            </a:pPr>
            <a:r>
              <a:rPr lang="tr-TR" altLang="tr-TR" sz="1600" dirty="0"/>
              <a:t>İpotek Karşılığı Menkulleştirilmiş Krediler (İKMEK-MORTGACE), K. Yalçıner, Ankara, 2006.</a:t>
            </a:r>
          </a:p>
          <a:p>
            <a:pPr marL="0" indent="0" algn="just">
              <a:spcBef>
                <a:spcPct val="0"/>
              </a:spcBef>
              <a:buClr>
                <a:srgbClr val="160093"/>
              </a:buClr>
              <a:buNone/>
            </a:pPr>
            <a:r>
              <a:rPr lang="tr-TR" altLang="tr-TR" sz="1600" dirty="0"/>
              <a:t>Kadastro Bilgisi, T. </a:t>
            </a:r>
            <a:r>
              <a:rPr lang="tr-TR" altLang="tr-TR" sz="1600" dirty="0" err="1"/>
              <a:t>Tüdeş</a:t>
            </a:r>
            <a:r>
              <a:rPr lang="tr-TR" altLang="tr-TR" sz="1600" dirty="0"/>
              <a:t> ve C. Bıyık, 3. Baskı, Karadeniz Teknik Üniversitesi Mühendislik-Mimarlık Fakültesi Yayınları, Genel Yayın No:174, Fakülte Yayın No:50, KTÜ Matbaası, Trabzon, 2001.</a:t>
            </a:r>
          </a:p>
          <a:p>
            <a:pPr marL="0" indent="0" algn="just">
              <a:spcBef>
                <a:spcPct val="0"/>
              </a:spcBef>
              <a:buClr>
                <a:srgbClr val="160093"/>
              </a:buClr>
              <a:buNone/>
            </a:pPr>
            <a:r>
              <a:rPr lang="tr-TR" altLang="tr-TR" sz="1600" dirty="0"/>
              <a:t>Konut Alanlarının İyileştirilmesinde Toplumsal Bağlam Rolü, Hürriyet </a:t>
            </a:r>
            <a:r>
              <a:rPr lang="tr-TR" altLang="tr-TR" sz="1600" dirty="0" err="1"/>
              <a:t>Öğdül</a:t>
            </a:r>
            <a:r>
              <a:rPr lang="tr-TR" altLang="tr-TR" sz="1600" dirty="0"/>
              <a:t>, Mimar Sinan Üniversitesi, İstanbul, 1999.</a:t>
            </a:r>
          </a:p>
          <a:p>
            <a:pPr marL="0" indent="0" algn="just">
              <a:spcBef>
                <a:spcPct val="0"/>
              </a:spcBef>
              <a:buClr>
                <a:srgbClr val="160093"/>
              </a:buClr>
              <a:buNone/>
            </a:pPr>
            <a:r>
              <a:rPr lang="tr-TR" altLang="tr-TR" sz="1600" dirty="0"/>
              <a:t>Land </a:t>
            </a:r>
            <a:r>
              <a:rPr lang="tr-TR" altLang="tr-TR" sz="1600" dirty="0" err="1"/>
              <a:t>and</a:t>
            </a:r>
            <a:r>
              <a:rPr lang="tr-TR" altLang="tr-TR" sz="1600" dirty="0"/>
              <a:t> </a:t>
            </a:r>
            <a:r>
              <a:rPr lang="tr-TR" altLang="tr-TR" sz="1600" dirty="0" err="1"/>
              <a:t>Estate</a:t>
            </a:r>
            <a:r>
              <a:rPr lang="tr-TR" altLang="tr-TR" sz="1600" dirty="0"/>
              <a:t> Management, J. </a:t>
            </a:r>
            <a:r>
              <a:rPr lang="tr-TR" altLang="tr-TR" sz="1600" dirty="0" err="1"/>
              <a:t>Nix</a:t>
            </a:r>
            <a:r>
              <a:rPr lang="tr-TR" altLang="tr-TR" sz="1600" dirty="0"/>
              <a:t>, P. </a:t>
            </a:r>
            <a:r>
              <a:rPr lang="tr-TR" altLang="tr-TR" sz="1600" dirty="0" err="1"/>
              <a:t>Hill</a:t>
            </a:r>
            <a:r>
              <a:rPr lang="tr-TR" altLang="tr-TR" sz="1600" dirty="0"/>
              <a:t>, N. Williams </a:t>
            </a:r>
            <a:r>
              <a:rPr lang="tr-TR" altLang="tr-TR" sz="1600" dirty="0" err="1"/>
              <a:t>and</a:t>
            </a:r>
            <a:r>
              <a:rPr lang="tr-TR" altLang="tr-TR" sz="1600" dirty="0"/>
              <a:t> J. </a:t>
            </a:r>
            <a:r>
              <a:rPr lang="tr-TR" altLang="tr-TR" sz="1600" dirty="0" err="1"/>
              <a:t>Bough</a:t>
            </a:r>
            <a:r>
              <a:rPr lang="tr-TR" altLang="tr-TR" sz="1600" dirty="0"/>
              <a:t>, Packard Publishing Limited, Third Edition, </a:t>
            </a:r>
            <a:r>
              <a:rPr lang="tr-TR" altLang="tr-TR" sz="1600" dirty="0" err="1"/>
              <a:t>Chichester</a:t>
            </a:r>
            <a:r>
              <a:rPr lang="tr-TR" altLang="tr-TR" sz="1600" dirty="0"/>
              <a:t>, UK, 1999.</a:t>
            </a:r>
          </a:p>
          <a:p>
            <a:pPr marL="0" indent="0" algn="just">
              <a:spcBef>
                <a:spcPct val="0"/>
              </a:spcBef>
              <a:buClr>
                <a:srgbClr val="160093"/>
              </a:buClr>
              <a:buNone/>
            </a:pPr>
            <a:r>
              <a:rPr lang="tr-TR" altLang="tr-TR" sz="1600" dirty="0"/>
              <a:t>Mekanın Politikası, G. </a:t>
            </a:r>
            <a:r>
              <a:rPr lang="tr-TR" altLang="tr-TR" sz="1600" dirty="0" err="1"/>
              <a:t>Bachelard</a:t>
            </a:r>
            <a:r>
              <a:rPr lang="tr-TR" altLang="tr-TR" sz="1600" dirty="0"/>
              <a:t>, Kesit Yayınları, İstanbul, 1996.</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Investment</a:t>
            </a:r>
            <a:r>
              <a:rPr lang="tr-TR" altLang="tr-TR" sz="1600" dirty="0"/>
              <a:t> </a:t>
            </a:r>
            <a:r>
              <a:rPr lang="tr-TR" altLang="tr-TR" sz="1600" dirty="0" err="1"/>
              <a:t>Trusts</a:t>
            </a:r>
            <a:r>
              <a:rPr lang="tr-TR" altLang="tr-TR" sz="1600" dirty="0"/>
              <a:t> </a:t>
            </a:r>
            <a:r>
              <a:rPr lang="tr-TR" altLang="tr-TR" sz="1600" dirty="0" err="1"/>
              <a:t>Handbook</a:t>
            </a:r>
            <a:r>
              <a:rPr lang="tr-TR" altLang="tr-TR" sz="1600" dirty="0"/>
              <a:t>, W.K. </a:t>
            </a:r>
            <a:r>
              <a:rPr lang="tr-TR" altLang="tr-TR" sz="1600" dirty="0" err="1"/>
              <a:t>Kelly</a:t>
            </a:r>
            <a:r>
              <a:rPr lang="tr-TR" altLang="tr-TR" sz="1600" dirty="0"/>
              <a:t>, </a:t>
            </a:r>
            <a:r>
              <a:rPr lang="tr-TR" altLang="tr-TR" sz="1600" dirty="0" err="1"/>
              <a:t>American</a:t>
            </a:r>
            <a:r>
              <a:rPr lang="tr-TR" altLang="tr-TR" sz="1600" dirty="0"/>
              <a:t> </a:t>
            </a:r>
            <a:r>
              <a:rPr lang="tr-TR" altLang="tr-TR" sz="1600" dirty="0" err="1"/>
              <a:t>Law</a:t>
            </a:r>
            <a:r>
              <a:rPr lang="tr-TR" altLang="tr-TR" sz="1600" dirty="0"/>
              <a:t> </a:t>
            </a:r>
            <a:r>
              <a:rPr lang="tr-TR" altLang="tr-TR" sz="1600" dirty="0" err="1"/>
              <a:t>Institute</a:t>
            </a:r>
            <a:r>
              <a:rPr lang="tr-TR" altLang="tr-TR" sz="1600" dirty="0"/>
              <a:t>, USA, 1989.</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Principles</a:t>
            </a:r>
            <a:r>
              <a:rPr lang="tr-TR" altLang="tr-TR" sz="1600" dirty="0"/>
              <a:t> </a:t>
            </a:r>
            <a:r>
              <a:rPr lang="tr-TR" altLang="tr-TR" sz="1600" dirty="0" err="1"/>
              <a:t>and</a:t>
            </a:r>
            <a:r>
              <a:rPr lang="tr-TR" altLang="tr-TR" sz="1600" dirty="0"/>
              <a:t> </a:t>
            </a:r>
            <a:r>
              <a:rPr lang="tr-TR" altLang="tr-TR" sz="1600" dirty="0" err="1"/>
              <a:t>Practices</a:t>
            </a:r>
            <a:r>
              <a:rPr lang="tr-TR" altLang="tr-TR" sz="1600" dirty="0"/>
              <a:t>, G. </a:t>
            </a:r>
            <a:r>
              <a:rPr lang="tr-TR" altLang="tr-TR" sz="1600" dirty="0" err="1"/>
              <a:t>Karvel</a:t>
            </a:r>
            <a:r>
              <a:rPr lang="tr-TR" altLang="tr-TR" sz="1600" dirty="0"/>
              <a:t> ve M.A. </a:t>
            </a:r>
            <a:r>
              <a:rPr lang="tr-TR" altLang="tr-TR" sz="1600" dirty="0" err="1"/>
              <a:t>Unger</a:t>
            </a:r>
            <a:r>
              <a:rPr lang="tr-TR" altLang="tr-TR" sz="1600" dirty="0"/>
              <a:t>, 9. Edition, South-western Publishing </a:t>
            </a:r>
            <a:r>
              <a:rPr lang="tr-TR" altLang="tr-TR" sz="1600" dirty="0" err="1"/>
              <a:t>Co</a:t>
            </a:r>
            <a:r>
              <a:rPr lang="tr-TR" altLang="tr-TR" sz="1600" dirty="0"/>
              <a:t>., Ohio, USA, 1991.</a:t>
            </a:r>
          </a:p>
          <a:p>
            <a:pPr marL="0" indent="0" algn="just">
              <a:spcBef>
                <a:spcPct val="0"/>
              </a:spcBef>
              <a:buClr>
                <a:srgbClr val="160093"/>
              </a:buClr>
              <a:buNone/>
            </a:pPr>
            <a:r>
              <a:rPr lang="tr-TR" altLang="tr-TR" sz="1600" dirty="0"/>
              <a:t>Yatırım Projelerinin Düzenlenmesi Değerlendirilmesi ve İzlenmesi, O. </a:t>
            </a:r>
            <a:r>
              <a:rPr lang="tr-TR" altLang="tr-TR" sz="1600" dirty="0" err="1"/>
              <a:t>Güvemli</a:t>
            </a:r>
            <a:r>
              <a:rPr lang="tr-TR" altLang="tr-TR" sz="1600" dirty="0"/>
              <a:t>, Atlas Yayın Dağıtım Yayın No:7, İstanbul, 2001.</a:t>
            </a:r>
            <a:endParaRPr lang="tr-TR" sz="140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70990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976</Words>
  <Application>Microsoft Office PowerPoint</Application>
  <PresentationFormat>Ekran Gösterisi (4:3)</PresentationFormat>
  <Paragraphs>71</Paragraphs>
  <Slides>9</Slides>
  <Notes>9</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Calibri</vt:lpstr>
      <vt:lpstr>Century Gothic</vt:lpstr>
      <vt:lpstr>Courier New</vt:lpstr>
      <vt:lpstr>Wingdings</vt:lpstr>
      <vt:lpstr>ekonomi</vt:lpstr>
      <vt:lpstr>1_Rics</vt:lpstr>
      <vt:lpstr>h.t.</vt:lpstr>
      <vt:lpstr>PowerPoint Sunusu</vt:lpstr>
      <vt:lpstr>İNŞAAT VE GAYRİMENKUL SEKTÖRLERİNİN EKONOMİSİ </vt:lpstr>
      <vt:lpstr>İNŞAAT VE GAYRİMENKUL SEKTÖRLERİNİN EKONOMİSİ </vt:lpstr>
      <vt:lpstr>İNŞAAT VE GAYRİMENKUL SEKTÖRLERİNİN EKONOMİSİ </vt:lpstr>
      <vt:lpstr>İNŞAAT VE GAYRİMENKUL SEKTÖRLERİNİN EKONOMİSİ </vt:lpstr>
      <vt:lpstr>İNŞAAT VE GAYRİMENKUL SEKTÖRLERİNİN EKONOMİSİ </vt:lpstr>
      <vt:lpstr>İNŞAAT VE GAYRİMENKUL SEKTÖRLERİNİN EKONOMİSİ </vt:lpstr>
      <vt:lpstr>İNŞAAT VE GAYRİMENKUL SEKTÖRLERİNİN EKONOMİSİ </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810</cp:revision>
  <cp:lastPrinted>2016-10-24T07:53:35Z</cp:lastPrinted>
  <dcterms:created xsi:type="dcterms:W3CDTF">2016-09-18T09:35:24Z</dcterms:created>
  <dcterms:modified xsi:type="dcterms:W3CDTF">2020-02-21T09:05:34Z</dcterms:modified>
</cp:coreProperties>
</file>