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94" r:id="rId2"/>
    <p:sldId id="298" r:id="rId3"/>
    <p:sldId id="299" r:id="rId4"/>
    <p:sldId id="300" r:id="rId5"/>
    <p:sldId id="297" r:id="rId6"/>
    <p:sldId id="301" r:id="rId7"/>
    <p:sldId id="263" r:id="rId8"/>
    <p:sldId id="304" r:id="rId9"/>
    <p:sldId id="302" r:id="rId10"/>
    <p:sldId id="303" r:id="rId11"/>
    <p:sldId id="266" r:id="rId12"/>
    <p:sldId id="305" r:id="rId13"/>
    <p:sldId id="268" r:id="rId14"/>
    <p:sldId id="269" r:id="rId15"/>
    <p:sldId id="270" r:id="rId16"/>
    <p:sldId id="275" r:id="rId17"/>
    <p:sldId id="282" r:id="rId18"/>
    <p:sldId id="286" r:id="rId19"/>
    <p:sldId id="283" r:id="rId20"/>
    <p:sldId id="284" r:id="rId21"/>
    <p:sldId id="293" r:id="rId22"/>
    <p:sldId id="278" r:id="rId23"/>
    <p:sldId id="281" r:id="rId24"/>
    <p:sldId id="285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BE336-DFAF-47D2-A0CC-9DE6470F796A}" type="datetimeFigureOut">
              <a:rPr lang="tr-TR" smtClean="0"/>
              <a:pPr/>
              <a:t>24.09.2017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2E1D3-CD44-418A-8665-68675B0C8E2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3482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EED095F-C051-4DE6-AB56-347CA48A82B7}" type="slidenum">
              <a:rPr lang="tr-TR" altLang="tr-TR" smtClean="0"/>
              <a:pPr>
                <a:spcBef>
                  <a:spcPct val="0"/>
                </a:spcBef>
              </a:pPr>
              <a:t>12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3984199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229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E295EA0-B768-48AA-B242-2BDF770D5F7A}" type="slidenum">
              <a:rPr lang="tr-TR" altLang="tr-TR" smtClean="0"/>
              <a:pPr>
                <a:spcBef>
                  <a:spcPct val="0"/>
                </a:spcBef>
              </a:pPr>
              <a:t>2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95585664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2E1D3-CD44-418A-8665-68675B0C8E2C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4340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A67D0E2-AE93-49BC-8B77-5F6F79430953}" type="slidenum">
              <a:rPr lang="tr-TR" altLang="tr-TR" smtClean="0"/>
              <a:pPr>
                <a:spcBef>
                  <a:spcPct val="0"/>
                </a:spcBef>
              </a:pPr>
              <a:t>3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6855328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16388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A6C39907-A322-4A1C-8277-DFC82B7ACDDA}" type="slidenum">
              <a:rPr lang="tr-TR" altLang="tr-TR" smtClean="0"/>
              <a:pPr>
                <a:spcBef>
                  <a:spcPct val="0"/>
                </a:spcBef>
              </a:pPr>
              <a:t>4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3794613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2 Not Yer Tutucusu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smtClean="0"/>
          </a:p>
        </p:txBody>
      </p:sp>
      <p:sp>
        <p:nvSpPr>
          <p:cNvPr id="40964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A5AF47F-55E1-4B21-8769-ED2687CDD1D6}" type="slidenum">
              <a:rPr 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2532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8651EBD-301F-4041-A858-BC5CA3412F1E}" type="slidenum">
              <a:rPr lang="tr-TR" altLang="tr-TR" smtClean="0"/>
              <a:pPr>
                <a:spcBef>
                  <a:spcPct val="0"/>
                </a:spcBef>
              </a:pPr>
              <a:t>6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8528582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tr-TR" altLang="tr-TR" smtClean="0"/>
          </a:p>
        </p:txBody>
      </p:sp>
      <p:sp>
        <p:nvSpPr>
          <p:cNvPr id="2867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093CD56-E5DD-4EE7-8A0F-1C0ADD7AA934}" type="slidenum">
              <a:rPr lang="tr-TR" altLang="tr-TR" smtClean="0"/>
              <a:pPr>
                <a:spcBef>
                  <a:spcPct val="0"/>
                </a:spcBef>
              </a:pPr>
              <a:t>8</a:t>
            </a:fld>
            <a:endParaRPr lang="tr-TR" altLang="tr-TR" smtClean="0"/>
          </a:p>
        </p:txBody>
      </p:sp>
    </p:spTree>
    <p:extLst>
      <p:ext uri="{BB962C8B-B14F-4D97-AF65-F5344CB8AC3E}">
        <p14:creationId xmlns:p14="http://schemas.microsoft.com/office/powerpoint/2010/main" val="196066853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E04BBC-84F8-4009-AF11-F95D0178DBF0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ACBCF0F4-6432-4F99-9522-367431F7449E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E2F51-08EF-4252-BD5C-CF46C0BF9236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AC108-9530-4B0E-A7E8-C661211B3B7E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E4F1EE6-D33C-439B-BAC2-F9431CD70CC8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822F2A5-EC99-4DD1-854E-17A4743ED536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D8211-A37B-449A-A69D-DA7EEAE78DBF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AC6E5-501C-46DF-B676-95FDF7A5BF9A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A43272F-45F9-42AB-9021-8F7203B7F1CC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94C52-CE6D-4FDA-A7FB-38C76065E11F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BA87AF4-FE60-4849-BBDD-73D95A91EAE6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D23B8FD-FECC-4372-8EC1-BCC7EB9FDA68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7365289-0727-4F36-AFF5-90DD0FDDB132}" type="datetime1">
              <a:rPr lang="tr-TR" smtClean="0"/>
              <a:pPr/>
              <a:t>24.09.2017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FC9C1EB-A1E7-4197-8F34-692F0CFF64EF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63688" y="548680"/>
            <a:ext cx="7128792" cy="2808312"/>
          </a:xfrm>
        </p:spPr>
        <p:txBody>
          <a:bodyPr>
            <a:normAutofit/>
          </a:bodyPr>
          <a:lstStyle/>
          <a:p>
            <a:pPr algn="ctr"/>
            <a:r>
              <a:rPr lang="tr-TR" sz="2800" dirty="0" smtClean="0">
                <a:solidFill>
                  <a:srgbClr val="C00000"/>
                </a:solidFill>
              </a:rPr>
              <a:t>Aile Sağlığının </a:t>
            </a:r>
            <a:br>
              <a:rPr lang="tr-TR" sz="2800" dirty="0" smtClean="0">
                <a:solidFill>
                  <a:srgbClr val="C00000"/>
                </a:solidFill>
              </a:rPr>
            </a:br>
            <a:r>
              <a:rPr lang="tr-TR" sz="2800" dirty="0" smtClean="0">
                <a:solidFill>
                  <a:srgbClr val="C00000"/>
                </a:solidFill>
              </a:rPr>
              <a:t>Tıp Bilim Dalları İçerisindeki </a:t>
            </a:r>
            <a:r>
              <a:rPr lang="tr-TR" sz="2800" dirty="0" smtClean="0">
                <a:solidFill>
                  <a:srgbClr val="C00000"/>
                </a:solidFill>
              </a:rPr>
              <a:t>Yeri</a:t>
            </a:r>
            <a:r>
              <a:rPr lang="tr-TR" sz="2800" dirty="0" smtClean="0">
                <a:solidFill>
                  <a:srgbClr val="C00000"/>
                </a:solidFill>
              </a:rPr>
              <a:t/>
            </a:r>
            <a:br>
              <a:rPr lang="tr-TR" sz="2800" dirty="0" smtClean="0">
                <a:solidFill>
                  <a:srgbClr val="C00000"/>
                </a:solidFill>
              </a:rPr>
            </a:br>
            <a:r>
              <a:rPr lang="tr-TR" sz="1800" dirty="0" smtClean="0">
                <a:solidFill>
                  <a:srgbClr val="C00000"/>
                </a:solidFill>
              </a:rPr>
              <a:t>(1)</a:t>
            </a:r>
            <a:br>
              <a:rPr lang="tr-TR" sz="1800" dirty="0" smtClean="0">
                <a:solidFill>
                  <a:srgbClr val="C00000"/>
                </a:solidFill>
              </a:rPr>
            </a:br>
            <a:r>
              <a:rPr lang="tr-TR" sz="1800" dirty="0" err="1" smtClean="0">
                <a:solidFill>
                  <a:srgbClr val="00B050"/>
                </a:solidFill>
              </a:rPr>
              <a:t>Bes</a:t>
            </a:r>
            <a:r>
              <a:rPr lang="tr-TR" sz="1800" dirty="0" smtClean="0">
                <a:solidFill>
                  <a:srgbClr val="00B050"/>
                </a:solidFill>
              </a:rPr>
              <a:t> 213. Aile Sağlığı ve Planlaması Dersi)</a:t>
            </a:r>
            <a:r>
              <a:rPr lang="tr-TR" sz="2400" dirty="0" smtClean="0"/>
              <a:t/>
            </a:r>
            <a:br>
              <a:rPr lang="tr-TR" sz="2400" dirty="0" smtClean="0"/>
            </a:br>
            <a:endParaRPr lang="tr-TR" sz="24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979712" y="3573016"/>
            <a:ext cx="6624736" cy="2801906"/>
          </a:xfrm>
        </p:spPr>
        <p:txBody>
          <a:bodyPr/>
          <a:lstStyle/>
          <a:p>
            <a:pPr algn="ctr"/>
            <a:r>
              <a:rPr lang="tr-TR" sz="2800" dirty="0" smtClean="0">
                <a:solidFill>
                  <a:srgbClr val="C00000"/>
                </a:solidFill>
              </a:rPr>
              <a:t>Prof. Dr. Ömer R. ÖNDER</a:t>
            </a:r>
          </a:p>
          <a:p>
            <a:pPr algn="ctr"/>
            <a:r>
              <a:rPr lang="tr-TR" sz="2800" dirty="0" smtClean="0">
                <a:solidFill>
                  <a:srgbClr val="7030A0"/>
                </a:solidFill>
              </a:rPr>
              <a:t>Ankara Üniversitesi</a:t>
            </a:r>
          </a:p>
          <a:p>
            <a:pPr algn="ctr"/>
            <a:r>
              <a:rPr lang="tr-TR" sz="2800" dirty="0" smtClean="0">
                <a:solidFill>
                  <a:srgbClr val="7030A0"/>
                </a:solidFill>
              </a:rPr>
              <a:t>Sağlık Bilimleri Fakültesi</a:t>
            </a:r>
          </a:p>
          <a:p>
            <a:pPr algn="ctr"/>
            <a:r>
              <a:rPr lang="tr-TR" sz="2800" dirty="0" smtClean="0">
                <a:solidFill>
                  <a:srgbClr val="00B050"/>
                </a:solidFill>
              </a:rPr>
              <a:t>2017-2018 </a:t>
            </a:r>
            <a:r>
              <a:rPr lang="tr-TR" sz="2800" dirty="0" smtClean="0">
                <a:solidFill>
                  <a:srgbClr val="00B050"/>
                </a:solidFill>
              </a:rPr>
              <a:t>Güz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</a:t>
            </a:fld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7950" y="115888"/>
            <a:ext cx="8785225" cy="792162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2000" b="1" dirty="0" smtClean="0">
                <a:solidFill>
                  <a:srgbClr val="C00000"/>
                </a:solidFill>
              </a:rPr>
              <a:t>Epidemiyoloji Bakışıyla  </a:t>
            </a:r>
            <a:br>
              <a:rPr lang="tr-TR" sz="2000" b="1" dirty="0" smtClean="0">
                <a:solidFill>
                  <a:srgbClr val="C00000"/>
                </a:solidFill>
              </a:rPr>
            </a:br>
            <a:r>
              <a:rPr lang="tr-TR" sz="2000" b="1" dirty="0" smtClean="0">
                <a:solidFill>
                  <a:srgbClr val="C00000"/>
                </a:solidFill>
              </a:rPr>
              <a:t>Sağlık Hizmetlerinin Geçirdiği Dönem ve Süreçler(2)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981075"/>
            <a:ext cx="5329237" cy="5761038"/>
          </a:xfrm>
        </p:spPr>
        <p:txBody>
          <a:bodyPr>
            <a:normAutofit lnSpcReduction="1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3.Etiyolojik Tedavi Dönemi </a:t>
            </a:r>
            <a:r>
              <a:rPr lang="tr-TR" sz="1600" b="1" dirty="0"/>
              <a:t>(Epidemiyolojinin Önemi Büyük);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1400" dirty="0"/>
              <a:t>         Bu dönemin gelişimine iki teori(MİASMA ve GERM) önemli etkide bulunmuş,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1400" b="1" dirty="0" err="1" smtClean="0">
                <a:solidFill>
                  <a:srgbClr val="C00000"/>
                </a:solidFill>
              </a:rPr>
              <a:t>Miasma</a:t>
            </a:r>
            <a:r>
              <a:rPr lang="tr-TR" sz="1400" b="1" dirty="0" smtClean="0">
                <a:solidFill>
                  <a:srgbClr val="C00000"/>
                </a:solidFill>
              </a:rPr>
              <a:t> </a:t>
            </a:r>
            <a:r>
              <a:rPr lang="tr-TR" sz="1400" b="1" dirty="0">
                <a:solidFill>
                  <a:srgbClr val="C00000"/>
                </a:solidFill>
              </a:rPr>
              <a:t>Teorisi: </a:t>
            </a:r>
            <a:r>
              <a:rPr lang="tr-TR" sz="1400" dirty="0"/>
              <a:t>Hastalıkların kötü kokulardan kaynaklandığının ileri sürüldüğü teorisi,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tr-TR" sz="1400" b="1" dirty="0" err="1" smtClean="0">
                <a:solidFill>
                  <a:srgbClr val="C00000"/>
                </a:solidFill>
              </a:rPr>
              <a:t>Germ</a:t>
            </a:r>
            <a:r>
              <a:rPr lang="tr-TR" sz="1400" b="1" dirty="0" smtClean="0">
                <a:solidFill>
                  <a:srgbClr val="C00000"/>
                </a:solidFill>
              </a:rPr>
              <a:t>(</a:t>
            </a:r>
            <a:r>
              <a:rPr lang="tr-TR" sz="1400" b="1" dirty="0" err="1" smtClean="0">
                <a:solidFill>
                  <a:srgbClr val="C00000"/>
                </a:solidFill>
              </a:rPr>
              <a:t>Jerm</a:t>
            </a:r>
            <a:r>
              <a:rPr lang="tr-TR" sz="1400" b="1" dirty="0">
                <a:solidFill>
                  <a:srgbClr val="C00000"/>
                </a:solidFill>
              </a:rPr>
              <a:t>) Teorisi: </a:t>
            </a:r>
            <a:r>
              <a:rPr lang="tr-TR" sz="1400" dirty="0"/>
              <a:t>Hastalıkların gözle görülmeyen canlılarca meydana getirildiği </a:t>
            </a:r>
            <a:r>
              <a:rPr lang="tr-TR" sz="1400" dirty="0" smtClean="0"/>
              <a:t>teorisi,</a:t>
            </a:r>
            <a:endParaRPr lang="tr-TR" sz="1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dirty="0"/>
              <a:t>Epidemiyolojik gelişmeler sonucunda </a:t>
            </a:r>
            <a:r>
              <a:rPr lang="tr-TR" sz="1400" dirty="0" smtClean="0"/>
              <a:t>tıpta </a:t>
            </a:r>
            <a:r>
              <a:rPr lang="tr-TR" sz="1400" dirty="0"/>
              <a:t>birçok hastalığın etkeni ya da oluş mekanizması belirlenmiş,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dirty="0"/>
              <a:t>Hastalıkların birbirinden ayrı birer olgu olduğunun anlaşılması, bunların tedavilerinin de farklı olmasını gerektirmiş ve düşündürmüş</a:t>
            </a:r>
            <a:r>
              <a:rPr lang="tr-TR" sz="1400" dirty="0" smtClean="0"/>
              <a:t>,</a:t>
            </a:r>
            <a:endParaRPr lang="tr-TR" sz="1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dirty="0"/>
              <a:t>Etkeni ya da oluş mekanizmasına yönelik tedaviler gelişmiş</a:t>
            </a:r>
            <a:r>
              <a:rPr lang="tr-TR" sz="1400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dirty="0" smtClean="0"/>
              <a:t>Mikroskop, mikroorganizmalar, antibiyotikler-</a:t>
            </a:r>
            <a:r>
              <a:rPr lang="tr-TR" sz="1400" dirty="0" err="1" smtClean="0"/>
              <a:t>antimikrobik</a:t>
            </a:r>
            <a:r>
              <a:rPr lang="tr-TR" sz="1400" dirty="0" smtClean="0"/>
              <a:t> </a:t>
            </a:r>
            <a:r>
              <a:rPr lang="tr-TR" sz="1400" dirty="0" err="1" smtClean="0"/>
              <a:t>kemoterapotikler</a:t>
            </a:r>
            <a:r>
              <a:rPr lang="tr-TR" sz="1400" dirty="0" smtClean="0"/>
              <a:t> bulunmuş</a:t>
            </a:r>
            <a:r>
              <a:rPr lang="tr-TR" sz="1400" b="1" dirty="0" smtClean="0"/>
              <a:t>(Penisilin-</a:t>
            </a:r>
            <a:r>
              <a:rPr lang="tr-TR" sz="1400" b="1" dirty="0" err="1" smtClean="0"/>
              <a:t>Alexandr</a:t>
            </a:r>
            <a:r>
              <a:rPr lang="tr-TR" sz="1400" b="1" dirty="0" smtClean="0"/>
              <a:t> </a:t>
            </a:r>
            <a:r>
              <a:rPr lang="tr-TR" sz="1400" b="1" dirty="0" err="1" smtClean="0"/>
              <a:t>Fleming</a:t>
            </a:r>
            <a:r>
              <a:rPr lang="tr-TR" sz="1400" b="1" dirty="0" smtClean="0"/>
              <a:t> vb.), </a:t>
            </a:r>
            <a:r>
              <a:rPr lang="tr-TR" sz="1400" dirty="0" err="1"/>
              <a:t>hormonal</a:t>
            </a:r>
            <a:r>
              <a:rPr lang="tr-TR" sz="1400" dirty="0"/>
              <a:t> ve </a:t>
            </a:r>
            <a:r>
              <a:rPr lang="tr-TR" sz="1400" dirty="0" err="1"/>
              <a:t>dejeneratif</a:t>
            </a:r>
            <a:r>
              <a:rPr lang="tr-TR" sz="1400" dirty="0"/>
              <a:t> hastalıkların nedenleri açıklanmış</a:t>
            </a:r>
            <a:r>
              <a:rPr lang="tr-TR" sz="1400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dirty="0" smtClean="0"/>
              <a:t>Tedavi yöntemleri geliştirilmiş, aşılar, serumlar bulunmuş,</a:t>
            </a:r>
            <a:endParaRPr lang="tr-TR" sz="14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400" b="1" dirty="0" smtClean="0"/>
              <a:t>Epidemiyolojik </a:t>
            </a:r>
            <a:r>
              <a:rPr lang="tr-TR" sz="1400" b="1" dirty="0"/>
              <a:t>araştırmalarla </a:t>
            </a:r>
            <a:r>
              <a:rPr lang="tr-TR" sz="1400" dirty="0"/>
              <a:t>buluş ve gelişmeler devam </a:t>
            </a:r>
            <a:r>
              <a:rPr lang="tr-TR" sz="1400" dirty="0" smtClean="0"/>
              <a:t>etmektedir.</a:t>
            </a:r>
            <a:endParaRPr lang="tr-TR" sz="1400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5219700" y="1412875"/>
            <a:ext cx="3519488" cy="5329238"/>
          </a:xfrm>
        </p:spPr>
        <p:txBody>
          <a:bodyPr>
            <a:normAutofit lnSpcReduction="10000"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tr-TR" sz="1600" b="1" dirty="0" smtClean="0"/>
              <a:t>Günümüze Yansımaları;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 smtClean="0"/>
              <a:t>Hekimliğin </a:t>
            </a:r>
            <a:r>
              <a:rPr lang="tr-TR" sz="1400" dirty="0"/>
              <a:t>önemi </a:t>
            </a:r>
            <a:r>
              <a:rPr lang="tr-TR" sz="1400" dirty="0" smtClean="0"/>
              <a:t>giderek arttı, </a:t>
            </a:r>
            <a:r>
              <a:rPr lang="tr-TR" sz="1400" dirty="0"/>
              <a:t>sağlık hizmetlerinin çoğu, hekimler tarafından yürütülen hizmet haline </a:t>
            </a:r>
            <a:r>
              <a:rPr lang="tr-TR" sz="1400" dirty="0" smtClean="0"/>
              <a:t>geldi,</a:t>
            </a:r>
            <a:endParaRPr lang="tr-TR" sz="1400" dirty="0"/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/>
              <a:t>Klinik </a:t>
            </a:r>
            <a:r>
              <a:rPr lang="tr-TR" sz="1400" dirty="0" smtClean="0"/>
              <a:t>tıp dalları ve uzmanlıklar arttı,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 smtClean="0"/>
              <a:t>Hastaya bütüncül bakmaktan uzaklaşma </a:t>
            </a:r>
            <a:r>
              <a:rPr lang="tr-TR" sz="1400" b="1" dirty="0" smtClean="0"/>
              <a:t>(Dezavantaj),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 smtClean="0"/>
              <a:t>Tanı yöntemleri arttı, bir kısmı laboratuvar haline geldi(Röntgen, Radyoloji, Biyokimya, Mikrobiyoloji vb.),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b="1" dirty="0" smtClean="0"/>
              <a:t>Hemşirelik </a:t>
            </a:r>
            <a:r>
              <a:rPr lang="tr-TR" sz="1400" dirty="0" smtClean="0"/>
              <a:t>ve </a:t>
            </a:r>
            <a:r>
              <a:rPr lang="tr-TR" sz="1400" b="1" dirty="0" smtClean="0"/>
              <a:t>Ebelik </a:t>
            </a:r>
            <a:r>
              <a:rPr lang="tr-TR" sz="1400" dirty="0" smtClean="0"/>
              <a:t>mesleklerine gereksinim arttı ve </a:t>
            </a:r>
            <a:r>
              <a:rPr lang="tr-TR" sz="1400" dirty="0" err="1" smtClean="0"/>
              <a:t>rofesyonelleşme</a:t>
            </a:r>
            <a:r>
              <a:rPr lang="tr-TR" sz="1400" dirty="0" smtClean="0"/>
              <a:t>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 smtClean="0"/>
              <a:t>Sağlık mesleklerinde yenileri ortaya çıktı </a:t>
            </a:r>
            <a:r>
              <a:rPr lang="tr-TR" sz="1400" b="1" dirty="0" smtClean="0"/>
              <a:t>Beslenme ve Diyetisyenlik, Fizyoterapi, Laborantlık </a:t>
            </a:r>
            <a:r>
              <a:rPr lang="tr-TR" sz="1400" dirty="0" smtClean="0"/>
              <a:t>vb.,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400" dirty="0" err="1" smtClean="0"/>
              <a:t>Hastanecilik</a:t>
            </a:r>
            <a:r>
              <a:rPr lang="tr-TR" sz="1400" dirty="0" smtClean="0"/>
              <a:t> gelişti, </a:t>
            </a:r>
            <a:r>
              <a:rPr lang="tr-TR" sz="1400" b="1" dirty="0" smtClean="0"/>
              <a:t>Hastane Yöneticisi </a:t>
            </a:r>
            <a:r>
              <a:rPr lang="tr-TR" sz="1400" dirty="0" smtClean="0"/>
              <a:t>mesleği </a:t>
            </a:r>
            <a:r>
              <a:rPr lang="tr-TR" sz="1400" dirty="0"/>
              <a:t>önem </a:t>
            </a:r>
            <a:r>
              <a:rPr lang="tr-TR" sz="1400" dirty="0" smtClean="0"/>
              <a:t>kazandı.</a:t>
            </a:r>
            <a:endParaRPr lang="tr-TR" sz="1400" dirty="0"/>
          </a:p>
          <a:p>
            <a:pPr>
              <a:defRPr/>
            </a:pPr>
            <a:endParaRPr lang="tr-TR" dirty="0"/>
          </a:p>
        </p:txBody>
      </p:sp>
      <p:sp>
        <p:nvSpPr>
          <p:cNvPr id="30725" name="Slayt Numarası Yer Tutucus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DC083ADF-370D-43EF-8D6B-F1EBA8AB3905}" type="slidenum">
              <a:rPr lang="tr-TR" altLang="tr-TR" smtClean="0">
                <a:solidFill>
                  <a:srgbClr val="FFFFFF"/>
                </a:solidFill>
                <a:latin typeface="Century Schoolbook" panose="02040604050505020304" pitchFamily="18" charset="0"/>
              </a:rPr>
              <a:pPr/>
              <a:t>10</a:t>
            </a:fld>
            <a:endParaRPr lang="tr-TR" altLang="tr-TR" smtClean="0">
              <a:solidFill>
                <a:srgbClr val="FFFFFF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783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850106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>
                <a:solidFill>
                  <a:srgbClr val="C00000"/>
                </a:solidFill>
              </a:rPr>
              <a:t>Sağlık Hizmetlerinin </a:t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b="1" dirty="0" smtClean="0">
                <a:solidFill>
                  <a:srgbClr val="C00000"/>
                </a:solidFill>
              </a:rPr>
              <a:t>Geçirdiği Dönem ve Süreçler(3)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52772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tr-TR" sz="3400" b="1" dirty="0" smtClean="0">
                <a:solidFill>
                  <a:srgbClr val="C00000"/>
                </a:solidFill>
              </a:rPr>
              <a:t>4. Çağdaş Dönem ve İlkeleri;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Araştırmalarla koruyucu etmenler(aşı,serum vb.) bulunmuş ve gelişmeler devam etmekte,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Yalnızca tedaviyle, tüm toplumu sağlıklı kılmak olanaksız,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Sağlık hizmetlerinde koruyucu sağlık hizmetlerinin önemi büyük,önce koruma,sonra tedavi ve rehabilitasyon,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Kişi ve çevresi (fizik, biyolojik, sosyal) bir bütündür, birbirinden soyutlanamaz,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Sağlık hizmeti, hastanın yanı sıra, sağlama da götürülmeli,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Koruma tedaviden daha etkili, kolay ve ekonomiktir,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Hastalık ,kişiyi, aileyi, toplumu ve tüm insanlığı etkiler ve ilgilendirir,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Kaynakların kullanımında önemli ve öncelikli hastalık ilkesine uyulmalı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Sağlık bir ekip hizmetidir. Bir çok sektörün hizmetinden etkilenir,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Çağdaş sağlık anlayışının önemli kuralı,</a:t>
            </a:r>
            <a:r>
              <a:rPr lang="tr-TR" b="1" dirty="0" smtClean="0"/>
              <a:t>(Bireyler önce sağlamken korunmalı, hastalananlar tedavi  ve </a:t>
            </a:r>
            <a:r>
              <a:rPr lang="tr-TR" b="1" dirty="0" err="1" smtClean="0"/>
              <a:t>rehabilite</a:t>
            </a:r>
            <a:r>
              <a:rPr lang="tr-TR" b="1" dirty="0" smtClean="0"/>
              <a:t> edilmeli),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Türkiye’de 5 Ocak 1961 tarihli </a:t>
            </a:r>
            <a:r>
              <a:rPr lang="tr-TR" sz="2900" b="1" dirty="0" smtClean="0">
                <a:solidFill>
                  <a:srgbClr val="C00000"/>
                </a:solidFill>
              </a:rPr>
              <a:t>224 sayılı “Sağlık Hizmetlerinin </a:t>
            </a:r>
          </a:p>
          <a:p>
            <a:pPr marL="457200" indent="-457200">
              <a:buFont typeface="+mj-lt"/>
              <a:buAutoNum type="alphaLcPeriod"/>
            </a:pPr>
            <a:r>
              <a:rPr lang="tr-TR" sz="2900" b="1" dirty="0" smtClean="0">
                <a:solidFill>
                  <a:srgbClr val="C00000"/>
                </a:solidFill>
              </a:rPr>
              <a:t>Sosyalleştirilmesine Dair Kanun” </a:t>
            </a:r>
            <a:r>
              <a:rPr lang="tr-TR" dirty="0" smtClean="0"/>
              <a:t>la sağlık hizmetlerinin yapılanması ve örgütlenme,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Tıp Fakültelerinde </a:t>
            </a:r>
            <a:r>
              <a:rPr lang="tr-TR" sz="2900" b="1" dirty="0" smtClean="0">
                <a:solidFill>
                  <a:srgbClr val="C00000"/>
                </a:solidFill>
              </a:rPr>
              <a:t>“Toplum Hekimliği Kürsü” </a:t>
            </a:r>
            <a:r>
              <a:rPr lang="tr-TR" dirty="0" err="1" smtClean="0"/>
              <a:t>lerinin</a:t>
            </a:r>
            <a:r>
              <a:rPr lang="tr-TR" dirty="0" smtClean="0"/>
              <a:t> kurulması,</a:t>
            </a:r>
          </a:p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06363"/>
            <a:ext cx="8218488" cy="65881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000" b="1" dirty="0" smtClean="0">
                <a:solidFill>
                  <a:srgbClr val="C00000"/>
                </a:solidFill>
              </a:rPr>
              <a:t>Sağlık </a:t>
            </a:r>
            <a:r>
              <a:rPr lang="tr-TR" sz="2000" b="1" dirty="0" smtClean="0">
                <a:solidFill>
                  <a:srgbClr val="C00000"/>
                </a:solidFill>
              </a:rPr>
              <a:t>Hizmetlerinin Geçirdiği Dönem ve Süreçler(4)</a:t>
            </a:r>
            <a:endParaRPr lang="tr-TR" sz="20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388" y="917575"/>
            <a:ext cx="8713787" cy="5940425"/>
          </a:xfrm>
        </p:spPr>
        <p:txBody>
          <a:bodyPr>
            <a:normAutofit fontScale="6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3800" b="1" dirty="0" smtClean="0">
                <a:solidFill>
                  <a:srgbClr val="C00000"/>
                </a:solidFill>
              </a:rPr>
              <a:t>5.Sağlıkta Dönüşüm </a:t>
            </a:r>
            <a:r>
              <a:rPr lang="tr-TR" sz="2600" b="1" dirty="0" smtClean="0"/>
              <a:t>(Epidemiyolojinin önemi büyük);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600" dirty="0" smtClean="0"/>
              <a:t>Küreselleşme, ulusal ve uluslar arası sermaye sağlıkta egemen,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600" dirty="0" smtClean="0"/>
              <a:t>Sağlık Hizmetleri, alınır satılır biçimde  pazarlanmakta,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600" dirty="0" smtClean="0"/>
              <a:t>Sağlık Hizmetlerinin gelişiminde değerlendirilmesinde  eskiden olduğu gibi Epidemiyolojinin yöntemleri gereklidir.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2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sz="2600" b="1" dirty="0" smtClean="0">
                <a:solidFill>
                  <a:srgbClr val="C00000"/>
                </a:solidFill>
              </a:rPr>
              <a:t>SAĞLIKTA DÖNÜŞÜM PROGRAMININ BİLEŞENLERİ: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1. Planlayıcı ve denetleyici </a:t>
            </a:r>
            <a:r>
              <a:rPr lang="tr-TR" sz="2600" b="1" dirty="0" smtClean="0"/>
              <a:t>SAĞLIK BAKANLIĞI (SB),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2. Herkesi tek çatı altında toplayan </a:t>
            </a:r>
            <a:r>
              <a:rPr lang="tr-TR" sz="2600" b="1" dirty="0" smtClean="0"/>
              <a:t>GENEL SAĞLIK SİGORTASI(GSS),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b="1" dirty="0" smtClean="0"/>
              <a:t>     </a:t>
            </a:r>
            <a:r>
              <a:rPr lang="tr-TR" sz="2600" dirty="0" smtClean="0"/>
              <a:t>3. Yaygın, erişimi kolay ve güler yüzlü Sağlık Hizmet Sistemi,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       a. Güçlendirilmiş </a:t>
            </a:r>
            <a:r>
              <a:rPr lang="tr-TR" sz="2600" b="1" dirty="0" smtClean="0"/>
              <a:t>Temel Sağlık Hizmetleri ve AİLE HEKİMLİĞİ,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b="1" dirty="0" smtClean="0"/>
              <a:t>            </a:t>
            </a:r>
            <a:r>
              <a:rPr lang="tr-TR" sz="2600" dirty="0" smtClean="0"/>
              <a:t>b. Etkili, kademeli </a:t>
            </a:r>
            <a:r>
              <a:rPr lang="tr-TR" sz="2600" b="1" dirty="0" smtClean="0"/>
              <a:t>SEVK ZİNCİRİ,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        c. İdari ve mali özerkliğe sahip sağlık işletmeleri </a:t>
            </a:r>
            <a:r>
              <a:rPr lang="tr-TR" sz="2600" b="1" dirty="0" smtClean="0"/>
              <a:t>(KAMU HASTANE BİRLİKLERİ),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4. Bilgi ve beceri ile donanmış, yüksek motivasyonla çalışan </a:t>
            </a:r>
            <a:r>
              <a:rPr lang="tr-TR" sz="2600" b="1" dirty="0" smtClean="0"/>
              <a:t>SAĞLIK İNSAN GÜCÜ,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5. Sistemi destekleyecek </a:t>
            </a:r>
            <a:r>
              <a:rPr lang="tr-TR" sz="2600" b="1" dirty="0" smtClean="0"/>
              <a:t>eğitim ve bilim kurumları (ÜNİVERSİTELER),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6. Nitelikli ve etkili sağlık hizmetleri için </a:t>
            </a:r>
            <a:r>
              <a:rPr lang="tr-TR" sz="2600" b="1" dirty="0" smtClean="0"/>
              <a:t>KALİTE VE AKREDİTASYON, HASTA HAKLARI, ÇALIŞAN HAKLARI, HASTA MEMNUNİYETİ </a:t>
            </a:r>
            <a:r>
              <a:rPr lang="tr-TR" sz="2600" b="1" dirty="0" err="1" smtClean="0"/>
              <a:t>vb</a:t>
            </a:r>
            <a:r>
              <a:rPr lang="tr-TR" sz="2600" b="1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7. </a:t>
            </a:r>
            <a:r>
              <a:rPr lang="tr-TR" sz="2600" b="1" dirty="0" smtClean="0"/>
              <a:t>AKILLI İLAÇ </a:t>
            </a:r>
            <a:r>
              <a:rPr lang="tr-TR" sz="2600" dirty="0" smtClean="0"/>
              <a:t>ve malzeme yönetiminde kurumsal yapılanma,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2600" dirty="0" smtClean="0"/>
              <a:t>     8. Karar sürecinde etkili bilgiye erişim: </a:t>
            </a:r>
            <a:r>
              <a:rPr lang="tr-TR" sz="2600" b="1" dirty="0" smtClean="0"/>
              <a:t>SAĞLIK BİLGİ SİSTEMİ,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dirty="0"/>
          </a:p>
        </p:txBody>
      </p:sp>
      <p:sp>
        <p:nvSpPr>
          <p:cNvPr id="33796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19F54B8-A401-4516-B5B7-9C7FBAA3DFC2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93213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922114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Sağlık Tanımı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003232" cy="5133184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1.NEGATİF  SAĞLIK TANIMI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 </a:t>
            </a:r>
            <a:r>
              <a:rPr lang="tr-TR" b="1" dirty="0" smtClean="0"/>
              <a:t>2.POZİTİF SAĞLIK TANIM TEORİLERİ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b="1" dirty="0" smtClean="0"/>
              <a:t>a. İdeal bir durum olarak sağlık,</a:t>
            </a:r>
          </a:p>
          <a:p>
            <a:pPr>
              <a:buFont typeface="Wingdings" pitchFamily="2" charset="2"/>
              <a:buChar char="ü"/>
            </a:pPr>
            <a:endParaRPr lang="tr-TR" b="1" dirty="0" smtClean="0"/>
          </a:p>
          <a:p>
            <a:pPr>
              <a:buFont typeface="Wingdings" pitchFamily="2" charset="2"/>
              <a:buChar char="ü"/>
            </a:pPr>
            <a:r>
              <a:rPr lang="tr-TR" b="1" dirty="0" smtClean="0"/>
              <a:t>b.Fiziksel ve ruhsal uyum olarak sağlık,</a:t>
            </a: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b="1" dirty="0" smtClean="0"/>
              <a:t>c.Bir Meta-Mal olarak sağlık,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 </a:t>
            </a:r>
          </a:p>
          <a:p>
            <a:pPr>
              <a:buFont typeface="Wingdings" pitchFamily="2" charset="2"/>
              <a:buChar char="ü"/>
            </a:pPr>
            <a:r>
              <a:rPr lang="tr-TR" b="1" dirty="0" smtClean="0"/>
              <a:t>d. Kişisel güç ve yetenekler olarak sağlık,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147248" cy="936104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3600" dirty="0" smtClean="0"/>
              <a:t/>
            </a:r>
            <a:br>
              <a:rPr lang="tr-TR" sz="3600" dirty="0" smtClean="0"/>
            </a:br>
            <a:r>
              <a:rPr lang="tr-TR" sz="2700" dirty="0" smtClean="0"/>
              <a:t/>
            </a:r>
            <a:br>
              <a:rPr lang="tr-TR" sz="2700" dirty="0" smtClean="0"/>
            </a:br>
            <a:r>
              <a:rPr lang="tr-TR" sz="2800" dirty="0" smtClean="0"/>
              <a:t> </a:t>
            </a:r>
            <a:r>
              <a:rPr lang="tr-TR" sz="4000" b="1" dirty="0" smtClean="0">
                <a:solidFill>
                  <a:srgbClr val="C00000"/>
                </a:solidFill>
              </a:rPr>
              <a:t>1.Negatif Sağlık Tanımı</a:t>
            </a:r>
            <a:endParaRPr lang="tr-TR" sz="40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424936" cy="5472608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Sağlık; </a:t>
            </a:r>
            <a:r>
              <a:rPr lang="tr-TR" dirty="0" smtClean="0"/>
              <a:t>Her hangi bir hastalığın, </a:t>
            </a:r>
            <a:r>
              <a:rPr lang="tr-TR" dirty="0" err="1" smtClean="0"/>
              <a:t>patalojik</a:t>
            </a:r>
            <a:r>
              <a:rPr lang="tr-TR" dirty="0" smtClean="0"/>
              <a:t> bir anormalliğin, fiziki anormalliğin olmamasıdır. Kişi kendini nasıl hissederse hissetsin tıbben belirlenebilen bir tanısı yoksa sağlıklıdır.</a:t>
            </a:r>
          </a:p>
          <a:p>
            <a:endParaRPr lang="tr-TR" dirty="0" smtClean="0"/>
          </a:p>
          <a:p>
            <a:r>
              <a:rPr lang="tr-TR" b="1" dirty="0" err="1" smtClean="0">
                <a:solidFill>
                  <a:srgbClr val="C00000"/>
                </a:solidFill>
              </a:rPr>
              <a:t>Disease</a:t>
            </a:r>
            <a:r>
              <a:rPr lang="tr-TR" b="1" dirty="0" smtClean="0">
                <a:solidFill>
                  <a:srgbClr val="C00000"/>
                </a:solidFill>
              </a:rPr>
              <a:t> (Hastalık): </a:t>
            </a:r>
            <a:r>
              <a:rPr lang="tr-TR" dirty="0" smtClean="0"/>
              <a:t>Semptom ve işaretle yerini belli eden bazı </a:t>
            </a:r>
            <a:r>
              <a:rPr lang="tr-TR" dirty="0" err="1" smtClean="0"/>
              <a:t>patalojik</a:t>
            </a:r>
            <a:r>
              <a:rPr lang="tr-TR" dirty="0" smtClean="0"/>
              <a:t> bulgular ya da anormallikler </a:t>
            </a:r>
            <a:r>
              <a:rPr lang="tr-TR" b="1" dirty="0" smtClean="0"/>
              <a:t>(Objektif  Hastalık Durumu),</a:t>
            </a:r>
          </a:p>
          <a:p>
            <a:endParaRPr lang="tr-TR" b="1" dirty="0" smtClean="0"/>
          </a:p>
          <a:p>
            <a:r>
              <a:rPr lang="tr-TR" b="1" dirty="0" err="1" smtClean="0">
                <a:solidFill>
                  <a:srgbClr val="C00000"/>
                </a:solidFill>
              </a:rPr>
              <a:t>Ilness</a:t>
            </a:r>
            <a:r>
              <a:rPr lang="tr-TR" b="1" dirty="0" smtClean="0">
                <a:solidFill>
                  <a:srgbClr val="C00000"/>
                </a:solidFill>
              </a:rPr>
              <a:t> (Hastalık): </a:t>
            </a:r>
            <a:r>
              <a:rPr lang="tr-TR" dirty="0" err="1" smtClean="0"/>
              <a:t>Patalojik</a:t>
            </a:r>
            <a:r>
              <a:rPr lang="tr-TR" dirty="0" smtClean="0"/>
              <a:t> anormalliğin sonucu olabilen ya da olmayan, birey tarafından yaşanan ve hissedilen durum </a:t>
            </a:r>
            <a:r>
              <a:rPr lang="tr-TR" b="1" dirty="0" smtClean="0"/>
              <a:t>(</a:t>
            </a:r>
            <a:r>
              <a:rPr lang="tr-TR" b="1" dirty="0" err="1" smtClean="0"/>
              <a:t>Subjektif</a:t>
            </a:r>
            <a:r>
              <a:rPr lang="tr-TR" b="1" dirty="0" smtClean="0"/>
              <a:t>  Hastalık Durumu),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14</a:t>
            </a:fld>
            <a:endParaRPr lang="tr-TR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49006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2. Pozitif Sağlık Tanım Teorileri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352928" cy="5637240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tr-TR" sz="1400" b="1" dirty="0" smtClean="0">
                <a:solidFill>
                  <a:srgbClr val="C00000"/>
                </a:solidFill>
              </a:rPr>
              <a:t>a. İDEAL BİR DURUM OLARAK SAĞLIK</a:t>
            </a:r>
          </a:p>
          <a:p>
            <a:pPr>
              <a:buFont typeface="Wingdings" pitchFamily="2" charset="2"/>
              <a:buChar char="ü"/>
            </a:pPr>
            <a:r>
              <a:rPr lang="tr-TR" sz="1400" b="1" dirty="0" smtClean="0"/>
              <a:t>DSÖ(1946): </a:t>
            </a:r>
            <a:r>
              <a:rPr lang="tr-TR" sz="1400" dirty="0" smtClean="0"/>
              <a:t>“Yalnızca sakatlık ya da hasta olmama hali değil, bedensel, ruhsal ve sosyal yönden tam iyilik halidir”.</a:t>
            </a:r>
          </a:p>
          <a:p>
            <a:pPr>
              <a:buFont typeface="Wingdings" pitchFamily="2" charset="2"/>
              <a:buChar char="ü"/>
            </a:pPr>
            <a:r>
              <a:rPr lang="tr-TR" sz="1400" b="1" dirty="0" smtClean="0"/>
              <a:t>“2000 Yılında Herkese Sağlık” </a:t>
            </a:r>
            <a:r>
              <a:rPr lang="tr-TR" sz="1400" dirty="0" smtClean="0"/>
              <a:t>evrensel </a:t>
            </a:r>
            <a:r>
              <a:rPr lang="tr-TR" sz="1400" dirty="0" err="1" smtClean="0"/>
              <a:t>DSÖ’nün</a:t>
            </a:r>
            <a:r>
              <a:rPr lang="tr-TR" sz="1400" dirty="0" smtClean="0"/>
              <a:t> amacı, bu tanıma göre geliştirilmiştir.</a:t>
            </a:r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pPr>
              <a:buFont typeface="Wingdings" pitchFamily="2" charset="2"/>
              <a:buChar char="Ø"/>
            </a:pPr>
            <a:r>
              <a:rPr lang="tr-TR" sz="1400" b="1" dirty="0" smtClean="0">
                <a:solidFill>
                  <a:srgbClr val="C00000"/>
                </a:solidFill>
              </a:rPr>
              <a:t>b.FİZİKSEL VE RUHSAL UYUM OLARAK SAĞLIK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“Bireyin, toplumsallaştığı günlük aktivitelerini yerine getirebilmesi, rol ve görevlerdeki etkili performansı için gerekli optimum kapasitesi”, </a:t>
            </a:r>
            <a:r>
              <a:rPr lang="tr-TR" sz="1400" b="1" dirty="0" smtClean="0">
                <a:solidFill>
                  <a:srgbClr val="C00000"/>
                </a:solidFill>
              </a:rPr>
              <a:t>(TALCOTT  PARSONS,1972),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Bu rol ve görevi yerine getirebilenler SAĞLIKLI, getiremeyenler SAĞLIKSIZ,</a:t>
            </a:r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pPr>
              <a:buFont typeface="Wingdings" pitchFamily="2" charset="2"/>
              <a:buChar char="Ø"/>
            </a:pPr>
            <a:r>
              <a:rPr lang="tr-TR" sz="1400" b="1" dirty="0" smtClean="0">
                <a:solidFill>
                  <a:srgbClr val="C00000"/>
                </a:solidFill>
              </a:rPr>
              <a:t>c.BİR META-MAL OLARAK SAĞLIK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Sağlık, kaybedilebilen ve sağlanabilen bir mal niteliğindedir,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Satın alınabilen – Satılabilen,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Verilebilen – Alınabilen,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Kazanılabilen(doğru tanı ve tedavi yöntemleriyle) – Kaybedilebilen,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Üretilebilen – Tüketilebilen,</a:t>
            </a:r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pPr>
              <a:buFont typeface="Wingdings" pitchFamily="2" charset="2"/>
              <a:buChar char="Ø"/>
            </a:pPr>
            <a:r>
              <a:rPr lang="tr-TR" sz="1400" b="1" dirty="0" smtClean="0">
                <a:solidFill>
                  <a:srgbClr val="C00000"/>
                </a:solidFill>
              </a:rPr>
              <a:t>d. KİŞİSEL GÜÇ VE YETENEKLER OLARAK SAĞLIK</a:t>
            </a:r>
            <a:endParaRPr lang="tr-TR" sz="1400" dirty="0" smtClean="0">
              <a:solidFill>
                <a:srgbClr val="C00000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Sağlık bir yaşam tarzı,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Karşılaşılan güçlükleri kabullenebilme ve karşı koyabilme yetisi,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Fiziksel Güç; Hastalığa karşı direnme, hastalıklarla başa çıkabilme,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Sağlık; Değişen koşullara uyum sağlayabilme yeteneği,</a:t>
            </a:r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pPr>
              <a:buNone/>
            </a:pPr>
            <a:endParaRPr lang="tr-TR" sz="1400" dirty="0" smtClean="0"/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15</a:t>
            </a:fld>
            <a:endParaRPr lang="tr-TR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504056"/>
          </a:xfrm>
        </p:spPr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rgbClr val="C00000"/>
                </a:solidFill>
              </a:rPr>
              <a:t>Sağlığı Etkileyen Etmenler</a:t>
            </a:r>
            <a:endParaRPr lang="tr-TR" sz="40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692696"/>
            <a:ext cx="8424936" cy="5904656"/>
          </a:xfrm>
        </p:spPr>
        <p:txBody>
          <a:bodyPr>
            <a:normAutofit fontScale="92500" lnSpcReduction="10000"/>
          </a:bodyPr>
          <a:lstStyle/>
          <a:p>
            <a:r>
              <a:rPr lang="tr-TR" sz="1400" b="1" dirty="0" smtClean="0"/>
              <a:t>1.SOSYAL YAKLAŞIM</a:t>
            </a:r>
          </a:p>
          <a:p>
            <a:r>
              <a:rPr lang="tr-TR" sz="1400" b="1" dirty="0" smtClean="0"/>
              <a:t>2.TIBBİ YAKLAŞIM</a:t>
            </a:r>
          </a:p>
          <a:p>
            <a:r>
              <a:rPr lang="tr-TR" sz="1400" b="1" dirty="0" smtClean="0"/>
              <a:t>3. LA LONDE’ NİN YAKLAŞIMI</a:t>
            </a:r>
          </a:p>
          <a:p>
            <a:pPr>
              <a:buNone/>
            </a:pPr>
            <a:r>
              <a:rPr lang="tr-TR" sz="1400" b="1" dirty="0" smtClean="0">
                <a:solidFill>
                  <a:srgbClr val="C00000"/>
                </a:solidFill>
              </a:rPr>
              <a:t>1.SOSYAL YAKLAŞIM: </a:t>
            </a:r>
            <a:r>
              <a:rPr lang="tr-TR" sz="1400" dirty="0" smtClean="0"/>
              <a:t>Bu yaklaşımda sağlığı etkileyen faktörler, o bireyin tüm yaşamı boyunca yakalanacağı hastalıkları ve bunların şiddetini önemli ölçüde etkiler.</a:t>
            </a:r>
          </a:p>
          <a:p>
            <a:pPr>
              <a:buFont typeface="Wingdings" pitchFamily="2" charset="2"/>
              <a:buChar char="Ø"/>
            </a:pPr>
            <a:r>
              <a:rPr lang="tr-TR" sz="1400" b="1" dirty="0" smtClean="0"/>
              <a:t> Bunlar;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Sosyal Sınıf,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Meslek,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Yaşam Tarzı,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Eğitim/Öğrenim Düzeyi,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Bu yaklaşım sağlığı, sadece tıp bilimi ile ilgili bir alan olmaktan çıkarıp,</a:t>
            </a:r>
            <a:r>
              <a:rPr lang="tr-TR" sz="1400" b="1" dirty="0" smtClean="0"/>
              <a:t> POLİTİK </a:t>
            </a:r>
            <a:r>
              <a:rPr lang="tr-TR" sz="1400" dirty="0" smtClean="0"/>
              <a:t>bir alan haline dönüştürmektedir.</a:t>
            </a:r>
          </a:p>
          <a:p>
            <a:pPr>
              <a:buNone/>
            </a:pPr>
            <a:r>
              <a:rPr lang="tr-TR" sz="1400" b="1" dirty="0" smtClean="0">
                <a:solidFill>
                  <a:srgbClr val="C00000"/>
                </a:solidFill>
              </a:rPr>
              <a:t>2.TIBBİ YAKLAŞIM: </a:t>
            </a:r>
            <a:r>
              <a:rPr lang="tr-TR" sz="1400" dirty="0" smtClean="0"/>
              <a:t>Bu yaklaşıma göre sağlık, hastalık olmadığında ortaya çıkar ve bilimsel bilgi çerçevesinde gelişen normlara göre ölçülebilir.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Sağlık hizmetleri ve tıbbın gelişimi ile toplumun sağlık düzeyi yükseltilebilmektedir.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Bu yaklaşıma karşı çıkan görüşler de ileri sürülmektedir. </a:t>
            </a:r>
            <a:r>
              <a:rPr lang="tr-TR" sz="1400" b="1" dirty="0" smtClean="0"/>
              <a:t>“Sağlık hizmetleri ve ve tıbbın gelişimi ile toplumların sağlık statüsünün gelişimi arasındaki ilişkinin sanıldığı kadar güçlü olamayabileceğini hatta, bazı tıbbi gelişmelerin insan sağlığına zararlı olabileceğini ortaya koymuştur”</a:t>
            </a:r>
            <a:r>
              <a:rPr lang="tr-TR" sz="1400" dirty="0" smtClean="0"/>
              <a:t>.</a:t>
            </a:r>
          </a:p>
          <a:p>
            <a:pPr>
              <a:buNone/>
            </a:pPr>
            <a:r>
              <a:rPr lang="tr-TR" sz="1400" b="1" dirty="0" smtClean="0">
                <a:solidFill>
                  <a:srgbClr val="C00000"/>
                </a:solidFill>
              </a:rPr>
              <a:t>3. LA LONDE’ NİN YAKLAŞIMI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Kalıtım,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Çevre,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Yaşam Tarzı,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Sağlık Hizmetleri,</a:t>
            </a:r>
          </a:p>
          <a:p>
            <a:pPr>
              <a:buFont typeface="Wingdings" pitchFamily="2" charset="2"/>
              <a:buChar char="Ø"/>
            </a:pPr>
            <a:endParaRPr lang="tr-TR" sz="1400" dirty="0" smtClean="0"/>
          </a:p>
          <a:p>
            <a:pPr>
              <a:buFont typeface="Wingdings" pitchFamily="2" charset="2"/>
              <a:buChar char="ü"/>
            </a:pPr>
            <a:endParaRPr lang="tr-TR" sz="1400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16</a:t>
            </a:fld>
            <a:endParaRPr lang="tr-TR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490066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Halk Sağlığı İle İlgili Terimler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8075240" cy="5637240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Halk Sağlığı=</a:t>
            </a:r>
            <a:r>
              <a:rPr lang="tr-TR" dirty="0" smtClean="0"/>
              <a:t> </a:t>
            </a:r>
            <a:r>
              <a:rPr lang="tr-TR" b="1" dirty="0" smtClean="0"/>
              <a:t>“</a:t>
            </a:r>
            <a:r>
              <a:rPr lang="tr-TR" b="1" dirty="0" err="1" smtClean="0"/>
              <a:t>Public</a:t>
            </a:r>
            <a:r>
              <a:rPr lang="tr-TR" b="1" dirty="0" smtClean="0"/>
              <a:t> </a:t>
            </a:r>
            <a:r>
              <a:rPr lang="tr-TR" b="1" dirty="0" err="1" smtClean="0"/>
              <a:t>Health</a:t>
            </a:r>
            <a:r>
              <a:rPr lang="tr-TR" b="1" dirty="0" smtClean="0"/>
              <a:t>”</a:t>
            </a:r>
            <a:r>
              <a:rPr lang="tr-TR" dirty="0" smtClean="0"/>
              <a:t>= </a:t>
            </a:r>
            <a:r>
              <a:rPr lang="tr-TR" b="1" dirty="0" smtClean="0"/>
              <a:t>“Kamu Sağlığı”</a:t>
            </a:r>
            <a:endParaRPr lang="tr-TR" dirty="0" smtClean="0"/>
          </a:p>
          <a:p>
            <a:r>
              <a:rPr lang="tr-TR" b="1" dirty="0" smtClean="0"/>
              <a:t>“Halk Sağlığı; </a:t>
            </a:r>
            <a:r>
              <a:rPr lang="tr-TR" b="1" dirty="0" err="1" smtClean="0"/>
              <a:t>Winslow’un</a:t>
            </a:r>
            <a:r>
              <a:rPr lang="tr-TR" dirty="0" smtClean="0"/>
              <a:t> </a:t>
            </a:r>
            <a:r>
              <a:rPr lang="tr-TR" b="1" dirty="0" smtClean="0"/>
              <a:t>Tanımı(1923)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Organize edilmiş toplum çalışmaları sonunda çevre sağlık koşullarını düzelterek,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Bireylere sağlık bilgisi vererek,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Bulaşıcı hastalıkları önleyerek,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Hastalıkların erken tanı ve koruyucu tedavisini sağlayacak, sağlık örgütleri kurarak,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Toplumsal çalışmaları her bireyin sağlığını sürdürecek bir yaşam düzeyini sağlayacak biçimde geliştirerek hastalıklardan korunmayı,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Yaşamın uzatılmasını, beden ve ruh sağlığı ile çalışma gücünün artırılmasını sağlayan,</a:t>
            </a:r>
          </a:p>
          <a:p>
            <a:pPr>
              <a:buNone/>
            </a:pPr>
            <a:r>
              <a:rPr lang="tr-TR" dirty="0" smtClean="0"/>
              <a:t> bir bilim ve sanattır.”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17</a:t>
            </a:fld>
            <a:endParaRPr lang="tr-TR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06090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Halk Sağlığı İle İlgili Terimler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349208"/>
          </a:xfrm>
        </p:spPr>
        <p:txBody>
          <a:bodyPr/>
          <a:lstStyle/>
          <a:p>
            <a:r>
              <a:rPr lang="tr-TR" b="1" dirty="0" smtClean="0"/>
              <a:t>Halk Sağlığı; bir bilim ve sanat (</a:t>
            </a:r>
            <a:r>
              <a:rPr lang="tr-TR" b="1" dirty="0" err="1" smtClean="0"/>
              <a:t>Winslow</a:t>
            </a:r>
            <a:r>
              <a:rPr lang="tr-TR" b="1" dirty="0" smtClean="0"/>
              <a:t>-1923)</a:t>
            </a:r>
            <a:endParaRPr lang="tr-TR" dirty="0" smtClean="0"/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Sağlık Örgütleri kurmak,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Çevre sağlık koşullarını düzeltmek,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Bulaşıcı hastalıkları önlemek,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Erken tanı ve koruyucu tedavi yapmak,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Toplumsal çalışmaları geliştirmek,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Bireylere sağlık bilgisi vermek, eğitmek(Sağlık Eğitimi),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Yaşamın uzatılmasını sağlamak,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Beden ve ruh sağlığı ile çalışma gücünü sağlamak,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18</a:t>
            </a:fld>
            <a:endParaRPr lang="tr-TR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922114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Halk Sağlığı İle İlgili Terimler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75240" cy="5205192"/>
          </a:xfrm>
        </p:spPr>
        <p:txBody>
          <a:bodyPr>
            <a:normAutofit lnSpcReduction="10000"/>
          </a:bodyPr>
          <a:lstStyle/>
          <a:p>
            <a:r>
              <a:rPr lang="tr-TR" b="1" dirty="0" smtClean="0"/>
              <a:t>Toplum Hekimliği (</a:t>
            </a:r>
            <a:r>
              <a:rPr lang="tr-TR" b="1" dirty="0" err="1" smtClean="0"/>
              <a:t>Community</a:t>
            </a:r>
            <a:r>
              <a:rPr lang="tr-TR" b="1" dirty="0" smtClean="0"/>
              <a:t> </a:t>
            </a:r>
            <a:r>
              <a:rPr lang="tr-TR" b="1" dirty="0" err="1" smtClean="0"/>
              <a:t>Medicine</a:t>
            </a:r>
            <a:r>
              <a:rPr lang="tr-TR" b="1" dirty="0" smtClean="0"/>
              <a:t>);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  “Bir toplumu oluşturan herkesin bedence, ruhça ve sosyal yönden tam iyilik halinde olması için kişiye, sosyal, biyolojik ve fizik çevreye yönelik önlemlerin tümelci bir yaklaşımla planlanması ve uygulanması görüşüdür.”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dirty="0" smtClean="0"/>
              <a:t>Toplum Hekimi;</a:t>
            </a:r>
            <a:r>
              <a:rPr lang="tr-TR" dirty="0" smtClean="0"/>
              <a:t>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Belirli bir toplumdaki sağlık sorunlarını ortaya çıkaran,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Bu sorunları çözümlemeleri için çeşitli dallardaki uzmanlara yol gösteren, </a:t>
            </a:r>
          </a:p>
          <a:p>
            <a:pPr>
              <a:buFont typeface="Wingdings" pitchFamily="2" charset="2"/>
              <a:buChar char="ü"/>
            </a:pPr>
            <a:r>
              <a:rPr lang="tr-TR" dirty="0" smtClean="0"/>
              <a:t>Bu hizmetlerin gelişmesini gözleyen ve değerlendiren kişidir.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19</a:t>
            </a:fld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0"/>
            <a:ext cx="8075613" cy="9985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b="1" dirty="0" smtClean="0">
                <a:solidFill>
                  <a:srgbClr val="C00000"/>
                </a:solidFill>
              </a:rPr>
              <a:t/>
            </a:r>
            <a:br>
              <a:rPr lang="tr-TR" b="1" dirty="0" smtClean="0">
                <a:solidFill>
                  <a:srgbClr val="C00000"/>
                </a:solidFill>
              </a:rPr>
            </a:br>
            <a:r>
              <a:rPr lang="tr-TR" sz="2700" b="1" dirty="0">
                <a:solidFill>
                  <a:srgbClr val="C00000"/>
                </a:solidFill>
              </a:rPr>
              <a:t>TIP Bilim Dalları Sınıflaması</a:t>
            </a:r>
            <a:br>
              <a:rPr lang="tr-TR" sz="2700" b="1" dirty="0">
                <a:solidFill>
                  <a:srgbClr val="C00000"/>
                </a:solidFill>
              </a:rPr>
            </a:br>
            <a:r>
              <a:rPr lang="tr-TR" sz="2700" b="1" dirty="0">
                <a:solidFill>
                  <a:srgbClr val="C00000"/>
                </a:solidFill>
              </a:rPr>
              <a:t>(Üniversiteler/Tıp </a:t>
            </a:r>
            <a:r>
              <a:rPr lang="tr-TR" sz="2700" b="1" dirty="0" err="1" smtClean="0">
                <a:solidFill>
                  <a:srgbClr val="C00000"/>
                </a:solidFill>
              </a:rPr>
              <a:t>Faülteleri</a:t>
            </a:r>
            <a:r>
              <a:rPr lang="tr-TR" sz="2700" b="1" dirty="0" smtClean="0">
                <a:solidFill>
                  <a:srgbClr val="C00000"/>
                </a:solidFill>
              </a:rPr>
              <a:t>/Tut/Türkiye)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712968" cy="5472608"/>
          </a:xfrm>
          <a:ln>
            <a:miter lim="800000"/>
            <a:headEnd/>
            <a:tailEnd/>
          </a:ln>
          <a:extLst/>
        </p:spPr>
        <p:txBody>
          <a:bodyPr numCol="3"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5500" b="1" dirty="0" err="1" smtClean="0"/>
              <a:t>I.Temel</a:t>
            </a:r>
            <a:r>
              <a:rPr lang="tr-TR" sz="5500" b="1" dirty="0" smtClean="0"/>
              <a:t> Tıp Bilim Dalları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Anatomi,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Fizyoloji,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Histoloji-Embriyoloji,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Tıbbi Biyoloji,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Biyoistatistik,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Biyofizik,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Biyokimya,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Patoloji,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Mikrobiyoloji,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Parazitoloji,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5500" dirty="0" smtClean="0"/>
              <a:t>Farmakoloji-</a:t>
            </a:r>
            <a:r>
              <a:rPr lang="tr-TR" sz="5500" dirty="0" err="1" smtClean="0"/>
              <a:t>Fitoterapi</a:t>
            </a:r>
            <a:r>
              <a:rPr lang="tr-TR" sz="5500" dirty="0" smtClean="0"/>
              <a:t> vb.,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55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5500" b="1" dirty="0" err="1" smtClean="0"/>
              <a:t>II.Dahili</a:t>
            </a:r>
            <a:r>
              <a:rPr lang="tr-TR" sz="5500" b="1" dirty="0" smtClean="0"/>
              <a:t> Tıp Bilim Dalları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İç Hastalıkları,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err="1" smtClean="0"/>
              <a:t>Pediyatri</a:t>
            </a:r>
            <a:r>
              <a:rPr lang="tr-TR" sz="4300" dirty="0" smtClean="0"/>
              <a:t>(Çocuk Hastalıkları: </a:t>
            </a:r>
            <a:r>
              <a:rPr lang="tr-TR" sz="4300" dirty="0" err="1" smtClean="0"/>
              <a:t>Pediyetrik</a:t>
            </a:r>
            <a:r>
              <a:rPr lang="tr-TR" sz="4300" dirty="0" smtClean="0"/>
              <a:t> Nöroloji, </a:t>
            </a:r>
            <a:r>
              <a:rPr lang="tr-TR" sz="4300" dirty="0" err="1" smtClean="0"/>
              <a:t>Ped.Nefroloji</a:t>
            </a:r>
            <a:r>
              <a:rPr lang="tr-TR" sz="4300" dirty="0" smtClean="0"/>
              <a:t>, </a:t>
            </a:r>
            <a:r>
              <a:rPr lang="tr-TR" sz="4300" dirty="0" err="1" smtClean="0"/>
              <a:t>Ped.Kardiyoloji</a:t>
            </a:r>
            <a:r>
              <a:rPr lang="tr-TR" sz="4300" dirty="0" smtClean="0"/>
              <a:t>, </a:t>
            </a:r>
            <a:r>
              <a:rPr lang="tr-TR" sz="4300" dirty="0" err="1" smtClean="0"/>
              <a:t>Ped.Göğüs</a:t>
            </a:r>
            <a:r>
              <a:rPr lang="tr-TR" sz="4300" dirty="0" smtClean="0"/>
              <a:t>, </a:t>
            </a:r>
            <a:r>
              <a:rPr lang="tr-TR" sz="4300" dirty="0" err="1" smtClean="0"/>
              <a:t>Ped.Psikiyatri</a:t>
            </a:r>
            <a:r>
              <a:rPr lang="tr-TR" sz="4300" dirty="0" smtClean="0"/>
              <a:t>, Gelişimsel </a:t>
            </a:r>
            <a:r>
              <a:rPr lang="tr-TR" sz="4300" dirty="0" err="1" smtClean="0"/>
              <a:t>Pediyatri</a:t>
            </a:r>
            <a:r>
              <a:rPr lang="tr-TR" sz="4300" dirty="0" smtClean="0"/>
              <a:t>, </a:t>
            </a:r>
            <a:r>
              <a:rPr lang="tr-TR" sz="4300" dirty="0" err="1" smtClean="0"/>
              <a:t>Adölesan</a:t>
            </a:r>
            <a:r>
              <a:rPr lang="tr-TR" sz="4300" dirty="0" smtClean="0"/>
              <a:t> Sağlığı </a:t>
            </a:r>
            <a:r>
              <a:rPr lang="tr-TR" sz="4300" dirty="0" err="1" smtClean="0"/>
              <a:t>vb</a:t>
            </a:r>
            <a:r>
              <a:rPr lang="tr-TR" sz="4300" dirty="0" smtClean="0"/>
              <a:t>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Nöroloji,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Psikiyatri,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Kardiyoloji,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Gastroenteroloji,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Endokrinoloji,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err="1" smtClean="0"/>
              <a:t>Nefroloji</a:t>
            </a:r>
            <a:r>
              <a:rPr lang="tr-TR" sz="4300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Onkoloji,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Enfeksiyon </a:t>
            </a:r>
            <a:r>
              <a:rPr lang="tr-TR" sz="4300" dirty="0" err="1" smtClean="0"/>
              <a:t>Hast</a:t>
            </a:r>
            <a:r>
              <a:rPr lang="tr-TR" sz="4300" dirty="0" smtClean="0"/>
              <a:t>.(İntaniye),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Dermatoloji,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Göğüs Hastalıkları,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Hematoloji,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İmmünoloji,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Fizik Tedavi ve Rehabilitasyon,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err="1" smtClean="0"/>
              <a:t>Geriyatri</a:t>
            </a:r>
            <a:r>
              <a:rPr lang="tr-TR" sz="4300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Nükleer Tıp,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b="1" dirty="0" smtClean="0"/>
              <a:t>Aile Hekimliği,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b="1" dirty="0" smtClean="0"/>
              <a:t>Halk Sağlığı-Epidemiyoloji vb.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43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4300" b="1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sz="4300" b="1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sz="4300" b="1" dirty="0" smtClean="0"/>
              <a:t>III.</a:t>
            </a:r>
            <a:r>
              <a:rPr lang="tr-TR" sz="5600" b="1" dirty="0" smtClean="0"/>
              <a:t>Cerrahi Tıp Bilim Dalları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Genel Cerrahi,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Çocuk Cerrahisi(</a:t>
            </a:r>
            <a:r>
              <a:rPr lang="tr-TR" sz="4300" dirty="0" err="1" smtClean="0"/>
              <a:t>Pediyatrik</a:t>
            </a:r>
            <a:r>
              <a:rPr lang="tr-TR" sz="4300" dirty="0" smtClean="0"/>
              <a:t> Cerrahi),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Üroloji,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Jinekoloji(Kadın </a:t>
            </a:r>
            <a:r>
              <a:rPr lang="tr-TR" sz="4300" dirty="0" err="1" smtClean="0"/>
              <a:t>Hast</a:t>
            </a:r>
            <a:r>
              <a:rPr lang="tr-TR" sz="4300" dirty="0" smtClean="0"/>
              <a:t>.ve Doğum),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err="1" smtClean="0"/>
              <a:t>Nöroşirürji</a:t>
            </a:r>
            <a:r>
              <a:rPr lang="tr-TR" sz="4300" dirty="0" smtClean="0"/>
              <a:t>(Beyin Cerrahisi),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Ortopedi ve Travmatoloji,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KBB,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Gastroenteroloji Cerrahisi,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Göz (Oftalmoloji)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Kalp ve Damar Cerrahisi,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Göğüs Cerrahisi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Plastik ve </a:t>
            </a:r>
            <a:r>
              <a:rPr lang="tr-TR" sz="4300" dirty="0" err="1" smtClean="0"/>
              <a:t>Rekonstrüktif</a:t>
            </a:r>
            <a:r>
              <a:rPr lang="tr-TR" sz="4300" dirty="0" smtClean="0"/>
              <a:t> Cerrahi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4300" dirty="0" smtClean="0"/>
              <a:t>Cerrahi Onkolojisi vb.,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  <p:sp>
        <p:nvSpPr>
          <p:cNvPr id="11268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947FB4F-88C9-40E6-896E-8C5BD176ADA6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7830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</a:rPr>
              <a:t>Halk Sağlığı İle İlgili Terimler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147248" cy="5421216"/>
          </a:xfrm>
        </p:spPr>
        <p:txBody>
          <a:bodyPr/>
          <a:lstStyle/>
          <a:p>
            <a:r>
              <a:rPr lang="tr-TR" b="1" dirty="0" smtClean="0"/>
              <a:t>Koruyucu Hekimlik</a:t>
            </a:r>
            <a:r>
              <a:rPr lang="tr-TR" dirty="0" smtClean="0"/>
              <a:t> </a:t>
            </a:r>
            <a:r>
              <a:rPr lang="tr-TR" b="1" dirty="0" smtClean="0"/>
              <a:t>ve Halk Sağlığı Arasındaki Fark; (</a:t>
            </a:r>
            <a:r>
              <a:rPr lang="tr-TR" b="1" dirty="0" err="1" smtClean="0"/>
              <a:t>Similie</a:t>
            </a:r>
            <a:r>
              <a:rPr lang="tr-TR" b="1" dirty="0" smtClean="0"/>
              <a:t> ve </a:t>
            </a:r>
            <a:r>
              <a:rPr lang="tr-TR" b="1" dirty="0" err="1" smtClean="0"/>
              <a:t>Kilbourne’ya</a:t>
            </a:r>
            <a:r>
              <a:rPr lang="tr-TR" b="1" dirty="0" smtClean="0"/>
              <a:t> göre).</a:t>
            </a:r>
          </a:p>
          <a:p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sz="1800" b="1" dirty="0" smtClean="0">
                <a:solidFill>
                  <a:srgbClr val="C00000"/>
                </a:solidFill>
              </a:rPr>
              <a:t>Koruyucu Hekimlik;</a:t>
            </a:r>
            <a:r>
              <a:rPr lang="tr-TR" sz="1800" dirty="0" smtClean="0">
                <a:solidFill>
                  <a:srgbClr val="C00000"/>
                </a:solidFill>
              </a:rPr>
              <a:t> </a:t>
            </a:r>
            <a:r>
              <a:rPr lang="tr-TR" sz="1800" dirty="0" smtClean="0"/>
              <a:t>kişinin sağlığını koruma ve geliştirmeyi</a:t>
            </a:r>
            <a:r>
              <a:rPr lang="tr-TR" sz="1800" b="1" dirty="0" smtClean="0"/>
              <a:t> bireysel </a:t>
            </a:r>
            <a:r>
              <a:rPr lang="tr-TR" sz="1800" dirty="0" smtClean="0"/>
              <a:t>düzeyde ele almak,</a:t>
            </a:r>
          </a:p>
          <a:p>
            <a:pPr>
              <a:buFont typeface="Wingdings" pitchFamily="2" charset="2"/>
              <a:buChar char="Ø"/>
            </a:pPr>
            <a:endParaRPr lang="tr-TR" sz="1800" dirty="0" smtClean="0"/>
          </a:p>
          <a:p>
            <a:pPr>
              <a:buFont typeface="Wingdings" pitchFamily="2" charset="2"/>
              <a:buChar char="Ø"/>
            </a:pPr>
            <a:r>
              <a:rPr lang="tr-TR" sz="1800" b="1" dirty="0" smtClean="0">
                <a:solidFill>
                  <a:srgbClr val="C00000"/>
                </a:solidFill>
              </a:rPr>
              <a:t>Halk Sağlığı;</a:t>
            </a:r>
            <a:r>
              <a:rPr lang="tr-TR" sz="1800" dirty="0" smtClean="0">
                <a:solidFill>
                  <a:srgbClr val="C00000"/>
                </a:solidFill>
              </a:rPr>
              <a:t> </a:t>
            </a:r>
            <a:r>
              <a:rPr lang="tr-TR" sz="1800" dirty="0" smtClean="0"/>
              <a:t>kişinin ve toplumun sağlığını koruma ve geliştirmeyi bir </a:t>
            </a:r>
            <a:r>
              <a:rPr lang="tr-TR" sz="1800" b="1" dirty="0" smtClean="0"/>
              <a:t>kamu hizmeti </a:t>
            </a:r>
            <a:r>
              <a:rPr lang="tr-TR" sz="1800" dirty="0" smtClean="0"/>
              <a:t>olarak ele almak,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Halk Sağlığı; </a:t>
            </a:r>
            <a:r>
              <a:rPr lang="tr-TR" dirty="0" smtClean="0"/>
              <a:t>bireylerin ve toplumun sağlık düzeyini yükseltmek, sürdürmek ve geliştirmek için tüm toplumsal  sağlık uygulamalarını kapsayan tıbbın önemli bir dalı,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20</a:t>
            </a:fld>
            <a:endParaRPr lang="tr-TR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19256" cy="648072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Halk Sağlığı ve Aile Sağlığı 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496944" cy="6165304"/>
          </a:xfrm>
        </p:spPr>
        <p:txBody>
          <a:bodyPr>
            <a:normAutofit/>
          </a:bodyPr>
          <a:lstStyle/>
          <a:p>
            <a:r>
              <a:rPr lang="tr-TR" sz="2200" b="1" dirty="0" smtClean="0">
                <a:solidFill>
                  <a:srgbClr val="C00000"/>
                </a:solidFill>
              </a:rPr>
              <a:t>Aile Sağlığı ve Aile Hekimliği Arasındaki Fark;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>
                <a:solidFill>
                  <a:srgbClr val="C00000"/>
                </a:solidFill>
              </a:rPr>
              <a:t>Aile Sağlığı; </a:t>
            </a:r>
            <a:r>
              <a:rPr lang="tr-TR" sz="1400" dirty="0" smtClean="0"/>
              <a:t>Toplumun en küçük birimi olan ailedeki sağlık sorunlarının belirlenmesi ve çözümüne yönelik alınacak önlemlerle tüm bireylerin, bedenen, ruhen ve sosyal yönden iyilik halinin sağlanmasıdır.</a:t>
            </a:r>
          </a:p>
          <a:p>
            <a:pPr>
              <a:buFont typeface="Wingdings" pitchFamily="2" charset="2"/>
              <a:buChar char="v"/>
            </a:pPr>
            <a:r>
              <a:rPr lang="tr-TR" sz="1400" dirty="0" smtClean="0"/>
              <a:t>Ailede  biyolojik yapısı gereği en kolay  anne ve bebeğin sağlığı bozulduğundan, bebek, çocuk ve kadınlara hizmette öncelik gerektirir,</a:t>
            </a:r>
          </a:p>
          <a:p>
            <a:pPr>
              <a:buFont typeface="Wingdings" pitchFamily="2" charset="2"/>
              <a:buChar char="v"/>
            </a:pPr>
            <a:r>
              <a:rPr lang="tr-TR" sz="1400" dirty="0" smtClean="0"/>
              <a:t>Aile ve toplumda  yaşlıların sayısı arttığından, yaşlı sağlığı sorunları da giderek artmaktadır,</a:t>
            </a:r>
          </a:p>
          <a:p>
            <a:pPr>
              <a:buFont typeface="Wingdings" pitchFamily="2" charset="2"/>
              <a:buChar char="v"/>
            </a:pPr>
            <a:r>
              <a:rPr lang="tr-TR" sz="1400" dirty="0" smtClean="0"/>
              <a:t>Aileye ulaşılarak toplumun tüm bireyleri ele alınabilir,</a:t>
            </a:r>
          </a:p>
          <a:p>
            <a:pPr>
              <a:buFont typeface="Wingdings" pitchFamily="2" charset="2"/>
              <a:buChar char="v"/>
            </a:pPr>
            <a:r>
              <a:rPr lang="tr-TR" sz="1400" dirty="0" smtClean="0"/>
              <a:t>Aile Sağlığı(Ana Çocuk Sağlığı ve Aile Planlaması) hizmetleri;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“Bireye Yönelik Koruyucu Sağlık Hizmetleri” ve</a:t>
            </a:r>
          </a:p>
          <a:p>
            <a:pPr>
              <a:buFont typeface="Wingdings" pitchFamily="2" charset="2"/>
              <a:buChar char="ü"/>
            </a:pPr>
            <a:r>
              <a:rPr lang="tr-TR" sz="1400" dirty="0" smtClean="0"/>
              <a:t>“Temel Sağlık Hizmetleri” kapsamındadır.</a:t>
            </a:r>
          </a:p>
          <a:p>
            <a:r>
              <a:rPr lang="tr-TR" b="1" dirty="0" smtClean="0">
                <a:solidFill>
                  <a:srgbClr val="C00000"/>
                </a:solidFill>
              </a:rPr>
              <a:t>Aile Hekimliği; </a:t>
            </a:r>
            <a:r>
              <a:rPr lang="tr-TR" sz="1400" dirty="0" smtClean="0"/>
              <a:t>Ailenin ve bireylerinin, sağlık sorunları ve hastalıklarının tümelci bir yaklaşımla ele alınması ve tedavi edilmesi temeline dayanan Genel Sağlık Sisteminin Birinci Basamak sağlık yapılanmasıdır.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Sistemin gereğidir,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Koruyucu sağlık hizmetleri de görevleri arasında olmasına karşın, tedavi hizmetleri ağırlıklıdır,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Aşılama hizmetleri yürütülmelidir,</a:t>
            </a:r>
          </a:p>
          <a:p>
            <a:pPr>
              <a:buFont typeface="Wingdings" pitchFamily="2" charset="2"/>
              <a:buChar char="Ø"/>
            </a:pPr>
            <a:r>
              <a:rPr lang="tr-TR" sz="1400" dirty="0" smtClean="0"/>
              <a:t>Aile Hekimi, bir çok hastalığı uzman düzeyinde tanılayıp, tedavi eden kişidir,</a:t>
            </a:r>
          </a:p>
          <a:p>
            <a:pPr>
              <a:buFont typeface="Wingdings" pitchFamily="2" charset="2"/>
              <a:buChar char="Ø"/>
            </a:pPr>
            <a:endParaRPr lang="tr-TR" sz="1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21</a:t>
            </a:fld>
            <a:endParaRPr lang="tr-TR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91264" cy="576064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</a:rPr>
              <a:t>Değerlendirme Soruları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496944" cy="570924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Tıp Bilim Dallarını sınıflandırınız, Temel, Dahili ve Cerrahi Tıp bilim dalarından beşinin adını yazınız ve kısaca tanımlayınız.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Halk Sağlığı kaç ana gruba ayrılır? Her bir grup için üçer bilim dalının adını yazınız. Sağlık Yönetiminin hangi grup kapsamında olduğunu nedenini ve önemini belirtiniz.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err="1" smtClean="0"/>
              <a:t>Miasma</a:t>
            </a:r>
            <a:r>
              <a:rPr lang="tr-TR" sz="1800" dirty="0" smtClean="0"/>
              <a:t> teorisini açıklayınız.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err="1" smtClean="0"/>
              <a:t>Jerm</a:t>
            </a:r>
            <a:r>
              <a:rPr lang="tr-TR" sz="1800" dirty="0" smtClean="0"/>
              <a:t> teorisini tanımlayınız.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Sağlık Hizmetleri uygulamalarının geçirdiği dönem ve süreçlerin adlarını yazınız, kısaca açıklayınız.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İdeal bir durum olarak pozitif sağlığın (Dünya Sağlık Örgütü’ne göre) tanımını yapınız.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Objektif ve </a:t>
            </a:r>
            <a:r>
              <a:rPr lang="tr-TR" sz="1800" dirty="0" err="1" smtClean="0"/>
              <a:t>Subjektif</a:t>
            </a:r>
            <a:r>
              <a:rPr lang="tr-TR" sz="1800" dirty="0" smtClean="0"/>
              <a:t> Hastalık durumu ve arasındaki farkı belirtiniz.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Bir meta-mal olarak sağlık yaklaşımını açıklayınız.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La </a:t>
            </a:r>
            <a:r>
              <a:rPr lang="tr-TR" sz="1800" dirty="0" err="1" smtClean="0"/>
              <a:t>Londe’e</a:t>
            </a:r>
            <a:r>
              <a:rPr lang="tr-TR" sz="1800" dirty="0" smtClean="0"/>
              <a:t> göre sağlığı etkileyen etmenler nelerdir? Birkaç tümceyle açıklayınız. 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Halk sağlığının tanımını yapınız.</a:t>
            </a:r>
          </a:p>
          <a:p>
            <a:pPr marL="457200" indent="-457200">
              <a:buFont typeface="Wingdings" pitchFamily="2" charset="2"/>
              <a:buChar char="q"/>
            </a:pPr>
            <a:r>
              <a:rPr lang="tr-TR" sz="1800" dirty="0" smtClean="0"/>
              <a:t>Aile Sağlığının önemini ve kapsamını açıklayınız.</a:t>
            </a:r>
          </a:p>
          <a:p>
            <a:pPr marL="457200" indent="-457200">
              <a:buFont typeface="+mj-lt"/>
              <a:buAutoNum type="arabicPeriod"/>
            </a:pPr>
            <a:endParaRPr lang="tr-TR" sz="1800" dirty="0" smtClean="0"/>
          </a:p>
          <a:p>
            <a:pPr marL="457200" indent="-457200">
              <a:buFont typeface="+mj-lt"/>
              <a:buAutoNum type="arabicPeriod"/>
            </a:pPr>
            <a:endParaRPr lang="tr-TR" sz="1800" dirty="0" smtClean="0"/>
          </a:p>
          <a:p>
            <a:pPr marL="457200" indent="-457200">
              <a:buFont typeface="+mj-lt"/>
              <a:buAutoNum type="arabicPeriod"/>
            </a:pPr>
            <a:endParaRPr lang="tr-TR" sz="1800" dirty="0" smtClean="0"/>
          </a:p>
          <a:p>
            <a:pPr marL="457200" indent="-457200">
              <a:buFont typeface="+mj-lt"/>
              <a:buAutoNum type="arabicPeriod"/>
            </a:pPr>
            <a:endParaRPr lang="tr-TR" sz="1800" dirty="0" smtClean="0"/>
          </a:p>
          <a:p>
            <a:pPr marL="457200" indent="-457200">
              <a:buFont typeface="+mj-lt"/>
              <a:buAutoNum type="arabicPeriod"/>
            </a:pPr>
            <a:endParaRPr lang="tr-TR" dirty="0" smtClean="0"/>
          </a:p>
          <a:p>
            <a:pPr marL="457200" indent="-457200">
              <a:buFont typeface="+mj-lt"/>
              <a:buAutoNum type="arabicPeriod"/>
            </a:pP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22</a:t>
            </a:fld>
            <a:endParaRPr lang="tr-TR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50106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solidFill>
                  <a:srgbClr val="C00000"/>
                </a:solidFill>
              </a:rPr>
              <a:t>Kaynaklar</a:t>
            </a:r>
            <a:endParaRPr lang="tr-TR" sz="40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251520" y="1196752"/>
            <a:ext cx="8208912" cy="52772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tr-TR" sz="2900" dirty="0" smtClean="0"/>
              <a:t>Güler, Ç., Akın, L(Ed.)., (2006). “Halk Sağlığı Temel Bilgiler”. Ankara: Hacettepe Üniversitesi Hastaneleri Basımevi.</a:t>
            </a:r>
          </a:p>
          <a:p>
            <a:pPr lvl="0"/>
            <a:r>
              <a:rPr lang="tr-TR" sz="2900" dirty="0" smtClean="0"/>
              <a:t>Önder, Ö. R., (2004). “Halk Sağlığı”.KPSS-SB Kamu Personeli Seçme Sınavı Sağlık Bilimleri. 2.</a:t>
            </a:r>
            <a:r>
              <a:rPr lang="tr-TR" sz="2900" dirty="0" err="1" smtClean="0"/>
              <a:t>bs</a:t>
            </a:r>
            <a:r>
              <a:rPr lang="tr-TR" sz="2900" dirty="0" smtClean="0"/>
              <a:t>. Ankara: Selim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r>
              <a:rPr lang="tr-TR" sz="2900" dirty="0" err="1" smtClean="0"/>
              <a:t>Akdur</a:t>
            </a:r>
            <a:r>
              <a:rPr lang="tr-TR" sz="2900" dirty="0" smtClean="0"/>
              <a:t>, R., (1997). “Sağlık Hizmetleri ve Sağlık Politikaları”, Halk Sağlığı. Ankara: Ankara Üniversitesi Tıp Fakültesi ANTIP A.Ş. Yayınları. No: 26.</a:t>
            </a:r>
          </a:p>
          <a:p>
            <a:pPr lvl="0"/>
            <a:r>
              <a:rPr lang="tr-TR" sz="2900" dirty="0" err="1" smtClean="0"/>
              <a:t>Dirican</a:t>
            </a:r>
            <a:r>
              <a:rPr lang="tr-TR" sz="2900" dirty="0" smtClean="0"/>
              <a:t>, R., (1990). “Toplum Hekimliği (Halk Sağlığı) Dersleri”. Ankara: </a:t>
            </a:r>
            <a:r>
              <a:rPr lang="tr-TR" sz="2900" dirty="0" err="1" smtClean="0"/>
              <a:t>Hatiboğlu</a:t>
            </a:r>
            <a:r>
              <a:rPr lang="tr-TR" sz="2900" dirty="0" smtClean="0"/>
              <a:t> Yayınları. No: 57.</a:t>
            </a:r>
          </a:p>
          <a:p>
            <a:pPr lvl="0"/>
            <a:r>
              <a:rPr lang="tr-TR" sz="2900" dirty="0" smtClean="0"/>
              <a:t>Fişek, N., H., (1983). “Halk Sağlığına Giriş”. H.Ü. DSÖ Hizmet Araştırma ve Araştırıcı Yetiştirme Merkezi Yayını No: 2. Ankara: Çağ Matbaası.</a:t>
            </a:r>
          </a:p>
          <a:p>
            <a:pPr lvl="0"/>
            <a:r>
              <a:rPr lang="tr-TR" sz="2900" dirty="0" smtClean="0"/>
              <a:t>Eren, M., </a:t>
            </a:r>
            <a:r>
              <a:rPr lang="tr-TR" sz="2900" dirty="0" err="1" smtClean="0"/>
              <a:t>Öztek</a:t>
            </a:r>
            <a:r>
              <a:rPr lang="tr-TR" sz="2900" dirty="0" smtClean="0"/>
              <a:t>, Z., (1997). “Halk Sağlığının Gelişmesi” Halk Sağlığı Temel Bilgiler (Editör: Münevver Bertan, Çağatay Güler). Ankara: Güneş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pPr lvl="0"/>
            <a:r>
              <a:rPr lang="tr-TR" sz="2900" dirty="0" smtClean="0"/>
              <a:t>Eren, M., </a:t>
            </a:r>
            <a:r>
              <a:rPr lang="tr-TR" sz="2900" dirty="0" err="1" smtClean="0"/>
              <a:t>Öztek</a:t>
            </a:r>
            <a:r>
              <a:rPr lang="tr-TR" sz="2900" dirty="0" smtClean="0"/>
              <a:t>, Z., (1997). “Sağlık Yönetimi”. Halk Sağlığı Temel Bilgiler (Editör: Münevver Bertan, Çağatay Güler). Ankara: Güneş </a:t>
            </a:r>
            <a:r>
              <a:rPr lang="tr-TR" sz="2900" dirty="0" err="1" smtClean="0"/>
              <a:t>Kitabevi</a:t>
            </a:r>
            <a:r>
              <a:rPr lang="tr-TR" sz="2900" dirty="0" smtClean="0"/>
              <a:t>.</a:t>
            </a:r>
          </a:p>
          <a:p>
            <a:r>
              <a:rPr lang="tr-TR" sz="2900" dirty="0" smtClean="0"/>
              <a:t>Tatar,M., (2005). “Kelimenin Karşılığı Sağlık Nedir?”.Sağlık Politikası Gündemi Makro Bakış Dergisi, Sayı 1, s: 21-22.</a:t>
            </a:r>
          </a:p>
          <a:p>
            <a:pPr lvl="0"/>
            <a:endParaRPr lang="tr-TR" dirty="0" smtClean="0"/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23</a:t>
            </a:fld>
            <a:endParaRPr lang="tr-TR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 smtClean="0">
                <a:solidFill>
                  <a:srgbClr val="C00000"/>
                </a:solidFill>
              </a:rPr>
              <a:t>Teşekkürler</a:t>
            </a:r>
            <a:endParaRPr lang="tr-TR" sz="4000" b="1" dirty="0">
              <a:solidFill>
                <a:srgbClr val="C00000"/>
              </a:solidFill>
            </a:endParaRPr>
          </a:p>
        </p:txBody>
      </p:sp>
      <p:pic>
        <p:nvPicPr>
          <p:cNvPr id="1026" name="Picture 2" descr="C:\Users\ömer\Pictures\imagesCA9DXORU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772816"/>
            <a:ext cx="3672408" cy="4176464"/>
          </a:xfrm>
          <a:prstGeom prst="rect">
            <a:avLst/>
          </a:prstGeom>
          <a:noFill/>
        </p:spPr>
      </p:pic>
      <p:pic>
        <p:nvPicPr>
          <p:cNvPr id="1027" name="Picture 3" descr="C:\Users\ömer\Pictures\imagesCAJ10SGN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1700808"/>
            <a:ext cx="3744416" cy="4248472"/>
          </a:xfrm>
          <a:prstGeom prst="rect">
            <a:avLst/>
          </a:prstGeom>
          <a:noFill/>
        </p:spPr>
      </p:pic>
      <p:sp>
        <p:nvSpPr>
          <p:cNvPr id="5" name="4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24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3863" y="188913"/>
            <a:ext cx="8218487" cy="4318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b="1" dirty="0" smtClean="0">
                <a:solidFill>
                  <a:srgbClr val="C00000"/>
                </a:solidFill>
              </a:rPr>
              <a:t>TIP Bilim Dalları(Temel Tıp Bilim Dalları)</a:t>
            </a:r>
            <a:endParaRPr lang="tr-TR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388" y="620713"/>
            <a:ext cx="8713787" cy="6237287"/>
          </a:xfrm>
        </p:spPr>
        <p:txBody>
          <a:bodyPr>
            <a:normAutofit fontScale="77500" lnSpcReduction="2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dirty="0" smtClean="0"/>
              <a:t>Bu bilim dalları; tıp ve sağlık bilimleri alanında profesyonel meslek elemanı yetiştiren okullarda bilgi alt yapısını oluşturmak amacıyla okutulmaktadır.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Anatomi; </a:t>
            </a:r>
            <a:r>
              <a:rPr lang="tr-TR" dirty="0" smtClean="0"/>
              <a:t>Vücut sistem ve organlarının yapısı ile,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Fizyoloji; </a:t>
            </a:r>
            <a:r>
              <a:rPr lang="tr-TR" dirty="0" smtClean="0"/>
              <a:t>Vücut sistem ve organlarının işlevi ile,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Histoloji-Embriyoloji; </a:t>
            </a:r>
            <a:r>
              <a:rPr lang="tr-TR" dirty="0" smtClean="0"/>
              <a:t>Doku ve embriyo bilimi,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Tıbbi Biyoloji; </a:t>
            </a:r>
            <a:r>
              <a:rPr lang="tr-TR" dirty="0" smtClean="0"/>
              <a:t>Biyolojinin tıbbi yönünü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Biyoistatistik; </a:t>
            </a:r>
            <a:r>
              <a:rPr lang="tr-TR" dirty="0" smtClean="0"/>
              <a:t>Yaşamsal olayları istatistiksel tekniklerle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Biyofizik; </a:t>
            </a:r>
            <a:r>
              <a:rPr lang="tr-TR" dirty="0" smtClean="0"/>
              <a:t>Yaşamsal olayları fizik biliminin ilke ve  yöntemleri ile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Biyokimya; </a:t>
            </a:r>
            <a:r>
              <a:rPr lang="tr-TR" dirty="0" smtClean="0"/>
              <a:t>Yaşamsal olayları kimya bilimi ilke ve yöntemleri ile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/>
              <a:t>Patoloji; </a:t>
            </a:r>
            <a:r>
              <a:rPr lang="tr-TR" dirty="0"/>
              <a:t>Hastalık oluşumunda doku ve hücre bazındaki değişimleri ve anormal dönüşümleri </a:t>
            </a:r>
            <a:r>
              <a:rPr lang="tr-TR" dirty="0" smtClean="0"/>
              <a:t>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Mikrobiyoloji; </a:t>
            </a:r>
            <a:r>
              <a:rPr lang="tr-TR" dirty="0" smtClean="0"/>
              <a:t>Mikropların her türlü özelliklerini inceleyen, 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Parazitoloji; </a:t>
            </a:r>
            <a:r>
              <a:rPr lang="tr-TR" dirty="0" smtClean="0"/>
              <a:t>İnsanlarda hastalık oluşturan parazitleri ve yaşam döngülerini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Farmakoloji; </a:t>
            </a:r>
            <a:r>
              <a:rPr lang="tr-TR" dirty="0" smtClean="0"/>
              <a:t>İlaçlara ilişkin her türlü özellikleri inceleyen,</a:t>
            </a:r>
          </a:p>
          <a:p>
            <a:pPr marL="514350" indent="-5143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/>
              <a:t>Fitoterapi; </a:t>
            </a:r>
            <a:r>
              <a:rPr lang="tr-TR" dirty="0" smtClean="0"/>
              <a:t>Farmakolojinin bir dalı olup, hastalıkların </a:t>
            </a:r>
            <a:r>
              <a:rPr lang="tr-TR" dirty="0"/>
              <a:t>tedavisinde ilaçların yanı sıra bitki ve geleneksel uygulamaları da ele alan, </a:t>
            </a:r>
            <a:endParaRPr lang="tr-TR" dirty="0" smtClean="0"/>
          </a:p>
          <a:p>
            <a:pPr marL="514350" indent="-51435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dirty="0" smtClean="0"/>
              <a:t> bilim dallarıdır.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  <p:sp>
        <p:nvSpPr>
          <p:cNvPr id="13316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2968D41-250E-4CA9-B976-68F614F8CF0A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49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91513" cy="50323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rgbClr val="C00000"/>
                </a:solidFill>
              </a:rPr>
              <a:t>TIP Bilim Dalları(Dahili Tıp Bilim Dalları)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7950" y="692150"/>
            <a:ext cx="8785225" cy="6165850"/>
          </a:xfrm>
        </p:spPr>
        <p:txBody>
          <a:bodyPr>
            <a:normAutofit fontScale="55000" lnSpcReduction="20000"/>
          </a:bodyPr>
          <a:lstStyle/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İç Hastalıkları</a:t>
            </a:r>
            <a:r>
              <a:rPr lang="tr-TR" dirty="0" smtClean="0"/>
              <a:t>; Cerrahi gerektirmeyen tüm hastalıkların tanı ve tedavisiyle,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err="1" smtClean="0"/>
              <a:t>Pediyatri</a:t>
            </a:r>
            <a:r>
              <a:rPr lang="tr-TR" b="1" dirty="0" smtClean="0"/>
              <a:t>; </a:t>
            </a:r>
            <a:r>
              <a:rPr lang="tr-TR" dirty="0" smtClean="0"/>
              <a:t>Doğumdan çocukluk çağının sonuna kadarki(18 yaş) dönemde görülen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Nöroloji; </a:t>
            </a:r>
            <a:r>
              <a:rPr lang="tr-TR" dirty="0" smtClean="0"/>
              <a:t>Sinir sistemi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Psikiyatri; </a:t>
            </a:r>
            <a:r>
              <a:rPr lang="tr-TR" dirty="0" smtClean="0"/>
              <a:t>Ruh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Kardiyoloji; </a:t>
            </a:r>
            <a:r>
              <a:rPr lang="tr-TR" dirty="0" smtClean="0"/>
              <a:t>Kalp ve damar hastalıklarının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Gastroenteroloji; </a:t>
            </a:r>
            <a:r>
              <a:rPr lang="tr-TR" dirty="0" smtClean="0"/>
              <a:t>Sindirim sistemi(mide-bağırsak)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Endokrinoloji; </a:t>
            </a:r>
            <a:r>
              <a:rPr lang="tr-TR" dirty="0" smtClean="0"/>
              <a:t>İç salgı bezi organlarının(hormon sistemi)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err="1" smtClean="0"/>
              <a:t>Nefroloji</a:t>
            </a:r>
            <a:r>
              <a:rPr lang="tr-TR" b="1" dirty="0" smtClean="0"/>
              <a:t>; </a:t>
            </a:r>
            <a:r>
              <a:rPr lang="tr-TR" dirty="0" smtClean="0"/>
              <a:t>Böbrek ve idrar yolu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Onkoloji; </a:t>
            </a:r>
            <a:r>
              <a:rPr lang="tr-TR" dirty="0" smtClean="0"/>
              <a:t>Kanser hastalıklarının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Enfeksiyon Hastalıkları(İntaniye); </a:t>
            </a:r>
            <a:r>
              <a:rPr lang="tr-TR" dirty="0" smtClean="0"/>
              <a:t>Mikroorganizmaların oluşturduğu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Dermatoloji; </a:t>
            </a:r>
            <a:r>
              <a:rPr lang="tr-TR" dirty="0" smtClean="0"/>
              <a:t>Deri ve saç hastalıklarının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Göğüs Hastalıkları; </a:t>
            </a:r>
            <a:r>
              <a:rPr lang="tr-TR" dirty="0" smtClean="0"/>
              <a:t>Göğüs kafesi içerisindeki organların(akciğer, kalp ve büyük damarların) hastalıkların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Hematoloji; </a:t>
            </a:r>
            <a:r>
              <a:rPr lang="tr-TR" dirty="0" smtClean="0"/>
              <a:t>Kan ve kan yapıcı organ hastalıklarının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İmmünoloji; </a:t>
            </a:r>
            <a:r>
              <a:rPr lang="tr-TR" dirty="0" smtClean="0"/>
              <a:t>Bağışıklık sistemi organları hastalıklarının tanı ve tedavisiyle,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Fizik </a:t>
            </a:r>
            <a:r>
              <a:rPr lang="tr-TR" b="1" dirty="0"/>
              <a:t>Tedavi ve </a:t>
            </a:r>
            <a:r>
              <a:rPr lang="tr-TR" b="1" dirty="0" smtClean="0"/>
              <a:t>Rehabilitasyon; </a:t>
            </a:r>
            <a:r>
              <a:rPr lang="tr-TR" dirty="0" smtClean="0"/>
              <a:t>Kas, iskelet ve eklemlerde tutulum yapan hastalıkların tanı, tedavi ve rehabilitasyonuyla, 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err="1" smtClean="0"/>
              <a:t>Geriyatri</a:t>
            </a:r>
            <a:r>
              <a:rPr lang="tr-TR" b="1" dirty="0" smtClean="0"/>
              <a:t>; </a:t>
            </a:r>
            <a:r>
              <a:rPr lang="tr-TR" dirty="0" smtClean="0"/>
              <a:t>Yaş ilerledikçe ortaya çıkan hastalıkların tanı ve tedavisiyle, uğraşan tıbbın önemli bilim dallarıdır.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Nükleer Tıp; </a:t>
            </a:r>
            <a:r>
              <a:rPr lang="tr-TR" dirty="0" smtClean="0"/>
              <a:t>Tanı ve tedavisinde radyasyon  gerektiren hastalıklarla uğraşan tıp dalı,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Aile Hekimliği; </a:t>
            </a:r>
            <a:r>
              <a:rPr lang="tr-TR" dirty="0" smtClean="0"/>
              <a:t>Bireylerin hastalık ve sağlık sorunları ve çözümü ile aile bazında ilgilenen, sonuçta toplumun sağlık düzeyini yükseltmeyi amaçlayan tıbbın önemli bir bilim dalı ve sağlık sistemi yöntemidir.</a:t>
            </a:r>
          </a:p>
          <a:p>
            <a:pPr marL="742950" indent="-74295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b="1" dirty="0" smtClean="0"/>
              <a:t>Halk Sağlığı; </a:t>
            </a:r>
            <a:r>
              <a:rPr lang="tr-TR" dirty="0" smtClean="0"/>
              <a:t>Toplumun tüm sağlık sorunları ve çözümü ile ilgilenen ve toplumun sağlık düzeyinin yükselmesi ve geliştirilmesi için uygulamalarda bulunan tıbbın önemli bir bilim dalıdır.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  <p:sp>
        <p:nvSpPr>
          <p:cNvPr id="15364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C66ADD-CD0F-4561-8313-5CF8186927E7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331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8488" cy="49053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800" b="1" dirty="0" smtClean="0">
                <a:solidFill>
                  <a:srgbClr val="C00000"/>
                </a:solidFill>
              </a:rPr>
              <a:t>TIP Bilim Dalları(Cerrahi Tıp Bilim Dalları)</a:t>
            </a:r>
            <a:endParaRPr lang="tr-TR" sz="2800" b="1" dirty="0">
              <a:solidFill>
                <a:srgbClr val="C0000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836613"/>
            <a:ext cx="8291513" cy="5637212"/>
          </a:xfrm>
        </p:spPr>
        <p:txBody>
          <a:bodyPr>
            <a:normAutofit fontScale="700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Genel Cerrahi; </a:t>
            </a:r>
            <a:r>
              <a:rPr lang="tr-TR" sz="2000" dirty="0" smtClean="0"/>
              <a:t>Ameliyat gerektiren hastalıkların tanı ve tedavisi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Çocuk Cerrahisi(</a:t>
            </a:r>
            <a:r>
              <a:rPr lang="tr-TR" sz="2000" b="1" dirty="0" err="1" smtClean="0"/>
              <a:t>Pediyatrik</a:t>
            </a:r>
            <a:r>
              <a:rPr lang="tr-TR" sz="2000" b="1" dirty="0" smtClean="0"/>
              <a:t> Cerrahi); </a:t>
            </a:r>
            <a:r>
              <a:rPr lang="tr-TR" sz="2000" dirty="0" smtClean="0"/>
              <a:t>Ameliyat gerektiren çocuk hastalıklarının tanı ve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Üroloji; </a:t>
            </a:r>
            <a:r>
              <a:rPr lang="tr-TR" sz="2000" dirty="0" smtClean="0"/>
              <a:t>Kadın ve erkeklerin böbrek ve idrar yolu hastalıklarının ve ayrıca erkeklerin cinsel organlarına ilişkin hastalıkların tanı ve gerektiğinde ameliyatla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Jinekoloji; </a:t>
            </a:r>
            <a:r>
              <a:rPr lang="tr-TR" sz="2000" dirty="0" smtClean="0"/>
              <a:t>Gebelik, doğum ve kadın hastalıklarının tanı ve gerektiğinde ameliyatla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err="1" smtClean="0"/>
              <a:t>Nöroşirürji</a:t>
            </a:r>
            <a:r>
              <a:rPr lang="tr-TR" sz="2000" b="1" dirty="0" smtClean="0"/>
              <a:t>; </a:t>
            </a:r>
            <a:r>
              <a:rPr lang="tr-TR" sz="2000" dirty="0" smtClean="0"/>
              <a:t>Beyin ve sinir sistemi hastalıklarının tanı ve gerektiğinde ameliyatla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Ortopedi ve Travmatoloji; </a:t>
            </a:r>
            <a:r>
              <a:rPr lang="tr-TR" sz="2000" dirty="0" smtClean="0"/>
              <a:t>İskelet ve kemik hastalıkları ile travma sonucu ortaya çıkan sorunların gerektiğinde ameliyatla iyileştirilmesi için uğraşan tıbbın bilim dalı,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KBB; </a:t>
            </a:r>
            <a:r>
              <a:rPr lang="tr-TR" sz="2000" dirty="0" smtClean="0"/>
              <a:t>Kulak, burun ve boğazdaki organ ve dokuların hastalıklarının tanı ve gerektiğinde ameliyatla iyileştirilmesi için uğraşan tıbbın bilim dalı,,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Göz(Oftalmoloji); </a:t>
            </a:r>
            <a:r>
              <a:rPr lang="tr-TR" sz="2000" dirty="0" smtClean="0"/>
              <a:t>Görme sorunlarının ve göz hastalıklarının tanı ve gerektiğinde ameliyatla iyileştirilmesi için uğraşan tıbbın bilim dalı,,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Kalp ve Damar Cerrahisi; </a:t>
            </a:r>
            <a:r>
              <a:rPr lang="tr-TR" sz="2000" dirty="0" smtClean="0"/>
              <a:t>Kalp ve damar hastalıklarının tanı ve gerektiğinde ameliyatla iyileştirilmesi için uğraşan tıbbın bilim dalı,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Göğüs Cerrahisi; </a:t>
            </a:r>
            <a:r>
              <a:rPr lang="tr-TR" sz="2000" dirty="0" smtClean="0"/>
              <a:t>Göğüs kafesi içerisindeki organlara ilişkin hastalıkların tanı ve gerektiğinde ameliyatla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Plastik ve </a:t>
            </a:r>
            <a:r>
              <a:rPr lang="tr-TR" sz="2000" b="1" dirty="0" err="1" smtClean="0"/>
              <a:t>Rekonstrüktif</a:t>
            </a:r>
            <a:r>
              <a:rPr lang="tr-TR" sz="2000" b="1" dirty="0" smtClean="0"/>
              <a:t> Cerrahi; </a:t>
            </a:r>
            <a:r>
              <a:rPr lang="tr-TR" sz="2000" dirty="0" smtClean="0"/>
              <a:t>Organların şekil bozukluklarının ameliyatla iyileştirilmesi için uğraşan tıbbın bilim dalı,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2000" b="1" dirty="0" smtClean="0"/>
              <a:t>Cerrahi Onkolojisi; </a:t>
            </a:r>
            <a:r>
              <a:rPr lang="tr-TR" sz="2000" dirty="0" smtClean="0"/>
              <a:t>Tümör ve kanserlerin ameliyatla çıkarılması için uğraşan tıbbın bilim dalıdır.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tr-TR" dirty="0"/>
          </a:p>
        </p:txBody>
      </p:sp>
      <p:sp>
        <p:nvSpPr>
          <p:cNvPr id="12292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129588" y="5734050"/>
            <a:ext cx="609600" cy="5207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D7B904-F6CE-4E03-897C-FBBFE9E51E7C}" type="slidenum">
              <a:rPr lang="tr-TR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tr-T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388" y="115888"/>
            <a:ext cx="8559800" cy="7207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400" b="1" dirty="0" smtClean="0">
                <a:solidFill>
                  <a:srgbClr val="C00000"/>
                </a:solidFill>
              </a:rPr>
              <a:t>Halk Sağlığının ilişkili Olduğu </a:t>
            </a:r>
            <a:br>
              <a:rPr lang="tr-TR" sz="2400" b="1" dirty="0" smtClean="0">
                <a:solidFill>
                  <a:srgbClr val="C00000"/>
                </a:solidFill>
              </a:rPr>
            </a:br>
            <a:r>
              <a:rPr lang="tr-TR" sz="2400" b="1" dirty="0" smtClean="0">
                <a:solidFill>
                  <a:srgbClr val="C00000"/>
                </a:solidFill>
              </a:rPr>
              <a:t>Bilim Dalları</a:t>
            </a:r>
            <a:endParaRPr lang="tr-TR" sz="2400" b="1" dirty="0">
              <a:solidFill>
                <a:srgbClr val="C00000"/>
              </a:solidFill>
            </a:endParaRPr>
          </a:p>
        </p:txBody>
      </p:sp>
      <p:sp>
        <p:nvSpPr>
          <p:cNvPr id="21507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06E64C8-A855-4CC5-9838-C22F976E12CC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79388" y="836613"/>
            <a:ext cx="8559800" cy="5905500"/>
          </a:xfrm>
        </p:spPr>
        <p:txBody>
          <a:bodyPr>
            <a:normAutofit fontScale="92500"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sz="2200" b="1" dirty="0" smtClean="0">
                <a:solidFill>
                  <a:srgbClr val="C00000"/>
                </a:solidFill>
              </a:rPr>
              <a:t>Temel Halk Sağlığı Bilim </a:t>
            </a:r>
            <a:r>
              <a:rPr lang="tr-TR" sz="2200" b="1" dirty="0" smtClean="0">
                <a:solidFill>
                  <a:srgbClr val="C00000"/>
                </a:solidFill>
              </a:rPr>
              <a:t>Dalları </a:t>
            </a:r>
            <a:r>
              <a:rPr lang="tr-TR" sz="2200" b="1" dirty="0" smtClean="0"/>
              <a:t>(</a:t>
            </a:r>
            <a:r>
              <a:rPr lang="tr-TR" sz="2200" b="1" dirty="0" smtClean="0"/>
              <a:t>Bu bilim dalları olmazsa sağlık hizmetleri nitelikli verilemez ve değerlendirilemez);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>
                <a:solidFill>
                  <a:srgbClr val="C00000"/>
                </a:solidFill>
              </a:rPr>
              <a:t>Sağlık </a:t>
            </a:r>
            <a:r>
              <a:rPr lang="tr-TR" sz="1600" b="1" dirty="0" smtClean="0">
                <a:solidFill>
                  <a:srgbClr val="C00000"/>
                </a:solidFill>
              </a:rPr>
              <a:t>Yönetimi</a:t>
            </a:r>
            <a:r>
              <a:rPr lang="tr-TR" sz="1600" b="1" dirty="0" smtClean="0"/>
              <a:t>(Örgütlenme, Planlama, Yürütme, Koordinasyon, Denetim </a:t>
            </a:r>
            <a:r>
              <a:rPr lang="tr-TR" sz="1600" b="1" dirty="0" err="1" smtClean="0"/>
              <a:t>vb</a:t>
            </a:r>
            <a:r>
              <a:rPr lang="tr-TR" sz="1600" b="1" dirty="0" smtClean="0"/>
              <a:t>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Epidemiyoloji </a:t>
            </a:r>
            <a:r>
              <a:rPr lang="tr-TR" sz="1600" b="1" dirty="0" smtClean="0"/>
              <a:t>(Araştırma, Sorunları Belirleme, Çözüm Önerileri </a:t>
            </a:r>
            <a:r>
              <a:rPr lang="tr-TR" sz="1600" b="1" dirty="0" err="1" smtClean="0"/>
              <a:t>vb</a:t>
            </a:r>
            <a:r>
              <a:rPr lang="tr-TR" sz="1600" b="1" dirty="0" smtClean="0"/>
              <a:t>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err="1" smtClean="0"/>
              <a:t>Biyoistatistik</a:t>
            </a:r>
            <a:r>
              <a:rPr lang="tr-TR" sz="1600" dirty="0"/>
              <a:t> </a:t>
            </a:r>
            <a:r>
              <a:rPr lang="tr-TR" sz="1600" b="1" dirty="0" smtClean="0"/>
              <a:t>(Verilerin Değerlendirilmesi, Anlamlandırılması </a:t>
            </a:r>
            <a:r>
              <a:rPr lang="tr-TR" sz="1600" b="1" dirty="0" err="1" smtClean="0"/>
              <a:t>vb</a:t>
            </a:r>
            <a:r>
              <a:rPr lang="tr-TR" sz="1600" b="1" dirty="0" smtClean="0"/>
              <a:t>),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endParaRPr lang="tr-TR" sz="1600" b="1" dirty="0" smtClean="0"/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tr-TR" sz="2200" b="1" dirty="0" smtClean="0">
                <a:solidFill>
                  <a:srgbClr val="C00000"/>
                </a:solidFill>
              </a:rPr>
              <a:t>Uygulamalı Halk Sağlığı Bilim </a:t>
            </a:r>
            <a:r>
              <a:rPr lang="tr-TR" sz="2200" b="1" dirty="0" smtClean="0">
                <a:solidFill>
                  <a:srgbClr val="C00000"/>
                </a:solidFill>
              </a:rPr>
              <a:t>Dalları </a:t>
            </a:r>
            <a:r>
              <a:rPr lang="tr-TR" sz="2200" b="1" dirty="0" smtClean="0"/>
              <a:t>(</a:t>
            </a:r>
            <a:r>
              <a:rPr lang="tr-TR" sz="2200" b="1" dirty="0" smtClean="0"/>
              <a:t>Daha çok sağlık hizmetlerinin verilişine yönelik);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Çevre Sağlığı,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İş ve İşçi Sağlığı,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 smtClean="0">
                <a:solidFill>
                  <a:srgbClr val="C00000"/>
                </a:solidFill>
              </a:rPr>
              <a:t>Anne Çocuk Sağlığı ve Aile Planlaması(AÇSAP-Aile Sağlığı),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Toplum Beslenmesi,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Toplum Ruh Sağlığı,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Bulaşıcı Hastalıklarla Mücadele ve </a:t>
            </a:r>
            <a:r>
              <a:rPr lang="tr-TR" sz="1600" dirty="0" err="1" smtClean="0"/>
              <a:t>Bağışıklama</a:t>
            </a:r>
            <a:r>
              <a:rPr lang="tr-TR" sz="1600" dirty="0" smtClean="0"/>
              <a:t>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 smtClean="0"/>
              <a:t>Sağlık Eğitimi, vb.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dirty="0" smtClean="0"/>
          </a:p>
          <a:p>
            <a:pPr marL="457200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tr-TR" sz="1600" b="1" dirty="0" smtClean="0"/>
              <a:t>Aile Hekimliği ve Halk Sağlığı; 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Sağlık Sistemi yapılanması içerisinde 1.Basamak Sağlık Kuruluşu olarak </a:t>
            </a:r>
            <a:r>
              <a:rPr lang="tr-TR" sz="1600" b="1" dirty="0" smtClean="0"/>
              <a:t>Toplum Tıp Bilim Dalları </a:t>
            </a:r>
            <a:r>
              <a:rPr lang="tr-TR" sz="1600" dirty="0" smtClean="0"/>
              <a:t>arasında,</a:t>
            </a:r>
          </a:p>
          <a:p>
            <a:pPr marL="457200" indent="-457200"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Uzmanlık dalı olarak </a:t>
            </a:r>
            <a:r>
              <a:rPr lang="tr-TR" sz="1600" b="1" dirty="0" smtClean="0"/>
              <a:t>Dahili Klinik Tıp Bilim Dalları </a:t>
            </a:r>
            <a:r>
              <a:rPr lang="tr-TR" sz="1600" dirty="0" smtClean="0"/>
              <a:t>arasında,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dirty="0" smtClean="0"/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dirty="0" smtClean="0"/>
          </a:p>
          <a:p>
            <a:pPr marL="457200" indent="-45720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0679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1520" y="274638"/>
            <a:ext cx="8352928" cy="778098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rgbClr val="C00000"/>
                </a:solidFill>
                <a:latin typeface="Century Schoolbook" pitchFamily="18" charset="0"/>
              </a:rPr>
              <a:t>Dahili ve Cerrahi Klinik Bilim Dallarının;</a:t>
            </a:r>
            <a:endParaRPr lang="tr-TR" sz="2800" b="1" dirty="0">
              <a:solidFill>
                <a:srgbClr val="C00000"/>
              </a:solidFill>
              <a:latin typeface="Century Schoolbook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5040560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rgbClr val="C00000"/>
                </a:solidFill>
              </a:rPr>
              <a:t>Ortak Özellikleri: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Tanı yöntemleri aynı(</a:t>
            </a:r>
            <a:r>
              <a:rPr lang="tr-TR" dirty="0" err="1" smtClean="0"/>
              <a:t>Laboratuvar</a:t>
            </a:r>
            <a:r>
              <a:rPr lang="tr-TR" dirty="0" smtClean="0"/>
              <a:t>,Röntgen vb.),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Her iki grup da hastane ortamındadırlar,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Poliklinik ve klinik ortamlarda hastaya hizmet,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İlaç tedavi,</a:t>
            </a:r>
          </a:p>
          <a:p>
            <a:pPr marL="457200" indent="-457200">
              <a:buFont typeface="+mj-lt"/>
              <a:buAutoNum type="alphaLcPeriod"/>
            </a:pPr>
            <a:endParaRPr lang="tr-TR" dirty="0" smtClean="0"/>
          </a:p>
          <a:p>
            <a:pPr marL="457200" indent="-457200"/>
            <a:r>
              <a:rPr lang="tr-TR" b="1" dirty="0" smtClean="0">
                <a:solidFill>
                  <a:srgbClr val="C00000"/>
                </a:solidFill>
              </a:rPr>
              <a:t>Farklı Özellikleri;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Dahili Klinik Bilim Dalları ameliyata gereksinim duymayan vakaları tedavi eder(tıbbi ve ilaç uygulamaları),</a:t>
            </a:r>
          </a:p>
          <a:p>
            <a:pPr marL="457200" indent="-457200">
              <a:buFont typeface="+mj-lt"/>
              <a:buAutoNum type="alphaLcPeriod"/>
            </a:pPr>
            <a:r>
              <a:rPr lang="tr-TR" dirty="0" smtClean="0"/>
              <a:t>Cerrahi Klinik Bilim Dalları tedavide ilaç ve tıbbi uygulamaların yanı sıra gerekli durumlarda ameliyatla tedavi eder,</a:t>
            </a:r>
          </a:p>
          <a:p>
            <a:pPr marL="457200" indent="-457200">
              <a:buFont typeface="+mj-lt"/>
              <a:buAutoNum type="alphaLcPeriod"/>
            </a:pPr>
            <a:endParaRPr lang="tr-TR" dirty="0" smtClean="0"/>
          </a:p>
          <a:p>
            <a:pPr marL="457200" indent="-457200">
              <a:buFont typeface="+mj-lt"/>
              <a:buAutoNum type="alphaLcPeriod"/>
            </a:pPr>
            <a:endParaRPr lang="tr-TR" dirty="0" smtClean="0"/>
          </a:p>
          <a:p>
            <a:pPr marL="457200" indent="-457200"/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FC9C1EB-A1E7-4197-8F34-692F0CFF64EF}" type="slidenum">
              <a:rPr lang="tr-TR" smtClean="0"/>
              <a:pPr/>
              <a:t>7</a:t>
            </a:fld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17463"/>
            <a:ext cx="8291513" cy="60325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sz="2000" b="1" dirty="0" smtClean="0">
                <a:solidFill>
                  <a:srgbClr val="C00000"/>
                </a:solidFill>
              </a:rPr>
              <a:t>Hekimliğin/Sağlık Uygulamalarının gelişim dönemleri</a:t>
            </a:r>
            <a:endParaRPr lang="tr-TR" sz="2000" b="1" dirty="0">
              <a:solidFill>
                <a:srgbClr val="C00000"/>
              </a:solidFill>
            </a:endParaRPr>
          </a:p>
        </p:txBody>
      </p:sp>
      <p:sp>
        <p:nvSpPr>
          <p:cNvPr id="27651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765175"/>
            <a:ext cx="8352160" cy="6092825"/>
          </a:xfrm>
        </p:spPr>
        <p:txBody>
          <a:bodyPr>
            <a:normAutofit lnSpcReduction="10000"/>
          </a:bodyPr>
          <a:lstStyle/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200" b="1" dirty="0" err="1" smtClean="0">
                <a:solidFill>
                  <a:srgbClr val="C00000"/>
                </a:solidFill>
              </a:rPr>
              <a:t>Bulgusal</a:t>
            </a:r>
            <a:r>
              <a:rPr lang="tr-TR" altLang="tr-TR" sz="1200" b="1" dirty="0" smtClean="0">
                <a:solidFill>
                  <a:srgbClr val="C00000"/>
                </a:solidFill>
              </a:rPr>
              <a:t> (</a:t>
            </a:r>
            <a:r>
              <a:rPr lang="tr-TR" altLang="tr-TR" sz="1200" b="1" dirty="0" err="1" smtClean="0">
                <a:solidFill>
                  <a:srgbClr val="C00000"/>
                </a:solidFill>
              </a:rPr>
              <a:t>Semptomatik</a:t>
            </a:r>
            <a:r>
              <a:rPr lang="tr-TR" altLang="tr-TR" sz="1200" b="1" dirty="0" smtClean="0">
                <a:solidFill>
                  <a:srgbClr val="C00000"/>
                </a:solidFill>
              </a:rPr>
              <a:t> ) Dönem;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Her bulgunun ayrı bir hastalık sanıldığı dönem, 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Her bulgu için ayrı iyileştirme yöntemi uygulanmakta,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Neden-sonuç ilişkisinden uzak,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İlk ve orta çağ uygulamaları,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1200" dirty="0" smtClean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200" b="1" dirty="0" smtClean="0">
                <a:solidFill>
                  <a:srgbClr val="C00000"/>
                </a:solidFill>
              </a:rPr>
              <a:t>Laboratuvar Dönemi;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Louis </a:t>
            </a:r>
            <a:r>
              <a:rPr lang="tr-TR" altLang="tr-TR" sz="1200" dirty="0" err="1" smtClean="0"/>
              <a:t>Pasteur</a:t>
            </a:r>
            <a:r>
              <a:rPr lang="tr-TR" altLang="tr-TR" sz="1200" dirty="0" smtClean="0"/>
              <a:t> ve arkadaşları, hastalıkların mikroorganizmalardan oluştuğunu ortaya koydu(kuduz),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Bulgulardan çok, hastalık ve mikroorganizması önemli,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“Her hastalığa ayrı bir </a:t>
            </a:r>
            <a:r>
              <a:rPr lang="tr-TR" altLang="tr-TR" sz="1200" dirty="0" err="1" smtClean="0"/>
              <a:t>mikroorganizma,neden</a:t>
            </a:r>
            <a:r>
              <a:rPr lang="tr-TR" altLang="tr-TR" sz="1200" dirty="0" smtClean="0"/>
              <a:t> olur”,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1200" dirty="0" smtClean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200" b="1" dirty="0" smtClean="0">
                <a:solidFill>
                  <a:srgbClr val="C00000"/>
                </a:solidFill>
              </a:rPr>
              <a:t>Klinik Dönemi;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Hastalıkların ortaya çıkış, gidiş ve sonlanışında, bulgular ve laboratuvar bulguları kadar önemli ise de,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Mikroorganizmaların özellikleri ve,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“Bireysel direnç farklılıkları hepsinden önemli”,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“Hastalık yok, hasta var”,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1200" dirty="0" smtClean="0"/>
          </a:p>
          <a:p>
            <a:pPr eaLnBrk="1" hangingPunct="1">
              <a:buFont typeface="Wingdings" panose="05000000000000000000" pitchFamily="2" charset="2"/>
              <a:buChar char="Ø"/>
            </a:pPr>
            <a:r>
              <a:rPr lang="tr-TR" altLang="tr-TR" sz="1200" b="1" dirty="0" smtClean="0">
                <a:solidFill>
                  <a:srgbClr val="C00000"/>
                </a:solidFill>
              </a:rPr>
              <a:t>Halk Sağlığı Dönemi;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Hijyen, çevre sağlığı ve koruyucu hekimlik önem kazandı ve Hekimlik ve sağlık uygulamaları toplum içine yayıldı,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2. Dünya Savaşından sonra DSÖ(1948) kuruldu,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Kötü beslenme(</a:t>
            </a:r>
            <a:r>
              <a:rPr lang="tr-TR" altLang="tr-TR" sz="1200" dirty="0" err="1" smtClean="0"/>
              <a:t>malnütrüsyon</a:t>
            </a:r>
            <a:r>
              <a:rPr lang="tr-TR" altLang="tr-TR" sz="1200" dirty="0" smtClean="0"/>
              <a:t>) bebek ve çocuk ölümleri ilişkisi </a:t>
            </a:r>
            <a:r>
              <a:rPr lang="tr-TR" altLang="tr-TR" sz="1200" dirty="0" err="1" smtClean="0"/>
              <a:t>farkedildi</a:t>
            </a:r>
            <a:r>
              <a:rPr lang="tr-TR" altLang="tr-TR" sz="1200" dirty="0" smtClean="0"/>
              <a:t> ve DSÖ yardım etti(Yunanistan),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Ölümlerin asıl nedeninin yaşanılan ortam, topluluk ve aile olduğunun farkına varıldı,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r>
              <a:rPr lang="tr-TR" altLang="tr-TR" sz="1200" dirty="0" smtClean="0"/>
              <a:t>Kısır döngünün kırılması için topluma dayalı önlemlerin önemi anlaşıldı,</a:t>
            </a:r>
          </a:p>
          <a:p>
            <a:pPr eaLnBrk="1" hangingPunct="1">
              <a:buFont typeface="Wingdings" panose="05000000000000000000" pitchFamily="2" charset="2"/>
              <a:buChar char="ü"/>
            </a:pPr>
            <a:endParaRPr lang="tr-TR" altLang="tr-TR" sz="1200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  <a:p>
            <a:pPr eaLnBrk="1" hangingPunct="1"/>
            <a:endParaRPr lang="tr-TR" altLang="tr-TR" dirty="0" smtClean="0"/>
          </a:p>
        </p:txBody>
      </p:sp>
      <p:sp>
        <p:nvSpPr>
          <p:cNvPr id="27652" name="3 Slayt Numarası Yer Tutucusu"/>
          <p:cNvSpPr>
            <a:spLocks noGrp="1"/>
          </p:cNvSpPr>
          <p:nvPr>
            <p:ph type="sldNum" sz="quarter" idx="429496729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 pitchFamily="2" charset="2"/>
              <a:buChar char=""/>
              <a:defRPr sz="2400">
                <a:solidFill>
                  <a:schemeClr val="tx1"/>
                </a:solidFill>
                <a:latin typeface="Century Schoolbook" panose="020406040505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entury Schoolbook" panose="020406040505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rgbClr val="E0752F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FEC3AE"/>
              </a:buClr>
              <a:buSzPct val="60000"/>
              <a:buFont typeface="Wingdings" panose="05000000000000000000" pitchFamily="2" charset="2"/>
              <a:buChar char=""/>
              <a:defRPr>
                <a:solidFill>
                  <a:schemeClr val="tx1"/>
                </a:solidFill>
                <a:latin typeface="Century Schoolbook" panose="020406040505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CAE9"/>
              </a:buClr>
              <a:buSzPct val="68000"/>
              <a:buFont typeface="Wingdings 2" panose="05020102010507070707" pitchFamily="18" charset="2"/>
              <a:buChar char=""/>
              <a:defRPr sz="1600">
                <a:solidFill>
                  <a:schemeClr val="tx1"/>
                </a:solidFill>
                <a:latin typeface="Century Schoolbook" panose="020406040505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704D72E-1037-4939-90F4-B4C6C8E692E4}" type="slidenum">
              <a:rPr lang="tr-TR" altLang="tr-TR" sz="1400" smtClean="0">
                <a:solidFill>
                  <a:srgbClr val="FFFFFF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tr-TR" altLang="tr-TR" sz="140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459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9388" y="44450"/>
            <a:ext cx="8713787" cy="67468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tr-TR" sz="2000" b="1" dirty="0" smtClean="0">
                <a:solidFill>
                  <a:srgbClr val="C00000"/>
                </a:solidFill>
              </a:rPr>
              <a:t>Halk Sağlığı Bakışıyla  </a:t>
            </a:r>
            <a:r>
              <a:rPr lang="tr-TR" sz="2000" b="1" dirty="0" smtClean="0">
                <a:solidFill>
                  <a:srgbClr val="C00000"/>
                </a:solidFill>
              </a:rPr>
              <a:t/>
            </a:r>
            <a:br>
              <a:rPr lang="tr-TR" sz="2000" b="1" dirty="0" smtClean="0">
                <a:solidFill>
                  <a:srgbClr val="C00000"/>
                </a:solidFill>
              </a:rPr>
            </a:br>
            <a:r>
              <a:rPr lang="tr-TR" sz="2000" b="1" dirty="0" smtClean="0">
                <a:solidFill>
                  <a:srgbClr val="C00000"/>
                </a:solidFill>
              </a:rPr>
              <a:t>Sağlık Hizmetlerinin Geçirdiği Dönem ve Süreçler(1)</a:t>
            </a:r>
            <a:endParaRPr lang="tr-TR" sz="20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179388" y="765175"/>
            <a:ext cx="4679950" cy="5903913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1. Mistik Dönem;</a:t>
            </a:r>
            <a:endParaRPr lang="tr-TR" dirty="0">
              <a:solidFill>
                <a:srgbClr val="C00000"/>
              </a:solidFill>
            </a:endParaRP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/>
              <a:t>İlk çağlarda, dini inanç ve davranışların etkisiyle her türlü iyilik ve kötülük hali, bir takım doğa üstü güçlere ve olaylara bağlanmış,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/>
              <a:t>Sağlık hizmeti ve uygulamaları bilimsellikten uzak, büyücüler ve din adamlarınca yapılmış,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/>
              <a:t>Günümüz Epidemiyoloji anlayışından uzak</a:t>
            </a:r>
            <a:r>
              <a:rPr lang="tr-TR" sz="1600" dirty="0" smtClean="0"/>
              <a:t>, karanlık </a:t>
            </a:r>
            <a:r>
              <a:rPr lang="tr-TR" sz="1600" dirty="0"/>
              <a:t>çağ,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/>
              <a:t>Sihirbaz, Şaman, Kahin, Büyücü, </a:t>
            </a:r>
            <a:r>
              <a:rPr lang="tr-TR" sz="1600" b="1" dirty="0" smtClean="0"/>
              <a:t>Efsuncu, Din </a:t>
            </a:r>
            <a:r>
              <a:rPr lang="tr-TR" sz="1600" b="1" dirty="0"/>
              <a:t>Adamı, vb</a:t>
            </a:r>
            <a:r>
              <a:rPr lang="tr-TR" sz="1600" b="1" dirty="0" smtClean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 smtClean="0"/>
              <a:t>Günümüze Yansımaları(Üfürükçü, Muskacı, Falcı/Büyücü, Medyum, </a:t>
            </a:r>
            <a:r>
              <a:rPr lang="tr-TR" sz="1600" b="1" dirty="0" err="1" smtClean="0"/>
              <a:t>vb</a:t>
            </a:r>
            <a:r>
              <a:rPr lang="tr-TR" sz="1600" b="1" dirty="0" smtClean="0"/>
              <a:t>);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Okutma, üfletme,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Fal, büyü, büyü bozma,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Nazar boncuğu, nazar okutma,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Medyuma gitme,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Bakıma baktırma,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Yatırlara adak ve kurban vb. 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b="1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b="1" dirty="0"/>
          </a:p>
          <a:p>
            <a:pPr>
              <a:defRPr/>
            </a:pP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716463" y="836613"/>
            <a:ext cx="4022725" cy="6021387"/>
          </a:xfrm>
        </p:spPr>
        <p:txBody>
          <a:bodyPr>
            <a:normAutofit lnSpcReduction="10000"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tr-TR" b="1" dirty="0">
                <a:solidFill>
                  <a:srgbClr val="C00000"/>
                </a:solidFill>
              </a:rPr>
              <a:t>2.Poliformasi Dönemi;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dirty="0"/>
              <a:t>Bitki(</a:t>
            </a:r>
            <a:r>
              <a:rPr lang="tr-TR" sz="1600" dirty="0" err="1"/>
              <a:t>kök,yaprak</a:t>
            </a:r>
            <a:r>
              <a:rPr lang="tr-TR" sz="1600" dirty="0"/>
              <a:t> </a:t>
            </a:r>
            <a:r>
              <a:rPr lang="tr-TR" sz="1600" dirty="0" err="1"/>
              <a:t>vb</a:t>
            </a:r>
            <a:r>
              <a:rPr lang="tr-TR" sz="1600" dirty="0"/>
              <a:t>), gıda ve maddeler kimi rahatsızlık ve </a:t>
            </a:r>
            <a:r>
              <a:rPr lang="tr-TR" sz="1600" dirty="0" smtClean="0"/>
              <a:t>sıkıntılara iyi geldiğinin </a:t>
            </a:r>
            <a:r>
              <a:rPr lang="tr-TR" sz="1600" dirty="0" err="1" smtClean="0"/>
              <a:t>farkedilmesi</a:t>
            </a:r>
            <a:r>
              <a:rPr lang="tr-TR" sz="1600" dirty="0" smtClean="0"/>
              <a:t> ve kullanılması,</a:t>
            </a:r>
            <a:endParaRPr lang="tr-TR" sz="16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 smtClean="0"/>
              <a:t>Hipokrat</a:t>
            </a:r>
            <a:r>
              <a:rPr lang="tr-TR" sz="1600" b="1" dirty="0"/>
              <a:t>, </a:t>
            </a:r>
            <a:r>
              <a:rPr lang="tr-TR" sz="1600" b="1" dirty="0" err="1"/>
              <a:t>İbni</a:t>
            </a:r>
            <a:r>
              <a:rPr lang="tr-TR" sz="1600" b="1" dirty="0"/>
              <a:t> Sina, Lokman Hekim, Farabi, vb</a:t>
            </a:r>
            <a:r>
              <a:rPr lang="tr-TR" sz="1600" b="1" dirty="0" smtClean="0"/>
              <a:t>.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r>
              <a:rPr lang="tr-TR" sz="1600" b="1" dirty="0" smtClean="0"/>
              <a:t>Günümüze Yansımaları (Aktarlar, </a:t>
            </a:r>
            <a:r>
              <a:rPr lang="tr-TR" sz="1600" b="1" dirty="0" err="1" smtClean="0"/>
              <a:t>Fitoterapi</a:t>
            </a:r>
            <a:r>
              <a:rPr lang="tr-TR" sz="1600" b="1" dirty="0" smtClean="0"/>
              <a:t> vb.,)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Aktarlar,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Şifalı bitki kitapları,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err="1" smtClean="0"/>
              <a:t>Fitoterapi</a:t>
            </a:r>
            <a:r>
              <a:rPr lang="tr-TR" sz="1600" dirty="0" smtClean="0"/>
              <a:t> Tıp Dalı,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err="1" smtClean="0"/>
              <a:t>Semptomatik</a:t>
            </a:r>
            <a:r>
              <a:rPr lang="tr-TR" sz="1600" dirty="0" smtClean="0"/>
              <a:t>/</a:t>
            </a:r>
            <a:r>
              <a:rPr lang="tr-TR" sz="1600" dirty="0" err="1" smtClean="0"/>
              <a:t>Bulgusal</a:t>
            </a:r>
            <a:r>
              <a:rPr lang="tr-TR" sz="1600" dirty="0" smtClean="0"/>
              <a:t> yaklaşım, hekimlerin birinden </a:t>
            </a:r>
            <a:r>
              <a:rPr lang="tr-TR" sz="1600" dirty="0"/>
              <a:t>biri etki eder kanısıyla bir </a:t>
            </a:r>
            <a:r>
              <a:rPr lang="tr-TR" sz="1600" dirty="0" smtClean="0"/>
              <a:t>reçeteye fazla </a:t>
            </a:r>
            <a:r>
              <a:rPr lang="tr-TR" sz="1600" dirty="0"/>
              <a:t>ilaç </a:t>
            </a:r>
            <a:r>
              <a:rPr lang="tr-TR" sz="1600" dirty="0" smtClean="0"/>
              <a:t>yazması, 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Aktarlar, eczacılığın başlangıcı,</a:t>
            </a:r>
          </a:p>
          <a:p>
            <a:pPr eaLnBrk="1" fontAlgn="auto" hangingPunct="1">
              <a:spcAft>
                <a:spcPts val="0"/>
              </a:spcAft>
              <a:buFont typeface="Wingdings" panose="05000000000000000000" pitchFamily="2" charset="2"/>
              <a:buChar char="ü"/>
              <a:defRPr/>
            </a:pPr>
            <a:r>
              <a:rPr lang="tr-TR" sz="1600" dirty="0" smtClean="0"/>
              <a:t>Beslenmenin </a:t>
            </a:r>
            <a:r>
              <a:rPr lang="tr-TR" sz="1600" dirty="0"/>
              <a:t>meslekleşmesi,</a:t>
            </a:r>
          </a:p>
          <a:p>
            <a:pPr marL="0" indent="0" eaLnBrk="1" fontAlgn="auto" hangingPunct="1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tr-TR" sz="1600" dirty="0" smtClean="0"/>
              <a:t>     (Beslenme ve Diyetetik),</a:t>
            </a:r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dirty="0"/>
          </a:p>
          <a:p>
            <a:pPr marL="457200" indent="-457200" eaLnBrk="1" fontAlgn="auto" hangingPunct="1">
              <a:spcAft>
                <a:spcPts val="0"/>
              </a:spcAft>
              <a:buFont typeface="+mj-lt"/>
              <a:buAutoNum type="alphaLcPeriod"/>
              <a:defRPr/>
            </a:pPr>
            <a:endParaRPr lang="tr-TR" sz="1600" b="1" dirty="0"/>
          </a:p>
          <a:p>
            <a:pPr>
              <a:defRPr/>
            </a:pPr>
            <a:endParaRPr lang="tr-TR" dirty="0"/>
          </a:p>
        </p:txBody>
      </p:sp>
      <p:sp>
        <p:nvSpPr>
          <p:cNvPr id="29701" name="Slayt Numarası Yer Tutucusu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8007025C-3CCD-458A-B1E9-71DEB3B2E686}" type="slidenum">
              <a:rPr lang="tr-TR" altLang="tr-TR" smtClean="0">
                <a:solidFill>
                  <a:srgbClr val="FFFFFF"/>
                </a:solidFill>
                <a:latin typeface="Century Schoolbook" panose="02040604050505020304" pitchFamily="18" charset="0"/>
              </a:rPr>
              <a:pPr/>
              <a:t>9</a:t>
            </a:fld>
            <a:endParaRPr lang="tr-TR" altLang="tr-TR" smtClean="0">
              <a:solidFill>
                <a:srgbClr val="FFFFFF"/>
              </a:solidFill>
              <a:latin typeface="Century Schoolbook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521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618</TotalTime>
  <Words>3216</Words>
  <Application>Microsoft Office PowerPoint</Application>
  <PresentationFormat>Ekran Gösterisi (4:3)</PresentationFormat>
  <Paragraphs>430</Paragraphs>
  <Slides>24</Slides>
  <Notes>22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Wingdings</vt:lpstr>
      <vt:lpstr>Wingdings 2</vt:lpstr>
      <vt:lpstr>Cumba</vt:lpstr>
      <vt:lpstr>Aile Sağlığının  Tıp Bilim Dalları İçerisindeki Yeri (1) Bes 213. Aile Sağlığı ve Planlaması Dersi) </vt:lpstr>
      <vt:lpstr>    TIP Bilim Dalları Sınıflaması (Üniversiteler/Tıp Faülteleri/Tut/Türkiye)</vt:lpstr>
      <vt:lpstr>TIP Bilim Dalları(Temel Tıp Bilim Dalları)</vt:lpstr>
      <vt:lpstr>TIP Bilim Dalları(Dahili Tıp Bilim Dalları)</vt:lpstr>
      <vt:lpstr>TIP Bilim Dalları(Cerrahi Tıp Bilim Dalları)</vt:lpstr>
      <vt:lpstr>Halk Sağlığının ilişkili Olduğu  Bilim Dalları</vt:lpstr>
      <vt:lpstr>Dahili ve Cerrahi Klinik Bilim Dallarının;</vt:lpstr>
      <vt:lpstr>Hekimliğin/Sağlık Uygulamalarının gelişim dönemleri</vt:lpstr>
      <vt:lpstr>Halk Sağlığı Bakışıyla   Sağlık Hizmetlerinin Geçirdiği Dönem ve Süreçler(1)</vt:lpstr>
      <vt:lpstr>Epidemiyoloji Bakışıyla   Sağlık Hizmetlerinin Geçirdiği Dönem ve Süreçler(2)</vt:lpstr>
      <vt:lpstr> Sağlık Hizmetlerinin  Geçirdiği Dönem ve Süreçler(3)</vt:lpstr>
      <vt:lpstr>Sağlık Hizmetlerinin Geçirdiği Dönem ve Süreçler(4)</vt:lpstr>
      <vt:lpstr>Sağlık Tanımı</vt:lpstr>
      <vt:lpstr>                       1.Negatif Sağlık Tanımı</vt:lpstr>
      <vt:lpstr>2. Pozitif Sağlık Tanım Teorileri</vt:lpstr>
      <vt:lpstr>Sağlığı Etkileyen Etmenler</vt:lpstr>
      <vt:lpstr>Halk Sağlığı İle İlgili Terimler</vt:lpstr>
      <vt:lpstr>Halk Sağlığı İle İlgili Terimler</vt:lpstr>
      <vt:lpstr>Halk Sağlığı İle İlgili Terimler</vt:lpstr>
      <vt:lpstr>Halk Sağlığı İle İlgili Terimler</vt:lpstr>
      <vt:lpstr>Halk Sağlığı ve Aile Sağlığı </vt:lpstr>
      <vt:lpstr>Değerlendirme Soruları</vt:lpstr>
      <vt:lpstr>Kaynaklar</vt:lpstr>
      <vt:lpstr>Teşekkürler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Sağlığının  Tıp Bilim Dalları İçerisindeki  yeri (Halk Sağlığı Dersi)</dc:title>
  <dc:creator>ömer</dc:creator>
  <cp:lastModifiedBy>Windows Kullanıcısı</cp:lastModifiedBy>
  <cp:revision>93</cp:revision>
  <dcterms:created xsi:type="dcterms:W3CDTF">2011-09-27T20:36:02Z</dcterms:created>
  <dcterms:modified xsi:type="dcterms:W3CDTF">2017-09-24T17:47:07Z</dcterms:modified>
</cp:coreProperties>
</file>