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85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00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2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05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38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40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7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21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62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36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68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05881-4364-4A69-8DC0-167C4F0152A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1D102-EED5-40C8-A5CB-5ED2D9EF4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29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12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7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TUTUMLAR VE TUTUMLARIN ÖLÇÜLMESİ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95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Tutum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Tutum; bir tutum objesine yönelik olarak bilişsel, </a:t>
            </a:r>
            <a:r>
              <a:rPr lang="tr-TR" dirty="0" err="1" smtClean="0"/>
              <a:t>duyuşsal</a:t>
            </a:r>
            <a:r>
              <a:rPr lang="tr-TR" dirty="0" smtClean="0"/>
              <a:t> ve </a:t>
            </a:r>
            <a:r>
              <a:rPr lang="tr-TR" dirty="0" err="1" smtClean="0"/>
              <a:t>devinimsel</a:t>
            </a:r>
            <a:r>
              <a:rPr lang="tr-TR" dirty="0" smtClean="0"/>
              <a:t> davranış ve tepkilerin bütünüdür.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Tutumlar; </a:t>
            </a:r>
          </a:p>
          <a:p>
            <a:r>
              <a:rPr lang="tr-TR" dirty="0" smtClean="0"/>
              <a:t>Doğuştan gelmez, yaşantılar yoluyla öğrenilir.</a:t>
            </a:r>
          </a:p>
          <a:p>
            <a:r>
              <a:rPr lang="tr-TR" dirty="0" smtClean="0"/>
              <a:t>Geçici değildir, belli bir süre devamlılık gösterir.</a:t>
            </a:r>
          </a:p>
          <a:p>
            <a:r>
              <a:rPr lang="tr-TR" dirty="0" smtClean="0"/>
              <a:t>Bireysel ya da toplumsal olabilir.</a:t>
            </a:r>
          </a:p>
          <a:p>
            <a:r>
              <a:rPr lang="tr-TR" dirty="0" smtClean="0"/>
              <a:t>Birey-obje ya da toplum-obje arasındaki ilişkide bir düzen kurar ve yanlılık oluşturur.</a:t>
            </a:r>
          </a:p>
          <a:p>
            <a:r>
              <a:rPr lang="tr-TR" dirty="0" smtClean="0"/>
              <a:t>Bir tepkiden çok ‘tepki eğilimidir’. Olumlu ya da olumsuz davranışlara yol açabilir.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0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Tutumların Ölçülmesi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Tutumların ölçülmesi güçtür;</a:t>
            </a:r>
          </a:p>
          <a:p>
            <a:r>
              <a:rPr lang="tr-TR" dirty="0" smtClean="0"/>
              <a:t>Tanımlanması ve yapılandırılması hem alan uzmanlığı hem teknik uzmanlık gerektirir.</a:t>
            </a:r>
          </a:p>
          <a:p>
            <a:r>
              <a:rPr lang="tr-TR" dirty="0" smtClean="0"/>
              <a:t>Ortaya çıkması zaman alır.</a:t>
            </a:r>
          </a:p>
          <a:p>
            <a:r>
              <a:rPr lang="tr-TR" dirty="0" smtClean="0"/>
              <a:t>Zaman içerisinde kısmen değişim gösterebilir.</a:t>
            </a:r>
          </a:p>
          <a:p>
            <a:r>
              <a:rPr lang="tr-TR" dirty="0" smtClean="0"/>
              <a:t>Yakın ve genel çevresel etkiler, karıştırıcı olabilmektedir.</a:t>
            </a:r>
          </a:p>
          <a:p>
            <a:r>
              <a:rPr lang="tr-TR" dirty="0" smtClean="0"/>
              <a:t>Hata kaynakları çok ve çeşitlidir.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0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Tutumların ölçülmesinde ve değerlendirilmesinde başlıca yöntem ve teknikler:</a:t>
            </a:r>
          </a:p>
          <a:p>
            <a:r>
              <a:rPr lang="tr-TR" dirty="0" smtClean="0"/>
              <a:t>Davranışların gözlenmesi</a:t>
            </a:r>
          </a:p>
          <a:p>
            <a:r>
              <a:rPr lang="tr-TR" dirty="0" smtClean="0"/>
              <a:t>Fizyolojik tepkilerin gözlenmesi</a:t>
            </a:r>
          </a:p>
          <a:p>
            <a:r>
              <a:rPr lang="tr-TR" dirty="0" smtClean="0"/>
              <a:t>Sıfat ya da kontrol listelerine göre tepkilerin ve eğilimlerin gözlenmesi</a:t>
            </a:r>
          </a:p>
          <a:p>
            <a:r>
              <a:rPr lang="tr-TR" i="1" dirty="0" smtClean="0"/>
              <a:t>Tutum Ölçekleri</a:t>
            </a:r>
          </a:p>
          <a:p>
            <a:pPr lvl="1"/>
            <a:r>
              <a:rPr lang="tr-TR" dirty="0" err="1" smtClean="0"/>
              <a:t>Bogardus</a:t>
            </a:r>
            <a:r>
              <a:rPr lang="tr-TR" dirty="0" smtClean="0"/>
              <a:t> Toplumsal Uzaklık Ölçeği</a:t>
            </a:r>
          </a:p>
          <a:p>
            <a:pPr lvl="1"/>
            <a:r>
              <a:rPr lang="tr-TR" dirty="0" err="1" smtClean="0"/>
              <a:t>Thurstone</a:t>
            </a:r>
            <a:r>
              <a:rPr lang="tr-TR" dirty="0" smtClean="0"/>
              <a:t> Ölçeği</a:t>
            </a:r>
          </a:p>
          <a:p>
            <a:pPr lvl="1"/>
            <a:r>
              <a:rPr lang="tr-TR" dirty="0" err="1" smtClean="0"/>
              <a:t>Likert</a:t>
            </a:r>
            <a:r>
              <a:rPr lang="tr-TR" dirty="0" smtClean="0"/>
              <a:t> Tipi Tutum Ölçeği (Dereceleme Ölçekleri)</a:t>
            </a:r>
          </a:p>
          <a:p>
            <a:pPr lvl="1"/>
            <a:r>
              <a:rPr lang="tr-TR" dirty="0" err="1" smtClean="0"/>
              <a:t>Guttman</a:t>
            </a:r>
            <a:r>
              <a:rPr lang="tr-TR" dirty="0" smtClean="0"/>
              <a:t> Ölçekleri (Birikimli Ölçekler)</a:t>
            </a:r>
          </a:p>
          <a:p>
            <a:pPr lvl="1"/>
            <a:r>
              <a:rPr lang="tr-TR" dirty="0" err="1" smtClean="0"/>
              <a:t>Osgood</a:t>
            </a:r>
            <a:r>
              <a:rPr lang="tr-TR" dirty="0" smtClean="0"/>
              <a:t> Duygusal Anlam Ölçeği (Semantik Fark Ölçekleri)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71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/>
              <a:t>Likert</a:t>
            </a:r>
            <a:r>
              <a:rPr lang="tr-TR" b="1" dirty="0" smtClean="0"/>
              <a:t> Tipi Ölçekler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Rensiz</a:t>
            </a:r>
            <a:r>
              <a:rPr lang="tr-TR" dirty="0" smtClean="0"/>
              <a:t> </a:t>
            </a:r>
            <a:r>
              <a:rPr lang="tr-TR" dirty="0" err="1" smtClean="0"/>
              <a:t>Likert</a:t>
            </a:r>
            <a:r>
              <a:rPr lang="tr-TR" dirty="0" smtClean="0"/>
              <a:t> tarafından 1932’de geliştirilmiştir.</a:t>
            </a:r>
          </a:p>
          <a:p>
            <a:r>
              <a:rPr lang="tr-TR" dirty="0" err="1" smtClean="0"/>
              <a:t>Thurstone</a:t>
            </a:r>
            <a:r>
              <a:rPr lang="tr-TR" dirty="0" smtClean="0"/>
              <a:t> tipi ölçeklerin sorunlarına çözüm getirdiği söylenebilir.</a:t>
            </a:r>
          </a:p>
          <a:p>
            <a:r>
              <a:rPr lang="tr-TR" dirty="0" smtClean="0"/>
              <a:t>Bireyler, benimsedikleri tutum ifadelerini işaretlemek yerine her bir tutum ifadesine katılma düzeylerini işaretlemektedir.</a:t>
            </a:r>
          </a:p>
          <a:p>
            <a:r>
              <a:rPr lang="tr-TR" dirty="0" smtClean="0"/>
              <a:t>Dereceleme toplamlarına ve toplamlı sıralamalara dayalı bir ölçekleme tekniğidir.</a:t>
            </a:r>
          </a:p>
          <a:p>
            <a:r>
              <a:rPr lang="tr-TR" dirty="0" smtClean="0"/>
              <a:t>Bu nedenle ‘Dereceleme Ölçekleri’ olarak da bilinmektedir.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89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Likert</a:t>
            </a:r>
            <a:r>
              <a:rPr lang="tr-TR" dirty="0" smtClean="0"/>
              <a:t> tipi ölçeklerin bazı temel varsayımları bulunmaktadır:</a:t>
            </a:r>
          </a:p>
          <a:p>
            <a:r>
              <a:rPr lang="tr-TR" dirty="0" smtClean="0"/>
              <a:t>Her bir tutum maddesi ile bu maddenin ölçeklenme düzeyleri arasında </a:t>
            </a:r>
            <a:r>
              <a:rPr lang="tr-TR" dirty="0" err="1" smtClean="0"/>
              <a:t>monotonik</a:t>
            </a:r>
            <a:r>
              <a:rPr lang="tr-TR" dirty="0" smtClean="0"/>
              <a:t> bir ilişki vardır. Yani ‘tamamen katılıyorum’ ve ‘hiç katılmıyorum’ tepkileri aşırı olumlu ya da aşırı olumsuz tutumları gösterir.</a:t>
            </a:r>
          </a:p>
          <a:p>
            <a:r>
              <a:rPr lang="tr-TR" dirty="0" smtClean="0"/>
              <a:t>Madde yanıtlarının doğrultusu, ölçülen tutumla </a:t>
            </a:r>
            <a:r>
              <a:rPr lang="tr-TR" dirty="0" err="1" smtClean="0"/>
              <a:t>monotonik</a:t>
            </a:r>
            <a:r>
              <a:rPr lang="tr-TR" dirty="0" smtClean="0"/>
              <a:t> ilişki gösterir. Bu nedenle farklı yönlerde işleyen maddeler dikkate alınarak düzeltme yapılabilmektedir.</a:t>
            </a:r>
          </a:p>
          <a:p>
            <a:r>
              <a:rPr lang="tr-TR" dirty="0" smtClean="0"/>
              <a:t>Ölçülen tutum, tek boyutludur ya da baskın bir alt boyut ile temsil edilebilmektedir.</a:t>
            </a:r>
          </a:p>
          <a:p>
            <a:r>
              <a:rPr lang="tr-TR" dirty="0" smtClean="0"/>
              <a:t>Maddeler ile toplam puanlar arasında doğrusal bir ilişki vardır. Yani her bir maddenin ölçülen tutumu açıklamaya katkısı aynı olmasa da yakındır.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48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Ekran Gösterisi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BİLİMSEL ARAŞTIRMA YÖNTEMLERİ  ÜNİTE 12</vt:lpstr>
      <vt:lpstr>TUTUMLAR VE TUTUMLARIN ÖLÇÜLMESİ</vt:lpstr>
      <vt:lpstr>Tutum</vt:lpstr>
      <vt:lpstr>Tutumların Ölçülmesi</vt:lpstr>
      <vt:lpstr>PowerPoint Sunusu</vt:lpstr>
      <vt:lpstr>Likert Tipi Ölçekler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12</dc:title>
  <dc:creator>Admin</dc:creator>
  <cp:lastModifiedBy>Admin</cp:lastModifiedBy>
  <cp:revision>1</cp:revision>
  <dcterms:created xsi:type="dcterms:W3CDTF">2017-02-13T12:49:18Z</dcterms:created>
  <dcterms:modified xsi:type="dcterms:W3CDTF">2017-02-13T12:49:32Z</dcterms:modified>
</cp:coreProperties>
</file>