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4" r:id="rId9"/>
    <p:sldId id="265" r:id="rId10"/>
    <p:sldId id="262" r:id="rId11"/>
    <p:sldId id="269" r:id="rId12"/>
    <p:sldId id="270" r:id="rId13"/>
    <p:sldId id="274" r:id="rId14"/>
    <p:sldId id="272" r:id="rId15"/>
    <p:sldId id="271" r:id="rId16"/>
    <p:sldId id="275" r:id="rId17"/>
    <p:sldId id="276" r:id="rId18"/>
    <p:sldId id="273" r:id="rId19"/>
    <p:sldId id="268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4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D47EDE-8892-460F-9C87-ACBBC2EF9346}" type="datetimeFigureOut">
              <a:rPr lang="tr-TR" smtClean="0"/>
              <a:pPr/>
              <a:t>1.5.2018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B67FF34-6856-40BC-B78D-C2AABA80FE9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00800" cy="1743076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HAZIRLAYANLAR:</a:t>
            </a:r>
          </a:p>
          <a:p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SÜMEYYE ALGEN</a:t>
            </a:r>
          </a:p>
          <a:p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GÜLŞAH GÜL </a:t>
            </a:r>
          </a:p>
          <a:p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SEMİHA AŞKIN GÖKER</a:t>
            </a:r>
            <a:endParaRPr lang="tr-TR" sz="2000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latin typeface="Algerian" pitchFamily="82" charset="0"/>
              </a:rPr>
              <a:t>KİSTİK FİBROZİS</a:t>
            </a:r>
            <a:endParaRPr lang="tr-TR" sz="4800" b="1" dirty="0">
              <a:latin typeface="Algerian" pitchFamily="82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Kistik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fibrozis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hastalığında ter bezleri de etkilenir, hastaların terleri daha tuzludur, özellikle sıcak havalarda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terlemeyle tuz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ve su kaybı artar, hastalarda susuzluk ve tuzsuzluk belirtileri (şok) görülebilir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tr-TR" sz="2000" dirty="0"/>
          </a:p>
        </p:txBody>
      </p:sp>
      <p:pic>
        <p:nvPicPr>
          <p:cNvPr id="4" name="3 Resim" descr="stock-photo-nacl-written-on-a-heap-of-salt-sodium-chloride-2028115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4000504"/>
            <a:ext cx="4071966" cy="1618302"/>
          </a:xfrm>
          <a:prstGeom prst="rect">
            <a:avLst/>
          </a:prstGeom>
        </p:spPr>
      </p:pic>
      <p:pic>
        <p:nvPicPr>
          <p:cNvPr id="5" name="4 Resim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4143380"/>
            <a:ext cx="2771775" cy="1647825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lgerian" pitchFamily="82" charset="0"/>
              </a:rPr>
              <a:t>       NASIL SEYREDER?</a:t>
            </a:r>
            <a:endParaRPr lang="tr-TR" sz="4800" dirty="0">
              <a:solidFill>
                <a:schemeClr val="accent5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KF’li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hastaların yaşam süreleri ortalama 30-33 yıldır. Bu süre, gen ve gen ürünlerine yönelik tedavilerin yoğun olarak sürdürülmesiyle artacaktır.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Geç tanı konulan hastaların daha hafif klinik bulgular taşıdığı ve bunun taşınan mutasyonlarla ilişkili olduğu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düşünülmektedir.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solidFill>
                  <a:srgbClr val="FF0000"/>
                </a:solidFill>
                <a:latin typeface="Algerian" pitchFamily="82" charset="0"/>
              </a:rPr>
              <a:t>                  TANISI</a:t>
            </a:r>
            <a:endParaRPr lang="tr-TR" sz="48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KF’li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hastaların %80’ine 5 yaşından önce tanı konulurken, %10’una ergenlik çağına kadar tanı konulmaktadır.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bezi fonksiyonlarındaki sodyum ve klor iyonlarının emilmesinde görülen anormallik, KF için ter bezi testinin tanımlayıcı bir test olarak kabul edilmesini sağlamaktadır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KF’li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hastaların terinde sodyum klorürün artmış olması ve tanıda bunun, ilk tanımlanan ve halen geçerli bir test olması nedeniyle özel bir önemi vardır.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Bebek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anne karnında iken gebeliğin belirli haftalarında anne karnından alınan su veya başka örneklerle tanı konur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 işlem sırasına annenin ve bebeğin zarar görme olasılığı ihmal edilecek kadar azdır.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Bebeğin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 olduğu saptanırsa ailenin izni alınarak düşük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yaptırılabilir.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  <p:pic>
        <p:nvPicPr>
          <p:cNvPr id="4" name="3 Resim" descr="indir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714356"/>
            <a:ext cx="2657475" cy="1724025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</a:t>
            </a:r>
            <a:r>
              <a:rPr lang="tr-TR" dirty="0" smtClean="0">
                <a:latin typeface="Algerian" pitchFamily="82" charset="0"/>
              </a:rPr>
              <a:t> </a:t>
            </a:r>
            <a:r>
              <a:rPr lang="tr-TR" dirty="0" smtClean="0">
                <a:latin typeface="Algerian" pitchFamily="82" charset="0"/>
              </a:rPr>
              <a:t>         </a:t>
            </a:r>
            <a:r>
              <a:rPr lang="tr-TR" sz="48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</a:rPr>
              <a:t>TEDAVİSİ</a:t>
            </a:r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Erken tanı ve tedaviyle uzun dönem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prognozu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iyileştirmek amaçlanmaktadır. Tanının ter testi ve mutasyon analizi ile doğrulanması gereklidir.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 tedavi edilmediği takdirde, yeteri kadar kilo alamaz ve büyümeleri geri kalır.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lgerian" pitchFamily="82" charset="0"/>
              </a:rPr>
              <a:t>            </a:t>
            </a:r>
            <a:endParaRPr lang="tr-TR" sz="4800" dirty="0">
              <a:solidFill>
                <a:schemeClr val="bg1">
                  <a:lumMod val="50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448320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Yukarıda bahsettiğimiz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KF’li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hastalarda akciğer enfeksiyonlarının sık görülmesi ve diğer belirtilerin ortaya çıkması halinde doktora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başvurulmalı;önerilen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antibiyotik tedavisine önerilen miktarda, şekilde ve sürede devam edilmelidir.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Balgamın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söktürülmesi amacıyla çocuğun göğüs bölgesine doktorun önerdiği biçimde günde en az iki defa bu işlem uygulanmalıdır. Ayrıca balgam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söktürücü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ilaçlar kullanılır.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ndir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3357562"/>
            <a:ext cx="5214974" cy="2286016"/>
          </a:xfrm>
          <a:prstGeom prst="rect">
            <a:avLst/>
          </a:prstGeo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448320"/>
          </a:xfrm>
        </p:spPr>
        <p:txBody>
          <a:bodyPr>
            <a:normAutofit/>
          </a:bodyPr>
          <a:lstStyle/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 hastalığı geçiren çocuklar okullarına normal bir şekilde devam edebilirler. 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Her türlü sportif aktiviteyi yapabilirler. Ancak ortamda toz ve duman olmamalıdır.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Ayrıca ağır kuvvet gerektiren işlerden kaçınılmalıdır.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 nedenle hastaların diyetleri düzenlenirken normal enerji miktarının %120-150’si göz önüne alınarak düzenlenmelidir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Enerjilerinin %15-20’si protein, %45-50’si karbonhidrat, %35-40 yağ içermesi gerekir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Yağda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eriyen vitaminler diyete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arttırılmış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dozlarda eklenmelidir.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ndir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2928934"/>
            <a:ext cx="4143404" cy="1500198"/>
          </a:xfrm>
          <a:prstGeom prst="rect">
            <a:avLst/>
          </a:prstGeom>
        </p:spPr>
      </p:pic>
      <p:pic>
        <p:nvPicPr>
          <p:cNvPr id="5" name="4 Resim" descr="indir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857760"/>
            <a:ext cx="3657600" cy="1247775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Hastalar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terle aşırı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tuz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 kaybettiklerinden, tuz eklenmeli ve sıcak mevsimlerde miktarı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arttırılmalıdır.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Ayrıca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 pankreas yetersizliğinden dolayı pankreas enzim tedavisi uygulanır.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Siroz ve karaciğer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yetmezliği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olan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hastalarda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gerekirse karaciğer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transplantasyonu yapılır.</a:t>
            </a:r>
          </a:p>
          <a:p>
            <a:endParaRPr lang="tr-TR" dirty="0"/>
          </a:p>
        </p:txBody>
      </p:sp>
      <p:pic>
        <p:nvPicPr>
          <p:cNvPr id="4" name="3 Resim" descr="indir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3714752"/>
            <a:ext cx="3314700" cy="1952629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 smtClean="0">
                <a:latin typeface="Algerian" pitchFamily="82" charset="0"/>
              </a:rPr>
              <a:t>   </a:t>
            </a:r>
          </a:p>
          <a:p>
            <a:pPr>
              <a:buNone/>
            </a:pPr>
            <a:endParaRPr lang="tr-TR" sz="4000" dirty="0" smtClean="0">
              <a:latin typeface="Algerian" pitchFamily="82" charset="0"/>
            </a:endParaRPr>
          </a:p>
          <a:p>
            <a:pPr>
              <a:buNone/>
            </a:pPr>
            <a:r>
              <a:rPr lang="tr-TR" sz="4000" dirty="0" smtClean="0">
                <a:latin typeface="Algerian" pitchFamily="82" charset="0"/>
              </a:rPr>
              <a:t>              TEŞEKKÜRLER </a:t>
            </a:r>
            <a:endParaRPr lang="tr-TR" sz="4000" dirty="0"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  <a:latin typeface="Arial Black" pitchFamily="34" charset="0"/>
              </a:rPr>
              <a:t>               </a:t>
            </a:r>
            <a:r>
              <a:rPr lang="tr-TR" sz="4800" dirty="0" smtClean="0">
                <a:solidFill>
                  <a:srgbClr val="0070C0"/>
                </a:solidFill>
                <a:latin typeface="Algerian" pitchFamily="82" charset="0"/>
              </a:rPr>
              <a:t> NEDİR?</a:t>
            </a:r>
            <a:endParaRPr lang="tr-TR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Kistik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Fibrozis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(KF) kalıtsal (ailevi geçiş gösteren) bir hastalıktır.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-  Doğumdan itibaren pek çok organın salgı bezlerini etkileyerek fonksiyon bozukluklarına yol açar. 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-  Hastalıktan sıklıkla akciğerler, pankreas, karaciğer, bağırsaklar, sinüsler ve üreme organları etkilenir. </a:t>
            </a: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786478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   Normalde, dış salgı bezlerinin salgısı sudan zengin ve akışkan kıvamdadır, bu özellik organ sistemlerinin normal çalışmasını sağlar.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KF’li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hastalarda gen mutasyonu nedeniyle salgılar susuzdur, koyulaşmış, kıvamı artmış ve akıcı özelliği kaybolmuştur.</a:t>
            </a: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952017102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3214686"/>
            <a:ext cx="5943600" cy="2357454"/>
          </a:xfrm>
          <a:prstGeom prst="rect">
            <a:avLst/>
          </a:prstGeom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642918"/>
            <a:ext cx="7772400" cy="53768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 Bu anormal özellikteki salgılar akciğerde havayollarında birikerek mikropların yerleşmesine, tekrarlayan-ilerleyen akciğer enfeksiyonlarına ve ilerleyici akciğer hasarına neden olur. 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  Karaciğer ve pankreasın salgıları da koyulaşmıştır, bu koyu salgılar organ kanallarını tıkayarak hasara neden olurken diğer taraftan da salgılar bağırsağa akamadığı için yenilen yiyecekler sindirilip vücuda yararlı hale getirilemez.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Resim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857364"/>
            <a:ext cx="7143800" cy="2571768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kistik fibrozi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14480" y="1285860"/>
            <a:ext cx="6019800" cy="4524375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lgerian" pitchFamily="82" charset="0"/>
              </a:rPr>
              <a:t> </a:t>
            </a:r>
            <a:r>
              <a:rPr lang="tr-TR" dirty="0" smtClean="0">
                <a:latin typeface="Algerian" pitchFamily="82" charset="0"/>
              </a:rPr>
              <a:t>              </a:t>
            </a:r>
            <a:r>
              <a:rPr lang="tr-TR" sz="4800" dirty="0" smtClean="0">
                <a:solidFill>
                  <a:srgbClr val="00B050"/>
                </a:solidFill>
                <a:latin typeface="Algerian" pitchFamily="82" charset="0"/>
              </a:rPr>
              <a:t>NEDENLERİ</a:t>
            </a:r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Kistik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fibrozis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genetik geçişli bir hastalık olduğu için, hem annenin hem de babanın hastalık geninin bir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araya gelmesiyle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bebekte hastalık ancak görülebilir.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Anne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hastalık belirtilerini göstermez. Çünkü annenin iki yapıtaşından birisi sağlamdır.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Baba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da anne gibi aynı özelliği gösterir. Onun da iki yapıtaşından biri sağlamdır. </a:t>
            </a:r>
          </a:p>
          <a:p>
            <a:pPr fontAlgn="base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Taşıyıcı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anne ve babadan doğacak olan çocukta bu hastalığın görülme ihtimali %25’tir.</a:t>
            </a:r>
          </a:p>
          <a:p>
            <a:endParaRPr lang="tr-TR" dirty="0"/>
          </a:p>
        </p:txBody>
      </p:sp>
      <p:pic>
        <p:nvPicPr>
          <p:cNvPr id="4" name="3 Resim" descr="indir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1643050"/>
            <a:ext cx="3248025" cy="14097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lgerian" pitchFamily="82" charset="0"/>
              </a:rPr>
              <a:t>            BELİRTİLERİ</a:t>
            </a:r>
            <a:endParaRPr lang="tr-TR" sz="4800" dirty="0">
              <a:latin typeface="Algerian" pitchFamily="8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5053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Yenidoğanda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mekonyum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ileusu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Yenidoğanda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uzamış sarılık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Gelişim geriliği 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Boy kısalığı 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Zayıflık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Nefes darlığı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Karın ağrısı veya şişkinlik</a:t>
            </a: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714488"/>
            <a:ext cx="2466975" cy="1847850"/>
          </a:xfrm>
          <a:prstGeom prst="rect">
            <a:avLst/>
          </a:prstGeom>
        </p:spPr>
      </p:pic>
      <p:pic>
        <p:nvPicPr>
          <p:cNvPr id="5" name="4 Resim" descr="indi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4286256"/>
            <a:ext cx="2152650" cy="2124075"/>
          </a:xfrm>
          <a:prstGeom prst="rect">
            <a:avLst/>
          </a:prstGeom>
        </p:spPr>
      </p:pic>
      <p:pic>
        <p:nvPicPr>
          <p:cNvPr id="6" name="5 Resim" descr="Mekonyum+ileus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4143380"/>
            <a:ext cx="2500266" cy="1928826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2000240"/>
            <a:ext cx="8186766" cy="2714644"/>
          </a:xfrm>
        </p:spPr>
        <p:txBody>
          <a:bodyPr/>
          <a:lstStyle/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Balgamlı öksürük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Kötü kokulu ve yağlı dışkı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Bağırsak tıkanması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Burun kanalları iltihabı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Tekrarlanan akciğer enfeksiyonları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Şiddetli kabızlık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- Hırıltı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indir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857232"/>
            <a:ext cx="3000396" cy="1785950"/>
          </a:xfrm>
          <a:prstGeom prst="rect">
            <a:avLst/>
          </a:prstGeom>
        </p:spPr>
      </p:pic>
      <p:pic>
        <p:nvPicPr>
          <p:cNvPr id="5" name="4 Resim" descr="burun-kanali-tikaniklig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3571876"/>
            <a:ext cx="3071834" cy="2108200"/>
          </a:xfrm>
          <a:prstGeom prst="rect">
            <a:avLst/>
          </a:prstGeom>
        </p:spPr>
      </p:pic>
      <p:pic>
        <p:nvPicPr>
          <p:cNvPr id="6" name="5 Resim" descr="kistikfibrozi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1604" y="4786322"/>
            <a:ext cx="2619375" cy="1790700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2000" dirty="0" smtClean="0"/>
              <a:t> </a:t>
            </a:r>
            <a:r>
              <a:rPr lang="tr-TR" sz="2000" dirty="0" smtClean="0"/>
              <a:t>  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Kistik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fibrozis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(KF) beyaz ırkta daha sık görülen genetik bir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hastalıktır.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Kronik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obstrüktif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akciğer hastalığı, pankreasın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ekzokrin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yetersizliği ve yüksek ter elektrolit düzeylerinden oluşan klasik üç klinik bulgu hastaların %90’ında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bulunmaktadır.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Akış Çizelgesi: Bağlayıcı"/>
          <p:cNvSpPr/>
          <p:nvPr/>
        </p:nvSpPr>
        <p:spPr>
          <a:xfrm>
            <a:off x="1000100" y="300037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435</TotalTime>
  <Words>687</Words>
  <Application>Microsoft Office PowerPoint</Application>
  <PresentationFormat>Ekran Gösterisi (4:3)</PresentationFormat>
  <Paragraphs>116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Hisse Senedi</vt:lpstr>
      <vt:lpstr>KİSTİK FİBROZİS</vt:lpstr>
      <vt:lpstr>                NEDİR?</vt:lpstr>
      <vt:lpstr>Slayt 3</vt:lpstr>
      <vt:lpstr>Slayt 4</vt:lpstr>
      <vt:lpstr>Slayt 5</vt:lpstr>
      <vt:lpstr>               NEDENLERİ</vt:lpstr>
      <vt:lpstr>            BELİRTİLERİ</vt:lpstr>
      <vt:lpstr>Slayt 8</vt:lpstr>
      <vt:lpstr>Slayt 9</vt:lpstr>
      <vt:lpstr>Slayt 10</vt:lpstr>
      <vt:lpstr>       NASIL SEYREDER?</vt:lpstr>
      <vt:lpstr>                  TANISI</vt:lpstr>
      <vt:lpstr>Slayt 13</vt:lpstr>
      <vt:lpstr>                  TEDAVİSİ</vt:lpstr>
      <vt:lpstr>            </vt:lpstr>
      <vt:lpstr>Slayt 16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KİSTİK FİBROZİS</dc:title>
  <dc:creator>TOLGA</dc:creator>
  <cp:lastModifiedBy>TOLGA</cp:lastModifiedBy>
  <cp:revision>4</cp:revision>
  <dcterms:created xsi:type="dcterms:W3CDTF">2018-04-29T08:44:03Z</dcterms:created>
  <dcterms:modified xsi:type="dcterms:W3CDTF">2018-05-01T12:45:54Z</dcterms:modified>
</cp:coreProperties>
</file>