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259" r:id="rId5"/>
    <p:sldId id="258" r:id="rId6"/>
    <p:sldId id="260" r:id="rId7"/>
    <p:sldId id="261" r:id="rId8"/>
    <p:sldId id="276" r:id="rId9"/>
    <p:sldId id="279" r:id="rId10"/>
    <p:sldId id="278" r:id="rId11"/>
    <p:sldId id="277" r:id="rId12"/>
    <p:sldId id="263" r:id="rId13"/>
    <p:sldId id="295" r:id="rId14"/>
    <p:sldId id="266" r:id="rId15"/>
    <p:sldId id="296" r:id="rId16"/>
    <p:sldId id="297" r:id="rId17"/>
    <p:sldId id="298" r:id="rId18"/>
    <p:sldId id="300" r:id="rId19"/>
    <p:sldId id="267" r:id="rId20"/>
    <p:sldId id="268" r:id="rId21"/>
    <p:sldId id="269" r:id="rId22"/>
    <p:sldId id="270" r:id="rId23"/>
    <p:sldId id="271" r:id="rId24"/>
    <p:sldId id="272" r:id="rId25"/>
    <p:sldId id="273" r:id="rId26"/>
    <p:sldId id="280" r:id="rId27"/>
    <p:sldId id="308" r:id="rId28"/>
    <p:sldId id="305" r:id="rId29"/>
    <p:sldId id="306" r:id="rId30"/>
    <p:sldId id="281" r:id="rId31"/>
    <p:sldId id="299" r:id="rId32"/>
    <p:sldId id="282" r:id="rId33"/>
    <p:sldId id="283" r:id="rId34"/>
    <p:sldId id="284" r:id="rId35"/>
    <p:sldId id="285" r:id="rId36"/>
    <p:sldId id="286" r:id="rId37"/>
    <p:sldId id="287" r:id="rId38"/>
    <p:sldId id="288" r:id="rId39"/>
    <p:sldId id="301" r:id="rId40"/>
    <p:sldId id="309" r:id="rId41"/>
    <p:sldId id="302" r:id="rId42"/>
    <p:sldId id="303" r:id="rId43"/>
    <p:sldId id="310" r:id="rId44"/>
    <p:sldId id="304" r:id="rId45"/>
    <p:sldId id="290" r:id="rId46"/>
    <p:sldId id="289" r:id="rId47"/>
    <p:sldId id="291" r:id="rId48"/>
    <p:sldId id="292" r:id="rId49"/>
    <p:sldId id="311" r:id="rId50"/>
    <p:sldId id="294"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AA3FCBC-2073-473A-A983-8913B76DB47D}"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39B77CF-840D-43BF-A831-9BCCC2356EB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3FCBC-2073-473A-A983-8913B76DB47D}" type="datetimeFigureOut">
              <a:rPr lang="tr-TR" smtClean="0"/>
              <a:pPr/>
              <a:t>19.01.2020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B77CF-840D-43BF-A831-9BCCC2356EB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turkhemsirelerdernegi.org.tr/tr.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980728"/>
            <a:ext cx="7772400" cy="1470025"/>
          </a:xfrm>
        </p:spPr>
        <p:txBody>
          <a:bodyPr/>
          <a:lstStyle/>
          <a:p>
            <a:r>
              <a:rPr lang="tr-TR" b="1" dirty="0" smtClean="0">
                <a:latin typeface="Times New Roman" pitchFamily="18" charset="0"/>
                <a:cs typeface="Times New Roman" pitchFamily="18" charset="0"/>
              </a:rPr>
              <a:t>Hemşirelikle İlgili Ulusal ve Uluslararası Kuruluşlar  </a:t>
            </a:r>
            <a:endParaRPr lang="tr-TR" b="1" dirty="0">
              <a:latin typeface="Times New Roman" pitchFamily="18" charset="0"/>
              <a:cs typeface="Times New Roman" pitchFamily="18" charset="0"/>
            </a:endParaRPr>
          </a:p>
        </p:txBody>
      </p:sp>
      <p:sp>
        <p:nvSpPr>
          <p:cNvPr id="3" name="2 Alt Başlık"/>
          <p:cNvSpPr>
            <a:spLocks noGrp="1"/>
          </p:cNvSpPr>
          <p:nvPr>
            <p:ph type="subTitle" idx="1"/>
          </p:nvPr>
        </p:nvSpPr>
        <p:spPr/>
        <p:txBody>
          <a:bodyPr/>
          <a:lstStyle/>
          <a:p>
            <a:pPr algn="r"/>
            <a:r>
              <a:rPr lang="tr-TR" dirty="0" smtClean="0">
                <a:solidFill>
                  <a:schemeClr val="tx1"/>
                </a:solidFill>
                <a:latin typeface="Times New Roman" pitchFamily="18" charset="0"/>
                <a:cs typeface="Times New Roman" pitchFamily="18" charset="0"/>
              </a:rPr>
              <a:t>Öğretim Görevlisi</a:t>
            </a:r>
          </a:p>
          <a:p>
            <a:pPr algn="r"/>
            <a:r>
              <a:rPr lang="tr-TR" dirty="0" smtClean="0">
                <a:solidFill>
                  <a:schemeClr val="tx1"/>
                </a:solidFill>
                <a:latin typeface="Times New Roman" pitchFamily="18" charset="0"/>
                <a:cs typeface="Times New Roman" pitchFamily="18" charset="0"/>
              </a:rPr>
              <a:t>Meltem ÖZDUYAN KILIÇ</a:t>
            </a:r>
            <a:endParaRPr lang="tr-TR"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Dünya Sağlık Örgütü (DSÖ-WHO)</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nSpc>
                <a:spcPct val="150000"/>
              </a:lnSpc>
            </a:pPr>
            <a:r>
              <a:rPr lang="tr-TR" dirty="0" smtClean="0">
                <a:solidFill>
                  <a:schemeClr val="tx1"/>
                </a:solidFill>
                <a:latin typeface="Times New Roman" pitchFamily="18" charset="0"/>
                <a:cs typeface="Times New Roman" pitchFamily="18" charset="0"/>
              </a:rPr>
              <a:t>Türkiye  9 Haziran 1949 da </a:t>
            </a:r>
            <a:r>
              <a:rPr lang="tr-TR" dirty="0" err="1" smtClean="0">
                <a:solidFill>
                  <a:schemeClr val="tx1"/>
                </a:solidFill>
                <a:latin typeface="Times New Roman" pitchFamily="18" charset="0"/>
                <a:cs typeface="Times New Roman" pitchFamily="18" charset="0"/>
              </a:rPr>
              <a:t>DSÖ’ye</a:t>
            </a:r>
            <a:r>
              <a:rPr lang="tr-TR" dirty="0" smtClean="0">
                <a:solidFill>
                  <a:schemeClr val="tx1"/>
                </a:solidFill>
                <a:latin typeface="Times New Roman" pitchFamily="18" charset="0"/>
                <a:cs typeface="Times New Roman" pitchFamily="18" charset="0"/>
              </a:rPr>
              <a:t> üye olmuştur.</a:t>
            </a:r>
          </a:p>
          <a:p>
            <a:pPr>
              <a:lnSpc>
                <a:spcPct val="150000"/>
              </a:lnSpc>
            </a:pPr>
            <a:r>
              <a:rPr lang="tr-TR" dirty="0" smtClean="0">
                <a:latin typeface="Times New Roman" pitchFamily="18" charset="0"/>
                <a:cs typeface="Times New Roman" pitchFamily="18" charset="0"/>
              </a:rPr>
              <a:t>Günümüzde 150’den fazla ülkenin üyeliği vardır.</a:t>
            </a:r>
            <a:endParaRPr lang="tr-TR" dirty="0" smtClean="0">
              <a:solidFill>
                <a:schemeClr val="tx1"/>
              </a:solidFill>
              <a:latin typeface="Times New Roman" pitchFamily="18" charset="0"/>
              <a:cs typeface="Times New Roman" pitchFamily="18" charset="0"/>
            </a:endParaRPr>
          </a:p>
          <a:p>
            <a:pPr>
              <a:lnSpc>
                <a:spcPct val="150000"/>
              </a:lnSpc>
              <a:buNone/>
            </a:pPr>
            <a:endParaRPr lang="tr-TR"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Dünya Sağlık Örgütü (DSÖ-WHO)</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buNone/>
            </a:pPr>
            <a:r>
              <a:rPr lang="tr-TR" u="sng" dirty="0" smtClean="0">
                <a:solidFill>
                  <a:srgbClr val="FF0000"/>
                </a:solidFill>
                <a:latin typeface="Times New Roman" pitchFamily="18" charset="0"/>
                <a:cs typeface="Times New Roman" pitchFamily="18" charset="0"/>
              </a:rPr>
              <a:t>Amaçları</a:t>
            </a:r>
          </a:p>
          <a:p>
            <a:pPr algn="just"/>
            <a:r>
              <a:rPr lang="tr-TR" dirty="0" smtClean="0">
                <a:latin typeface="Times New Roman" pitchFamily="18" charset="0"/>
                <a:cs typeface="Times New Roman" pitchFamily="18" charset="0"/>
              </a:rPr>
              <a:t>Dünya sağlığını koruma</a:t>
            </a:r>
          </a:p>
          <a:p>
            <a:pPr algn="just"/>
            <a:r>
              <a:rPr lang="tr-TR" dirty="0" smtClean="0">
                <a:latin typeface="Times New Roman" pitchFamily="18" charset="0"/>
                <a:cs typeface="Times New Roman" pitchFamily="18" charset="0"/>
              </a:rPr>
              <a:t>Bölge problemlerine ilgi gösterme ve çözümleme</a:t>
            </a:r>
          </a:p>
          <a:p>
            <a:pPr algn="just"/>
            <a:r>
              <a:rPr lang="tr-TR" dirty="0" smtClean="0">
                <a:latin typeface="Times New Roman" pitchFamily="18" charset="0"/>
                <a:cs typeface="Times New Roman" pitchFamily="18" charset="0"/>
              </a:rPr>
              <a:t>Üye ülkelere her türlü yardım, malzeme, burs vb. sağlama</a:t>
            </a:r>
          </a:p>
          <a:p>
            <a:pPr algn="just"/>
            <a:r>
              <a:rPr lang="tr-TR" dirty="0" smtClean="0">
                <a:latin typeface="Times New Roman" pitchFamily="18" charset="0"/>
                <a:cs typeface="Times New Roman" pitchFamily="18" charset="0"/>
              </a:rPr>
              <a:t>Toplum sağlığını geliştirme</a:t>
            </a:r>
          </a:p>
          <a:p>
            <a:pPr algn="just"/>
            <a:r>
              <a:rPr lang="tr-TR" dirty="0" smtClean="0">
                <a:latin typeface="Times New Roman" pitchFamily="18" charset="0"/>
                <a:cs typeface="Times New Roman" pitchFamily="18" charset="0"/>
              </a:rPr>
              <a:t>Standart geliştirme</a:t>
            </a:r>
            <a:endParaRPr lang="tr-TR"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395536" y="260648"/>
            <a:ext cx="8568951" cy="64087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Birleşmiş Milletler Çocuklara Yardım Fonu - UNICEF</a:t>
            </a:r>
            <a:endParaRPr lang="tr-TR"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1954’te kurulmuştur.</a:t>
            </a:r>
          </a:p>
          <a:p>
            <a:pPr algn="just"/>
            <a:r>
              <a:rPr lang="tr-TR" dirty="0" smtClean="0">
                <a:latin typeface="Times New Roman" pitchFamily="18" charset="0"/>
                <a:cs typeface="Times New Roman" pitchFamily="18" charset="0"/>
              </a:rPr>
              <a:t>Çocuk haklarının uygulanmasını destekleme konusunda uzmanlaşmış Birleşmiş Milletler kurumudur. </a:t>
            </a:r>
          </a:p>
          <a:p>
            <a:pPr algn="just"/>
            <a:r>
              <a:rPr lang="tr-TR" dirty="0" smtClean="0">
                <a:latin typeface="Times New Roman" pitchFamily="18" charset="0"/>
                <a:cs typeface="Times New Roman" pitchFamily="18" charset="0"/>
              </a:rPr>
              <a:t>Kurumun bütün çalışmaları, tarihte en yaygın olarak benimsenen insan hakları sözleşmesi olan BM Çocuk Haklarına dair Sözleşme doğrultusunda yürütülmektedir. </a:t>
            </a:r>
          </a:p>
          <a:p>
            <a:pPr algn="just"/>
            <a:endParaRPr lang="tr-TR" dirty="0" smtClean="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Birleşmiş Milletler Çocuklara Yardım Fonu - UNICEF</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dirty="0" smtClean="0">
                <a:solidFill>
                  <a:schemeClr val="tx1"/>
                </a:solidFill>
                <a:latin typeface="Times New Roman" pitchFamily="18" charset="0"/>
                <a:cs typeface="Times New Roman" pitchFamily="18" charset="0"/>
              </a:rPr>
              <a:t>UNICEF ülke programları aracılığıyla kadınların ve kız çocukların eşit haklara kavuşmaları, topluluklarının siyasal, sosyal ve ekonomik kalkınmasına tam olarak katılmaları için çaba göstermektedir.</a:t>
            </a:r>
          </a:p>
          <a:p>
            <a:pPr algn="just">
              <a:lnSpc>
                <a:spcPct val="150000"/>
              </a:lnSpc>
            </a:pPr>
            <a:endParaRPr lang="tr-TR" dirty="0" smtClean="0">
              <a:solidFill>
                <a:schemeClr val="tx1"/>
              </a:solidFill>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Birleşmiş Milletler Çocuklara Yardım Fonu - UNICEF</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10000"/>
          </a:bodyPr>
          <a:lstStyle/>
          <a:p>
            <a:pPr algn="just"/>
            <a:r>
              <a:rPr lang="tr-TR" dirty="0" smtClean="0">
                <a:latin typeface="Times New Roman" pitchFamily="18" charset="0"/>
                <a:cs typeface="Times New Roman" pitchFamily="18" charset="0"/>
              </a:rPr>
              <a:t>Amaçları</a:t>
            </a:r>
          </a:p>
          <a:p>
            <a:pPr lvl="0" algn="just">
              <a:buClr>
                <a:srgbClr val="002060"/>
              </a:buClr>
            </a:pPr>
            <a:r>
              <a:rPr lang="tr-TR" dirty="0" smtClean="0">
                <a:solidFill>
                  <a:schemeClr val="tx1"/>
                </a:solidFill>
                <a:latin typeface="Times New Roman" pitchFamily="18" charset="0"/>
                <a:cs typeface="Times New Roman" pitchFamily="18" charset="0"/>
              </a:rPr>
              <a:t>Tüm bebeklerin hayatta kalmasını ve tüm çocukların sağlık bakımı, beslenme ve duygusal ve bilişsel gelişimlerini destekleyen bir ortam dahil olmak üzere uygun erken çocukluk bakımını almalarını sağlamak;</a:t>
            </a:r>
          </a:p>
          <a:p>
            <a:pPr lvl="0" algn="just">
              <a:buClr>
                <a:srgbClr val="002060"/>
              </a:buClr>
            </a:pPr>
            <a:r>
              <a:rPr lang="tr-TR" dirty="0" smtClean="0">
                <a:solidFill>
                  <a:schemeClr val="tx1"/>
                </a:solidFill>
                <a:latin typeface="Times New Roman" pitchFamily="18" charset="0"/>
                <a:cs typeface="Times New Roman" pitchFamily="18" charset="0"/>
              </a:rPr>
              <a:t>Çocukların haklarını hayata geçirmek, toplumda toplumsal cinsiyet eşitliğinin temellerini atmak ve geleceğin çocuklarının eğitimli annelere sahip olmasını sağlamak üzere kız çocukları da dahil olmak üzere tüm çocukların ilköğretimi tamamlamalarını sağlamak.</a:t>
            </a:r>
          </a:p>
          <a:p>
            <a:pPr algn="just"/>
            <a:endParaRPr lang="tr-TR"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Birleşmiş Milletler Çocuklara Yardım Fonu - UNICEF</a:t>
            </a:r>
            <a:endParaRPr lang="tr-TR" dirty="0"/>
          </a:p>
        </p:txBody>
      </p:sp>
      <p:sp>
        <p:nvSpPr>
          <p:cNvPr id="3" name="2 İçerik Yer Tutucusu"/>
          <p:cNvSpPr>
            <a:spLocks noGrp="1"/>
          </p:cNvSpPr>
          <p:nvPr>
            <p:ph idx="1"/>
          </p:nvPr>
        </p:nvSpPr>
        <p:spPr/>
        <p:txBody>
          <a:bodyPr>
            <a:normAutofit fontScale="92500" lnSpcReduction="10000"/>
          </a:bodyPr>
          <a:lstStyle/>
          <a:p>
            <a:pPr algn="just">
              <a:buClr>
                <a:srgbClr val="002060"/>
              </a:buClr>
            </a:pPr>
            <a:r>
              <a:rPr lang="tr-TR" dirty="0" smtClean="0">
                <a:solidFill>
                  <a:schemeClr val="tx1"/>
                </a:solidFill>
                <a:latin typeface="Times New Roman" pitchFamily="18" charset="0"/>
                <a:cs typeface="Times New Roman" pitchFamily="18" charset="0"/>
              </a:rPr>
              <a:t>HIV/AİDS’in gençler arasında yayılmasını önlemek ve HIV/AİDS’ten etkilenen çocuklara ve ailelerine yaşamlarını onurlu bir şekilde sürdürebilmeleri için yardımcı olmak;</a:t>
            </a:r>
          </a:p>
          <a:p>
            <a:pPr algn="just">
              <a:buClr>
                <a:srgbClr val="002060"/>
              </a:buClr>
            </a:pPr>
            <a:endParaRPr lang="tr-TR" dirty="0" smtClean="0">
              <a:solidFill>
                <a:schemeClr val="tx1"/>
              </a:solidFill>
              <a:latin typeface="Times New Roman" pitchFamily="18" charset="0"/>
              <a:cs typeface="Times New Roman" pitchFamily="18" charset="0"/>
            </a:endParaRPr>
          </a:p>
          <a:p>
            <a:pPr algn="just">
              <a:buClr>
                <a:srgbClr val="002060"/>
              </a:buClr>
            </a:pPr>
            <a:r>
              <a:rPr lang="tr-TR" dirty="0" smtClean="0">
                <a:solidFill>
                  <a:schemeClr val="tx1"/>
                </a:solidFill>
                <a:latin typeface="Times New Roman" pitchFamily="18" charset="0"/>
                <a:cs typeface="Times New Roman" pitchFamily="18" charset="0"/>
              </a:rPr>
              <a:t>Çocuk hakları için ikna edici kanıtlar oluşturmak, kaynak yaratmak ve ortaklıklar kurmak, ve kız ve erkek çocuklarına yaşamlarını etkileyen kararlara katılmaları ve seslerini duyurmaları için azami olanak sağlamak.</a:t>
            </a:r>
          </a:p>
          <a:p>
            <a:pPr algn="just"/>
            <a:endParaRPr lang="tr-TR"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Birleşmiş Milletler Çocuklara Yardım Fonu - UNICEF</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dirty="0" smtClean="0">
                <a:solidFill>
                  <a:schemeClr val="tx1"/>
                </a:solidFill>
                <a:latin typeface="Times New Roman" pitchFamily="18" charset="0"/>
                <a:cs typeface="Times New Roman" pitchFamily="18" charset="0"/>
              </a:rPr>
              <a:t>Türkiye, Birleşmiş Milletler Çocuklara Yardım Fonu, çocuk haklarını desteklemek ve bireylerden ve özel sektörden fon toplamak için bir UNICEF Milli Komitesi’nin yanında bir de çocuk refahıyla ilgili kilit alanlarda işbirliği program uygulayan bir Ülke Ofisi’nin bir arada bulunduğu tek ülkedir. Diğer ülkelerde olduğu gibi, Ülke Ofisi Hükümetle görüşülen, üzerinde anlaşılan ve imzalanan bir Ülke Programı temelinde faaliyet göstermektedir. Mevcut Ülke programı 2011-2015 dönemini kapsamaktadır.</a:t>
            </a:r>
          </a:p>
          <a:p>
            <a:pPr algn="just"/>
            <a:endParaRPr lang="tr-TR" dirty="0" smtClean="0">
              <a:solidFill>
                <a:schemeClr val="tx1"/>
              </a:solidFill>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Birleşmiş Milletler Çocuklara Yardım Fonu - UNICEF</a:t>
            </a:r>
            <a:endParaRPr lang="tr-TR" dirty="0"/>
          </a:p>
        </p:txBody>
      </p:sp>
      <p:sp>
        <p:nvSpPr>
          <p:cNvPr id="3" name="2 İçerik Yer Tutucusu"/>
          <p:cNvSpPr>
            <a:spLocks noGrp="1"/>
          </p:cNvSpPr>
          <p:nvPr>
            <p:ph idx="1"/>
          </p:nvPr>
        </p:nvSpPr>
        <p:spPr/>
        <p:txBody>
          <a:bodyPr>
            <a:normAutofit fontScale="85000" lnSpcReduction="20000"/>
          </a:bodyPr>
          <a:lstStyle/>
          <a:p>
            <a:pPr algn="just"/>
            <a:r>
              <a:rPr lang="tr-TR" dirty="0" smtClean="0">
                <a:solidFill>
                  <a:schemeClr val="tx1"/>
                </a:solidFill>
                <a:latin typeface="Times New Roman" pitchFamily="18" charset="0"/>
                <a:cs typeface="Times New Roman" pitchFamily="18" charset="0"/>
              </a:rPr>
              <a:t>Ülke programı altında, UNICEF Türkiye çok sayıda bakanlık ve devlet kurumu ile birlikte çalışmaktadır; bunlar arasında Sağlık Bakanlığı, Milli Eğitim Bakanlığı, Adalet Bakanlığı, Devlet Planlama Teşkilatı ve Sosyal Hizmetler ve Çocuk Esirgeme Kurumu Genel Müdürlüğü (SHÇEK) yer almaktadır. UNICEF aynı zamanda Türkiye Büyük Millet Meclisi (TBMM) ve yerel yönetimlerle ortak çalışmaktadır. Uygun yerlerde, Avrupa Birliği ve Dünya Bankası gibi diğer uluslararası kuruluşlarla bağlantı içinde çalışmalar yürütülmektedir. Üniversiteler ve araştırma kurumları, sivil toplum, medya ve bizzat çocuklar, Ülke programının uygulanmasında yer almaktadır.</a:t>
            </a:r>
          </a:p>
          <a:p>
            <a:pPr algn="just"/>
            <a:endParaRPr lang="tr-TR"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0" y="260648"/>
            <a:ext cx="8640960" cy="65973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ru-isareti(1).jpg"/>
          <p:cNvPicPr>
            <a:picLocks noGrp="1" noChangeAspect="1"/>
          </p:cNvPicPr>
          <p:nvPr>
            <p:ph idx="1"/>
          </p:nvPr>
        </p:nvPicPr>
        <p:blipFill>
          <a:blip r:embed="rId2" cstate="print"/>
          <a:stretch>
            <a:fillRect/>
          </a:stretch>
        </p:blipFill>
        <p:spPr>
          <a:xfrm>
            <a:off x="395536" y="260648"/>
            <a:ext cx="8424935" cy="626469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Uluslararası Kızılhaç Örgütü</a:t>
            </a:r>
            <a:endParaRPr lang="tr-TR" b="1"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Kurucusu </a:t>
            </a:r>
            <a:r>
              <a:rPr lang="tr-TR" dirty="0" err="1" smtClean="0">
                <a:latin typeface="Times New Roman" pitchFamily="18" charset="0"/>
                <a:cs typeface="Times New Roman" pitchFamily="18" charset="0"/>
              </a:rPr>
              <a:t>Henri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Dunant</a:t>
            </a:r>
            <a:r>
              <a:rPr lang="tr-TR" dirty="0" smtClean="0">
                <a:latin typeface="Times New Roman" pitchFamily="18" charset="0"/>
                <a:cs typeface="Times New Roman" pitchFamily="18" charset="0"/>
              </a:rPr>
              <a:t> (1859-İtalya, Fransa ve </a:t>
            </a:r>
            <a:r>
              <a:rPr lang="tr-TR" dirty="0" err="1" smtClean="0">
                <a:latin typeface="Times New Roman" pitchFamily="18" charset="0"/>
                <a:cs typeface="Times New Roman" pitchFamily="18" charset="0"/>
              </a:rPr>
              <a:t>Avusturalya</a:t>
            </a:r>
            <a:r>
              <a:rPr lang="tr-TR" dirty="0" smtClean="0">
                <a:latin typeface="Times New Roman" pitchFamily="18" charset="0"/>
                <a:cs typeface="Times New Roman" pitchFamily="18" charset="0"/>
              </a:rPr>
              <a:t> Savaşı)</a:t>
            </a:r>
          </a:p>
          <a:p>
            <a:pPr algn="just">
              <a:lnSpc>
                <a:spcPct val="150000"/>
              </a:lnSpc>
            </a:pPr>
            <a:r>
              <a:rPr lang="tr-TR" dirty="0" smtClean="0">
                <a:latin typeface="Times New Roman" pitchFamily="18" charset="0"/>
                <a:cs typeface="Times New Roman" pitchFamily="18" charset="0"/>
              </a:rPr>
              <a:t>17 Şubat 1865 Cenevre 14 devletin katılımıyla yapılan toplantı (</a:t>
            </a:r>
            <a:r>
              <a:rPr lang="tr-TR" dirty="0" err="1" smtClean="0">
                <a:latin typeface="Times New Roman" pitchFamily="18" charset="0"/>
                <a:cs typeface="Times New Roman" pitchFamily="18" charset="0"/>
              </a:rPr>
              <a:t>Henri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Dunant</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Gustave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Moynier</a:t>
            </a:r>
            <a:r>
              <a:rPr lang="tr-TR" dirty="0" smtClean="0">
                <a:latin typeface="Times New Roman" pitchFamily="18" charset="0"/>
                <a:cs typeface="Times New Roman" pitchFamily="18" charset="0"/>
              </a:rPr>
              <a:t>- İsviçre Sosyal Yardım Teşkilatı Başkanı)</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Uluslararası Kızılhaç Örgütü</a:t>
            </a:r>
            <a:endParaRPr lang="tr-TR" b="1"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1907’de hemşireliğin bir meslek olarak tanınması kararını almıştır.</a:t>
            </a:r>
          </a:p>
          <a:p>
            <a:pPr algn="just">
              <a:lnSpc>
                <a:spcPct val="150000"/>
              </a:lnSpc>
            </a:pPr>
            <a:r>
              <a:rPr lang="tr-TR" dirty="0" smtClean="0">
                <a:latin typeface="Times New Roman" pitchFamily="18" charset="0"/>
                <a:cs typeface="Times New Roman" pitchFamily="18" charset="0"/>
              </a:rPr>
              <a:t>1919’da hemşirelik bürosu açılmıştır.</a:t>
            </a:r>
          </a:p>
          <a:p>
            <a:pPr algn="just">
              <a:lnSpc>
                <a:spcPct val="150000"/>
              </a:lnSpc>
            </a:pPr>
            <a:r>
              <a:rPr lang="tr-TR" dirty="0" smtClean="0">
                <a:latin typeface="Times New Roman" pitchFamily="18" charset="0"/>
                <a:cs typeface="Times New Roman" pitchFamily="18" charset="0"/>
              </a:rPr>
              <a:t>1925 yılında 52 devlet üye olmuştur.</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Uluslararası Kızılhaç Örgütü</a:t>
            </a:r>
            <a:endParaRPr lang="tr-TR" b="1"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Amaçları</a:t>
            </a:r>
          </a:p>
          <a:p>
            <a:pPr algn="just"/>
            <a:r>
              <a:rPr lang="tr-TR" dirty="0" smtClean="0">
                <a:latin typeface="Times New Roman" pitchFamily="18" charset="0"/>
                <a:cs typeface="Times New Roman" pitchFamily="18" charset="0"/>
              </a:rPr>
              <a:t>Savaş halinde yardım malzemesi ve personelini gereken yere göndermek</a:t>
            </a:r>
          </a:p>
          <a:p>
            <a:pPr algn="just"/>
            <a:r>
              <a:rPr lang="tr-TR" dirty="0" smtClean="0">
                <a:latin typeface="Times New Roman" pitchFamily="18" charset="0"/>
                <a:cs typeface="Times New Roman" pitchFamily="18" charset="0"/>
              </a:rPr>
              <a:t>Üye devletler savaşa girmese dahi, savaşta olan diğer devletlere yardım etmesini sağlamak</a:t>
            </a:r>
          </a:p>
          <a:p>
            <a:pPr algn="just"/>
            <a:r>
              <a:rPr lang="tr-TR" dirty="0" smtClean="0">
                <a:latin typeface="Times New Roman" pitchFamily="18" charset="0"/>
                <a:cs typeface="Times New Roman" pitchFamily="18" charset="0"/>
              </a:rPr>
              <a:t>Barış zamanında afet durumlarında kalan devletlere yardımda bulunmak</a:t>
            </a:r>
            <a:endParaRPr lang="tr-TR"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51520" y="332656"/>
            <a:ext cx="8568952" cy="626469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Kızılay</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pPr algn="just">
              <a:lnSpc>
                <a:spcPct val="150000"/>
              </a:lnSpc>
            </a:pPr>
            <a:r>
              <a:rPr lang="tr-TR" dirty="0" smtClean="0">
                <a:latin typeface="Times New Roman" pitchFamily="18" charset="0"/>
                <a:cs typeface="Times New Roman" pitchFamily="18" charset="0"/>
              </a:rPr>
              <a:t>1863 Cenevre toplantı sonucu Osmanlı Devleti’ne iletilmesi…</a:t>
            </a:r>
          </a:p>
          <a:p>
            <a:pPr algn="just">
              <a:lnSpc>
                <a:spcPct val="150000"/>
              </a:lnSpc>
            </a:pPr>
            <a:r>
              <a:rPr lang="tr-TR" dirty="0" smtClean="0">
                <a:latin typeface="Times New Roman" pitchFamily="18" charset="0"/>
                <a:cs typeface="Times New Roman" pitchFamily="18" charset="0"/>
              </a:rPr>
              <a:t>1867 Abdullah Bey’in </a:t>
            </a:r>
            <a:r>
              <a:rPr lang="tr-TR" dirty="0" err="1" smtClean="0">
                <a:latin typeface="Times New Roman" pitchFamily="18" charset="0"/>
                <a:cs typeface="Times New Roman" pitchFamily="18" charset="0"/>
              </a:rPr>
              <a:t>Henri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Dunant</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Gustave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Monier</a:t>
            </a:r>
            <a:r>
              <a:rPr lang="tr-TR" dirty="0" smtClean="0">
                <a:latin typeface="Times New Roman" pitchFamily="18" charset="0"/>
                <a:cs typeface="Times New Roman" pitchFamily="18" charset="0"/>
              </a:rPr>
              <a:t> ile iletişimi, yönetmelik  hazırlanması… </a:t>
            </a:r>
          </a:p>
          <a:p>
            <a:pPr algn="just">
              <a:lnSpc>
                <a:spcPct val="150000"/>
              </a:lnSpc>
            </a:pPr>
            <a:r>
              <a:rPr lang="tr-TR" dirty="0" smtClean="0">
                <a:latin typeface="Times New Roman" pitchFamily="18" charset="0"/>
                <a:cs typeface="Times New Roman" pitchFamily="18" charset="0"/>
              </a:rPr>
              <a:t>1877 </a:t>
            </a:r>
            <a:r>
              <a:rPr lang="tr-TR" dirty="0" err="1" smtClean="0">
                <a:latin typeface="Times New Roman" pitchFamily="18" charset="0"/>
                <a:cs typeface="Times New Roman" pitchFamily="18" charset="0"/>
              </a:rPr>
              <a:t>Marko</a:t>
            </a:r>
            <a:r>
              <a:rPr lang="tr-TR" dirty="0" smtClean="0">
                <a:latin typeface="Times New Roman" pitchFamily="18" charset="0"/>
                <a:cs typeface="Times New Roman" pitchFamily="18" charset="0"/>
              </a:rPr>
              <a:t> Paşa’nın başkanlığı ile “Yaralı ve Hasta Askerlere Muavenet Cemiyeti”  (Daha sonra Hilal-i </a:t>
            </a:r>
            <a:r>
              <a:rPr lang="tr-TR" dirty="0" err="1" smtClean="0">
                <a:latin typeface="Times New Roman" pitchFamily="18" charset="0"/>
                <a:cs typeface="Times New Roman" pitchFamily="18" charset="0"/>
              </a:rPr>
              <a:t>Ahmer</a:t>
            </a:r>
            <a:r>
              <a:rPr lang="tr-TR" dirty="0" smtClean="0">
                <a:latin typeface="Times New Roman" pitchFamily="18" charset="0"/>
                <a:cs typeface="Times New Roman" pitchFamily="18" charset="0"/>
              </a:rPr>
              <a:t> Cemiyeti)</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Kızılay</a:t>
            </a:r>
            <a:endParaRPr lang="tr-TR"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1907-Besim Ömer Paşa, Kızılhaç toplantısı ve Kızılhaç’a üyelik</a:t>
            </a:r>
          </a:p>
          <a:p>
            <a:pPr algn="just">
              <a:lnSpc>
                <a:spcPct val="150000"/>
              </a:lnSpc>
            </a:pPr>
            <a:r>
              <a:rPr lang="tr-TR" dirty="0" smtClean="0">
                <a:latin typeface="Times New Roman" pitchFamily="18" charset="0"/>
                <a:cs typeface="Times New Roman" pitchFamily="18" charset="0"/>
              </a:rPr>
              <a:t>Cumhuriyet’in ilanından sonra da Türkiye Cumhuriyeti Kızılay Derneği.</a:t>
            </a:r>
            <a:endParaRPr lang="tr-TR"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Kızılay</a:t>
            </a:r>
            <a:endParaRPr lang="tr-TR" dirty="0"/>
          </a:p>
        </p:txBody>
      </p:sp>
      <p:sp>
        <p:nvSpPr>
          <p:cNvPr id="3" name="2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Amaçları</a:t>
            </a:r>
          </a:p>
          <a:p>
            <a:pPr algn="just"/>
            <a:r>
              <a:rPr lang="tr-TR" dirty="0" smtClean="0">
                <a:latin typeface="Times New Roman" pitchFamily="18" charset="0"/>
                <a:cs typeface="Times New Roman" pitchFamily="18" charset="0"/>
              </a:rPr>
              <a:t>Savaş halinde yardım malzemesi ve personelini gereken yere göndermek</a:t>
            </a:r>
          </a:p>
          <a:p>
            <a:pPr algn="just"/>
            <a:r>
              <a:rPr lang="tr-TR" dirty="0" smtClean="0">
                <a:latin typeface="Times New Roman" pitchFamily="18" charset="0"/>
                <a:cs typeface="Times New Roman" pitchFamily="18" charset="0"/>
              </a:rPr>
              <a:t>Ani felaketler karşısında yurt içinde ve yurt dışına yardım sağlamak</a:t>
            </a:r>
          </a:p>
          <a:p>
            <a:pPr algn="just"/>
            <a:r>
              <a:rPr lang="tr-TR" dirty="0" smtClean="0">
                <a:latin typeface="Times New Roman" pitchFamily="18" charset="0"/>
                <a:cs typeface="Times New Roman" pitchFamily="18" charset="0"/>
              </a:rPr>
              <a:t>Savaş ve barışta yardım edecek personeli yetiştirmek</a:t>
            </a:r>
          </a:p>
          <a:p>
            <a:pPr algn="just"/>
            <a:r>
              <a:rPr lang="tr-TR" dirty="0" smtClean="0">
                <a:latin typeface="Times New Roman" pitchFamily="18" charset="0"/>
                <a:cs typeface="Times New Roman" pitchFamily="18" charset="0"/>
              </a:rPr>
              <a:t>Kızılhaç’a üye devletleri gereksinimleri doğrultusunda yardım etmek</a:t>
            </a:r>
          </a:p>
          <a:p>
            <a:pPr algn="just"/>
            <a:endParaRPr lang="tr-TR"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188640"/>
            <a:ext cx="8964488" cy="64087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Kuzey Amerika Hemşirelik Tanıları Birliği (NANDA-I)</a:t>
            </a:r>
            <a:endParaRPr lang="tr-TR" b="1" dirty="0"/>
          </a:p>
        </p:txBody>
      </p:sp>
      <p:sp>
        <p:nvSpPr>
          <p:cNvPr id="3" name="2 İçerik Yer Tutucusu"/>
          <p:cNvSpPr>
            <a:spLocks noGrp="1"/>
          </p:cNvSpPr>
          <p:nvPr>
            <p:ph idx="1"/>
          </p:nvPr>
        </p:nvSpPr>
        <p:spPr/>
        <p:txBody>
          <a:bodyPr>
            <a:normAutofit fontScale="92500" lnSpcReduction="20000"/>
          </a:bodyPr>
          <a:lstStyle/>
          <a:p>
            <a:pPr algn="just"/>
            <a:r>
              <a:rPr lang="tr-TR" dirty="0" smtClean="0">
                <a:latin typeface="Times New Roman" pitchFamily="18" charset="0"/>
                <a:cs typeface="Times New Roman" pitchFamily="18" charset="0"/>
              </a:rPr>
              <a:t>1973 yılında, Hemşirelik Tanılarını Adlandırma ve Sınıflanması için Görev Gücü olarak ilk toplantısını yapan oluşum, hemşire kuramcıların ve üyelerinin katılımıyla iki yılda bir düzenlenen kongrelerle çalışmalarını sürdürmüştür. ABD dışından, bir çok uluslar arası üyeleri bulunan bu grup 1982 yılında NANDA- Kuzey Amerikan Hemşirelik Tanıları Birliği adı ile bir birlik haline dönüşmüş, 1992 yılında da uluslararası katılımı da temsil edecek şekilde NANDA </a:t>
            </a:r>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adını almıştır</a:t>
            </a:r>
          </a:p>
          <a:p>
            <a:pPr algn="just"/>
            <a:endParaRPr lang="tr-TR"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Kuzey Amerika Hemşirelik Tanıları Birliği (NANDA-I)</a:t>
            </a:r>
            <a:endParaRPr lang="tr-TR" b="1" dirty="0"/>
          </a:p>
        </p:txBody>
      </p:sp>
      <p:sp>
        <p:nvSpPr>
          <p:cNvPr id="3" name="2 İçerik Yer Tutucusu"/>
          <p:cNvSpPr>
            <a:spLocks noGrp="1"/>
          </p:cNvSpPr>
          <p:nvPr>
            <p:ph idx="1"/>
          </p:nvPr>
        </p:nvSpPr>
        <p:spPr/>
        <p:txBody>
          <a:bodyPr>
            <a:normAutofit fontScale="92500"/>
          </a:bodyPr>
          <a:lstStyle/>
          <a:p>
            <a:pPr algn="just"/>
            <a:r>
              <a:rPr lang="tr-TR" dirty="0" smtClean="0">
                <a:latin typeface="Times New Roman" pitchFamily="18" charset="0"/>
                <a:cs typeface="Times New Roman" pitchFamily="18" charset="0"/>
              </a:rPr>
              <a:t>Amacı:</a:t>
            </a:r>
          </a:p>
          <a:p>
            <a:pPr algn="just"/>
            <a:r>
              <a:rPr lang="tr-TR" dirty="0" smtClean="0">
                <a:latin typeface="Times New Roman" pitchFamily="18" charset="0"/>
                <a:cs typeface="Times New Roman" pitchFamily="18" charset="0"/>
              </a:rPr>
              <a:t>Hemşirelerin ilgilendiği fenomenini devamlı olarak geliştirerek, arılaşmasını ve sınıflamasını sağlayarak hemşireliğin hasta bakımına katkısının görünürlüğünü, kanıtlanabilirliğini artırmaktır. </a:t>
            </a:r>
          </a:p>
          <a:p>
            <a:pPr algn="just"/>
            <a:r>
              <a:rPr lang="tr-TR" dirty="0" smtClean="0">
                <a:latin typeface="Times New Roman" pitchFamily="18" charset="0"/>
                <a:cs typeface="Times New Roman" pitchFamily="18" charset="0"/>
              </a:rPr>
              <a:t>NANDA-</a:t>
            </a:r>
            <a:r>
              <a:rPr lang="tr-TR" dirty="0" err="1" smtClean="0">
                <a:latin typeface="Times New Roman" pitchFamily="18" charset="0"/>
                <a:cs typeface="Times New Roman" pitchFamily="18" charset="0"/>
              </a:rPr>
              <a:t>I'ın</a:t>
            </a:r>
            <a:r>
              <a:rPr lang="tr-TR" dirty="0" smtClean="0">
                <a:latin typeface="Times New Roman" pitchFamily="18" charset="0"/>
                <a:cs typeface="Times New Roman" pitchFamily="18" charset="0"/>
              </a:rPr>
              <a:t> misyonu standardize bir hemşirelik tanıları terminolojisin geliştirilmesini, arılaştırılmasını, yayılmasını ve kullanılmasını kolaylaştırmaktır.</a:t>
            </a:r>
          </a:p>
          <a:p>
            <a:pPr algn="just"/>
            <a:endParaRPr lang="tr-TR"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Ulusal ve Uluslararası Kuruluşlar</a:t>
            </a:r>
            <a:endParaRPr lang="tr-TR" dirty="0"/>
          </a:p>
        </p:txBody>
      </p:sp>
      <p:sp>
        <p:nvSpPr>
          <p:cNvPr id="3" name="2 İçerik Yer Tutucusu"/>
          <p:cNvSpPr>
            <a:spLocks noGrp="1"/>
          </p:cNvSpPr>
          <p:nvPr>
            <p:ph idx="1"/>
          </p:nvPr>
        </p:nvSpPr>
        <p:spPr/>
        <p:txBody>
          <a:bodyPr>
            <a:normAutofit fontScale="85000" lnSpcReduction="20000"/>
          </a:bodyPr>
          <a:lstStyle/>
          <a:p>
            <a:pPr algn="just"/>
            <a:r>
              <a:rPr lang="tr-TR" dirty="0" smtClean="0">
                <a:latin typeface="Times New Roman" pitchFamily="18" charset="0"/>
                <a:cs typeface="Times New Roman" pitchFamily="18" charset="0"/>
              </a:rPr>
              <a:t>Dünya Sağlık Örgütü (</a:t>
            </a:r>
            <a:r>
              <a:rPr lang="tr-TR" dirty="0" err="1" smtClean="0">
                <a:latin typeface="Times New Roman" pitchFamily="18" charset="0"/>
                <a:cs typeface="Times New Roman" pitchFamily="18" charset="0"/>
              </a:rPr>
              <a:t>World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Health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Organization</a:t>
            </a:r>
            <a:r>
              <a:rPr lang="tr-TR" dirty="0" smtClean="0">
                <a:latin typeface="Times New Roman" pitchFamily="18" charset="0"/>
                <a:cs typeface="Times New Roman" pitchFamily="18" charset="0"/>
              </a:rPr>
              <a:t>-WHO)</a:t>
            </a:r>
          </a:p>
          <a:p>
            <a:pPr algn="just"/>
            <a:r>
              <a:rPr lang="tr-TR" dirty="0" smtClean="0">
                <a:latin typeface="Times New Roman" pitchFamily="18" charset="0"/>
                <a:cs typeface="Times New Roman" pitchFamily="18" charset="0"/>
              </a:rPr>
              <a:t>Birleşmiş Milletler Çocuklara Yardım Fonu (United </a:t>
            </a:r>
            <a:r>
              <a:rPr lang="tr-TR" dirty="0" err="1" smtClean="0">
                <a:latin typeface="Times New Roman" pitchFamily="18" charset="0"/>
                <a:cs typeface="Times New Roman" pitchFamily="18" charset="0"/>
              </a:rPr>
              <a:t>Nations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Children's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Emergency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Fund</a:t>
            </a:r>
            <a:r>
              <a:rPr lang="tr-TR" dirty="0" smtClean="0">
                <a:latin typeface="Times New Roman" pitchFamily="18" charset="0"/>
                <a:cs typeface="Times New Roman" pitchFamily="18" charset="0"/>
              </a:rPr>
              <a:t>: UNICEF )</a:t>
            </a:r>
          </a:p>
          <a:p>
            <a:pPr algn="just"/>
            <a:r>
              <a:rPr lang="tr-TR" dirty="0" smtClean="0">
                <a:latin typeface="Times New Roman" pitchFamily="18" charset="0"/>
                <a:cs typeface="Times New Roman" pitchFamily="18" charset="0"/>
              </a:rPr>
              <a:t>Uluslararası Kızılhaç Örgütü (</a:t>
            </a:r>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Committee</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Red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Cross</a:t>
            </a:r>
            <a:r>
              <a:rPr lang="tr-TR" dirty="0" smtClean="0">
                <a:latin typeface="Times New Roman" pitchFamily="18" charset="0"/>
                <a:cs typeface="Times New Roman" pitchFamily="18" charset="0"/>
              </a:rPr>
              <a:t>; ICRC)</a:t>
            </a:r>
          </a:p>
          <a:p>
            <a:pPr algn="just"/>
            <a:r>
              <a:rPr lang="tr-TR" dirty="0" smtClean="0">
                <a:latin typeface="Times New Roman" pitchFamily="18" charset="0"/>
                <a:cs typeface="Times New Roman" pitchFamily="18" charset="0"/>
              </a:rPr>
              <a:t>Kızılay</a:t>
            </a:r>
          </a:p>
          <a:p>
            <a:pPr algn="just"/>
            <a:r>
              <a:rPr lang="tr-TR" dirty="0" smtClean="0">
                <a:latin typeface="Times New Roman" pitchFamily="18" charset="0"/>
                <a:cs typeface="Times New Roman" pitchFamily="18" charset="0"/>
              </a:rPr>
              <a:t>Uluslararası Hemşireler Konseyi (</a:t>
            </a:r>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Council</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ICN)</a:t>
            </a:r>
          </a:p>
          <a:p>
            <a:pPr algn="just"/>
            <a:r>
              <a:rPr lang="tr-TR" dirty="0" smtClean="0">
                <a:latin typeface="Times New Roman" pitchFamily="18" charset="0"/>
                <a:cs typeface="Times New Roman" pitchFamily="18" charset="0"/>
              </a:rPr>
              <a:t>Türk Hemşireler Derneği (THD)</a:t>
            </a:r>
          </a:p>
          <a:p>
            <a:pPr algn="just"/>
            <a:endParaRPr lang="tr-TR"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88640"/>
            <a:ext cx="8229600" cy="633670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Uluslararası Hemşireler Konseyi - ICN</a:t>
            </a:r>
            <a:endParaRPr lang="tr-TR" b="1" dirty="0"/>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1899’da Londra’da toplanan Uluslararası Kadınlar Birliği toplantısına katılan hemşire </a:t>
            </a:r>
            <a:r>
              <a:rPr lang="tr-TR" dirty="0" err="1" smtClean="0">
                <a:latin typeface="Times New Roman" pitchFamily="18" charset="0"/>
                <a:cs typeface="Times New Roman" pitchFamily="18" charset="0"/>
              </a:rPr>
              <a:t>Mrs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Bedford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Fenwick</a:t>
            </a:r>
            <a:r>
              <a:rPr lang="tr-TR" dirty="0" smtClean="0">
                <a:latin typeface="Times New Roman" pitchFamily="18" charset="0"/>
                <a:cs typeface="Times New Roman" pitchFamily="18" charset="0"/>
              </a:rPr>
              <a:t> konseyi kurma fikrini ileri sürmüştür.</a:t>
            </a:r>
          </a:p>
          <a:p>
            <a:pPr algn="just">
              <a:lnSpc>
                <a:spcPct val="150000"/>
              </a:lnSpc>
            </a:pPr>
            <a:r>
              <a:rPr lang="tr-TR" dirty="0" smtClean="0">
                <a:latin typeface="Times New Roman" pitchFamily="18" charset="0"/>
                <a:cs typeface="Times New Roman" pitchFamily="18" charset="0"/>
              </a:rPr>
              <a:t>1 Temmuz 1899’da Londra’da yapılan toplantıda </a:t>
            </a:r>
            <a:r>
              <a:rPr lang="tr-TR" dirty="0" err="1" smtClean="0">
                <a:latin typeface="Times New Roman" pitchFamily="18" charset="0"/>
                <a:cs typeface="Times New Roman" pitchFamily="18" charset="0"/>
              </a:rPr>
              <a:t>ICN’in</a:t>
            </a:r>
            <a:r>
              <a:rPr lang="tr-TR" dirty="0" smtClean="0">
                <a:latin typeface="Times New Roman" pitchFamily="18" charset="0"/>
                <a:cs typeface="Times New Roman" pitchFamily="18" charset="0"/>
              </a:rPr>
              <a:t> temelleri atılmıştır. </a:t>
            </a:r>
            <a:endParaRPr lang="tr-TR"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Uluslararası Hemşireler Konseyi - ICN</a:t>
            </a:r>
            <a:endParaRPr lang="tr-TR" b="1" dirty="0"/>
          </a:p>
        </p:txBody>
      </p:sp>
      <p:sp>
        <p:nvSpPr>
          <p:cNvPr id="3" name="2 İçerik Yer Tutucusu"/>
          <p:cNvSpPr>
            <a:spLocks noGrp="1"/>
          </p:cNvSpPr>
          <p:nvPr>
            <p:ph idx="1"/>
          </p:nvPr>
        </p:nvSpPr>
        <p:spPr/>
        <p:txBody>
          <a:bodyPr>
            <a:normAutofit fontScale="92500" lnSpcReduction="10000"/>
          </a:bodyPr>
          <a:lstStyle/>
          <a:p>
            <a:pPr algn="just"/>
            <a:r>
              <a:rPr lang="tr-TR" dirty="0" smtClean="0">
                <a:solidFill>
                  <a:schemeClr val="tx1"/>
                </a:solidFill>
                <a:latin typeface="Times New Roman" pitchFamily="18" charset="0"/>
                <a:cs typeface="Times New Roman" pitchFamily="18" charset="0"/>
              </a:rPr>
              <a:t>Hemşireler tarafından örgütlemekte ve yönetilmektedir. </a:t>
            </a:r>
            <a:endParaRPr lang="tr-TR" dirty="0">
              <a:latin typeface="Times New Roman" pitchFamily="18" charset="0"/>
              <a:cs typeface="Times New Roman" pitchFamily="18" charset="0"/>
            </a:endParaRPr>
          </a:p>
          <a:p>
            <a:pPr algn="just"/>
            <a:r>
              <a:rPr lang="tr-TR" dirty="0" smtClean="0">
                <a:solidFill>
                  <a:schemeClr val="tx1"/>
                </a:solidFill>
                <a:latin typeface="Times New Roman" pitchFamily="18" charset="0"/>
                <a:cs typeface="Times New Roman" pitchFamily="18" charset="0"/>
              </a:rPr>
              <a:t>ICN; herkes için kaliteli hemşirelik bakımı sağlamak, güvenli küresel sağlık politikaları geliştirmek, hemşirelik bilgi birikimini geliştirmek, tüm dünyada yeterli, yetkin ve saygın hemşirelik mesleğinin varlığını sağlamak, hemşirelerin mesleki bilgilerini toplumun gereksinimlerine uygun bir şekilde kullanabilmesini sağlamak için çalışır.</a:t>
            </a:r>
          </a:p>
          <a:p>
            <a:pPr algn="just"/>
            <a:endParaRPr lang="tr-TR"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Uluslararası Hemşireler Konseyi - ICN</a:t>
            </a:r>
            <a:endParaRPr lang="tr-TR" b="1"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Amaçları</a:t>
            </a:r>
          </a:p>
          <a:p>
            <a:pPr algn="just">
              <a:lnSpc>
                <a:spcPct val="150000"/>
              </a:lnSpc>
            </a:pPr>
            <a:r>
              <a:rPr lang="tr-TR" dirty="0" smtClean="0">
                <a:latin typeface="Times New Roman" pitchFamily="18" charset="0"/>
                <a:cs typeface="Times New Roman" pitchFamily="18" charset="0"/>
              </a:rPr>
              <a:t>Tüm dünyadaki hemşireler arasında birlik sağlamak, </a:t>
            </a:r>
          </a:p>
          <a:p>
            <a:pPr algn="just">
              <a:lnSpc>
                <a:spcPct val="150000"/>
              </a:lnSpc>
            </a:pPr>
            <a:r>
              <a:rPr lang="tr-TR" dirty="0" smtClean="0">
                <a:latin typeface="Times New Roman" pitchFamily="18" charset="0"/>
                <a:cs typeface="Times New Roman" pitchFamily="18" charset="0"/>
              </a:rPr>
              <a:t>Tüm dünyada hemşireler ve hemşireliğin ilerlemesini sağlama, </a:t>
            </a:r>
          </a:p>
          <a:p>
            <a:pPr algn="just">
              <a:lnSpc>
                <a:spcPct val="150000"/>
              </a:lnSpc>
            </a:pPr>
            <a:r>
              <a:rPr lang="tr-TR" dirty="0" smtClean="0">
                <a:latin typeface="Times New Roman" pitchFamily="18" charset="0"/>
                <a:cs typeface="Times New Roman" pitchFamily="18" charset="0"/>
              </a:rPr>
              <a:t>Sağlık politikalarını etkilemektir.</a:t>
            </a:r>
          </a:p>
          <a:p>
            <a:pPr algn="just">
              <a:lnSpc>
                <a:spcPct val="150000"/>
              </a:lnSpc>
            </a:pPr>
            <a:endParaRPr lang="tr-TR"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Uluslararası Hemşireler Konseyi - ICN</a:t>
            </a:r>
            <a:endParaRPr lang="tr-TR" b="1" dirty="0"/>
          </a:p>
        </p:txBody>
      </p:sp>
      <p:sp>
        <p:nvSpPr>
          <p:cNvPr id="3" name="2 İçerik Yer Tutucusu"/>
          <p:cNvSpPr>
            <a:spLocks noGrp="1"/>
          </p:cNvSpPr>
          <p:nvPr>
            <p:ph idx="1"/>
          </p:nvPr>
        </p:nvSpPr>
        <p:spPr/>
        <p:txBody>
          <a:bodyPr>
            <a:normAutofit fontScale="85000" lnSpcReduction="10000"/>
          </a:bodyPr>
          <a:lstStyle/>
          <a:p>
            <a:pPr lvl="0" algn="just"/>
            <a:r>
              <a:rPr lang="tr-TR" dirty="0" smtClean="0">
                <a:solidFill>
                  <a:schemeClr val="tx1"/>
                </a:solidFill>
                <a:latin typeface="Times New Roman" pitchFamily="18" charset="0"/>
                <a:cs typeface="Times New Roman" pitchFamily="18" charset="0"/>
              </a:rPr>
              <a:t>Hemşirelik uygulamalarının tanımlanmasını ve karşılaştırılmasını sağlayacak uluslar arası standartları oluşturmak,</a:t>
            </a:r>
          </a:p>
          <a:p>
            <a:pPr lvl="0" algn="just"/>
            <a:r>
              <a:rPr lang="tr-TR" dirty="0" smtClean="0">
                <a:solidFill>
                  <a:schemeClr val="tx1"/>
                </a:solidFill>
                <a:latin typeface="Times New Roman" pitchFamily="18" charset="0"/>
                <a:cs typeface="Times New Roman" pitchFamily="18" charset="0"/>
              </a:rPr>
              <a:t>Hasta gereksinimlerine, hemşirelik girişimlerine, sağlık sonuçlarına ve kaynakların kullanımına ilişkin kararları, eğitim ve politikaları etkileyecek enformasyon ve bilgiyi oluşturmak; dünya çapında birey, aile ve toplumların hemşirelik bakımlarını tanımlayarak ve karşılaştırarak politikaları yönlendirecek araştırmalarda kullanılan hemşirelik veri tabanı geliştirilmesini kolaylaştırmak</a:t>
            </a:r>
            <a:endParaRPr lang="tr-TR"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20000"/>
          </a:bodyPr>
          <a:lstStyle/>
          <a:p>
            <a:pPr algn="just"/>
            <a:r>
              <a:rPr lang="tr-TR" dirty="0" smtClean="0">
                <a:latin typeface="Times New Roman" pitchFamily="18" charset="0"/>
                <a:cs typeface="Times New Roman" pitchFamily="18" charset="0"/>
              </a:rPr>
              <a:t>23.08.1933 yılında, gönüllü hemşireler tarafından İstanbul’da  kurulan  “Türk Hastabakıcılar Cemiyeti” adlı cemiyet, Cumhuriyet ile birlikte Hemşirelikte yaşanan gelişmeler ve örgün olarak hemşirelik eğitimi almış hemşirelerin çabaları ile 3 Temmuz 1943 tarihinde  yeniden düzenlenerek </a:t>
            </a:r>
            <a:r>
              <a:rPr lang="tr-TR" b="1" dirty="0" smtClean="0">
                <a:latin typeface="Times New Roman" pitchFamily="18" charset="0"/>
                <a:cs typeface="Times New Roman" pitchFamily="18" charset="0"/>
              </a:rPr>
              <a:t>Türk Hemşireler Derneği</a:t>
            </a:r>
            <a:r>
              <a:rPr lang="tr-TR" dirty="0" smtClean="0">
                <a:latin typeface="Times New Roman" pitchFamily="18" charset="0"/>
                <a:cs typeface="Times New Roman" pitchFamily="18" charset="0"/>
              </a:rPr>
              <a:t>  adını almıştır. </a:t>
            </a:r>
          </a:p>
          <a:p>
            <a:pPr algn="just"/>
            <a:r>
              <a:rPr lang="tr-TR" dirty="0" smtClean="0">
                <a:latin typeface="Times New Roman" pitchFamily="18" charset="0"/>
                <a:cs typeface="Times New Roman" pitchFamily="18" charset="0"/>
              </a:rPr>
              <a:t>“Türk Hemşireler Derneği  İdare Heyeti” oluşturulmuş ve Esma DENİZ Türk Hemşireler Derneği’nin ilk başkanı seçilmiştir.</a:t>
            </a:r>
            <a:endParaRPr lang="tr-TR"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13 Haziran 1949 tarihinde Türk Hemşireler Derneği,  Uluslararası Hemşireler Konseyine (ICN- </a:t>
            </a:r>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Council</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üye olmuştur.</a:t>
            </a:r>
          </a:p>
          <a:p>
            <a:pPr algn="just"/>
            <a:r>
              <a:rPr lang="tr-TR" dirty="0" smtClean="0">
                <a:latin typeface="Times New Roman" pitchFamily="18" charset="0"/>
                <a:cs typeface="Times New Roman" pitchFamily="18" charset="0"/>
              </a:rPr>
              <a:t>Amacı; hemşirelik mesleğinin toplum yararına üst düzeyde nitelikli ve güvenilir hizmet verecek özerk bir sağlık mesleği olması için çalışmaktır.</a:t>
            </a:r>
            <a:endParaRPr lang="tr-TR"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77500" lnSpcReduction="20000"/>
          </a:bodyPr>
          <a:lstStyle/>
          <a:p>
            <a:pPr algn="just"/>
            <a:r>
              <a:rPr lang="tr-TR" dirty="0" smtClean="0">
                <a:latin typeface="Times New Roman" pitchFamily="18" charset="0"/>
                <a:ea typeface="Tahoma" pitchFamily="34" charset="0"/>
                <a:cs typeface="Times New Roman" pitchFamily="18" charset="0"/>
              </a:rPr>
              <a:t>Birey, aile, gruplar ve toplumun hakkaniyet ilkeleri doğrultusunda, ihtiyacı olduğu zamanda ihtiyacı olduğu kadar nitelikli hemşirelik hizmeti almasını sağlamaya yönelik çalışmalarda bulunmak, yapılan çalışmalara katılmak.</a:t>
            </a:r>
          </a:p>
          <a:p>
            <a:pPr algn="just"/>
            <a:r>
              <a:rPr lang="tr-TR" dirty="0" smtClean="0">
                <a:latin typeface="Times New Roman" pitchFamily="18" charset="0"/>
                <a:ea typeface="Tahoma" pitchFamily="34" charset="0"/>
                <a:cs typeface="Times New Roman" pitchFamily="18" charset="0"/>
              </a:rPr>
              <a:t>Hemşirelik hizmetlerinin öncelikli olarak sağlığın geliştirilmesi ve hastalıkların önlenmesine yönelik bir sistem içerisinde yürütülmesi için çalışmak.</a:t>
            </a:r>
          </a:p>
          <a:p>
            <a:pPr algn="just"/>
            <a:r>
              <a:rPr lang="tr-TR" dirty="0" smtClean="0">
                <a:latin typeface="Times New Roman" pitchFamily="18" charset="0"/>
                <a:ea typeface="Tahoma" pitchFamily="34" charset="0"/>
                <a:cs typeface="Times New Roman" pitchFamily="18" charset="0"/>
              </a:rPr>
              <a:t>Hemşirelik hizmetlerinin hemşireler arasında ortak bir dil ile yürütülen, görünür, dolayısı ile ölçülebilir ve değerlendirilebilir bir hizmet olduğunu ortaya koymaya yönelik çalışmalarda bulunmak ve çalışma sonuçlarını sürekli izleyerek geliştirmek.</a:t>
            </a:r>
            <a:endParaRPr lang="tr-TR" dirty="0">
              <a:latin typeface="Times New Roman" pitchFamily="18" charset="0"/>
              <a:ea typeface="Tahoma" pitchFamily="34"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Autofit/>
          </a:bodyPr>
          <a:lstStyle/>
          <a:p>
            <a:pPr algn="just"/>
            <a:r>
              <a:rPr lang="tr-TR" sz="2400" dirty="0" smtClean="0">
                <a:latin typeface="Times New Roman" pitchFamily="18" charset="0"/>
                <a:cs typeface="Times New Roman" pitchFamily="18" charset="0"/>
              </a:rPr>
              <a:t>Hemşirelerin hem bir birey hem de bir meslek mensubu olarak içinde yer aldığı sağlık sistemini yönlendiren politikaları izlemek, gerektiğinde ilgili karar mekanizmalarında politika oluşturulmasına ve belirlenen politikanın izlenmesine katkı vermek ve yine gerektiği zaman ve yerde görüşlerini açıklamak.</a:t>
            </a:r>
          </a:p>
          <a:p>
            <a:pPr algn="just"/>
            <a:r>
              <a:rPr lang="tr-TR" sz="2400" dirty="0" smtClean="0">
                <a:latin typeface="Times New Roman" pitchFamily="18" charset="0"/>
                <a:cs typeface="Times New Roman" pitchFamily="18" charset="0"/>
              </a:rPr>
              <a:t>Bir sektör olarak farklı mesleklerden oluşan sağlık alanında hemşirelikle ilgili diğer dernekler, sivil toplum kuruluşları, sendika veya vakıflarla ortak bir amacı gerçekleştirmek üzere oluşturulan platformlarda yer almak, ortak bildirilere katılmak.</a:t>
            </a:r>
            <a:br>
              <a:rPr lang="tr-TR" sz="2400" dirty="0" smtClean="0">
                <a:latin typeface="Times New Roman" pitchFamily="18" charset="0"/>
                <a:cs typeface="Times New Roman" pitchFamily="18" charset="0"/>
              </a:rPr>
            </a:br>
            <a:endParaRPr lang="tr-TR" sz="2400"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Ulusal ve Uluslararası Kuruluşlar</a:t>
            </a:r>
            <a:endParaRPr lang="tr-TR" dirty="0"/>
          </a:p>
        </p:txBody>
      </p:sp>
      <p:sp>
        <p:nvSpPr>
          <p:cNvPr id="3" name="2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Hemşirelikte Araştırma Geliştirme Derneği (HEMARGE)</a:t>
            </a:r>
          </a:p>
          <a:p>
            <a:pPr algn="just"/>
            <a:r>
              <a:rPr lang="tr-TR" dirty="0" err="1" smtClean="0">
                <a:latin typeface="Times New Roman" pitchFamily="18" charset="0"/>
                <a:cs typeface="Times New Roman" pitchFamily="18" charset="0"/>
              </a:rPr>
              <a:t>American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Psychiatric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Association</a:t>
            </a:r>
            <a:r>
              <a:rPr lang="tr-TR" dirty="0" smtClean="0">
                <a:latin typeface="Times New Roman" pitchFamily="18" charset="0"/>
                <a:cs typeface="Times New Roman" pitchFamily="18" charset="0"/>
              </a:rPr>
              <a:t> (Amerikan Psikiyatri Hemşireleri Birliği: APNA)</a:t>
            </a:r>
          </a:p>
          <a:p>
            <a:pPr algn="just"/>
            <a:r>
              <a:rPr lang="tr-TR" dirty="0" err="1" smtClean="0">
                <a:latin typeface="Times New Roman" pitchFamily="18" charset="0"/>
                <a:cs typeface="Times New Roman" pitchFamily="18" charset="0"/>
              </a:rPr>
              <a:t>British</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Nursing</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Association</a:t>
            </a:r>
            <a:r>
              <a:rPr lang="tr-TR" dirty="0" smtClean="0">
                <a:latin typeface="Times New Roman" pitchFamily="18" charset="0"/>
                <a:cs typeface="Times New Roman" pitchFamily="18" charset="0"/>
              </a:rPr>
              <a:t> (İngiliz Hemşireler Birliği: BNA)</a:t>
            </a:r>
          </a:p>
          <a:p>
            <a:pPr algn="just"/>
            <a:endParaRPr lang="tr-TR"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Autofit/>
          </a:bodyPr>
          <a:lstStyle/>
          <a:p>
            <a:pPr algn="just">
              <a:buNone/>
            </a:pP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endParaRPr lang="tr-TR" sz="2400" dirty="0" smtClean="0">
              <a:latin typeface="Times New Roman" pitchFamily="18" charset="0"/>
              <a:cs typeface="Times New Roman" pitchFamily="18" charset="0"/>
            </a:endParaRPr>
          </a:p>
          <a:p>
            <a:pPr algn="just">
              <a:lnSpc>
                <a:spcPct val="150000"/>
              </a:lnSpc>
            </a:pPr>
            <a:r>
              <a:rPr lang="tr-TR" sz="2400" dirty="0" smtClean="0">
                <a:latin typeface="Times New Roman" pitchFamily="18" charset="0"/>
                <a:cs typeface="Times New Roman" pitchFamily="18" charset="0"/>
              </a:rPr>
              <a:t>Hemşirelik bakımının verildiği her ortamda bakımın, ortamın özelliklerinden kaynaklanan bir özle verilecek şekilde yönetilmesi için çalışmak. Bu bağlamda, mevzuat değişikliği gerekiyorsa buna yönelik çalışmalar yapmak ve yapılan çalışmalara katılmak.</a:t>
            </a:r>
            <a:endParaRPr lang="tr-TR" sz="24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10000"/>
          </a:bodyPr>
          <a:lstStyle/>
          <a:p>
            <a:pPr algn="just"/>
            <a:r>
              <a:rPr lang="tr-TR" dirty="0" smtClean="0">
                <a:latin typeface="Times New Roman" pitchFamily="18" charset="0"/>
                <a:cs typeface="Times New Roman" pitchFamily="18" charset="0"/>
              </a:rPr>
              <a:t>Eleştirel düşünce ve araştırmalar yoluyla temel hemşirelik eğitimi ile uygulamalarının geliştirilmesi ve meslektaşlarının mesleki kariyerlerinde ilerlemeleri için çalışmak, bu doğrultuda yapılan çalışmaları desteklemek, gerektiğinde katılmak.</a:t>
            </a:r>
          </a:p>
          <a:p>
            <a:pPr algn="just"/>
            <a:r>
              <a:rPr lang="tr-TR" dirty="0" smtClean="0">
                <a:latin typeface="Times New Roman" pitchFamily="18" charset="0"/>
                <a:cs typeface="Times New Roman" pitchFamily="18" charset="0"/>
              </a:rPr>
              <a:t>Hemşirelikle ilgi çalışmalar yapan uluslar arası kuruluşlarla iş birliğini geliştirmek.</a:t>
            </a:r>
            <a:br>
              <a:rPr lang="tr-TR" dirty="0" smtClean="0">
                <a:latin typeface="Times New Roman" pitchFamily="18" charset="0"/>
                <a:cs typeface="Times New Roman" pitchFamily="18" charset="0"/>
              </a:rPr>
            </a:b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Üyeleriyle düşünce ve eylem birliği içinde olmanın koşullarını sağlamak.</a:t>
            </a:r>
          </a:p>
          <a:p>
            <a:pPr algn="just"/>
            <a:r>
              <a:rPr lang="tr-TR" dirty="0" smtClean="0">
                <a:latin typeface="Times New Roman" pitchFamily="18" charset="0"/>
                <a:cs typeface="Times New Roman" pitchFamily="18" charset="0"/>
              </a:rPr>
              <a:t>Mesleğin onurunu korumak</a:t>
            </a:r>
            <a:endParaRPr lang="tr-TR"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85000" lnSpcReduction="20000"/>
          </a:bodyPr>
          <a:lstStyle/>
          <a:p>
            <a:pPr algn="just"/>
            <a:r>
              <a:rPr lang="tr-TR" dirty="0" smtClean="0">
                <a:latin typeface="Times New Roman" pitchFamily="18" charset="0"/>
                <a:cs typeface="Times New Roman" pitchFamily="18" charset="0"/>
              </a:rPr>
              <a:t>Mesleki uygulamayı yönlendirecek meslek ahlakı kurallarını evrensel ahlak değerlerini de dikkate alarak oluşturmak ve sürekli geliştirmek. l) Kişi ya da kuruluşlar tarafından mesleği değer kaybına uğratabilecek sözlü ya da yazılı beyanlar karşısında girişimde bulunmak.</a:t>
            </a:r>
          </a:p>
          <a:p>
            <a:pPr algn="just"/>
            <a:r>
              <a:rPr lang="tr-TR" dirty="0" smtClean="0">
                <a:latin typeface="Times New Roman" pitchFamily="18" charset="0"/>
                <a:cs typeface="Times New Roman" pitchFamily="18" charset="0"/>
              </a:rPr>
              <a:t>Üyeleri için kredilendirilmiş sertifika programlarını ilgili kuruluşlarla iş birliği içinde düzenlemek.</a:t>
            </a:r>
            <a:br>
              <a:rPr lang="tr-TR" dirty="0" smtClean="0">
                <a:latin typeface="Times New Roman" pitchFamily="18" charset="0"/>
                <a:cs typeface="Times New Roman" pitchFamily="18" charset="0"/>
              </a:rPr>
            </a:br>
            <a:endParaRPr lang="tr-TR"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Hemşirelik mesleğinin toplum sağlığına getireceği katkıları toplumla iş birliği içerisinde tartışmak.</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Türk Hemşireler Derneği (THD)</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lgn="just"/>
            <a:r>
              <a:rPr lang="tr-TR" dirty="0" smtClean="0">
                <a:latin typeface="Times New Roman" pitchFamily="18" charset="0"/>
                <a:cs typeface="Times New Roman" pitchFamily="18" charset="0"/>
              </a:rPr>
              <a:t>Derneğin amaçları ile bağlantılı, kongre, konferans, seminer, sempozyum gibi toplantılar düzenlemek.</a:t>
            </a:r>
          </a:p>
          <a:p>
            <a:pPr algn="just"/>
            <a:r>
              <a:rPr lang="tr-TR" dirty="0" smtClean="0">
                <a:latin typeface="Times New Roman" pitchFamily="18" charset="0"/>
                <a:cs typeface="Times New Roman" pitchFamily="18" charset="0"/>
              </a:rPr>
              <a:t>İstenen görevleri tüzüğüne aykırı olmadıkça yerine getirmek. Derneğin amacı ve çalışma konuları ile ilgili gerektiğinde her türlü hukuksal girişimde bulunmak.</a:t>
            </a:r>
            <a:endParaRPr lang="tr-TR"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hlinkClick r:id="rId2"/>
            </a:endParaRPr>
          </a:p>
          <a:p>
            <a:r>
              <a:rPr lang="tr-TR" dirty="0" smtClean="0">
                <a:hlinkClick r:id="rId2"/>
              </a:rPr>
              <a:t>http://www.</a:t>
            </a:r>
            <a:r>
              <a:rPr lang="tr-TR" dirty="0" err="1" smtClean="0">
                <a:hlinkClick r:id="rId2"/>
              </a:rPr>
              <a:t>turkhemsirelerdernegi</a:t>
            </a:r>
            <a:r>
              <a:rPr lang="tr-TR" dirty="0" smtClean="0">
                <a:hlinkClick r:id="rId2"/>
              </a:rPr>
              <a:t>.</a:t>
            </a:r>
            <a:r>
              <a:rPr lang="tr-TR" dirty="0" err="1" smtClean="0">
                <a:hlinkClick r:id="rId2"/>
              </a:rPr>
              <a:t>org.tr</a:t>
            </a:r>
            <a:r>
              <a:rPr lang="tr-TR" dirty="0" smtClean="0">
                <a:hlinkClick r:id="rId2"/>
              </a:rPr>
              <a:t>/tr.</a:t>
            </a:r>
            <a:r>
              <a:rPr lang="tr-TR" dirty="0" err="1" smtClean="0">
                <a:hlinkClick r:id="rId2"/>
              </a:rPr>
              <a:t>aspx</a:t>
            </a:r>
            <a:endParaRPr lang="tr-TR" dirty="0" smtClean="0"/>
          </a:p>
          <a:p>
            <a:pPr>
              <a:buNone/>
            </a:pP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rcRect/>
          <a:stretch>
            <a:fillRect/>
          </a:stretch>
        </p:blipFill>
        <p:spPr bwMode="auto">
          <a:xfrm>
            <a:off x="251520" y="332656"/>
            <a:ext cx="8640960" cy="626469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Hemşirelikte Araştırma Geliştirme Derneği (HEMAR-G)</a:t>
            </a:r>
            <a:endParaRPr lang="tr-TR" b="1" dirty="0"/>
          </a:p>
        </p:txBody>
      </p:sp>
      <p:sp>
        <p:nvSpPr>
          <p:cNvPr id="3" name="2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Hemşirelikte Araştırma Geliştirme Derneği (HEMAR-G), 29.02.1996 tarihinde kuruluş başvurusu yapılan ve Nisan 1996’da tüzüğü onaylanarak faaliyete geçen bilimsel nitelikte bir dernektir.</a:t>
            </a:r>
          </a:p>
          <a:p>
            <a:pPr algn="just"/>
            <a:r>
              <a:rPr lang="tr-TR" dirty="0" smtClean="0">
                <a:latin typeface="Times New Roman" pitchFamily="18" charset="0"/>
                <a:cs typeface="Times New Roman" pitchFamily="18" charset="0"/>
              </a:rPr>
              <a:t>Derneğin amacı, hemşireliği, inceleme ve araştırmalara dayalı olarak geliştirmek ve mesleki hakların korunması ve geliştirilmesi için çalışmaktır.</a:t>
            </a:r>
          </a:p>
          <a:p>
            <a:pPr algn="just"/>
            <a:endParaRPr lang="tr-TR"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Hemşirelikte Araştırma Geliştirme Derneği (HEMAR-G)</a:t>
            </a:r>
            <a:endParaRPr lang="tr-TR" b="1" dirty="0"/>
          </a:p>
        </p:txBody>
      </p:sp>
      <p:sp>
        <p:nvSpPr>
          <p:cNvPr id="3" name="2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HEMAR-G, Türkiye’deki hemşirelerin, güncel gelişmeleri hızlı şekilde izleyebilmelerini, eğitici hemşirelerin çalışmalarını desteklemeyi, güvenilir bilgiler ve yenilikler ortaya koyan araştırma ve yayın sayısını artırmayı, eğitilenlerin kalitesini güçlendirmeyi; bu bağlamda da toplum sağlığını geliştirecek, koruyacak iyileştirecek hemşirelik hizmetlerinin kalitesini güvence altına almayı hedeflemektedir.</a:t>
            </a:r>
            <a:endParaRPr lang="tr-TR"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Hemşirelikte Araştırma Geliştirme Derneği (HEMAR-G)</a:t>
            </a:r>
            <a:endParaRPr lang="tr-TR" b="1" dirty="0"/>
          </a:p>
        </p:txBody>
      </p:sp>
      <p:sp>
        <p:nvSpPr>
          <p:cNvPr id="3" name="2 İçerik Yer Tutucusu"/>
          <p:cNvSpPr>
            <a:spLocks noGrp="1"/>
          </p:cNvSpPr>
          <p:nvPr>
            <p:ph idx="1"/>
          </p:nvPr>
        </p:nvSpPr>
        <p:spPr/>
        <p:txBody>
          <a:bodyPr>
            <a:normAutofit fontScale="92500" lnSpcReduction="20000"/>
          </a:bodyPr>
          <a:lstStyle/>
          <a:p>
            <a:r>
              <a:rPr lang="tr-TR" dirty="0" smtClean="0">
                <a:latin typeface="Times New Roman" pitchFamily="18" charset="0"/>
                <a:cs typeface="Times New Roman" pitchFamily="18" charset="0"/>
              </a:rPr>
              <a:t>Dernek bu amaca yönelik olarak hemşirelik eğitimi, hizmetleri, yönetimi ve mevzuat gibi alanlarda çalışmalar yapmak üzere aşağıdaki faaliyetleri gerçekleştirir;</a:t>
            </a:r>
          </a:p>
          <a:p>
            <a:pPr lvl="0"/>
            <a:endParaRPr lang="tr-TR" dirty="0" smtClean="0">
              <a:latin typeface="Times New Roman" pitchFamily="18" charset="0"/>
              <a:cs typeface="Times New Roman" pitchFamily="18" charset="0"/>
            </a:endParaRPr>
          </a:p>
          <a:p>
            <a:pPr lvl="0"/>
            <a:r>
              <a:rPr lang="tr-TR" dirty="0" smtClean="0">
                <a:latin typeface="Times New Roman" pitchFamily="18" charset="0"/>
                <a:cs typeface="Times New Roman" pitchFamily="18" charset="0"/>
              </a:rPr>
              <a:t>Bilimsel toplantılar (kongre, sempozyum, konferans v.b) düzenler.</a:t>
            </a:r>
          </a:p>
          <a:p>
            <a:pPr lvl="0"/>
            <a:endParaRPr lang="tr-TR" dirty="0" smtClean="0">
              <a:latin typeface="Times New Roman" pitchFamily="18" charset="0"/>
              <a:cs typeface="Times New Roman" pitchFamily="18" charset="0"/>
            </a:endParaRPr>
          </a:p>
          <a:p>
            <a:pPr lvl="0"/>
            <a:r>
              <a:rPr lang="tr-TR" dirty="0" smtClean="0">
                <a:latin typeface="Times New Roman" pitchFamily="18" charset="0"/>
                <a:cs typeface="Times New Roman" pitchFamily="18" charset="0"/>
              </a:rPr>
              <a:t>İlgili ulusal ve uluslararası kurum ve kuruluşlarla işbirliği yapar.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Hemşirelikte Araştırma Geliştirme Derneği (HEMAR-G)</a:t>
            </a:r>
            <a:endParaRPr lang="tr-TR" b="1" dirty="0"/>
          </a:p>
        </p:txBody>
      </p:sp>
      <p:sp>
        <p:nvSpPr>
          <p:cNvPr id="3" name="2 İçerik Yer Tutucusu"/>
          <p:cNvSpPr>
            <a:spLocks noGrp="1"/>
          </p:cNvSpPr>
          <p:nvPr>
            <p:ph idx="1"/>
          </p:nvPr>
        </p:nvSpPr>
        <p:spPr/>
        <p:txBody>
          <a:bodyPr>
            <a:normAutofit fontScale="85000" lnSpcReduction="10000"/>
          </a:bodyPr>
          <a:lstStyle/>
          <a:p>
            <a:r>
              <a:rPr lang="tr-TR" sz="3700" dirty="0" smtClean="0">
                <a:latin typeface="Times New Roman" pitchFamily="18" charset="0"/>
                <a:cs typeface="Times New Roman" pitchFamily="18" charset="0"/>
              </a:rPr>
              <a:t>Araştırma ve projeler planlar, planlanmış proje ve araştırmaları olanakları ölçüsünde destekler.</a:t>
            </a:r>
          </a:p>
          <a:p>
            <a:pPr lvl="0"/>
            <a:r>
              <a:rPr lang="tr-TR" sz="3700" dirty="0" smtClean="0">
                <a:latin typeface="Times New Roman" pitchFamily="18" charset="0"/>
                <a:cs typeface="Times New Roman" pitchFamily="18" charset="0"/>
              </a:rPr>
              <a:t>Toplumun sağlıkla ilgili gereksinimlerini ve mesleğin sorunlarını dikkate alarak hemşirelikte araştırma önceliklerini belirler.</a:t>
            </a:r>
          </a:p>
          <a:p>
            <a:pPr lvl="0"/>
            <a:r>
              <a:rPr lang="tr-TR" sz="3700" dirty="0" smtClean="0">
                <a:latin typeface="Times New Roman" pitchFamily="18" charset="0"/>
                <a:cs typeface="Times New Roman" pitchFamily="18" charset="0"/>
              </a:rPr>
              <a:t>Yükseköğretim kurumları ile işbirliği içersinde sertifika programları düzenler, koordine eder.</a:t>
            </a:r>
          </a:p>
          <a:p>
            <a:r>
              <a:rPr lang="tr-TR" sz="3700" dirty="0" smtClean="0">
                <a:latin typeface="Times New Roman" pitchFamily="18" charset="0"/>
                <a:cs typeface="Times New Roman" pitchFamily="18" charset="0"/>
              </a:rPr>
              <a:t>Yayın (kitap, dergi, broşür v.b) yapar.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Ulusal ve Uluslararası Kuruluşlar</a:t>
            </a:r>
            <a:endParaRPr lang="tr-TR" dirty="0"/>
          </a:p>
        </p:txBody>
      </p:sp>
      <p:sp>
        <p:nvSpPr>
          <p:cNvPr id="3" name="2 İçerik Yer Tutucusu"/>
          <p:cNvSpPr>
            <a:spLocks noGrp="1"/>
          </p:cNvSpPr>
          <p:nvPr>
            <p:ph idx="1"/>
          </p:nvPr>
        </p:nvSpPr>
        <p:spPr/>
        <p:txBody>
          <a:bodyPr>
            <a:normAutofit fontScale="85000" lnSpcReduction="10000"/>
          </a:bodyPr>
          <a:lstStyle/>
          <a:p>
            <a:r>
              <a:rPr lang="tr-TR" dirty="0" err="1" smtClean="0">
                <a:latin typeface="Times New Roman" pitchFamily="18" charset="0"/>
                <a:cs typeface="Times New Roman" pitchFamily="18" charset="0"/>
              </a:rPr>
              <a:t>Canadian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Association</a:t>
            </a:r>
            <a:r>
              <a:rPr lang="tr-TR" dirty="0" smtClean="0">
                <a:latin typeface="Times New Roman" pitchFamily="18" charset="0"/>
                <a:cs typeface="Times New Roman" pitchFamily="18" charset="0"/>
              </a:rPr>
              <a:t> (Kanada Hemşireler Birliği: CNA)</a:t>
            </a:r>
          </a:p>
          <a:p>
            <a:r>
              <a:rPr lang="tr-TR" dirty="0" err="1" smtClean="0">
                <a:latin typeface="Times New Roman" pitchFamily="18" charset="0"/>
                <a:cs typeface="Times New Roman" pitchFamily="18" charset="0"/>
              </a:rPr>
              <a:t>European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Federation</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Associations</a:t>
            </a:r>
            <a:r>
              <a:rPr lang="tr-TR" dirty="0" smtClean="0">
                <a:latin typeface="Times New Roman" pitchFamily="18" charset="0"/>
                <a:cs typeface="Times New Roman" pitchFamily="18" charset="0"/>
              </a:rPr>
              <a:t> (Avrupa Hemşire Birlikleri Federasyonu: EFN)</a:t>
            </a:r>
          </a:p>
          <a:p>
            <a:r>
              <a:rPr lang="tr-TR" dirty="0" err="1" smtClean="0">
                <a:latin typeface="Times New Roman" pitchFamily="18" charset="0"/>
                <a:cs typeface="Times New Roman" pitchFamily="18" charset="0"/>
              </a:rPr>
              <a:t>European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Specialist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Organizations</a:t>
            </a:r>
            <a:r>
              <a:rPr lang="tr-TR" dirty="0" smtClean="0">
                <a:latin typeface="Times New Roman" pitchFamily="18" charset="0"/>
                <a:cs typeface="Times New Roman" pitchFamily="18" charset="0"/>
              </a:rPr>
              <a:t> (Avrupa Özel Dal Hemşireleri Örgütü: ESNO)</a:t>
            </a:r>
          </a:p>
          <a:p>
            <a:r>
              <a:rPr lang="tr-TR" dirty="0" err="1" smtClean="0">
                <a:latin typeface="Times New Roman" pitchFamily="18" charset="0"/>
                <a:cs typeface="Times New Roman" pitchFamily="18" charset="0"/>
              </a:rPr>
              <a:t>Federation</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European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İn </a:t>
            </a:r>
            <a:r>
              <a:rPr lang="tr-TR" dirty="0" err="1" smtClean="0">
                <a:latin typeface="Times New Roman" pitchFamily="18" charset="0"/>
                <a:cs typeface="Times New Roman" pitchFamily="18" charset="0"/>
              </a:rPr>
              <a:t>Diabetes</a:t>
            </a:r>
            <a:r>
              <a:rPr lang="tr-TR" dirty="0" smtClean="0">
                <a:latin typeface="Times New Roman" pitchFamily="18" charset="0"/>
                <a:cs typeface="Times New Roman" pitchFamily="18" charset="0"/>
              </a:rPr>
              <a:t> (Avrupa Diyabet Hemşireleri Federasyonu: FEND)</a:t>
            </a:r>
          </a:p>
          <a:p>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Federation</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Perioperative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(Uluslar Arası </a:t>
            </a:r>
            <a:r>
              <a:rPr lang="tr-TR" dirty="0" err="1" smtClean="0">
                <a:latin typeface="Times New Roman" pitchFamily="18" charset="0"/>
                <a:cs typeface="Times New Roman" pitchFamily="18" charset="0"/>
              </a:rPr>
              <a:t>Perioperatif</a:t>
            </a:r>
            <a:r>
              <a:rPr lang="tr-TR" dirty="0" smtClean="0">
                <a:latin typeface="Times New Roman" pitchFamily="18" charset="0"/>
                <a:cs typeface="Times New Roman" pitchFamily="18" charset="0"/>
              </a:rPr>
              <a:t> Hemşireler Federasyonu: IFPN)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png"/>
          <p:cNvPicPr>
            <a:picLocks noGrp="1" noChangeAspect="1"/>
          </p:cNvPicPr>
          <p:nvPr>
            <p:ph idx="1"/>
          </p:nvPr>
        </p:nvPicPr>
        <p:blipFill>
          <a:blip r:embed="rId2" cstate="print"/>
          <a:stretch>
            <a:fillRect/>
          </a:stretch>
        </p:blipFill>
        <p:spPr>
          <a:xfrm>
            <a:off x="395536" y="476672"/>
            <a:ext cx="8496944" cy="590465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Ulusal ve Uluslararası Kuruluşlar</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Medical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Informatics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Association</a:t>
            </a:r>
            <a:r>
              <a:rPr lang="tr-TR" dirty="0" smtClean="0">
                <a:latin typeface="Times New Roman" pitchFamily="18" charset="0"/>
                <a:cs typeface="Times New Roman" pitchFamily="18" charset="0"/>
              </a:rPr>
              <a:t> (Uluslar Arası Tıp Bilişimi Birliği: IMIA)</a:t>
            </a:r>
          </a:p>
          <a:p>
            <a:r>
              <a:rPr lang="tr-TR" dirty="0" err="1" smtClean="0">
                <a:latin typeface="Times New Roman" pitchFamily="18" charset="0"/>
                <a:cs typeface="Times New Roman" pitchFamily="18" charset="0"/>
              </a:rPr>
              <a:t>Special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Interest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Group</a:t>
            </a:r>
            <a:r>
              <a:rPr lang="tr-TR" dirty="0" smtClean="0">
                <a:latin typeface="Times New Roman" pitchFamily="18" charset="0"/>
                <a:cs typeface="Times New Roman" pitchFamily="18" charset="0"/>
              </a:rPr>
              <a:t> On </a:t>
            </a:r>
            <a:r>
              <a:rPr lang="tr-TR" dirty="0" err="1" smtClean="0">
                <a:latin typeface="Times New Roman" pitchFamily="18" charset="0"/>
                <a:cs typeface="Times New Roman" pitchFamily="18" charset="0"/>
              </a:rPr>
              <a:t>Nursing</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Informatics</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Imıa</a:t>
            </a:r>
            <a:r>
              <a:rPr lang="tr-TR" dirty="0" smtClean="0">
                <a:latin typeface="Times New Roman" pitchFamily="18" charset="0"/>
                <a:cs typeface="Times New Roman" pitchFamily="18" charset="0"/>
              </a:rPr>
              <a:t> (Uluslar Arası Tıp Bilişimi Birliği- Hemşirelik Bilişimi Grubu: IMIA-NI)</a:t>
            </a:r>
          </a:p>
          <a:p>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Society</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İn </a:t>
            </a:r>
            <a:r>
              <a:rPr lang="tr-TR" dirty="0" err="1" smtClean="0">
                <a:latin typeface="Times New Roman" pitchFamily="18" charset="0"/>
                <a:cs typeface="Times New Roman" pitchFamily="18" charset="0"/>
              </a:rPr>
              <a:t>Cancer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Care</a:t>
            </a:r>
            <a:r>
              <a:rPr lang="tr-TR" dirty="0" smtClean="0">
                <a:latin typeface="Times New Roman" pitchFamily="18" charset="0"/>
                <a:cs typeface="Times New Roman" pitchFamily="18" charset="0"/>
              </a:rPr>
              <a:t> (Uluslar Arası Kanser Bakım Hemşireliği Derneği: ISNCC)</a:t>
            </a:r>
          </a:p>
          <a:p>
            <a:r>
              <a:rPr lang="tr-TR" dirty="0" err="1" smtClean="0">
                <a:latin typeface="Times New Roman" pitchFamily="18" charset="0"/>
                <a:cs typeface="Times New Roman" pitchFamily="18" charset="0"/>
              </a:rPr>
              <a:t>Nanda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International</a:t>
            </a:r>
            <a:r>
              <a:rPr lang="tr-TR" dirty="0" smtClean="0">
                <a:latin typeface="Times New Roman" pitchFamily="18" charset="0"/>
                <a:cs typeface="Times New Roman" pitchFamily="18" charset="0"/>
              </a:rPr>
              <a:t>  North </a:t>
            </a:r>
            <a:r>
              <a:rPr lang="tr-TR" dirty="0" err="1" smtClean="0">
                <a:latin typeface="Times New Roman" pitchFamily="18" charset="0"/>
                <a:cs typeface="Times New Roman" pitchFamily="18" charset="0"/>
              </a:rPr>
              <a:t>American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Nursing</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Diagnosis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Association</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(Kuzey Amerika Hemşirelik Tanıları Birliği: NANDA-I)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Ulusal ve Uluslararası Kuruluşlar</a:t>
            </a:r>
            <a:endParaRPr lang="tr-TR" dirty="0"/>
          </a:p>
        </p:txBody>
      </p:sp>
      <p:sp>
        <p:nvSpPr>
          <p:cNvPr id="3" name="2 İçerik Yer Tutucusu"/>
          <p:cNvSpPr>
            <a:spLocks noGrp="1"/>
          </p:cNvSpPr>
          <p:nvPr>
            <p:ph idx="1"/>
          </p:nvPr>
        </p:nvSpPr>
        <p:spPr/>
        <p:txBody>
          <a:bodyPr>
            <a:normAutofit/>
          </a:bodyPr>
          <a:lstStyle/>
          <a:p>
            <a:r>
              <a:rPr lang="tr-TR" dirty="0" err="1" smtClean="0">
                <a:latin typeface="Times New Roman" pitchFamily="18" charset="0"/>
                <a:cs typeface="Times New Roman" pitchFamily="18" charset="0"/>
              </a:rPr>
              <a:t>Pediatric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Endocrinology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Nursing</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Society</a:t>
            </a:r>
            <a:r>
              <a:rPr lang="tr-TR" dirty="0" smtClean="0">
                <a:latin typeface="Times New Roman" pitchFamily="18" charset="0"/>
                <a:cs typeface="Times New Roman" pitchFamily="18" charset="0"/>
              </a:rPr>
              <a:t> (Pediatrik </a:t>
            </a:r>
            <a:r>
              <a:rPr lang="tr-TR" dirty="0" err="1" smtClean="0">
                <a:latin typeface="Times New Roman" pitchFamily="18" charset="0"/>
                <a:cs typeface="Times New Roman" pitchFamily="18" charset="0"/>
              </a:rPr>
              <a:t>Endokronoloji</a:t>
            </a:r>
            <a:r>
              <a:rPr lang="tr-TR" dirty="0" smtClean="0">
                <a:latin typeface="Times New Roman" pitchFamily="18" charset="0"/>
                <a:cs typeface="Times New Roman" pitchFamily="18" charset="0"/>
              </a:rPr>
              <a:t> Hemşireliği Derneği: PENS)</a:t>
            </a:r>
          </a:p>
          <a:p>
            <a:r>
              <a:rPr lang="tr-TR" dirty="0" err="1" smtClean="0">
                <a:latin typeface="Times New Roman" pitchFamily="18" charset="0"/>
                <a:cs typeface="Times New Roman" pitchFamily="18" charset="0"/>
              </a:rPr>
              <a:t>Society</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Pediatric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Nurses</a:t>
            </a:r>
            <a:r>
              <a:rPr lang="tr-TR" dirty="0" smtClean="0">
                <a:latin typeface="Times New Roman" pitchFamily="18" charset="0"/>
                <a:cs typeface="Times New Roman" pitchFamily="18" charset="0"/>
              </a:rPr>
              <a:t> (Pediatri Hemşireleri Derneği: SPN)</a:t>
            </a:r>
          </a:p>
          <a:p>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American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Association</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Colleges</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Nursing</a:t>
            </a:r>
            <a:r>
              <a:rPr lang="tr-TR" dirty="0" smtClean="0">
                <a:latin typeface="Times New Roman" pitchFamily="18" charset="0"/>
                <a:cs typeface="Times New Roman" pitchFamily="18" charset="0"/>
              </a:rPr>
              <a:t> (Amerikan Hemşirelik Okulları Birliği: AACN)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260648"/>
            <a:ext cx="8568952" cy="633670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Dünya Sağlık Örgütü (DSÖ-WHO)</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lgn="just"/>
            <a:r>
              <a:rPr lang="tr-TR" dirty="0" smtClean="0">
                <a:latin typeface="Times New Roman" pitchFamily="18" charset="0"/>
                <a:cs typeface="Times New Roman" pitchFamily="18" charset="0"/>
              </a:rPr>
              <a:t>Merkezi = Cenevre (İsviçre)</a:t>
            </a:r>
          </a:p>
          <a:p>
            <a:pPr algn="just"/>
            <a:r>
              <a:rPr lang="tr-TR" dirty="0" smtClean="0">
                <a:latin typeface="Times New Roman" pitchFamily="18" charset="0"/>
                <a:cs typeface="Times New Roman" pitchFamily="18" charset="0"/>
              </a:rPr>
              <a:t>Resmi görevine 7 Nisan 1948’de başlamıştır.</a:t>
            </a:r>
          </a:p>
          <a:p>
            <a:pPr lvl="1" algn="just"/>
            <a:r>
              <a:rPr lang="tr-TR" dirty="0" smtClean="0">
                <a:solidFill>
                  <a:schemeClr val="tx1"/>
                </a:solidFill>
                <a:latin typeface="Times New Roman" pitchFamily="18" charset="0"/>
                <a:cs typeface="Times New Roman" pitchFamily="18" charset="0"/>
              </a:rPr>
              <a:t>Temmuz 1946 tarihlerinde New </a:t>
            </a:r>
            <a:r>
              <a:rPr lang="tr-TR" dirty="0" err="1" smtClean="0">
                <a:solidFill>
                  <a:schemeClr val="tx1"/>
                </a:solidFill>
                <a:latin typeface="Times New Roman" pitchFamily="18" charset="0"/>
                <a:cs typeface="Times New Roman" pitchFamily="18" charset="0"/>
              </a:rPr>
              <a:t>York’da</a:t>
            </a:r>
            <a:r>
              <a:rPr lang="tr-TR" dirty="0" smtClean="0">
                <a:solidFill>
                  <a:schemeClr val="tx1"/>
                </a:solidFill>
                <a:latin typeface="Times New Roman" pitchFamily="18" charset="0"/>
                <a:cs typeface="Times New Roman" pitchFamily="18" charset="0"/>
              </a:rPr>
              <a:t> düzenlenen Uluslararası Sağlık Konferansı’nda </a:t>
            </a:r>
            <a:r>
              <a:rPr lang="tr-TR" dirty="0" err="1" smtClean="0">
                <a:solidFill>
                  <a:schemeClr val="tx1"/>
                </a:solidFill>
                <a:latin typeface="Times New Roman" pitchFamily="18" charset="0"/>
                <a:cs typeface="Times New Roman" pitchFamily="18" charset="0"/>
              </a:rPr>
              <a:t>BM’e</a:t>
            </a:r>
            <a:r>
              <a:rPr lang="tr-TR" dirty="0" smtClean="0">
                <a:solidFill>
                  <a:schemeClr val="tx1"/>
                </a:solidFill>
                <a:latin typeface="Times New Roman" pitchFamily="18" charset="0"/>
                <a:cs typeface="Times New Roman" pitchFamily="18" charset="0"/>
              </a:rPr>
              <a:t> üye 51 ülkenin temsilcisi ile Gıda ve Tarım Örgütü (FAO), Uluslararası Çalışma Örgütü (ILO), Birleşmiş Milletler Eğitim Bilim ve Kültür Örgütü (UNESCO), OIHP (Merkezi Paris’te bulunan Uluslararası Halk Sağlığı Bürosu), PAHO, Kızılhaç, Dünya İşçi Sendikaları Federasyonu ve </a:t>
            </a:r>
            <a:r>
              <a:rPr lang="tr-TR" dirty="0" err="1" smtClean="0">
                <a:solidFill>
                  <a:schemeClr val="tx1"/>
                </a:solidFill>
                <a:latin typeface="Times New Roman" pitchFamily="18" charset="0"/>
                <a:cs typeface="Times New Roman" pitchFamily="18" charset="0"/>
              </a:rPr>
              <a:t>Rockefeller</a:t>
            </a:r>
            <a:r>
              <a:rPr lang="tr-TR" dirty="0" smtClean="0">
                <a:solidFill>
                  <a:schemeClr val="tx1"/>
                </a:solidFill>
                <a:latin typeface="Times New Roman" pitchFamily="18" charset="0"/>
                <a:cs typeface="Times New Roman" pitchFamily="18" charset="0"/>
              </a:rPr>
              <a:t> Vakfı temsilcileri Dünya Sağlık Örgütü anayasasını oluşturmuşlardır</a:t>
            </a:r>
            <a:r>
              <a:rPr lang="tr-TR" dirty="0" smtClean="0">
                <a:latin typeface="Times New Roman" pitchFamily="18" charset="0"/>
                <a:cs typeface="Times New Roman" pitchFamily="18" charset="0"/>
              </a:rPr>
              <a:t>.</a:t>
            </a:r>
          </a:p>
          <a:p>
            <a:pPr lvl="1" algn="just"/>
            <a:endParaRPr lang="tr-TR" dirty="0" smtClean="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1855</Words>
  <Application>Microsoft Office PowerPoint</Application>
  <PresentationFormat>Ekran Gösterisi (4:3)</PresentationFormat>
  <Paragraphs>152</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Ofis Teması</vt:lpstr>
      <vt:lpstr>Hemşirelikle İlgili Ulusal ve Uluslararası Kuruluşlar  </vt:lpstr>
      <vt:lpstr>Slayt 2</vt:lpstr>
      <vt:lpstr>Ulusal ve Uluslararası Kuruluşlar</vt:lpstr>
      <vt:lpstr>Ulusal ve Uluslararası Kuruluşlar</vt:lpstr>
      <vt:lpstr>Ulusal ve Uluslararası Kuruluşlar</vt:lpstr>
      <vt:lpstr>Ulusal ve Uluslararası Kuruluşlar</vt:lpstr>
      <vt:lpstr>Ulusal ve Uluslararası Kuruluşlar</vt:lpstr>
      <vt:lpstr>Slayt 8</vt:lpstr>
      <vt:lpstr>Dünya Sağlık Örgütü (DSÖ-WHO)</vt:lpstr>
      <vt:lpstr>Dünya Sağlık Örgütü (DSÖ-WHO)</vt:lpstr>
      <vt:lpstr>Dünya Sağlık Örgütü (DSÖ-WHO)</vt:lpstr>
      <vt:lpstr>Slayt 12</vt:lpstr>
      <vt:lpstr>Birleşmiş Milletler Çocuklara Yardım Fonu - UNICEF</vt:lpstr>
      <vt:lpstr>Birleşmiş Milletler Çocuklara Yardım Fonu - UNICEF</vt:lpstr>
      <vt:lpstr>Birleşmiş Milletler Çocuklara Yardım Fonu - UNICEF</vt:lpstr>
      <vt:lpstr>Birleşmiş Milletler Çocuklara Yardım Fonu - UNICEF</vt:lpstr>
      <vt:lpstr>Birleşmiş Milletler Çocuklara Yardım Fonu - UNICEF</vt:lpstr>
      <vt:lpstr>Birleşmiş Milletler Çocuklara Yardım Fonu - UNICEF</vt:lpstr>
      <vt:lpstr>Slayt 19</vt:lpstr>
      <vt:lpstr>Uluslararası Kızılhaç Örgütü</vt:lpstr>
      <vt:lpstr>Uluslararası Kızılhaç Örgütü</vt:lpstr>
      <vt:lpstr>Uluslararası Kızılhaç Örgütü</vt:lpstr>
      <vt:lpstr>Slayt 23</vt:lpstr>
      <vt:lpstr>Kızılay</vt:lpstr>
      <vt:lpstr>Kızılay</vt:lpstr>
      <vt:lpstr>Kızılay</vt:lpstr>
      <vt:lpstr>Slayt 27</vt:lpstr>
      <vt:lpstr>Kuzey Amerika Hemşirelik Tanıları Birliği (NANDA-I)</vt:lpstr>
      <vt:lpstr>Kuzey Amerika Hemşirelik Tanıları Birliği (NANDA-I)</vt:lpstr>
      <vt:lpstr>Slayt 30</vt:lpstr>
      <vt:lpstr>Uluslararası Hemşireler Konseyi - ICN</vt:lpstr>
      <vt:lpstr>Uluslararası Hemşireler Konseyi - ICN</vt:lpstr>
      <vt:lpstr>Uluslararası Hemşireler Konseyi - ICN</vt:lpstr>
      <vt:lpstr>Uluslararası Hemşireler Konseyi - ICN</vt:lpstr>
      <vt:lpstr>Slayt 35</vt:lpstr>
      <vt:lpstr>Türk Hemşireler Derneği (THD)</vt:lpstr>
      <vt:lpstr>Türk Hemşireler Derneği (THD)</vt:lpstr>
      <vt:lpstr>Türk Hemşireler Derneği (THD)</vt:lpstr>
      <vt:lpstr>Türk Hemşireler Derneği (THD)</vt:lpstr>
      <vt:lpstr>Türk Hemşireler Derneği (THD)</vt:lpstr>
      <vt:lpstr>Türk Hemşireler Derneği (THD)</vt:lpstr>
      <vt:lpstr>Türk Hemşireler Derneği (THD)</vt:lpstr>
      <vt:lpstr>Türk Hemşireler Derneği (THD)</vt:lpstr>
      <vt:lpstr>Slayt 44</vt:lpstr>
      <vt:lpstr>Slayt 45</vt:lpstr>
      <vt:lpstr>Hemşirelikte Araştırma Geliştirme Derneği (HEMAR-G)</vt:lpstr>
      <vt:lpstr>Hemşirelikte Araştırma Geliştirme Derneği (HEMAR-G)</vt:lpstr>
      <vt:lpstr>Hemşirelikte Araştırma Geliştirme Derneği (HEMAR-G)</vt:lpstr>
      <vt:lpstr>Hemşirelikte Araştırma Geliştirme Derneği (HEMAR-G)</vt:lpstr>
      <vt:lpstr>Slayt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Hemşirelikle İlgili Ulusal ve Uluslararası Kuruluşlar  </dc:title>
  <dc:creator>Kemal Toprak KILIÇ</dc:creator>
  <cp:lastModifiedBy>Kemal Toprak KILIÇ</cp:lastModifiedBy>
  <cp:revision>5</cp:revision>
  <dcterms:created xsi:type="dcterms:W3CDTF">2019-12-17T08:47:48Z</dcterms:created>
  <dcterms:modified xsi:type="dcterms:W3CDTF">2020-01-19T20:47:56Z</dcterms:modified>
</cp:coreProperties>
</file>