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59" r:id="rId5"/>
    <p:sldId id="261" r:id="rId6"/>
    <p:sldId id="265" r:id="rId7"/>
    <p:sldId id="266" r:id="rId8"/>
    <p:sldId id="267" r:id="rId9"/>
    <p:sldId id="269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45" autoAdjust="0"/>
  </p:normalViewPr>
  <p:slideViewPr>
    <p:cSldViewPr snapToGrid="0" snapToObjects="1">
      <p:cViewPr varScale="1">
        <p:scale>
          <a:sx n="110" d="100"/>
          <a:sy n="110" d="100"/>
        </p:scale>
        <p:origin x="-1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B50B0-6ABC-B44E-812A-898241DE64A3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8FAA5-0727-8242-A0E4-44E3A6B48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35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8FAA5-0727-8242-A0E4-44E3A6B485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3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8FAA5-0727-8242-A0E4-44E3A6B485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00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8FAA5-0727-8242-A0E4-44E3A6B485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8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8FAA5-0727-8242-A0E4-44E3A6B485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3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455439-FC29-4867-8337-2CE5ED055A22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4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7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4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87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9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2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5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2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5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40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D08C-1E94-B84F-9904-A19B9400D28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A567C-651E-A848-A7E4-EF41EF006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2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4"/>
            <a:ext cx="8111836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ests for </a:t>
            </a:r>
            <a:r>
              <a:rPr lang="en-US" b="1" dirty="0" err="1" smtClean="0">
                <a:solidFill>
                  <a:srgbClr val="FF0000"/>
                </a:solidFill>
              </a:rPr>
              <a:t>aminoacids</a:t>
            </a:r>
            <a:r>
              <a:rPr lang="en-US" b="1" dirty="0" smtClean="0">
                <a:solidFill>
                  <a:srgbClr val="FF0000"/>
                </a:solidFill>
              </a:rPr>
              <a:t> and proteins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68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369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30725"/>
          </a:xfrm>
        </p:spPr>
        <p:txBody>
          <a:bodyPr/>
          <a:lstStyle/>
          <a:p>
            <a:r>
              <a:rPr lang="en-US" sz="2000" dirty="0" smtClean="0"/>
              <a:t>Ankara University Faculty of Pharmacy Biochemistry Practice book-2004</a:t>
            </a:r>
          </a:p>
          <a:p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r>
              <a:rPr lang="en-US" sz="2000" dirty="0" smtClean="0"/>
              <a:t>A Laboratory Text Book of Biochemistry, Molecular Biology and Microbiology (2014)</a:t>
            </a:r>
          </a:p>
          <a:p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r>
              <a:rPr lang="en-US" sz="2000" dirty="0" err="1"/>
              <a:t>Nowotny</a:t>
            </a:r>
            <a:r>
              <a:rPr lang="en-US" sz="2000" dirty="0"/>
              <a:t>, A. (1979). </a:t>
            </a:r>
            <a:r>
              <a:rPr lang="en-US" sz="2000" i="1" dirty="0"/>
              <a:t>Protein Determination by the Biuret Method. Basic Exercises in Immunochemistry, 168–169</a:t>
            </a:r>
            <a:r>
              <a:rPr lang="en-US" sz="2000" i="1" dirty="0" smtClean="0"/>
              <a:t>.</a:t>
            </a:r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0102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317" y="-94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Amino acids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2" y="1010262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General structure of amino acids:</a:t>
            </a:r>
            <a:endParaRPr lang="en-US" sz="2400" b="1" dirty="0"/>
          </a:p>
        </p:txBody>
      </p:sp>
      <p:pic>
        <p:nvPicPr>
          <p:cNvPr id="4" name="Picture 3" descr="00055366-DA00046398-D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24" y="1549438"/>
            <a:ext cx="3725888" cy="16257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7262" y="3691516"/>
            <a:ext cx="85202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400" b="1" dirty="0"/>
              <a:t>Peptide </a:t>
            </a:r>
            <a:r>
              <a:rPr lang="en-US" sz="2400" b="1" dirty="0" smtClean="0"/>
              <a:t>bond: </a:t>
            </a:r>
            <a:r>
              <a:rPr lang="en-US" sz="2400" dirty="0" smtClean="0"/>
              <a:t>The </a:t>
            </a:r>
            <a:r>
              <a:rPr lang="en-US" sz="2400" dirty="0"/>
              <a:t>bond formed between the carboxyl group of an amino acid and the amino group of the other amino acid by exiting H</a:t>
            </a:r>
            <a:r>
              <a:rPr lang="en-US" sz="2400" baseline="-25000" dirty="0"/>
              <a:t>2</a:t>
            </a:r>
            <a:r>
              <a:rPr lang="en-US" sz="2400" dirty="0"/>
              <a:t>O.</a:t>
            </a:r>
          </a:p>
        </p:txBody>
      </p:sp>
    </p:spTree>
    <p:extLst>
      <p:ext uri="{BB962C8B-B14F-4D97-AF65-F5344CB8AC3E}">
        <p14:creationId xmlns:p14="http://schemas.microsoft.com/office/powerpoint/2010/main" val="394361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446" y="56567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Ninhydrin</a:t>
            </a:r>
            <a:r>
              <a:rPr lang="en-US" sz="3600" dirty="0" smtClean="0">
                <a:solidFill>
                  <a:srgbClr val="FF0000"/>
                </a:solidFill>
              </a:rPr>
              <a:t> Test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445" y="997299"/>
            <a:ext cx="8779811" cy="5608958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Principle:</a:t>
            </a:r>
            <a:r>
              <a:rPr lang="en-US" sz="2800" dirty="0" smtClean="0"/>
              <a:t> All amino acids react with </a:t>
            </a:r>
            <a:r>
              <a:rPr lang="en-US" sz="2800" dirty="0" err="1" smtClean="0"/>
              <a:t>ninhydrin</a:t>
            </a:r>
            <a:r>
              <a:rPr lang="en-US" sz="2800" dirty="0" smtClean="0"/>
              <a:t> to form a blue-violet complex</a:t>
            </a:r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ninhydrin</a:t>
            </a:r>
            <a:r>
              <a:rPr lang="en-US" sz="2800" dirty="0" smtClean="0"/>
              <a:t> reaction is specific to the </a:t>
            </a:r>
            <a:r>
              <a:rPr lang="en-US" sz="2800" dirty="0" smtClean="0">
                <a:solidFill>
                  <a:srgbClr val="FF0000"/>
                </a:solidFill>
              </a:rPr>
              <a:t>amino group </a:t>
            </a:r>
            <a:r>
              <a:rPr lang="en-US" sz="2800" dirty="0" smtClean="0"/>
              <a:t>of amino acids.</a:t>
            </a:r>
          </a:p>
          <a:p>
            <a:r>
              <a:rPr lang="en-US" sz="2800" dirty="0" smtClean="0"/>
              <a:t>Other compounds (primary amines, peptones, peptides, proteins, and ammonia) that have a free amino group also react with </a:t>
            </a:r>
            <a:r>
              <a:rPr lang="en-US" sz="2800" dirty="0" err="1" smtClean="0"/>
              <a:t>ninhydrin</a:t>
            </a:r>
            <a:r>
              <a:rPr lang="en-US" sz="2800" dirty="0" smtClean="0"/>
              <a:t> other than </a:t>
            </a:r>
            <a:r>
              <a:rPr lang="en-US" sz="2800" dirty="0" err="1" smtClean="0"/>
              <a:t>aminoacids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Experimental procedure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Material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Egg albumin</a:t>
            </a:r>
          </a:p>
          <a:p>
            <a:pPr marL="0" indent="0" hangingPunc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Place 2 ml of egg albumin solution in a test tube. </a:t>
            </a:r>
          </a:p>
          <a:p>
            <a:pPr marL="0" indent="0" hangingPunc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Add 0.5 ml </a:t>
            </a:r>
            <a:r>
              <a:rPr lang="en-US" sz="2800" dirty="0" err="1"/>
              <a:t>nynhidrin</a:t>
            </a:r>
            <a:r>
              <a:rPr lang="en-US" sz="2800" dirty="0"/>
              <a:t> solution on it.</a:t>
            </a:r>
          </a:p>
          <a:p>
            <a:pPr marL="0" indent="0" hangingPunct="0">
              <a:buNone/>
            </a:pPr>
            <a:r>
              <a:rPr lang="en-US" sz="2800" dirty="0">
                <a:solidFill>
                  <a:srgbClr val="FF0000"/>
                </a:solidFill>
              </a:rPr>
              <a:t>3.</a:t>
            </a:r>
            <a:r>
              <a:rPr lang="en-US" sz="2800" dirty="0"/>
              <a:t> Wait for 10 minutes in boiling water bath.</a:t>
            </a:r>
          </a:p>
          <a:p>
            <a:pPr marL="0" indent="0" hangingPunct="0">
              <a:buNone/>
            </a:pPr>
            <a:r>
              <a:rPr lang="tr-TR" sz="2800" dirty="0">
                <a:solidFill>
                  <a:srgbClr val="FF0000"/>
                </a:solidFill>
              </a:rPr>
              <a:t>4.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tube</a:t>
            </a:r>
            <a:r>
              <a:rPr lang="tr-TR" sz="2800" dirty="0"/>
              <a:t> is </a:t>
            </a:r>
            <a:r>
              <a:rPr lang="tr-TR" sz="2800" dirty="0" err="1"/>
              <a:t>removed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allowed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cool</a:t>
            </a:r>
            <a:r>
              <a:rPr lang="tr-TR" sz="2800" dirty="0"/>
              <a:t>. </a:t>
            </a:r>
            <a:r>
              <a:rPr lang="tr-TR" sz="2800" dirty="0" err="1"/>
              <a:t>Formation</a:t>
            </a:r>
            <a:r>
              <a:rPr lang="tr-TR" sz="2800" dirty="0"/>
              <a:t> of </a:t>
            </a:r>
            <a:r>
              <a:rPr lang="tr-TR" sz="2800" dirty="0" err="1">
                <a:solidFill>
                  <a:srgbClr val="FF0000"/>
                </a:solidFill>
              </a:rPr>
              <a:t>blue-violet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color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is </a:t>
            </a:r>
            <a:r>
              <a:rPr lang="tr-TR" sz="2800" dirty="0" err="1"/>
              <a:t>observed</a:t>
            </a:r>
            <a:r>
              <a:rPr lang="tr-TR" sz="2800" dirty="0"/>
              <a:t>.</a:t>
            </a:r>
          </a:p>
          <a:p>
            <a:endParaRPr lang="en-US" sz="1800" dirty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75292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6793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Xanthoprotein</a:t>
            </a:r>
            <a:r>
              <a:rPr lang="en-US" b="1" dirty="0" smtClean="0">
                <a:solidFill>
                  <a:srgbClr val="FF0000"/>
                </a:solidFill>
              </a:rPr>
              <a:t> test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267" y="1016902"/>
            <a:ext cx="8736673" cy="5666321"/>
          </a:xfrm>
        </p:spPr>
        <p:txBody>
          <a:bodyPr>
            <a:normAutofit lnSpcReduction="10000"/>
          </a:bodyPr>
          <a:lstStyle/>
          <a:p>
            <a:r>
              <a:rPr lang="tr-TR" sz="2400" b="1" dirty="0" err="1" smtClean="0"/>
              <a:t>Principle</a:t>
            </a:r>
            <a:r>
              <a:rPr lang="tr-TR" sz="2400" b="1" dirty="0" smtClean="0"/>
              <a:t>:</a:t>
            </a:r>
            <a:r>
              <a:rPr lang="tr-TR" sz="2400" dirty="0" smtClean="0"/>
              <a:t> </a:t>
            </a:r>
            <a:r>
              <a:rPr lang="tr-TR" sz="2400" dirty="0" err="1"/>
              <a:t>B</a:t>
            </a:r>
            <a:r>
              <a:rPr lang="tr-TR" sz="2400" dirty="0" err="1" smtClean="0"/>
              <a:t>ased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nitration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benzene </a:t>
            </a:r>
            <a:r>
              <a:rPr lang="tr-TR" sz="2400" dirty="0" err="1" smtClean="0"/>
              <a:t>compounds</a:t>
            </a:r>
            <a:r>
              <a:rPr lang="tr-TR" sz="2400" dirty="0" smtClean="0"/>
              <a:t> of </a:t>
            </a:r>
            <a:r>
              <a:rPr lang="tr-TR" sz="2400" dirty="0" err="1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aromatic</a:t>
            </a:r>
            <a:r>
              <a:rPr lang="tr-TR" sz="2400" dirty="0" smtClean="0"/>
              <a:t> amino </a:t>
            </a:r>
            <a:r>
              <a:rPr lang="tr-TR" sz="2400" dirty="0" err="1" smtClean="0"/>
              <a:t>acids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proteins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containing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amino </a:t>
            </a:r>
            <a:r>
              <a:rPr lang="tr-TR" sz="2400" dirty="0" err="1" smtClean="0"/>
              <a:t>acids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</a:t>
            </a:r>
            <a:r>
              <a:rPr lang="tr-TR" sz="2400" dirty="0" err="1" smtClean="0"/>
              <a:t>yellow</a:t>
            </a:r>
            <a:r>
              <a:rPr lang="tr-TR" sz="2400" dirty="0" smtClean="0"/>
              <a:t> </a:t>
            </a:r>
            <a:r>
              <a:rPr lang="tr-TR" sz="2400" dirty="0" err="1" smtClean="0"/>
              <a:t>derivative</a:t>
            </a:r>
            <a:r>
              <a:rPr lang="tr-TR" sz="2400" dirty="0" smtClean="0"/>
              <a:t> </a:t>
            </a:r>
            <a:r>
              <a:rPr lang="tr-TR" sz="2400" dirty="0" err="1" smtClean="0"/>
              <a:t>turns</a:t>
            </a:r>
            <a:r>
              <a:rPr lang="tr-TR" sz="2400" dirty="0" smtClean="0"/>
              <a:t> </a:t>
            </a:r>
            <a:r>
              <a:rPr lang="tr-TR" sz="2400" dirty="0" err="1" smtClean="0"/>
              <a:t>orange</a:t>
            </a:r>
            <a:r>
              <a:rPr lang="tr-TR" sz="2400" dirty="0" smtClean="0"/>
              <a:t> </a:t>
            </a:r>
            <a:r>
              <a:rPr lang="tr-TR" sz="2400" dirty="0" err="1" smtClean="0"/>
              <a:t>color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alkali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.</a:t>
            </a:r>
          </a:p>
          <a:p>
            <a:r>
              <a:rPr lang="tr-TR" sz="2400" b="1" dirty="0" err="1" smtClean="0"/>
              <a:t>Material</a:t>
            </a:r>
            <a:r>
              <a:rPr lang="tr-TR" sz="2400" b="1" dirty="0" smtClean="0"/>
              <a:t>:</a:t>
            </a:r>
            <a:r>
              <a:rPr lang="tr-TR" sz="2400" dirty="0" smtClean="0"/>
              <a:t> </a:t>
            </a:r>
            <a:r>
              <a:rPr lang="tr-TR" sz="2400" dirty="0" err="1" smtClean="0"/>
              <a:t>Egg</a:t>
            </a:r>
            <a:r>
              <a:rPr lang="tr-TR" sz="2400" dirty="0" smtClean="0"/>
              <a:t> </a:t>
            </a:r>
            <a:r>
              <a:rPr lang="tr-TR" sz="2400" dirty="0" err="1" smtClean="0"/>
              <a:t>albumin</a:t>
            </a:r>
            <a:endParaRPr lang="tr-TR" sz="2400" dirty="0" smtClean="0"/>
          </a:p>
          <a:p>
            <a:pPr marL="0" indent="0" hangingPunct="0">
              <a:buNone/>
            </a:pPr>
            <a:r>
              <a:rPr lang="tr-TR" sz="2400" b="1" dirty="0" err="1" smtClean="0">
                <a:solidFill>
                  <a:srgbClr val="FF0000"/>
                </a:solidFill>
              </a:rPr>
              <a:t>Experimental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procedure</a:t>
            </a:r>
            <a:r>
              <a:rPr lang="tr-TR" sz="2400" b="1" dirty="0" smtClean="0">
                <a:solidFill>
                  <a:srgbClr val="FF0000"/>
                </a:solidFill>
              </a:rPr>
              <a:t/>
            </a:r>
            <a:br>
              <a:rPr lang="tr-TR" sz="2400" b="1" dirty="0" smtClean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1.</a:t>
            </a:r>
            <a:r>
              <a:rPr lang="en-US" sz="2400" dirty="0"/>
              <a:t> Place 2 ml of egg albumin solution in a test tube. </a:t>
            </a:r>
          </a:p>
          <a:p>
            <a:pPr marL="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2.</a:t>
            </a:r>
            <a:r>
              <a:rPr lang="en-US" sz="2400" dirty="0"/>
              <a:t> Carefully add 1 mL of concentrated nitric acid and stir. Formation of white precipitates is observed.</a:t>
            </a:r>
          </a:p>
          <a:p>
            <a:pPr marL="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3. </a:t>
            </a:r>
            <a:r>
              <a:rPr lang="en-US" sz="2400" dirty="0"/>
              <a:t>The tube is carefully heated in a water bath. This time the formation of yellow precipitate is observed.</a:t>
            </a:r>
          </a:p>
          <a:p>
            <a:pPr marL="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4.</a:t>
            </a:r>
            <a:r>
              <a:rPr lang="en-US" sz="2400" dirty="0"/>
              <a:t> The tube is cooled under tap water.</a:t>
            </a:r>
          </a:p>
          <a:p>
            <a:pPr marL="0" indent="0" hangingPunct="0">
              <a:buNone/>
            </a:pPr>
            <a:r>
              <a:rPr lang="en-US" sz="2400" dirty="0">
                <a:solidFill>
                  <a:srgbClr val="FF0000"/>
                </a:solidFill>
              </a:rPr>
              <a:t>5.</a:t>
            </a:r>
            <a:r>
              <a:rPr lang="en-US" sz="2400" dirty="0"/>
              <a:t> Again, by carefully adding 33% </a:t>
            </a:r>
            <a:r>
              <a:rPr lang="en-US" sz="2400" dirty="0" err="1"/>
              <a:t>NaOH</a:t>
            </a:r>
            <a:r>
              <a:rPr lang="en-US" sz="2400" dirty="0"/>
              <a:t> drop by drop, a yellow to orange conversion of the color is observed.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9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49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Sulphur</a:t>
            </a:r>
            <a:r>
              <a:rPr lang="en-US" b="1" dirty="0" smtClean="0">
                <a:solidFill>
                  <a:srgbClr val="FF0000"/>
                </a:solidFill>
              </a:rPr>
              <a:t> test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267" y="1000560"/>
            <a:ext cx="8723844" cy="5125604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solidFill>
                  <a:srgbClr val="FF0000"/>
                </a:solidFill>
              </a:rPr>
              <a:t>Principle</a:t>
            </a:r>
            <a:r>
              <a:rPr lang="tr-TR" sz="2600" b="1" dirty="0" smtClean="0">
                <a:solidFill>
                  <a:srgbClr val="FF0000"/>
                </a:solidFill>
              </a:rPr>
              <a:t>:</a:t>
            </a:r>
            <a:r>
              <a:rPr lang="tr-TR" sz="2600" b="1" dirty="0" smtClean="0"/>
              <a:t> </a:t>
            </a:r>
            <a:r>
              <a:rPr lang="tr-TR" sz="2600" dirty="0" err="1" smtClean="0"/>
              <a:t>When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cysteine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cystine</a:t>
            </a:r>
            <a:r>
              <a:rPr lang="tr-TR" sz="2600" dirty="0" smtClean="0"/>
              <a:t> </a:t>
            </a:r>
            <a:r>
              <a:rPr lang="tr-TR" sz="2600" dirty="0" err="1" smtClean="0"/>
              <a:t>that</a:t>
            </a:r>
            <a:r>
              <a:rPr lang="tr-TR" sz="2600" dirty="0" smtClean="0"/>
              <a:t> </a:t>
            </a:r>
            <a:r>
              <a:rPr lang="tr-TR" sz="2600" dirty="0" err="1" smtClean="0"/>
              <a:t>contain</a:t>
            </a:r>
            <a:r>
              <a:rPr lang="tr-TR" sz="2600" dirty="0" smtClean="0"/>
              <a:t> </a:t>
            </a:r>
            <a:r>
              <a:rPr lang="tr-TR" sz="2600" dirty="0" err="1" smtClean="0"/>
              <a:t>sulphur</a:t>
            </a:r>
            <a:r>
              <a:rPr lang="tr-TR" sz="2600" dirty="0" smtClean="0"/>
              <a:t> </a:t>
            </a:r>
            <a:r>
              <a:rPr lang="tr-TR" sz="2600" dirty="0" err="1" smtClean="0"/>
              <a:t>are</a:t>
            </a:r>
            <a:r>
              <a:rPr lang="tr-TR" sz="2600" dirty="0" smtClean="0"/>
              <a:t> </a:t>
            </a:r>
            <a:r>
              <a:rPr lang="tr-TR" sz="2600" dirty="0" err="1" smtClean="0"/>
              <a:t>boiled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concentrated</a:t>
            </a:r>
            <a:r>
              <a:rPr lang="tr-TR" sz="2600" dirty="0" smtClean="0"/>
              <a:t> </a:t>
            </a:r>
            <a:r>
              <a:rPr lang="tr-TR" sz="2600" dirty="0" err="1" smtClean="0"/>
              <a:t>NaOH</a:t>
            </a:r>
            <a:r>
              <a:rPr lang="tr-TR" sz="2600" dirty="0" smtClean="0"/>
              <a:t>,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organic</a:t>
            </a:r>
            <a:r>
              <a:rPr lang="tr-TR" sz="2600" dirty="0" smtClean="0"/>
              <a:t> </a:t>
            </a:r>
            <a:r>
              <a:rPr lang="tr-TR" sz="2600" dirty="0" err="1" smtClean="0"/>
              <a:t>sulfur</a:t>
            </a:r>
            <a:r>
              <a:rPr lang="tr-TR" sz="2600" dirty="0" smtClean="0"/>
              <a:t> in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structures</a:t>
            </a:r>
            <a:r>
              <a:rPr lang="tr-TR" sz="2600" dirty="0" smtClean="0"/>
              <a:t> </a:t>
            </a:r>
            <a:r>
              <a:rPr lang="tr-TR" sz="2600" dirty="0" err="1" smtClean="0"/>
              <a:t>turns</a:t>
            </a:r>
            <a:r>
              <a:rPr lang="tr-TR" sz="2600" dirty="0" smtClean="0"/>
              <a:t> </a:t>
            </a:r>
            <a:r>
              <a:rPr lang="tr-TR" sz="2600" dirty="0" err="1" smtClean="0"/>
              <a:t>into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inorganic</a:t>
            </a:r>
            <a:r>
              <a:rPr lang="tr-TR" sz="2600" dirty="0" smtClean="0"/>
              <a:t> </a:t>
            </a:r>
            <a:r>
              <a:rPr lang="tr-TR" sz="2600" dirty="0" err="1" smtClean="0"/>
              <a:t>sulphide</a:t>
            </a:r>
            <a:r>
              <a:rPr lang="tr-TR" sz="2600" dirty="0" smtClean="0"/>
              <a:t>. </a:t>
            </a:r>
          </a:p>
          <a:p>
            <a:r>
              <a:rPr lang="tr-TR" sz="2600" dirty="0" err="1" smtClean="0"/>
              <a:t>This</a:t>
            </a:r>
            <a:r>
              <a:rPr lang="tr-TR" sz="2600" dirty="0" smtClean="0"/>
              <a:t> </a:t>
            </a:r>
            <a:r>
              <a:rPr lang="tr-TR" sz="2600" dirty="0" err="1" smtClean="0"/>
              <a:t>change</a:t>
            </a:r>
            <a:r>
              <a:rPr lang="tr-TR" sz="2600" dirty="0" smtClean="0"/>
              <a:t> is </a:t>
            </a:r>
            <a:r>
              <a:rPr lang="tr-TR" sz="2600" dirty="0" err="1" smtClean="0"/>
              <a:t>observed</a:t>
            </a:r>
            <a:r>
              <a:rPr lang="tr-TR" sz="2600" dirty="0" smtClean="0"/>
              <a:t> </a:t>
            </a:r>
            <a:r>
              <a:rPr lang="tr-TR" sz="2600" dirty="0" err="1" smtClean="0"/>
              <a:t>when</a:t>
            </a:r>
            <a:r>
              <a:rPr lang="tr-TR" sz="2600" dirty="0" smtClean="0"/>
              <a:t> </a:t>
            </a:r>
            <a:r>
              <a:rPr lang="tr-TR" sz="2600" dirty="0" err="1" smtClean="0"/>
              <a:t>black</a:t>
            </a:r>
            <a:r>
              <a:rPr lang="tr-TR" sz="2600" dirty="0" smtClean="0"/>
              <a:t> </a:t>
            </a:r>
            <a:r>
              <a:rPr lang="tr-TR" sz="2600" dirty="0" err="1" smtClean="0"/>
              <a:t>coloured</a:t>
            </a:r>
            <a:r>
              <a:rPr lang="tr-TR" sz="2600" dirty="0" smtClean="0"/>
              <a:t> </a:t>
            </a:r>
            <a:r>
              <a:rPr lang="tr-TR" sz="2600" dirty="0" err="1" smtClean="0"/>
              <a:t>lead</a:t>
            </a:r>
            <a:r>
              <a:rPr lang="tr-TR" sz="2600" dirty="0" smtClean="0"/>
              <a:t> </a:t>
            </a:r>
            <a:r>
              <a:rPr lang="tr-TR" sz="2600" dirty="0" err="1" smtClean="0"/>
              <a:t>sulfide</a:t>
            </a:r>
            <a:r>
              <a:rPr lang="tr-TR" sz="2600" dirty="0" smtClean="0"/>
              <a:t> is </a:t>
            </a:r>
            <a:r>
              <a:rPr lang="tr-TR" sz="2600" dirty="0" err="1" smtClean="0"/>
              <a:t>formed</a:t>
            </a:r>
            <a:r>
              <a:rPr lang="tr-TR" sz="2600" dirty="0" smtClean="0"/>
              <a:t> </a:t>
            </a:r>
            <a:r>
              <a:rPr lang="tr-TR" sz="2600" dirty="0" err="1" smtClean="0"/>
              <a:t>after</a:t>
            </a:r>
            <a:r>
              <a:rPr lang="tr-TR" sz="2600" dirty="0" smtClean="0"/>
              <a:t> </a:t>
            </a:r>
            <a:r>
              <a:rPr lang="tr-TR" sz="2600" dirty="0" err="1" smtClean="0"/>
              <a:t>addition</a:t>
            </a:r>
            <a:r>
              <a:rPr lang="tr-TR" sz="2600" dirty="0" smtClean="0"/>
              <a:t> of </a:t>
            </a:r>
            <a:r>
              <a:rPr lang="tr-TR" sz="2600" dirty="0" err="1" smtClean="0"/>
              <a:t>lead</a:t>
            </a:r>
            <a:r>
              <a:rPr lang="tr-TR" sz="2600" dirty="0" smtClean="0"/>
              <a:t> </a:t>
            </a:r>
            <a:r>
              <a:rPr lang="tr-TR" sz="2600" dirty="0" err="1" smtClean="0"/>
              <a:t>acetate</a:t>
            </a:r>
            <a:r>
              <a:rPr lang="tr-TR" sz="2600" dirty="0" smtClean="0"/>
              <a:t>. </a:t>
            </a:r>
            <a:endParaRPr lang="tr-TR" sz="2600" dirty="0"/>
          </a:p>
          <a:p>
            <a:r>
              <a:rPr lang="en-US" sz="2600" b="1" dirty="0" smtClean="0"/>
              <a:t>Material</a:t>
            </a:r>
            <a:r>
              <a:rPr lang="en-US" sz="2600" b="1" dirty="0"/>
              <a:t>: </a:t>
            </a:r>
            <a:r>
              <a:rPr lang="en-US" sz="2600" dirty="0"/>
              <a:t>Cysteine </a:t>
            </a:r>
            <a:r>
              <a:rPr lang="en-US" sz="2600" dirty="0" err="1" smtClean="0"/>
              <a:t>HCl</a:t>
            </a:r>
            <a:endParaRPr lang="en-US" sz="2600" dirty="0"/>
          </a:p>
          <a:p>
            <a:r>
              <a:rPr lang="tr-TR" sz="2600" dirty="0" err="1" smtClean="0">
                <a:solidFill>
                  <a:srgbClr val="FF0000"/>
                </a:solidFill>
              </a:rPr>
              <a:t>Experimental</a:t>
            </a:r>
            <a:r>
              <a:rPr lang="tr-TR" sz="2600" dirty="0" smtClean="0">
                <a:solidFill>
                  <a:srgbClr val="FF0000"/>
                </a:solidFill>
              </a:rPr>
              <a:t> </a:t>
            </a:r>
            <a:r>
              <a:rPr lang="tr-TR" sz="2600" dirty="0" err="1" smtClean="0">
                <a:solidFill>
                  <a:srgbClr val="FF0000"/>
                </a:solidFill>
              </a:rPr>
              <a:t>procedure</a:t>
            </a:r>
            <a:endParaRPr lang="tr-TR" sz="2600" dirty="0" smtClean="0">
              <a:solidFill>
                <a:srgbClr val="FF0000"/>
              </a:solidFill>
            </a:endParaRPr>
          </a:p>
          <a:p>
            <a:pPr marL="0" indent="0" hangingPunct="0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1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  <a:r>
              <a:rPr lang="en-US" sz="2600" dirty="0"/>
              <a:t> Place </a:t>
            </a:r>
            <a:r>
              <a:rPr lang="en-US" sz="2600" dirty="0" err="1"/>
              <a:t>cystein</a:t>
            </a:r>
            <a:r>
              <a:rPr lang="en-US" sz="2600" dirty="0"/>
              <a:t> </a:t>
            </a:r>
            <a:r>
              <a:rPr lang="en-US" sz="2600" dirty="0" err="1"/>
              <a:t>HCl</a:t>
            </a:r>
            <a:r>
              <a:rPr lang="en-US" sz="2600" dirty="0"/>
              <a:t> in test tube</a:t>
            </a:r>
          </a:p>
          <a:p>
            <a:pPr marL="0" indent="0" hangingPunct="0">
              <a:buNone/>
            </a:pPr>
            <a:r>
              <a:rPr lang="en-US" sz="2600" dirty="0">
                <a:solidFill>
                  <a:srgbClr val="FF0000"/>
                </a:solidFill>
              </a:rPr>
              <a:t>2. </a:t>
            </a:r>
            <a:r>
              <a:rPr lang="en-US" sz="2600" dirty="0"/>
              <a:t>Add 5 ml % 40 </a:t>
            </a:r>
            <a:r>
              <a:rPr lang="en-US" sz="2600" dirty="0" err="1"/>
              <a:t>NaOH</a:t>
            </a:r>
            <a:r>
              <a:rPr lang="en-US" sz="2600" dirty="0"/>
              <a:t> and 1-2 crystalline lead acetate </a:t>
            </a:r>
            <a:r>
              <a:rPr lang="tr-TR" sz="2600" dirty="0"/>
              <a:t>on it.</a:t>
            </a:r>
          </a:p>
          <a:p>
            <a:pPr marL="0" indent="0" hangingPunct="0">
              <a:buNone/>
            </a:pPr>
            <a:r>
              <a:rPr lang="tr-TR" sz="2600" dirty="0">
                <a:solidFill>
                  <a:srgbClr val="FF0000"/>
                </a:solidFill>
              </a:rPr>
              <a:t>3. </a:t>
            </a:r>
            <a:r>
              <a:rPr lang="en-US" sz="2600" dirty="0"/>
              <a:t>The tube is carefully heated in a boiling water bath during 3 minutes. Black color showed that test is positive.</a:t>
            </a:r>
            <a:endParaRPr lang="tr-TR" sz="2600" dirty="0"/>
          </a:p>
          <a:p>
            <a:endParaRPr lang="tr-TR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037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816" y="-168683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Serum proteins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74" y="974317"/>
            <a:ext cx="8229600" cy="4525963"/>
          </a:xfrm>
        </p:spPr>
        <p:txBody>
          <a:bodyPr>
            <a:normAutofit/>
          </a:bodyPr>
          <a:lstStyle/>
          <a:p>
            <a:r>
              <a:rPr lang="tr-TR" sz="2400" dirty="0"/>
              <a:t>Serum </a:t>
            </a:r>
            <a:r>
              <a:rPr lang="tr-TR" sz="2400" dirty="0" err="1"/>
              <a:t>proteins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mainly</a:t>
            </a:r>
            <a:r>
              <a:rPr lang="tr-TR" sz="2400" dirty="0"/>
              <a:t> </a:t>
            </a:r>
            <a:r>
              <a:rPr lang="tr-TR" sz="2400" dirty="0" err="1"/>
              <a:t>collected</a:t>
            </a:r>
            <a:r>
              <a:rPr lang="tr-TR" sz="2400" dirty="0"/>
              <a:t> in 3 </a:t>
            </a:r>
            <a:r>
              <a:rPr lang="tr-TR" sz="2400" dirty="0" err="1"/>
              <a:t>groups</a:t>
            </a:r>
            <a:r>
              <a:rPr lang="tr-TR" sz="2400" dirty="0"/>
              <a:t>. </a:t>
            </a:r>
            <a:r>
              <a:rPr lang="tr-TR" sz="2400" dirty="0" err="1"/>
              <a:t>These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b="1" dirty="0" err="1"/>
              <a:t>albumin</a:t>
            </a:r>
            <a:r>
              <a:rPr lang="tr-TR" sz="2400" b="1" dirty="0"/>
              <a:t>, </a:t>
            </a:r>
            <a:r>
              <a:rPr lang="tr-TR" sz="2400" b="1" dirty="0" err="1"/>
              <a:t>globulin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b="1" dirty="0" err="1"/>
              <a:t>fibrinogen</a:t>
            </a:r>
            <a:r>
              <a:rPr lang="tr-TR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total </a:t>
            </a:r>
            <a:r>
              <a:rPr lang="tr-TR" sz="2400" dirty="0" err="1"/>
              <a:t>amount</a:t>
            </a:r>
            <a:r>
              <a:rPr lang="tr-TR" sz="2400" dirty="0"/>
              <a:t> of serum </a:t>
            </a:r>
            <a:r>
              <a:rPr lang="tr-TR" sz="2400" dirty="0" err="1"/>
              <a:t>proteins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blood</a:t>
            </a:r>
            <a:r>
              <a:rPr lang="tr-TR" sz="2400" dirty="0"/>
              <a:t> is </a:t>
            </a:r>
            <a:r>
              <a:rPr lang="tr-TR" sz="2400" dirty="0" smtClean="0"/>
              <a:t>% 6.3 </a:t>
            </a:r>
            <a:r>
              <a:rPr lang="tr-TR" sz="2400" dirty="0"/>
              <a:t>- </a:t>
            </a:r>
            <a:r>
              <a:rPr lang="tr-TR" sz="2400" dirty="0" smtClean="0"/>
              <a:t>7.8 g. </a:t>
            </a:r>
          </a:p>
          <a:p>
            <a:r>
              <a:rPr lang="tr-TR" sz="2400" b="1" dirty="0" err="1" smtClean="0"/>
              <a:t>Albumin</a:t>
            </a:r>
            <a:r>
              <a:rPr lang="tr-TR" sz="2400" dirty="0" smtClean="0"/>
              <a:t> </a:t>
            </a:r>
            <a:r>
              <a:rPr lang="tr-TR" sz="2400" dirty="0"/>
              <a:t>is </a:t>
            </a:r>
            <a:r>
              <a:rPr lang="tr-TR" sz="2400" dirty="0" err="1"/>
              <a:t>one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largest</a:t>
            </a:r>
            <a:r>
              <a:rPr lang="tr-TR" sz="2400" dirty="0"/>
              <a:t> </a:t>
            </a:r>
            <a:r>
              <a:rPr lang="tr-TR" sz="2400" dirty="0" err="1"/>
              <a:t>fractions</a:t>
            </a:r>
            <a:r>
              <a:rPr lang="tr-TR" sz="2400" dirty="0"/>
              <a:t> of serum </a:t>
            </a:r>
            <a:r>
              <a:rPr lang="tr-TR" sz="2400" dirty="0" err="1"/>
              <a:t>proteins</a:t>
            </a:r>
            <a:r>
              <a:rPr lang="tr-TR" sz="2400" dirty="0"/>
              <a:t>. </a:t>
            </a:r>
            <a:r>
              <a:rPr lang="tr-TR" sz="2400" dirty="0" err="1" smtClean="0"/>
              <a:t>Albumin</a:t>
            </a:r>
            <a:r>
              <a:rPr lang="tr-TR" sz="2400" dirty="0"/>
              <a:t> </a:t>
            </a:r>
            <a:r>
              <a:rPr lang="tr-TR" sz="2400" dirty="0" err="1" smtClean="0"/>
              <a:t>keeps</a:t>
            </a:r>
            <a:r>
              <a:rPr lang="tr-TR" sz="2400" dirty="0" smtClean="0"/>
              <a:t> </a:t>
            </a:r>
            <a:r>
              <a:rPr lang="tr-TR" sz="2400" dirty="0" err="1"/>
              <a:t>blood</a:t>
            </a:r>
            <a:r>
              <a:rPr lang="tr-TR" sz="2400" dirty="0"/>
              <a:t> </a:t>
            </a:r>
            <a:r>
              <a:rPr lang="tr-TR" sz="2400" dirty="0" err="1"/>
              <a:t>volume</a:t>
            </a:r>
            <a:r>
              <a:rPr lang="tr-TR" sz="2400" dirty="0"/>
              <a:t> </a:t>
            </a:r>
            <a:r>
              <a:rPr lang="tr-TR" sz="2400" dirty="0" err="1"/>
              <a:t>constant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regulates</a:t>
            </a:r>
            <a:r>
              <a:rPr lang="tr-TR" sz="2400" dirty="0"/>
              <a:t> </a:t>
            </a:r>
            <a:r>
              <a:rPr lang="tr-TR" sz="2400" dirty="0" err="1"/>
              <a:t>intra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extra</a:t>
            </a:r>
            <a:r>
              <a:rPr lang="tr-TR" sz="2400" dirty="0"/>
              <a:t> </a:t>
            </a:r>
            <a:r>
              <a:rPr lang="tr-TR" sz="2400" dirty="0" err="1"/>
              <a:t>vascular</a:t>
            </a:r>
            <a:r>
              <a:rPr lang="tr-TR" sz="2400" dirty="0"/>
              <a:t> </a:t>
            </a:r>
            <a:r>
              <a:rPr lang="tr-TR" sz="2400" dirty="0" err="1"/>
              <a:t>water</a:t>
            </a:r>
            <a:r>
              <a:rPr lang="tr-TR" sz="2400" dirty="0"/>
              <a:t> </a:t>
            </a:r>
            <a:r>
              <a:rPr lang="tr-TR" sz="2400" dirty="0" err="1"/>
              <a:t>exchange</a:t>
            </a:r>
            <a:r>
              <a:rPr lang="tr-TR" sz="2400" dirty="0"/>
              <a:t>. </a:t>
            </a:r>
            <a:r>
              <a:rPr lang="en-US" sz="2400" dirty="0" smtClean="0"/>
              <a:t>Albumin</a:t>
            </a:r>
            <a:r>
              <a:rPr lang="en-US" sz="2400" dirty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carrier of substances (</a:t>
            </a:r>
            <a:r>
              <a:rPr lang="en-US" sz="2400" dirty="0" smtClean="0"/>
              <a:t>many </a:t>
            </a:r>
            <a:r>
              <a:rPr lang="en-US" sz="2400" dirty="0" err="1"/>
              <a:t>cations</a:t>
            </a:r>
            <a:r>
              <a:rPr lang="en-US" sz="2400" dirty="0"/>
              <a:t>, anions, pigments, dyes, drugs, etc</a:t>
            </a:r>
            <a:r>
              <a:rPr lang="en-US" sz="2400" dirty="0" smtClean="0"/>
              <a:t>.)</a:t>
            </a:r>
          </a:p>
          <a:p>
            <a:r>
              <a:rPr lang="en-US" sz="2400" dirty="0" smtClean="0"/>
              <a:t>Globulins </a:t>
            </a:r>
            <a:r>
              <a:rPr lang="en-US" sz="2400" dirty="0"/>
              <a:t>are antibodies to antigens and play a role in the transport of fatty acids and lipids, iron and copper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Fibrinogen plays a role in </a:t>
            </a:r>
            <a:r>
              <a:rPr lang="en-US" sz="2400" dirty="0"/>
              <a:t>blood coagulation.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2785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Serum 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116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One of the most used methods for the detection of serum total proteins is the </a:t>
            </a:r>
            <a:r>
              <a:rPr lang="en-US" sz="2800" dirty="0" smtClean="0">
                <a:solidFill>
                  <a:srgbClr val="FF0000"/>
                </a:solidFill>
              </a:rPr>
              <a:t>biuret </a:t>
            </a:r>
            <a:r>
              <a:rPr lang="en-US" sz="2800" dirty="0">
                <a:solidFill>
                  <a:srgbClr val="FF0000"/>
                </a:solidFill>
              </a:rPr>
              <a:t>method.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Serum </a:t>
            </a:r>
            <a:r>
              <a:rPr lang="en-US" sz="2800" dirty="0"/>
              <a:t>total proteins can be detected </a:t>
            </a:r>
            <a:r>
              <a:rPr lang="en-US" sz="2800" dirty="0" smtClean="0"/>
              <a:t>totally, </a:t>
            </a:r>
            <a:r>
              <a:rPr lang="en-US" sz="2800" dirty="0"/>
              <a:t>but it is also possible to examine them by dividing them into fractions. The most used method for this purpose is electrophoresis.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2813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Biuret method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62" y="1143000"/>
            <a:ext cx="8901398" cy="548285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Principle:</a:t>
            </a:r>
            <a:r>
              <a:rPr lang="en-US" sz="2400" dirty="0"/>
              <a:t> Based on the reaction of proteins with </a:t>
            </a:r>
            <a:r>
              <a:rPr lang="en-US" sz="2400" dirty="0" err="1"/>
              <a:t>biurea</a:t>
            </a:r>
            <a:r>
              <a:rPr lang="en-US" sz="2400" dirty="0"/>
              <a:t>, it is based on the colorimetric determination of serum total proteins. 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Material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/>
              <a:t>Serum     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Experimental </a:t>
            </a:r>
            <a:r>
              <a:rPr lang="en-US" sz="2400" dirty="0">
                <a:solidFill>
                  <a:srgbClr val="FF0000"/>
                </a:solidFill>
              </a:rPr>
              <a:t>Procedure: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400" dirty="0" smtClean="0"/>
              <a:t>Three test tubes are taken. These are marked as blank, </a:t>
            </a:r>
            <a:r>
              <a:rPr lang="en-US" sz="2400" dirty="0"/>
              <a:t>standard and sample tubes.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2</a:t>
            </a:r>
            <a:r>
              <a:rPr lang="en-US" sz="2400" dirty="0"/>
              <a:t>. Only 5 ml of color reagent are placed in the </a:t>
            </a:r>
            <a:r>
              <a:rPr lang="en-US" sz="2400" dirty="0" smtClean="0"/>
              <a:t>blank </a:t>
            </a:r>
            <a:r>
              <a:rPr lang="en-US" sz="2400" dirty="0"/>
              <a:t>tube.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3</a:t>
            </a:r>
            <a:r>
              <a:rPr lang="en-US" sz="2400" dirty="0"/>
              <a:t>. Put 0.1 ml standard solution (100 </a:t>
            </a:r>
            <a:r>
              <a:rPr lang="en-US" sz="2400" dirty="0" smtClean="0"/>
              <a:t>g/L</a:t>
            </a:r>
            <a:r>
              <a:rPr lang="en-US" sz="2400" dirty="0"/>
              <a:t>) and 5 ml color reagent in the standard tube.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4</a:t>
            </a:r>
            <a:r>
              <a:rPr lang="en-US" sz="2400" dirty="0"/>
              <a:t>. 0.1 ml serum and 5 ml color reagent are put into the sample tube.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5</a:t>
            </a:r>
            <a:r>
              <a:rPr lang="en-US" sz="2400" dirty="0"/>
              <a:t>. After each tube is mixed separately, </a:t>
            </a:r>
            <a:r>
              <a:rPr lang="en-US" sz="2400" dirty="0" smtClean="0"/>
              <a:t>wait </a:t>
            </a:r>
            <a:r>
              <a:rPr lang="en-US" sz="2400" dirty="0"/>
              <a:t>for 10 minutes at room temperature and measurements are made at 545 nm in the spectrophotometer.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0022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475" y="46987"/>
            <a:ext cx="76200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Biuret method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89474" y="1193790"/>
            <a:ext cx="8492119" cy="4983162"/>
          </a:xfrm>
        </p:spPr>
        <p:txBody>
          <a:bodyPr>
            <a:normAutofit/>
          </a:bodyPr>
          <a:lstStyle/>
          <a:p>
            <a:pPr marL="114300" indent="0" hangingPunc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Calculation:                                                  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                                          Absorbance </a:t>
            </a:r>
            <a:r>
              <a:rPr lang="en-US" sz="2800" baseline="-25000" dirty="0" smtClean="0"/>
              <a:t>sample</a:t>
            </a:r>
            <a:endParaRPr lang="en-US" sz="2800" baseline="-25000" dirty="0"/>
          </a:p>
          <a:p>
            <a:pPr marL="114300" indent="0" hangingPunct="0">
              <a:buNone/>
            </a:pPr>
            <a:r>
              <a:rPr lang="en-US" sz="2800" dirty="0" smtClean="0"/>
              <a:t>Concentration </a:t>
            </a:r>
            <a:r>
              <a:rPr lang="en-US" sz="2800" baseline="-25000" dirty="0" smtClean="0"/>
              <a:t>g</a:t>
            </a:r>
            <a:r>
              <a:rPr lang="en-US" sz="2800" baseline="-25000" dirty="0"/>
              <a:t>/L protein </a:t>
            </a:r>
            <a:r>
              <a:rPr lang="en-US" sz="2800" dirty="0"/>
              <a:t>= ----------------------- x </a:t>
            </a:r>
            <a:r>
              <a:rPr lang="en-US" sz="2800" dirty="0" smtClean="0"/>
              <a:t>100 g/L</a:t>
            </a:r>
          </a:p>
          <a:p>
            <a:pPr marL="0" indent="0">
              <a:buNone/>
            </a:pPr>
            <a:r>
              <a:rPr lang="en-US" sz="2800" dirty="0" smtClean="0"/>
              <a:t>                                                Absorbance </a:t>
            </a:r>
            <a:r>
              <a:rPr lang="en-US" sz="2800" baseline="-25000" dirty="0" err="1" smtClean="0"/>
              <a:t>standart</a:t>
            </a:r>
            <a:r>
              <a:rPr lang="en-US" sz="2800" baseline="-25000" dirty="0" smtClean="0"/>
              <a:t/>
            </a:r>
            <a:br>
              <a:rPr lang="en-US" sz="2800" baseline="-25000" dirty="0" smtClean="0"/>
            </a:br>
            <a:r>
              <a:rPr lang="en-US" sz="2800" baseline="-25000" dirty="0" smtClean="0"/>
              <a:t/>
            </a:r>
            <a:br>
              <a:rPr lang="en-US" sz="2800" baseline="-25000" dirty="0" smtClean="0"/>
            </a:br>
            <a:r>
              <a:rPr lang="en-US" sz="2800" baseline="-25000" dirty="0" smtClean="0"/>
              <a:t/>
            </a:r>
            <a:br>
              <a:rPr lang="en-US" sz="2800" baseline="-25000" dirty="0" smtClean="0"/>
            </a:br>
            <a:r>
              <a:rPr lang="en-US" sz="2800" baseline="-25000" dirty="0" smtClean="0"/>
              <a:t/>
            </a:r>
            <a:br>
              <a:rPr lang="en-US" sz="2800" baseline="-25000" dirty="0" smtClean="0"/>
            </a:br>
            <a:r>
              <a:rPr lang="tr-TR" sz="2400" dirty="0" err="1"/>
              <a:t>The</a:t>
            </a:r>
            <a:r>
              <a:rPr lang="tr-TR" sz="2400" dirty="0"/>
              <a:t> total </a:t>
            </a:r>
            <a:r>
              <a:rPr lang="tr-TR" sz="2400" dirty="0" err="1"/>
              <a:t>amount</a:t>
            </a:r>
            <a:r>
              <a:rPr lang="tr-TR" sz="2400" dirty="0"/>
              <a:t> of serum </a:t>
            </a:r>
            <a:r>
              <a:rPr lang="tr-TR" sz="2400" dirty="0" err="1"/>
              <a:t>proteins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blood</a:t>
            </a:r>
            <a:r>
              <a:rPr lang="tr-TR" sz="2400" dirty="0"/>
              <a:t> is % </a:t>
            </a:r>
            <a:r>
              <a:rPr lang="tr-TR" sz="2400" dirty="0" smtClean="0"/>
              <a:t>6.3-7.8 </a:t>
            </a:r>
            <a:r>
              <a:rPr lang="tr-TR" sz="2400" dirty="0"/>
              <a:t>g.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4168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493</Words>
  <Application>Microsoft Macintosh PowerPoint</Application>
  <PresentationFormat>On-screen Show (4:3)</PresentationFormat>
  <Paragraphs>62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Tests for aminoacids and proteins</vt:lpstr>
      <vt:lpstr>Amino acids</vt:lpstr>
      <vt:lpstr>Ninhydrin Test</vt:lpstr>
      <vt:lpstr>Xanthoprotein test</vt:lpstr>
      <vt:lpstr>Sulphur test</vt:lpstr>
      <vt:lpstr>Serum proteins</vt:lpstr>
      <vt:lpstr>Serum proteins</vt:lpstr>
      <vt:lpstr>Biuret method</vt:lpstr>
      <vt:lpstr>Biuret method</vt:lpstr>
      <vt:lpstr>References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REACTIONS RELATED TO AMINO ACIDS AND PROTEINS</dc:title>
  <dc:creator>ecem kaya</dc:creator>
  <cp:lastModifiedBy>ecem kaya</cp:lastModifiedBy>
  <cp:revision>55</cp:revision>
  <dcterms:created xsi:type="dcterms:W3CDTF">2018-01-17T14:39:39Z</dcterms:created>
  <dcterms:modified xsi:type="dcterms:W3CDTF">2020-05-04T19:33:18Z</dcterms:modified>
</cp:coreProperties>
</file>