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300" r:id="rId4"/>
    <p:sldId id="301" r:id="rId5"/>
    <p:sldId id="302" r:id="rId6"/>
    <p:sldId id="257" r:id="rId7"/>
    <p:sldId id="259" r:id="rId8"/>
    <p:sldId id="275" r:id="rId9"/>
    <p:sldId id="276" r:id="rId10"/>
    <p:sldId id="277" r:id="rId11"/>
    <p:sldId id="274" r:id="rId12"/>
    <p:sldId id="262" r:id="rId13"/>
    <p:sldId id="263" r:id="rId14"/>
    <p:sldId id="278" r:id="rId15"/>
    <p:sldId id="279" r:id="rId16"/>
    <p:sldId id="313" r:id="rId17"/>
    <p:sldId id="280" r:id="rId18"/>
    <p:sldId id="281" r:id="rId19"/>
    <p:sldId id="282" r:id="rId20"/>
    <p:sldId id="264" r:id="rId21"/>
    <p:sldId id="265" r:id="rId22"/>
    <p:sldId id="266" r:id="rId23"/>
    <p:sldId id="285" r:id="rId24"/>
    <p:sldId id="303" r:id="rId25"/>
    <p:sldId id="304" r:id="rId26"/>
    <p:sldId id="305" r:id="rId27"/>
    <p:sldId id="306" r:id="rId28"/>
    <p:sldId id="307" r:id="rId29"/>
    <p:sldId id="308" r:id="rId30"/>
    <p:sldId id="309" r:id="rId31"/>
    <p:sldId id="310" r:id="rId32"/>
    <p:sldId id="311" r:id="rId33"/>
    <p:sldId id="312" r:id="rId34"/>
    <p:sldId id="267" r:id="rId35"/>
    <p:sldId id="270" r:id="rId36"/>
    <p:sldId id="283" r:id="rId37"/>
    <p:sldId id="286" r:id="rId38"/>
    <p:sldId id="287" r:id="rId39"/>
    <p:sldId id="288" r:id="rId40"/>
    <p:sldId id="297" r:id="rId41"/>
    <p:sldId id="289" r:id="rId42"/>
    <p:sldId id="290" r:id="rId43"/>
    <p:sldId id="291" r:id="rId44"/>
    <p:sldId id="292" r:id="rId45"/>
    <p:sldId id="293" r:id="rId46"/>
    <p:sldId id="294" r:id="rId47"/>
    <p:sldId id="295" r:id="rId48"/>
    <p:sldId id="296" r:id="rId49"/>
    <p:sldId id="298" r:id="rId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60"/>
  </p:normalViewPr>
  <p:slideViewPr>
    <p:cSldViewPr snapToGrid="0">
      <p:cViewPr varScale="1">
        <p:scale>
          <a:sx n="92" d="100"/>
          <a:sy n="92" d="100"/>
        </p:scale>
        <p:origin x="25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30F23099-492D-4299-9401-63A386CCC2D4}" type="datetimeFigureOut">
              <a:rPr lang="tr-TR" smtClean="0"/>
              <a:t>13.2.2020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253541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0F23099-492D-4299-9401-63A386CCC2D4}" type="datetimeFigureOut">
              <a:rPr lang="tr-TR" smtClean="0"/>
              <a:t>13.2.2020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30925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0F23099-492D-4299-9401-63A386CCC2D4}" type="datetimeFigureOut">
              <a:rPr lang="tr-TR" smtClean="0"/>
              <a:t>13.2.2020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183473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lvl1pPr>
              <a:defRPr>
                <a:latin typeface="Arial Narrow" panose="020B0606020202030204" pitchFamily="34" charset="0"/>
              </a:defRPr>
            </a:lvl1pPr>
          </a:lstStyle>
          <a:p>
            <a:r>
              <a:rPr lang="tr-TR" dirty="0"/>
              <a:t>Asıl başlık stili için tıklatın</a:t>
            </a:r>
          </a:p>
        </p:txBody>
      </p:sp>
      <p:sp>
        <p:nvSpPr>
          <p:cNvPr id="3" name="İçerik Yer Tutucusu 2"/>
          <p:cNvSpPr>
            <a:spLocks noGrp="1"/>
          </p:cNvSpPr>
          <p:nvPr>
            <p:ph idx="1"/>
          </p:nvPr>
        </p:nvSpPr>
        <p:spPr/>
        <p:txBody>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30F23099-492D-4299-9401-63A386CCC2D4}" type="datetimeFigureOut">
              <a:rPr lang="tr-TR" smtClean="0"/>
              <a:t>13.2.2020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294057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30F23099-492D-4299-9401-63A386CCC2D4}" type="datetimeFigureOut">
              <a:rPr lang="tr-TR" smtClean="0"/>
              <a:t>13.2.2020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299914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0F23099-492D-4299-9401-63A386CCC2D4}" type="datetimeFigureOut">
              <a:rPr lang="tr-TR" smtClean="0"/>
              <a:t>13.2.2020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416933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0F23099-492D-4299-9401-63A386CCC2D4}" type="datetimeFigureOut">
              <a:rPr lang="tr-TR" smtClean="0"/>
              <a:t>13.2.2020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328377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0F23099-492D-4299-9401-63A386CCC2D4}" type="datetimeFigureOut">
              <a:rPr lang="tr-TR" smtClean="0"/>
              <a:t>13.2.2020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23784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0F23099-492D-4299-9401-63A386CCC2D4}" type="datetimeFigureOut">
              <a:rPr lang="tr-TR" smtClean="0"/>
              <a:t>13.2.2020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123774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0F23099-492D-4299-9401-63A386CCC2D4}" type="datetimeFigureOut">
              <a:rPr lang="tr-TR" smtClean="0"/>
              <a:t>13.2.2020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29063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0F23099-492D-4299-9401-63A386CCC2D4}" type="datetimeFigureOut">
              <a:rPr lang="tr-TR" smtClean="0"/>
              <a:t>13.2.2020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4C543B2-33E0-4CFD-8572-0606A4EA51B4}" type="slidenum">
              <a:rPr lang="tr-TR" smtClean="0"/>
              <a:t>‹#›</a:t>
            </a:fld>
            <a:endParaRPr lang="tr-TR"/>
          </a:p>
        </p:txBody>
      </p:sp>
    </p:spTree>
    <p:extLst>
      <p:ext uri="{BB962C8B-B14F-4D97-AF65-F5344CB8AC3E}">
        <p14:creationId xmlns:p14="http://schemas.microsoft.com/office/powerpoint/2010/main" val="3433652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3099-492D-4299-9401-63A386CCC2D4}" type="datetimeFigureOut">
              <a:rPr lang="tr-TR" smtClean="0"/>
              <a:t>13.2.2020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543B2-33E0-4CFD-8572-0606A4EA51B4}" type="slidenum">
              <a:rPr lang="tr-TR" smtClean="0"/>
              <a:t>‹#›</a:t>
            </a:fld>
            <a:endParaRPr lang="tr-TR"/>
          </a:p>
        </p:txBody>
      </p:sp>
    </p:spTree>
    <p:extLst>
      <p:ext uri="{BB962C8B-B14F-4D97-AF65-F5344CB8AC3E}">
        <p14:creationId xmlns:p14="http://schemas.microsoft.com/office/powerpoint/2010/main" val="3306908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g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74174" y="1122363"/>
            <a:ext cx="5049982" cy="2417330"/>
          </a:xfrm>
        </p:spPr>
        <p:txBody>
          <a:bodyPr/>
          <a:lstStyle/>
          <a:p>
            <a:r>
              <a:rPr lang="tr-TR" b="1" dirty="0">
                <a:latin typeface="Arial Narrow" panose="020B0606020202030204" pitchFamily="34" charset="0"/>
              </a:rPr>
              <a:t>MUSCLE PHYSIOLOGY</a:t>
            </a:r>
          </a:p>
        </p:txBody>
      </p:sp>
      <p:sp>
        <p:nvSpPr>
          <p:cNvPr id="3" name="Alt Başlık 2"/>
          <p:cNvSpPr>
            <a:spLocks noGrp="1"/>
          </p:cNvSpPr>
          <p:nvPr>
            <p:ph type="subTitle" idx="1"/>
          </p:nvPr>
        </p:nvSpPr>
        <p:spPr>
          <a:xfrm>
            <a:off x="680461" y="3619214"/>
            <a:ext cx="6037407" cy="1655762"/>
          </a:xfrm>
        </p:spPr>
        <p:txBody>
          <a:bodyPr/>
          <a:lstStyle/>
          <a:p>
            <a:r>
              <a:rPr lang="tr-TR" dirty="0" err="1" smtClean="0">
                <a:latin typeface="Arial Narrow" panose="020B0606020202030204" pitchFamily="34" charset="0"/>
              </a:rPr>
              <a:t>Assoc</a:t>
            </a:r>
            <a:r>
              <a:rPr lang="tr-TR" dirty="0" smtClean="0">
                <a:latin typeface="Arial Narrow" panose="020B0606020202030204" pitchFamily="34" charset="0"/>
              </a:rPr>
              <a:t>. Prof. </a:t>
            </a:r>
            <a:r>
              <a:rPr lang="tr-TR" dirty="0">
                <a:latin typeface="Arial Narrow" panose="020B0606020202030204" pitchFamily="34" charset="0"/>
              </a:rPr>
              <a:t>Dr. Yasemin SALGIRLI DEMİRBAŞ</a:t>
            </a:r>
          </a:p>
        </p:txBody>
      </p:sp>
      <p:pic>
        <p:nvPicPr>
          <p:cNvPr id="1026" name="Picture 2" descr="cat muscl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498" y="0"/>
            <a:ext cx="4734502" cy="3088523"/>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a:stretch>
            <a:fillRect/>
          </a:stretch>
        </p:blipFill>
        <p:spPr>
          <a:xfrm>
            <a:off x="7550767" y="3241964"/>
            <a:ext cx="4558106" cy="3429432"/>
          </a:xfrm>
          <a:prstGeom prst="rect">
            <a:avLst/>
          </a:prstGeom>
        </p:spPr>
      </p:pic>
    </p:spTree>
    <p:extLst>
      <p:ext uri="{BB962C8B-B14F-4D97-AF65-F5344CB8AC3E}">
        <p14:creationId xmlns:p14="http://schemas.microsoft.com/office/powerpoint/2010/main" val="331898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White fibers</a:t>
            </a:r>
          </a:p>
        </p:txBody>
      </p:sp>
      <p:sp>
        <p:nvSpPr>
          <p:cNvPr id="3" name="İçerik Yer Tutucusu 2"/>
          <p:cNvSpPr>
            <a:spLocks noGrp="1"/>
          </p:cNvSpPr>
          <p:nvPr>
            <p:ph idx="1"/>
          </p:nvPr>
        </p:nvSpPr>
        <p:spPr>
          <a:xfrm>
            <a:off x="838200" y="1825625"/>
            <a:ext cx="5257800" cy="4667250"/>
          </a:xfrm>
        </p:spPr>
        <p:txBody>
          <a:bodyPr>
            <a:normAutofit fontScale="85000" lnSpcReduction="20000"/>
          </a:bodyPr>
          <a:lstStyle/>
          <a:p>
            <a:r>
              <a:rPr lang="en-US" dirty="0"/>
              <a:t>White fibers are also known as </a:t>
            </a:r>
            <a:r>
              <a:rPr lang="en-US" b="1" dirty="0"/>
              <a:t>fast twitch fibers </a:t>
            </a:r>
            <a:endParaRPr lang="tr-TR" b="1" dirty="0"/>
          </a:p>
          <a:p>
            <a:r>
              <a:rPr lang="tr-TR" dirty="0"/>
              <a:t>A</a:t>
            </a:r>
            <a:r>
              <a:rPr lang="en-US" dirty="0"/>
              <a:t>re</a:t>
            </a:r>
            <a:r>
              <a:rPr lang="tr-TR" dirty="0"/>
              <a:t> </a:t>
            </a:r>
            <a:r>
              <a:rPr lang="en-US" dirty="0"/>
              <a:t>characteristic of the white </a:t>
            </a:r>
            <a:r>
              <a:rPr lang="en-US" dirty="0" err="1"/>
              <a:t>pectoralis</a:t>
            </a:r>
            <a:r>
              <a:rPr lang="en-US" dirty="0"/>
              <a:t> muscle of the chicken and</a:t>
            </a:r>
            <a:r>
              <a:rPr lang="tr-TR" dirty="0"/>
              <a:t> </a:t>
            </a:r>
            <a:r>
              <a:rPr lang="en-US" dirty="0"/>
              <a:t>pheasant.</a:t>
            </a:r>
            <a:endParaRPr lang="tr-TR" dirty="0"/>
          </a:p>
          <a:p>
            <a:r>
              <a:rPr lang="en-US" dirty="0"/>
              <a:t>These are muscles that </a:t>
            </a:r>
            <a:r>
              <a:rPr lang="en-US" b="1" dirty="0"/>
              <a:t>react rapidly and with short</a:t>
            </a:r>
            <a:r>
              <a:rPr lang="tr-TR" b="1" dirty="0"/>
              <a:t> </a:t>
            </a:r>
            <a:r>
              <a:rPr lang="en-US" b="1" dirty="0"/>
              <a:t>duration</a:t>
            </a:r>
            <a:r>
              <a:rPr lang="en-US" dirty="0"/>
              <a:t> and consist of </a:t>
            </a:r>
            <a:r>
              <a:rPr lang="en-US" b="1" dirty="0"/>
              <a:t>large fibers with great strength of contraction</a:t>
            </a:r>
            <a:r>
              <a:rPr lang="en-US" dirty="0"/>
              <a:t>.</a:t>
            </a:r>
          </a:p>
          <a:p>
            <a:r>
              <a:rPr lang="en-US" dirty="0"/>
              <a:t>They have an </a:t>
            </a:r>
            <a:r>
              <a:rPr lang="en-US" b="1" dirty="0"/>
              <a:t>extensive sarcoplasmic reticulum for</a:t>
            </a:r>
            <a:r>
              <a:rPr lang="tr-TR" b="1" dirty="0"/>
              <a:t> </a:t>
            </a:r>
            <a:r>
              <a:rPr lang="en-US" b="1" dirty="0"/>
              <a:t>rapid release of energy </a:t>
            </a:r>
            <a:r>
              <a:rPr lang="en-US" dirty="0"/>
              <a:t>via the </a:t>
            </a:r>
            <a:r>
              <a:rPr lang="en-US" b="1" dirty="0"/>
              <a:t>glycolytic process. </a:t>
            </a:r>
            <a:endParaRPr lang="tr-TR" b="1" dirty="0"/>
          </a:p>
          <a:p>
            <a:r>
              <a:rPr lang="en-US" dirty="0"/>
              <a:t>There is a </a:t>
            </a:r>
            <a:r>
              <a:rPr lang="en-US" b="1" dirty="0"/>
              <a:t>less</a:t>
            </a:r>
            <a:r>
              <a:rPr lang="tr-TR" b="1" dirty="0"/>
              <a:t> </a:t>
            </a:r>
            <a:r>
              <a:rPr lang="en-US" b="1" dirty="0"/>
              <a:t>extensive blood supply </a:t>
            </a:r>
            <a:r>
              <a:rPr lang="en-US" dirty="0"/>
              <a:t>and </a:t>
            </a:r>
            <a:r>
              <a:rPr lang="en-US" b="1" dirty="0"/>
              <a:t>fewer mitochondria </a:t>
            </a:r>
            <a:r>
              <a:rPr lang="en-US" dirty="0"/>
              <a:t>because</a:t>
            </a:r>
            <a:r>
              <a:rPr lang="tr-TR" dirty="0"/>
              <a:t> </a:t>
            </a:r>
            <a:r>
              <a:rPr lang="en-US" u="sng" dirty="0"/>
              <a:t>oxidative metabolism is of secondary importance.</a:t>
            </a:r>
            <a:endParaRPr lang="tr-TR" u="sng" dirty="0"/>
          </a:p>
        </p:txBody>
      </p:sp>
      <p:pic>
        <p:nvPicPr>
          <p:cNvPr id="4" name="Resim 3">
            <a:extLst>
              <a:ext uri="{FF2B5EF4-FFF2-40B4-BE49-F238E27FC236}">
                <a16:creationId xmlns:a16="http://schemas.microsoft.com/office/drawing/2014/main" xmlns="" id="{CAFFCFDD-7528-41B0-951F-82F48E799773}"/>
              </a:ext>
            </a:extLst>
          </p:cNvPr>
          <p:cNvPicPr>
            <a:picLocks noChangeAspect="1"/>
          </p:cNvPicPr>
          <p:nvPr/>
        </p:nvPicPr>
        <p:blipFill>
          <a:blip r:embed="rId2"/>
          <a:stretch>
            <a:fillRect/>
          </a:stretch>
        </p:blipFill>
        <p:spPr>
          <a:xfrm>
            <a:off x="6301047" y="2352502"/>
            <a:ext cx="5777517" cy="2370263"/>
          </a:xfrm>
          <a:prstGeom prst="rect">
            <a:avLst/>
          </a:prstGeom>
        </p:spPr>
      </p:pic>
    </p:spTree>
    <p:extLst>
      <p:ext uri="{BB962C8B-B14F-4D97-AF65-F5344CB8AC3E}">
        <p14:creationId xmlns:p14="http://schemas.microsoft.com/office/powerpoint/2010/main" val="385171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Skeletal</a:t>
            </a:r>
            <a:r>
              <a:rPr lang="tr-TR" b="1" dirty="0"/>
              <a:t> </a:t>
            </a:r>
            <a:r>
              <a:rPr lang="tr-TR" b="1" dirty="0" err="1"/>
              <a:t>muscle</a:t>
            </a:r>
            <a:r>
              <a:rPr lang="tr-TR" b="1" dirty="0"/>
              <a:t> </a:t>
            </a:r>
            <a:r>
              <a:rPr lang="tr-TR" b="1" dirty="0" err="1"/>
              <a:t>harnessing</a:t>
            </a:r>
            <a:endParaRPr lang="tr-TR" b="1" dirty="0"/>
          </a:p>
        </p:txBody>
      </p:sp>
      <p:sp>
        <p:nvSpPr>
          <p:cNvPr id="3" name="İçerik Yer Tutucusu 2"/>
          <p:cNvSpPr>
            <a:spLocks noGrp="1"/>
          </p:cNvSpPr>
          <p:nvPr>
            <p:ph idx="1"/>
          </p:nvPr>
        </p:nvSpPr>
        <p:spPr>
          <a:xfrm>
            <a:off x="516467" y="1690688"/>
            <a:ext cx="5759642" cy="4802187"/>
          </a:xfrm>
        </p:spPr>
        <p:txBody>
          <a:bodyPr>
            <a:normAutofit fontScale="77500" lnSpcReduction="20000"/>
          </a:bodyPr>
          <a:lstStyle/>
          <a:p>
            <a:r>
              <a:rPr lang="en-US" dirty="0"/>
              <a:t>Muscle tissue</a:t>
            </a:r>
            <a:r>
              <a:rPr lang="tr-TR" dirty="0"/>
              <a:t> </a:t>
            </a:r>
            <a:r>
              <a:rPr lang="tr-TR" dirty="0" err="1"/>
              <a:t>contains</a:t>
            </a:r>
            <a:r>
              <a:rPr lang="tr-TR" dirty="0"/>
              <a:t> </a:t>
            </a:r>
            <a:r>
              <a:rPr lang="en-US" dirty="0"/>
              <a:t>a connective tissue component that provides for harnessing.</a:t>
            </a:r>
          </a:p>
          <a:p>
            <a:r>
              <a:rPr lang="en-US" dirty="0"/>
              <a:t>The whole muscle is wrapped in an outer connective</a:t>
            </a:r>
            <a:r>
              <a:rPr lang="tr-TR" dirty="0"/>
              <a:t> </a:t>
            </a:r>
            <a:r>
              <a:rPr lang="en-US" dirty="0"/>
              <a:t>tissue sheath known as the </a:t>
            </a:r>
            <a:r>
              <a:rPr lang="en-US" b="1" dirty="0" err="1"/>
              <a:t>epimysium</a:t>
            </a:r>
            <a:r>
              <a:rPr lang="en-US" dirty="0"/>
              <a:t>, </a:t>
            </a:r>
            <a:endParaRPr lang="tr-TR" dirty="0"/>
          </a:p>
          <a:p>
            <a:r>
              <a:rPr lang="tr-TR" dirty="0" err="1"/>
              <a:t>Connective</a:t>
            </a:r>
            <a:r>
              <a:rPr lang="tr-TR" dirty="0"/>
              <a:t> </a:t>
            </a:r>
            <a:r>
              <a:rPr lang="tr-TR" dirty="0" err="1"/>
              <a:t>tissue</a:t>
            </a:r>
            <a:r>
              <a:rPr lang="tr-TR" dirty="0"/>
              <a:t> </a:t>
            </a:r>
            <a:r>
              <a:rPr lang="tr-TR" dirty="0" err="1"/>
              <a:t>extensions</a:t>
            </a:r>
            <a:r>
              <a:rPr lang="tr-TR" dirty="0"/>
              <a:t> </a:t>
            </a:r>
            <a:r>
              <a:rPr lang="tr-TR" dirty="0" err="1"/>
              <a:t>from</a:t>
            </a:r>
            <a:r>
              <a:rPr lang="tr-TR" dirty="0"/>
              <a:t> </a:t>
            </a:r>
            <a:r>
              <a:rPr lang="en-US" dirty="0"/>
              <a:t>the epimysium, known as the </a:t>
            </a:r>
            <a:r>
              <a:rPr lang="en-US" b="1" dirty="0"/>
              <a:t>perimysium</a:t>
            </a:r>
            <a:r>
              <a:rPr lang="en-US" dirty="0"/>
              <a:t>, surround the muscle</a:t>
            </a:r>
            <a:r>
              <a:rPr lang="tr-TR" dirty="0"/>
              <a:t> </a:t>
            </a:r>
            <a:r>
              <a:rPr lang="en-US" dirty="0"/>
              <a:t>bundles. </a:t>
            </a:r>
            <a:endParaRPr lang="tr-TR" dirty="0"/>
          </a:p>
          <a:p>
            <a:r>
              <a:rPr lang="en-US" dirty="0"/>
              <a:t>Extensions from the perimysium, known as the </a:t>
            </a:r>
            <a:r>
              <a:rPr lang="en-US" b="1" dirty="0" err="1"/>
              <a:t>endomysium</a:t>
            </a:r>
            <a:r>
              <a:rPr lang="en-US" dirty="0"/>
              <a:t>,</a:t>
            </a:r>
            <a:r>
              <a:rPr lang="tr-TR" dirty="0"/>
              <a:t> </a:t>
            </a:r>
            <a:r>
              <a:rPr lang="en-US" dirty="0"/>
              <a:t>surround each of the muscle fibers and are attached</a:t>
            </a:r>
            <a:r>
              <a:rPr lang="tr-TR" dirty="0"/>
              <a:t> </a:t>
            </a:r>
            <a:r>
              <a:rPr lang="tr-TR" dirty="0" err="1"/>
              <a:t>to</a:t>
            </a:r>
            <a:r>
              <a:rPr lang="tr-TR" dirty="0"/>
              <a:t> </a:t>
            </a:r>
            <a:r>
              <a:rPr lang="tr-TR" dirty="0" err="1"/>
              <a:t>the</a:t>
            </a:r>
            <a:r>
              <a:rPr lang="tr-TR" dirty="0"/>
              <a:t> </a:t>
            </a:r>
            <a:r>
              <a:rPr lang="tr-TR" b="1" dirty="0" err="1"/>
              <a:t>sarcolemma</a:t>
            </a:r>
            <a:r>
              <a:rPr lang="tr-TR" b="1" dirty="0"/>
              <a:t> </a:t>
            </a:r>
            <a:r>
              <a:rPr lang="tr-TR" dirty="0"/>
              <a:t>(</a:t>
            </a:r>
            <a:r>
              <a:rPr lang="tr-TR" dirty="0" err="1"/>
              <a:t>muscle</a:t>
            </a:r>
            <a:r>
              <a:rPr lang="tr-TR" dirty="0"/>
              <a:t> fiber </a:t>
            </a:r>
            <a:r>
              <a:rPr lang="tr-TR" dirty="0" err="1"/>
              <a:t>membrane</a:t>
            </a:r>
            <a:r>
              <a:rPr lang="tr-TR" dirty="0"/>
              <a:t>). </a:t>
            </a:r>
          </a:p>
          <a:p>
            <a:r>
              <a:rPr lang="tr-TR" dirty="0" err="1"/>
              <a:t>The</a:t>
            </a:r>
            <a:r>
              <a:rPr lang="tr-TR" dirty="0"/>
              <a:t> </a:t>
            </a:r>
            <a:r>
              <a:rPr lang="tr-TR" dirty="0" err="1"/>
              <a:t>muscle</a:t>
            </a:r>
            <a:r>
              <a:rPr lang="tr-TR" dirty="0"/>
              <a:t> fiber </a:t>
            </a:r>
            <a:r>
              <a:rPr lang="en-US" dirty="0"/>
              <a:t>is the contractile unit that shortens, and the pull that it exerts is</a:t>
            </a:r>
            <a:r>
              <a:rPr lang="tr-TR" dirty="0"/>
              <a:t> </a:t>
            </a:r>
            <a:r>
              <a:rPr lang="en-US" dirty="0"/>
              <a:t>transmitted by </a:t>
            </a:r>
            <a:r>
              <a:rPr lang="en-US" dirty="0" err="1"/>
              <a:t>endomysium</a:t>
            </a:r>
            <a:r>
              <a:rPr lang="en-US" dirty="0"/>
              <a:t>, perimysium, and </a:t>
            </a:r>
            <a:r>
              <a:rPr lang="en-US" dirty="0" err="1"/>
              <a:t>epimysium</a:t>
            </a:r>
            <a:r>
              <a:rPr lang="en-US" dirty="0"/>
              <a:t> to</a:t>
            </a:r>
            <a:r>
              <a:rPr lang="tr-TR" dirty="0"/>
              <a:t> </a:t>
            </a:r>
            <a:r>
              <a:rPr lang="en-US" dirty="0"/>
              <a:t>the tendon or aponeurosis that is attached to a bone, thereby</a:t>
            </a:r>
            <a:r>
              <a:rPr lang="tr-TR" dirty="0"/>
              <a:t> </a:t>
            </a:r>
            <a:r>
              <a:rPr lang="tr-TR" dirty="0" err="1"/>
              <a:t>causing</a:t>
            </a:r>
            <a:r>
              <a:rPr lang="tr-TR" dirty="0"/>
              <a:t> </a:t>
            </a:r>
            <a:r>
              <a:rPr lang="tr-TR" dirty="0" err="1"/>
              <a:t>its</a:t>
            </a:r>
            <a:r>
              <a:rPr lang="tr-TR" dirty="0"/>
              <a:t> </a:t>
            </a:r>
            <a:r>
              <a:rPr lang="tr-TR" dirty="0" err="1"/>
              <a:t>movement</a:t>
            </a:r>
            <a:r>
              <a:rPr lang="tr-TR" dirty="0"/>
              <a:t>.</a:t>
            </a:r>
          </a:p>
        </p:txBody>
      </p:sp>
      <p:pic>
        <p:nvPicPr>
          <p:cNvPr id="4" name="Resim 3">
            <a:extLst>
              <a:ext uri="{FF2B5EF4-FFF2-40B4-BE49-F238E27FC236}">
                <a16:creationId xmlns:a16="http://schemas.microsoft.com/office/drawing/2014/main" xmlns="" id="{F670A057-29AA-4DB0-A680-27468A5F9680}"/>
              </a:ext>
            </a:extLst>
          </p:cNvPr>
          <p:cNvPicPr>
            <a:picLocks noChangeAspect="1"/>
          </p:cNvPicPr>
          <p:nvPr/>
        </p:nvPicPr>
        <p:blipFill rotWithShape="1">
          <a:blip r:embed="rId2"/>
          <a:srcRect l="15744" t="33139" r="50145" b="33502"/>
          <a:stretch/>
        </p:blipFill>
        <p:spPr>
          <a:xfrm>
            <a:off x="6276109" y="2177934"/>
            <a:ext cx="5689233" cy="3129742"/>
          </a:xfrm>
          <a:prstGeom prst="rect">
            <a:avLst/>
          </a:prstGeom>
        </p:spPr>
      </p:pic>
    </p:spTree>
    <p:extLst>
      <p:ext uri="{BB962C8B-B14F-4D97-AF65-F5344CB8AC3E}">
        <p14:creationId xmlns:p14="http://schemas.microsoft.com/office/powerpoint/2010/main" val="2707150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Microstructure</a:t>
            </a:r>
            <a:r>
              <a:rPr lang="tr-TR" b="1" dirty="0"/>
              <a:t> of </a:t>
            </a:r>
            <a:r>
              <a:rPr lang="tr-TR" b="1" dirty="0" err="1"/>
              <a:t>skeletal</a:t>
            </a:r>
            <a:r>
              <a:rPr lang="tr-TR" b="1" dirty="0"/>
              <a:t> </a:t>
            </a:r>
            <a:r>
              <a:rPr lang="tr-TR" b="1" dirty="0" err="1"/>
              <a:t>muscle</a:t>
            </a:r>
            <a:endParaRPr lang="tr-TR" dirty="0"/>
          </a:p>
        </p:txBody>
      </p:sp>
      <p:sp>
        <p:nvSpPr>
          <p:cNvPr id="3" name="İçerik Yer Tutucusu 2"/>
          <p:cNvSpPr>
            <a:spLocks noGrp="1"/>
          </p:cNvSpPr>
          <p:nvPr>
            <p:ph idx="1"/>
          </p:nvPr>
        </p:nvSpPr>
        <p:spPr>
          <a:xfrm>
            <a:off x="838200" y="1825625"/>
            <a:ext cx="6316133" cy="4447645"/>
          </a:xfrm>
        </p:spPr>
        <p:txBody>
          <a:bodyPr>
            <a:normAutofit fontScale="70000" lnSpcReduction="20000"/>
          </a:bodyPr>
          <a:lstStyle/>
          <a:p>
            <a:r>
              <a:rPr lang="en-US" dirty="0"/>
              <a:t>The sarcomere is the basic contractile unit for both striated and cardiac </a:t>
            </a:r>
            <a:r>
              <a:rPr lang="en-US" dirty="0" smtClean="0"/>
              <a:t>muscle</a:t>
            </a:r>
            <a:r>
              <a:rPr lang="tr-TR" dirty="0" smtClean="0"/>
              <a:t>.</a:t>
            </a:r>
          </a:p>
          <a:p>
            <a:r>
              <a:rPr lang="tr-TR" dirty="0" smtClean="0"/>
              <a:t>S</a:t>
            </a:r>
            <a:r>
              <a:rPr lang="en-US" dirty="0" err="1"/>
              <a:t>arcomeres</a:t>
            </a:r>
            <a:r>
              <a:rPr lang="tr-TR" dirty="0"/>
              <a:t> </a:t>
            </a:r>
            <a:r>
              <a:rPr lang="en-US" dirty="0"/>
              <a:t>of a myofibril are in alignment with the sarcomeres of</a:t>
            </a:r>
            <a:r>
              <a:rPr lang="tr-TR" dirty="0"/>
              <a:t> </a:t>
            </a:r>
            <a:r>
              <a:rPr lang="en-US" dirty="0"/>
              <a:t>all the other myofibrils of the muscle fiber. </a:t>
            </a:r>
            <a:endParaRPr lang="tr-TR" dirty="0"/>
          </a:p>
          <a:p>
            <a:r>
              <a:rPr lang="en-US" dirty="0"/>
              <a:t>The </a:t>
            </a:r>
            <a:r>
              <a:rPr lang="en-US" b="1" dirty="0"/>
              <a:t>Z line </a:t>
            </a:r>
            <a:r>
              <a:rPr lang="en-US" dirty="0"/>
              <a:t>is located</a:t>
            </a:r>
            <a:r>
              <a:rPr lang="tr-TR" dirty="0"/>
              <a:t> </a:t>
            </a:r>
            <a:r>
              <a:rPr lang="en-US" dirty="0"/>
              <a:t>at each end of a sarcomere and is common to both sarcomeres</a:t>
            </a:r>
            <a:r>
              <a:rPr lang="tr-TR" dirty="0"/>
              <a:t> </a:t>
            </a:r>
            <a:r>
              <a:rPr lang="en-US" dirty="0"/>
              <a:t>that it separates. </a:t>
            </a:r>
            <a:endParaRPr lang="tr-TR" dirty="0"/>
          </a:p>
          <a:p>
            <a:r>
              <a:rPr lang="en-US" dirty="0"/>
              <a:t>Actin filaments project from the Z line into the</a:t>
            </a:r>
            <a:r>
              <a:rPr lang="tr-TR" dirty="0"/>
              <a:t> </a:t>
            </a:r>
            <a:r>
              <a:rPr lang="en-US" dirty="0"/>
              <a:t>sarcomeres that it separates. </a:t>
            </a:r>
            <a:endParaRPr lang="tr-TR" dirty="0"/>
          </a:p>
          <a:p>
            <a:r>
              <a:rPr lang="en-US" dirty="0"/>
              <a:t>The actin of two sarcomeres common to the same Z line</a:t>
            </a:r>
            <a:r>
              <a:rPr lang="tr-TR" dirty="0"/>
              <a:t> </a:t>
            </a:r>
            <a:r>
              <a:rPr lang="en-US" dirty="0"/>
              <a:t>compose an </a:t>
            </a:r>
            <a:r>
              <a:rPr lang="en-US" b="1" dirty="0"/>
              <a:t>I band</a:t>
            </a:r>
            <a:r>
              <a:rPr lang="en-US" dirty="0"/>
              <a:t>. </a:t>
            </a:r>
            <a:endParaRPr lang="tr-TR" dirty="0"/>
          </a:p>
          <a:p>
            <a:r>
              <a:rPr lang="en-US" dirty="0"/>
              <a:t>The myosin filaments are centrally located</a:t>
            </a:r>
            <a:r>
              <a:rPr lang="tr-TR" dirty="0"/>
              <a:t> </a:t>
            </a:r>
            <a:r>
              <a:rPr lang="en-US" dirty="0"/>
              <a:t>within a sarcomere and, coupled with the overlay of actin filaments,</a:t>
            </a:r>
            <a:r>
              <a:rPr lang="tr-TR" dirty="0"/>
              <a:t> </a:t>
            </a:r>
            <a:r>
              <a:rPr lang="en-US" dirty="0"/>
              <a:t>provide the dark banding (</a:t>
            </a:r>
            <a:r>
              <a:rPr lang="en-US" b="1" dirty="0"/>
              <a:t>A band</a:t>
            </a:r>
            <a:r>
              <a:rPr lang="en-US" dirty="0"/>
              <a:t>) of the characteristic</a:t>
            </a:r>
            <a:r>
              <a:rPr lang="tr-TR" dirty="0"/>
              <a:t> </a:t>
            </a:r>
            <a:r>
              <a:rPr lang="en-US" dirty="0"/>
              <a:t>striations. </a:t>
            </a:r>
            <a:endParaRPr lang="tr-TR" dirty="0"/>
          </a:p>
          <a:p>
            <a:r>
              <a:rPr lang="en-US" dirty="0"/>
              <a:t>The actin and myosin filaments have a</a:t>
            </a:r>
            <a:r>
              <a:rPr lang="tr-TR" dirty="0"/>
              <a:t> </a:t>
            </a:r>
            <a:r>
              <a:rPr lang="en-US" dirty="0"/>
              <a:t>regular spatial arrangement to each other, as shown in the </a:t>
            </a:r>
            <a:r>
              <a:rPr lang="en-US" dirty="0" err="1"/>
              <a:t>crosssection</a:t>
            </a:r>
            <a:r>
              <a:rPr lang="tr-TR" dirty="0"/>
              <a:t> </a:t>
            </a:r>
            <a:r>
              <a:rPr lang="en-US" dirty="0"/>
              <a:t>of a myofibril which has a 2 : 1 ratio of</a:t>
            </a:r>
            <a:r>
              <a:rPr lang="tr-TR" dirty="0"/>
              <a:t> </a:t>
            </a:r>
            <a:r>
              <a:rPr lang="en-US" dirty="0"/>
              <a:t>actin to myosin. </a:t>
            </a:r>
            <a:endParaRPr lang="tr-TR" dirty="0"/>
          </a:p>
        </p:txBody>
      </p:sp>
      <p:pic>
        <p:nvPicPr>
          <p:cNvPr id="4" name="Resim 3">
            <a:extLst>
              <a:ext uri="{FF2B5EF4-FFF2-40B4-BE49-F238E27FC236}">
                <a16:creationId xmlns:a16="http://schemas.microsoft.com/office/drawing/2014/main" xmlns="" id="{CADEFF16-E526-4D63-B41C-3BF58937A0ED}"/>
              </a:ext>
            </a:extLst>
          </p:cNvPr>
          <p:cNvPicPr>
            <a:picLocks noChangeAspect="1"/>
          </p:cNvPicPr>
          <p:nvPr/>
        </p:nvPicPr>
        <p:blipFill rotWithShape="1">
          <a:blip r:embed="rId2"/>
          <a:srcRect l="32084" t="24653" r="33194" b="10494"/>
          <a:stretch/>
        </p:blipFill>
        <p:spPr>
          <a:xfrm>
            <a:off x="7315200" y="1487488"/>
            <a:ext cx="4233333" cy="4447645"/>
          </a:xfrm>
          <a:prstGeom prst="rect">
            <a:avLst/>
          </a:prstGeom>
        </p:spPr>
      </p:pic>
    </p:spTree>
    <p:extLst>
      <p:ext uri="{BB962C8B-B14F-4D97-AF65-F5344CB8AC3E}">
        <p14:creationId xmlns:p14="http://schemas.microsoft.com/office/powerpoint/2010/main" val="245880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Microstructure</a:t>
            </a:r>
            <a:r>
              <a:rPr lang="tr-TR" b="1" dirty="0"/>
              <a:t> of </a:t>
            </a:r>
            <a:r>
              <a:rPr lang="tr-TR" b="1" dirty="0" err="1"/>
              <a:t>skeletal</a:t>
            </a:r>
            <a:r>
              <a:rPr lang="tr-TR" b="1" dirty="0"/>
              <a:t> </a:t>
            </a:r>
            <a:r>
              <a:rPr lang="tr-TR" b="1" dirty="0" err="1"/>
              <a:t>muscle</a:t>
            </a:r>
            <a:endParaRPr lang="tr-TR" dirty="0"/>
          </a:p>
        </p:txBody>
      </p:sp>
      <p:sp>
        <p:nvSpPr>
          <p:cNvPr id="3" name="İçerik Yer Tutucusu 2"/>
          <p:cNvSpPr>
            <a:spLocks noGrp="1"/>
          </p:cNvSpPr>
          <p:nvPr>
            <p:ph idx="1"/>
          </p:nvPr>
        </p:nvSpPr>
        <p:spPr>
          <a:xfrm>
            <a:off x="838200" y="1825625"/>
            <a:ext cx="5418667" cy="4244975"/>
          </a:xfrm>
        </p:spPr>
        <p:txBody>
          <a:bodyPr>
            <a:normAutofit lnSpcReduction="10000"/>
          </a:bodyPr>
          <a:lstStyle/>
          <a:p>
            <a:r>
              <a:rPr lang="tr-TR" dirty="0"/>
              <a:t>F</a:t>
            </a:r>
            <a:r>
              <a:rPr lang="en-US" dirty="0" err="1"/>
              <a:t>ilaments</a:t>
            </a:r>
            <a:r>
              <a:rPr lang="en-US" dirty="0"/>
              <a:t> composed</a:t>
            </a:r>
            <a:r>
              <a:rPr lang="tr-TR" dirty="0"/>
              <a:t> </a:t>
            </a:r>
            <a:r>
              <a:rPr lang="en-US" dirty="0"/>
              <a:t>of the protein </a:t>
            </a:r>
            <a:r>
              <a:rPr lang="en-US" dirty="0" err="1"/>
              <a:t>titin</a:t>
            </a:r>
            <a:r>
              <a:rPr lang="en-US" dirty="0"/>
              <a:t> extend from the Z line to the M line</a:t>
            </a:r>
            <a:r>
              <a:rPr lang="tr-TR" dirty="0"/>
              <a:t> </a:t>
            </a:r>
            <a:r>
              <a:rPr lang="en-US" dirty="0"/>
              <a:t>and are linked to both the M-line proteins and the thick</a:t>
            </a:r>
            <a:r>
              <a:rPr lang="tr-TR" dirty="0"/>
              <a:t> </a:t>
            </a:r>
            <a:r>
              <a:rPr lang="en-US" dirty="0"/>
              <a:t>filaments.</a:t>
            </a:r>
            <a:endParaRPr lang="tr-TR" dirty="0"/>
          </a:p>
          <a:p>
            <a:r>
              <a:rPr lang="en-US" dirty="0"/>
              <a:t>Both the M-line linkage between thick filaments</a:t>
            </a:r>
            <a:r>
              <a:rPr lang="tr-TR" dirty="0"/>
              <a:t> </a:t>
            </a:r>
            <a:r>
              <a:rPr lang="en-US" dirty="0"/>
              <a:t>and the </a:t>
            </a:r>
            <a:r>
              <a:rPr lang="en-US" dirty="0" err="1"/>
              <a:t>titin</a:t>
            </a:r>
            <a:r>
              <a:rPr lang="en-US" dirty="0"/>
              <a:t> filaments act to maintain the regular</a:t>
            </a:r>
            <a:r>
              <a:rPr lang="tr-TR" dirty="0"/>
              <a:t> </a:t>
            </a:r>
            <a:r>
              <a:rPr lang="en-US" dirty="0"/>
              <a:t>array of thick filaments in the middle of each sarcomere.</a:t>
            </a:r>
          </a:p>
          <a:p>
            <a:r>
              <a:rPr lang="en-US" dirty="0"/>
              <a:t>Thus, neither the thick nor the thin filaments</a:t>
            </a:r>
            <a:r>
              <a:rPr lang="tr-TR" dirty="0"/>
              <a:t> </a:t>
            </a:r>
            <a:r>
              <a:rPr lang="en-US" dirty="0"/>
              <a:t>are free-floating.</a:t>
            </a:r>
            <a:endParaRPr lang="tr-TR" dirty="0"/>
          </a:p>
        </p:txBody>
      </p:sp>
      <p:pic>
        <p:nvPicPr>
          <p:cNvPr id="4" name="Resim 3">
            <a:extLst>
              <a:ext uri="{FF2B5EF4-FFF2-40B4-BE49-F238E27FC236}">
                <a16:creationId xmlns:a16="http://schemas.microsoft.com/office/drawing/2014/main" xmlns="" id="{003BA16B-E38F-417B-802E-55F9670A4BCF}"/>
              </a:ext>
            </a:extLst>
          </p:cNvPr>
          <p:cNvPicPr>
            <a:picLocks noChangeAspect="1"/>
          </p:cNvPicPr>
          <p:nvPr/>
        </p:nvPicPr>
        <p:blipFill rotWithShape="1">
          <a:blip r:embed="rId2"/>
          <a:srcRect l="30833" t="26620" r="26458" b="5325"/>
          <a:stretch/>
        </p:blipFill>
        <p:spPr>
          <a:xfrm>
            <a:off x="6798733" y="1614486"/>
            <a:ext cx="5207000" cy="4667251"/>
          </a:xfrm>
          <a:prstGeom prst="rect">
            <a:avLst/>
          </a:prstGeom>
        </p:spPr>
      </p:pic>
    </p:spTree>
    <p:extLst>
      <p:ext uri="{BB962C8B-B14F-4D97-AF65-F5344CB8AC3E}">
        <p14:creationId xmlns:p14="http://schemas.microsoft.com/office/powerpoint/2010/main" val="1586646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Sarcotubular</a:t>
            </a:r>
            <a:r>
              <a:rPr lang="tr-TR" b="1" dirty="0"/>
              <a:t> </a:t>
            </a:r>
            <a:r>
              <a:rPr lang="tr-TR" b="1" dirty="0" err="1"/>
              <a:t>system</a:t>
            </a:r>
            <a:endParaRPr lang="tr-TR" b="1" dirty="0"/>
          </a:p>
        </p:txBody>
      </p:sp>
      <p:sp>
        <p:nvSpPr>
          <p:cNvPr id="3" name="İçerik Yer Tutucusu 2"/>
          <p:cNvSpPr>
            <a:spLocks noGrp="1"/>
          </p:cNvSpPr>
          <p:nvPr>
            <p:ph idx="1"/>
          </p:nvPr>
        </p:nvSpPr>
        <p:spPr>
          <a:xfrm>
            <a:off x="838200" y="1825624"/>
            <a:ext cx="5911735" cy="4667251"/>
          </a:xfrm>
        </p:spPr>
        <p:txBody>
          <a:bodyPr>
            <a:normAutofit fontScale="70000" lnSpcReduction="20000"/>
          </a:bodyPr>
          <a:lstStyle/>
          <a:p>
            <a:r>
              <a:rPr lang="en-US" dirty="0"/>
              <a:t>Skeletal muscle fibers contain a network of tubules known as the</a:t>
            </a:r>
            <a:r>
              <a:rPr lang="tr-TR" dirty="0"/>
              <a:t> </a:t>
            </a:r>
            <a:r>
              <a:rPr lang="en-US" dirty="0" err="1"/>
              <a:t>sarcotubular</a:t>
            </a:r>
            <a:r>
              <a:rPr lang="en-US" dirty="0"/>
              <a:t> system. </a:t>
            </a:r>
            <a:endParaRPr lang="tr-TR" dirty="0"/>
          </a:p>
          <a:p>
            <a:r>
              <a:rPr lang="en-US" dirty="0"/>
              <a:t>These tubules are located within the muscle</a:t>
            </a:r>
            <a:r>
              <a:rPr lang="tr-TR" dirty="0"/>
              <a:t> </a:t>
            </a:r>
            <a:r>
              <a:rPr lang="en-US" dirty="0"/>
              <a:t>fiber, </a:t>
            </a:r>
            <a:r>
              <a:rPr lang="en-US" b="1" dirty="0"/>
              <a:t>but are outside the myofibrils. </a:t>
            </a:r>
            <a:endParaRPr lang="tr-TR" b="1" dirty="0"/>
          </a:p>
          <a:p>
            <a:r>
              <a:rPr lang="en-US" dirty="0"/>
              <a:t>The </a:t>
            </a:r>
            <a:r>
              <a:rPr lang="en-US" dirty="0" err="1"/>
              <a:t>sarcotubular</a:t>
            </a:r>
            <a:r>
              <a:rPr lang="en-US" dirty="0"/>
              <a:t> system is</a:t>
            </a:r>
            <a:r>
              <a:rPr lang="tr-TR" dirty="0"/>
              <a:t> </a:t>
            </a:r>
            <a:r>
              <a:rPr lang="en-US" dirty="0"/>
              <a:t>composed of two separate tubule sets, with each set having a</a:t>
            </a:r>
            <a:r>
              <a:rPr lang="tr-TR" dirty="0"/>
              <a:t> </a:t>
            </a:r>
            <a:r>
              <a:rPr lang="tr-TR" dirty="0" err="1"/>
              <a:t>different</a:t>
            </a:r>
            <a:r>
              <a:rPr lang="tr-TR" dirty="0"/>
              <a:t> </a:t>
            </a:r>
            <a:r>
              <a:rPr lang="en-US" dirty="0"/>
              <a:t>arrangement among the myofibrils. </a:t>
            </a:r>
            <a:endParaRPr lang="tr-TR" dirty="0"/>
          </a:p>
          <a:p>
            <a:r>
              <a:rPr lang="en-US" dirty="0"/>
              <a:t>The</a:t>
            </a:r>
            <a:r>
              <a:rPr lang="tr-TR" dirty="0"/>
              <a:t> </a:t>
            </a:r>
            <a:r>
              <a:rPr lang="en-US" dirty="0"/>
              <a:t>tubules arranged parallel to the myofibrils and which encircle</a:t>
            </a:r>
            <a:r>
              <a:rPr lang="tr-TR" dirty="0"/>
              <a:t> </a:t>
            </a:r>
            <a:r>
              <a:rPr lang="en-US" dirty="0"/>
              <a:t>them are known as the </a:t>
            </a:r>
            <a:r>
              <a:rPr lang="en-US" b="1" dirty="0"/>
              <a:t>sarcoplasmic reticulum</a:t>
            </a:r>
            <a:r>
              <a:rPr lang="en-US" dirty="0"/>
              <a:t>. </a:t>
            </a:r>
            <a:endParaRPr lang="tr-TR" dirty="0"/>
          </a:p>
          <a:p>
            <a:r>
              <a:rPr lang="en-US" dirty="0"/>
              <a:t>The tubules</a:t>
            </a:r>
            <a:r>
              <a:rPr lang="tr-TR" dirty="0"/>
              <a:t> </a:t>
            </a:r>
            <a:r>
              <a:rPr lang="en-US" dirty="0"/>
              <a:t>arranged transversely (right angles) to the myofibrils are known</a:t>
            </a:r>
            <a:r>
              <a:rPr lang="tr-TR" dirty="0"/>
              <a:t> </a:t>
            </a:r>
            <a:r>
              <a:rPr lang="en-US" dirty="0"/>
              <a:t>as </a:t>
            </a:r>
            <a:r>
              <a:rPr lang="en-US" b="1" dirty="0"/>
              <a:t>T tubules</a:t>
            </a:r>
            <a:r>
              <a:rPr lang="en-US" dirty="0"/>
              <a:t>. </a:t>
            </a:r>
            <a:endParaRPr lang="tr-TR" dirty="0"/>
          </a:p>
          <a:p>
            <a:r>
              <a:rPr lang="en-US" dirty="0"/>
              <a:t>T tubules extend transversely from one side of</a:t>
            </a:r>
            <a:r>
              <a:rPr lang="tr-TR" dirty="0"/>
              <a:t> </a:t>
            </a:r>
            <a:r>
              <a:rPr lang="en-US" dirty="0"/>
              <a:t>the fiber to the other. </a:t>
            </a:r>
            <a:endParaRPr lang="tr-TR" dirty="0"/>
          </a:p>
          <a:p>
            <a:r>
              <a:rPr lang="en-US" dirty="0"/>
              <a:t>They open to the outside of the fiber (surface</a:t>
            </a:r>
            <a:r>
              <a:rPr lang="tr-TR" dirty="0"/>
              <a:t> </a:t>
            </a:r>
            <a:r>
              <a:rPr lang="en-US" dirty="0"/>
              <a:t>of the sarcolemma), and therefore their lumens contain</a:t>
            </a:r>
            <a:r>
              <a:rPr lang="tr-TR" dirty="0"/>
              <a:t> </a:t>
            </a:r>
            <a:r>
              <a:rPr lang="en-US" dirty="0"/>
              <a:t>extracellular fluid. </a:t>
            </a:r>
            <a:endParaRPr lang="tr-TR" dirty="0"/>
          </a:p>
        </p:txBody>
      </p:sp>
      <p:pic>
        <p:nvPicPr>
          <p:cNvPr id="4" name="Resim 3">
            <a:extLst>
              <a:ext uri="{FF2B5EF4-FFF2-40B4-BE49-F238E27FC236}">
                <a16:creationId xmlns:a16="http://schemas.microsoft.com/office/drawing/2014/main" xmlns="" id="{C948B0F4-350D-4E29-9F29-D5E282EE708E}"/>
              </a:ext>
            </a:extLst>
          </p:cNvPr>
          <p:cNvPicPr>
            <a:picLocks noChangeAspect="1"/>
          </p:cNvPicPr>
          <p:nvPr/>
        </p:nvPicPr>
        <p:blipFill rotWithShape="1">
          <a:blip r:embed="rId2"/>
          <a:srcRect l="28841" t="19030" r="31477" b="44849"/>
          <a:stretch/>
        </p:blipFill>
        <p:spPr>
          <a:xfrm>
            <a:off x="6816437" y="2468880"/>
            <a:ext cx="4838007" cy="2477193"/>
          </a:xfrm>
          <a:prstGeom prst="rect">
            <a:avLst/>
          </a:prstGeom>
        </p:spPr>
      </p:pic>
    </p:spTree>
    <p:extLst>
      <p:ext uri="{BB962C8B-B14F-4D97-AF65-F5344CB8AC3E}">
        <p14:creationId xmlns:p14="http://schemas.microsoft.com/office/powerpoint/2010/main" val="408764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Sarcotubular</a:t>
            </a:r>
            <a:r>
              <a:rPr lang="tr-TR" b="1" dirty="0"/>
              <a:t> </a:t>
            </a:r>
            <a:r>
              <a:rPr lang="tr-TR" b="1" dirty="0" err="1"/>
              <a:t>system</a:t>
            </a:r>
            <a:endParaRPr lang="tr-TR" b="1" dirty="0"/>
          </a:p>
        </p:txBody>
      </p:sp>
      <p:sp>
        <p:nvSpPr>
          <p:cNvPr id="3" name="İçerik Yer Tutucusu 2"/>
          <p:cNvSpPr>
            <a:spLocks noGrp="1"/>
          </p:cNvSpPr>
          <p:nvPr>
            <p:ph idx="1"/>
          </p:nvPr>
        </p:nvSpPr>
        <p:spPr>
          <a:xfrm>
            <a:off x="838200" y="1825624"/>
            <a:ext cx="5346469" cy="4600113"/>
          </a:xfrm>
        </p:spPr>
        <p:txBody>
          <a:bodyPr>
            <a:normAutofit fontScale="77500" lnSpcReduction="20000"/>
          </a:bodyPr>
          <a:lstStyle/>
          <a:p>
            <a:r>
              <a:rPr lang="en-US" dirty="0"/>
              <a:t>The T tubules do not open into</a:t>
            </a:r>
            <a:r>
              <a:rPr lang="tr-TR" dirty="0"/>
              <a:t> </a:t>
            </a:r>
            <a:r>
              <a:rPr lang="en-US" dirty="0"/>
              <a:t>the sarcoplasmic reticulum; </a:t>
            </a:r>
            <a:endParaRPr lang="tr-TR" dirty="0"/>
          </a:p>
          <a:p>
            <a:r>
              <a:rPr lang="tr-TR" dirty="0"/>
              <a:t>T</a:t>
            </a:r>
            <a:r>
              <a:rPr lang="en-US" dirty="0"/>
              <a:t>he bulbous ends of the</a:t>
            </a:r>
            <a:r>
              <a:rPr lang="tr-TR" dirty="0"/>
              <a:t> </a:t>
            </a:r>
            <a:r>
              <a:rPr lang="en-US" dirty="0"/>
              <a:t>sarcoplasmic reticulum are closely associated with the T tubules</a:t>
            </a:r>
            <a:r>
              <a:rPr lang="tr-TR" dirty="0"/>
              <a:t>.</a:t>
            </a:r>
          </a:p>
          <a:p>
            <a:r>
              <a:rPr lang="en-US" dirty="0"/>
              <a:t>The point of closeness of a T tubule with the</a:t>
            </a:r>
            <a:r>
              <a:rPr lang="tr-TR" dirty="0"/>
              <a:t> </a:t>
            </a:r>
            <a:r>
              <a:rPr lang="tr-TR" dirty="0" err="1"/>
              <a:t>bulbous</a:t>
            </a:r>
            <a:r>
              <a:rPr lang="tr-TR" dirty="0"/>
              <a:t> </a:t>
            </a:r>
            <a:r>
              <a:rPr lang="en-US" dirty="0"/>
              <a:t>ends of two adjoining sarcoplasmic reticula is known as</a:t>
            </a:r>
            <a:r>
              <a:rPr lang="tr-TR" dirty="0"/>
              <a:t> </a:t>
            </a:r>
            <a:r>
              <a:rPr lang="en-US" dirty="0"/>
              <a:t>a </a:t>
            </a:r>
            <a:r>
              <a:rPr lang="en-US" b="1" dirty="0"/>
              <a:t>triad</a:t>
            </a:r>
            <a:r>
              <a:rPr lang="en-US" dirty="0"/>
              <a:t>. </a:t>
            </a:r>
            <a:endParaRPr lang="tr-TR" dirty="0"/>
          </a:p>
          <a:p>
            <a:r>
              <a:rPr lang="en-US" dirty="0"/>
              <a:t>The principal function of the </a:t>
            </a:r>
            <a:r>
              <a:rPr lang="en-US" b="1" dirty="0" err="1"/>
              <a:t>sarcotubular</a:t>
            </a:r>
            <a:r>
              <a:rPr lang="en-US" b="1" dirty="0"/>
              <a:t> system </a:t>
            </a:r>
            <a:r>
              <a:rPr lang="en-US" dirty="0"/>
              <a:t>is to</a:t>
            </a:r>
            <a:r>
              <a:rPr lang="tr-TR" dirty="0"/>
              <a:t> </a:t>
            </a:r>
            <a:r>
              <a:rPr lang="en-US" dirty="0"/>
              <a:t>provide a means for conduction of an impulse from the surface</a:t>
            </a:r>
            <a:r>
              <a:rPr lang="tr-TR" dirty="0"/>
              <a:t> </a:t>
            </a:r>
            <a:r>
              <a:rPr lang="en-US" dirty="0"/>
              <a:t>of the muscle fiber to its innermost aspects. </a:t>
            </a:r>
            <a:endParaRPr lang="tr-TR" dirty="0"/>
          </a:p>
          <a:p>
            <a:r>
              <a:rPr lang="en-US" dirty="0"/>
              <a:t>The sarcoplasmic</a:t>
            </a:r>
            <a:r>
              <a:rPr lang="tr-TR" dirty="0"/>
              <a:t> </a:t>
            </a:r>
            <a:r>
              <a:rPr lang="en-US" dirty="0"/>
              <a:t>reticulum is an important storage site for calcium ions and has</a:t>
            </a:r>
            <a:r>
              <a:rPr lang="tr-TR" dirty="0"/>
              <a:t> </a:t>
            </a:r>
            <a:r>
              <a:rPr lang="en-US" dirty="0"/>
              <a:t>a prominent role in the initiation and termination of muscle</a:t>
            </a:r>
            <a:r>
              <a:rPr lang="tr-TR" dirty="0"/>
              <a:t> </a:t>
            </a:r>
            <a:r>
              <a:rPr lang="tr-TR" dirty="0" err="1"/>
              <a:t>contraction</a:t>
            </a:r>
            <a:r>
              <a:rPr lang="tr-TR" dirty="0"/>
              <a:t>.</a:t>
            </a:r>
          </a:p>
        </p:txBody>
      </p:sp>
      <p:pic>
        <p:nvPicPr>
          <p:cNvPr id="4" name="Resim 3">
            <a:extLst>
              <a:ext uri="{FF2B5EF4-FFF2-40B4-BE49-F238E27FC236}">
                <a16:creationId xmlns:a16="http://schemas.microsoft.com/office/drawing/2014/main" xmlns="" id="{8FD3E2C3-78F6-48AE-86F0-CD8DE1C8A696}"/>
              </a:ext>
            </a:extLst>
          </p:cNvPr>
          <p:cNvPicPr>
            <a:picLocks noChangeAspect="1"/>
          </p:cNvPicPr>
          <p:nvPr/>
        </p:nvPicPr>
        <p:blipFill rotWithShape="1">
          <a:blip r:embed="rId2"/>
          <a:srcRect l="26386" t="34546" r="27523" b="15758"/>
          <a:stretch/>
        </p:blipFill>
        <p:spPr>
          <a:xfrm>
            <a:off x="6409112" y="2197765"/>
            <a:ext cx="5619405" cy="3408219"/>
          </a:xfrm>
          <a:prstGeom prst="rect">
            <a:avLst/>
          </a:prstGeom>
        </p:spPr>
      </p:pic>
    </p:spTree>
    <p:extLst>
      <p:ext uri="{BB962C8B-B14F-4D97-AF65-F5344CB8AC3E}">
        <p14:creationId xmlns:p14="http://schemas.microsoft.com/office/powerpoint/2010/main" val="3823558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smtClean="0"/>
              <a:t>EXCITATION-CONTRACTION COUPLING</a:t>
            </a:r>
            <a:endParaRPr lang="tr-TR" sz="3600" b="1" dirty="0"/>
          </a:p>
        </p:txBody>
      </p:sp>
      <p:pic>
        <p:nvPicPr>
          <p:cNvPr id="4" name="videoplayback (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7432" y="1420379"/>
            <a:ext cx="6511059" cy="4882849"/>
          </a:xfrm>
        </p:spPr>
      </p:pic>
    </p:spTree>
    <p:extLst>
      <p:ext uri="{BB962C8B-B14F-4D97-AF65-F5344CB8AC3E}">
        <p14:creationId xmlns:p14="http://schemas.microsoft.com/office/powerpoint/2010/main" val="1796351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The</a:t>
            </a:r>
            <a:r>
              <a:rPr lang="tr-TR" b="1" dirty="0"/>
              <a:t> </a:t>
            </a:r>
            <a:r>
              <a:rPr lang="tr-TR" b="1" dirty="0" err="1"/>
              <a:t>neuromuscular</a:t>
            </a:r>
            <a:r>
              <a:rPr lang="tr-TR" b="1" dirty="0"/>
              <a:t> </a:t>
            </a:r>
            <a:r>
              <a:rPr lang="tr-TR" b="1" dirty="0" err="1"/>
              <a:t>junction</a:t>
            </a:r>
            <a:endParaRPr lang="tr-TR" b="1" dirty="0"/>
          </a:p>
        </p:txBody>
      </p:sp>
      <p:sp>
        <p:nvSpPr>
          <p:cNvPr id="3" name="İçerik Yer Tutucusu 2"/>
          <p:cNvSpPr>
            <a:spLocks noGrp="1"/>
          </p:cNvSpPr>
          <p:nvPr>
            <p:ph idx="1"/>
          </p:nvPr>
        </p:nvSpPr>
        <p:spPr>
          <a:xfrm>
            <a:off x="838200" y="1825625"/>
            <a:ext cx="6235931" cy="4667250"/>
          </a:xfrm>
        </p:spPr>
        <p:txBody>
          <a:bodyPr>
            <a:normAutofit fontScale="77500" lnSpcReduction="20000"/>
          </a:bodyPr>
          <a:lstStyle/>
          <a:p>
            <a:r>
              <a:rPr lang="en-US" dirty="0"/>
              <a:t>A </a:t>
            </a:r>
            <a:r>
              <a:rPr lang="en-US" b="1" dirty="0"/>
              <a:t>motor unit </a:t>
            </a:r>
            <a:r>
              <a:rPr lang="en-US" dirty="0"/>
              <a:t>consists of a motor neuron and the muscle fibers</a:t>
            </a:r>
            <a:r>
              <a:rPr lang="tr-TR" dirty="0"/>
              <a:t> </a:t>
            </a:r>
            <a:r>
              <a:rPr lang="en-US" dirty="0"/>
              <a:t>that it innervates. </a:t>
            </a:r>
            <a:endParaRPr lang="tr-TR" dirty="0"/>
          </a:p>
          <a:p>
            <a:r>
              <a:rPr lang="en-US" dirty="0"/>
              <a:t>The largest motor units, in which one axon</a:t>
            </a:r>
            <a:r>
              <a:rPr lang="tr-TR" dirty="0"/>
              <a:t> </a:t>
            </a:r>
            <a:r>
              <a:rPr lang="en-US" dirty="0"/>
              <a:t>supplies many muscle fibers, are found in the limbs and postural</a:t>
            </a:r>
            <a:r>
              <a:rPr lang="tr-TR" dirty="0"/>
              <a:t> </a:t>
            </a:r>
            <a:r>
              <a:rPr lang="en-US" dirty="0"/>
              <a:t>muscles. </a:t>
            </a:r>
            <a:endParaRPr lang="tr-TR" dirty="0"/>
          </a:p>
          <a:p>
            <a:r>
              <a:rPr lang="en-US" dirty="0"/>
              <a:t>The smallest motor units, in which one axon may</a:t>
            </a:r>
            <a:r>
              <a:rPr lang="tr-TR" dirty="0"/>
              <a:t> </a:t>
            </a:r>
            <a:r>
              <a:rPr lang="en-US" dirty="0"/>
              <a:t>supply only a few muscle fibers, are found in association with</a:t>
            </a:r>
            <a:r>
              <a:rPr lang="tr-TR" dirty="0"/>
              <a:t> </a:t>
            </a:r>
            <a:r>
              <a:rPr lang="tr-TR" dirty="0" err="1"/>
              <a:t>eye</a:t>
            </a:r>
            <a:r>
              <a:rPr lang="tr-TR" dirty="0"/>
              <a:t> </a:t>
            </a:r>
            <a:r>
              <a:rPr lang="tr-TR" dirty="0" err="1"/>
              <a:t>movements</a:t>
            </a:r>
            <a:r>
              <a:rPr lang="tr-TR" dirty="0"/>
              <a:t>.</a:t>
            </a:r>
          </a:p>
          <a:p>
            <a:r>
              <a:rPr lang="en-US" dirty="0"/>
              <a:t>The end bulb of each terminal branch makes contact with</a:t>
            </a:r>
            <a:r>
              <a:rPr lang="tr-TR" dirty="0"/>
              <a:t> </a:t>
            </a:r>
            <a:r>
              <a:rPr lang="en-US" dirty="0"/>
              <a:t>an individual muscle fiber at a specialized area known as the</a:t>
            </a:r>
            <a:r>
              <a:rPr lang="tr-TR" dirty="0"/>
              <a:t> </a:t>
            </a:r>
            <a:r>
              <a:rPr lang="en-US" b="1" dirty="0"/>
              <a:t>neuromuscular junction </a:t>
            </a:r>
            <a:endParaRPr lang="tr-TR" dirty="0"/>
          </a:p>
          <a:p>
            <a:r>
              <a:rPr lang="tr-TR" dirty="0" err="1"/>
              <a:t>It</a:t>
            </a:r>
            <a:r>
              <a:rPr lang="tr-TR" dirty="0"/>
              <a:t> </a:t>
            </a:r>
            <a:r>
              <a:rPr lang="en-US" dirty="0"/>
              <a:t>occurs at the</a:t>
            </a:r>
            <a:r>
              <a:rPr lang="tr-TR" dirty="0"/>
              <a:t> </a:t>
            </a:r>
            <a:r>
              <a:rPr lang="en-US" dirty="0"/>
              <a:t>approximate midpoint of the muscle fiber. </a:t>
            </a:r>
            <a:endParaRPr lang="tr-TR" dirty="0"/>
          </a:p>
          <a:p>
            <a:r>
              <a:rPr lang="en-US" dirty="0"/>
              <a:t>The terminal branch</a:t>
            </a:r>
            <a:r>
              <a:rPr lang="tr-TR" dirty="0"/>
              <a:t> </a:t>
            </a:r>
            <a:r>
              <a:rPr lang="en-US" dirty="0"/>
              <a:t>of the axon does not actually make contact with the muscle fiber</a:t>
            </a:r>
            <a:r>
              <a:rPr lang="tr-TR" dirty="0"/>
              <a:t> </a:t>
            </a:r>
            <a:r>
              <a:rPr lang="en-US" dirty="0"/>
              <a:t>but is separated from it by a gap approximately 50 nm wide</a:t>
            </a:r>
            <a:r>
              <a:rPr lang="tr-TR" dirty="0"/>
              <a:t> </a:t>
            </a:r>
            <a:r>
              <a:rPr lang="en-US" dirty="0"/>
              <a:t>known as the </a:t>
            </a:r>
            <a:r>
              <a:rPr lang="en-US" b="1" dirty="0"/>
              <a:t>synaptic cleft</a:t>
            </a:r>
            <a:endParaRPr lang="tr-TR" dirty="0"/>
          </a:p>
        </p:txBody>
      </p:sp>
      <p:pic>
        <p:nvPicPr>
          <p:cNvPr id="4" name="Resim 3">
            <a:extLst>
              <a:ext uri="{FF2B5EF4-FFF2-40B4-BE49-F238E27FC236}">
                <a16:creationId xmlns:a16="http://schemas.microsoft.com/office/drawing/2014/main" xmlns="" id="{0271B4D3-B5D0-4208-855B-16C7F4F2F9AF}"/>
              </a:ext>
            </a:extLst>
          </p:cNvPr>
          <p:cNvPicPr>
            <a:picLocks noChangeAspect="1"/>
          </p:cNvPicPr>
          <p:nvPr/>
        </p:nvPicPr>
        <p:blipFill rotWithShape="1">
          <a:blip r:embed="rId2"/>
          <a:srcRect l="18682" t="29091" r="52273" b="19273"/>
          <a:stretch/>
        </p:blipFill>
        <p:spPr>
          <a:xfrm>
            <a:off x="7413567" y="1612669"/>
            <a:ext cx="4447310" cy="4447309"/>
          </a:xfrm>
          <a:prstGeom prst="rect">
            <a:avLst/>
          </a:prstGeom>
        </p:spPr>
      </p:pic>
    </p:spTree>
    <p:extLst>
      <p:ext uri="{BB962C8B-B14F-4D97-AF65-F5344CB8AC3E}">
        <p14:creationId xmlns:p14="http://schemas.microsoft.com/office/powerpoint/2010/main" val="66304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The</a:t>
            </a:r>
            <a:r>
              <a:rPr lang="tr-TR" b="1" dirty="0"/>
              <a:t> </a:t>
            </a:r>
            <a:r>
              <a:rPr lang="tr-TR" b="1" dirty="0" err="1"/>
              <a:t>neuromuscular</a:t>
            </a:r>
            <a:r>
              <a:rPr lang="tr-TR" b="1" dirty="0"/>
              <a:t> </a:t>
            </a:r>
            <a:r>
              <a:rPr lang="tr-TR" b="1" dirty="0" err="1"/>
              <a:t>junction</a:t>
            </a:r>
            <a:endParaRPr lang="tr-TR" b="1" dirty="0"/>
          </a:p>
        </p:txBody>
      </p:sp>
      <p:sp>
        <p:nvSpPr>
          <p:cNvPr id="3" name="İçerik Yer Tutucusu 2"/>
          <p:cNvSpPr>
            <a:spLocks noGrp="1"/>
          </p:cNvSpPr>
          <p:nvPr>
            <p:ph idx="1"/>
          </p:nvPr>
        </p:nvSpPr>
        <p:spPr>
          <a:xfrm>
            <a:off x="838200" y="1825625"/>
            <a:ext cx="5160819" cy="4741430"/>
          </a:xfrm>
        </p:spPr>
        <p:txBody>
          <a:bodyPr>
            <a:normAutofit fontScale="77500" lnSpcReduction="20000"/>
          </a:bodyPr>
          <a:lstStyle/>
          <a:p>
            <a:r>
              <a:rPr lang="en-US" dirty="0"/>
              <a:t>A neurotransmitter, </a:t>
            </a:r>
            <a:r>
              <a:rPr lang="en-US" b="1" dirty="0"/>
              <a:t>acetylcholine (Ach)</a:t>
            </a:r>
            <a:r>
              <a:rPr lang="en-US" dirty="0"/>
              <a:t>, is stored in</a:t>
            </a:r>
            <a:r>
              <a:rPr lang="tr-TR" dirty="0"/>
              <a:t> </a:t>
            </a:r>
            <a:r>
              <a:rPr lang="tr-TR" dirty="0" err="1"/>
              <a:t>the</a:t>
            </a:r>
            <a:r>
              <a:rPr lang="tr-TR" dirty="0"/>
              <a:t> </a:t>
            </a:r>
            <a:r>
              <a:rPr lang="tr-TR" dirty="0" err="1"/>
              <a:t>membrane</a:t>
            </a:r>
            <a:r>
              <a:rPr lang="tr-TR" dirty="0"/>
              <a:t>‐ </a:t>
            </a:r>
            <a:r>
              <a:rPr lang="en-US" dirty="0"/>
              <a:t>bound vesicles within the terminal branch of the</a:t>
            </a:r>
            <a:r>
              <a:rPr lang="tr-TR" dirty="0"/>
              <a:t> </a:t>
            </a:r>
            <a:r>
              <a:rPr lang="en-US" dirty="0"/>
              <a:t>axon. </a:t>
            </a:r>
            <a:endParaRPr lang="tr-TR" dirty="0"/>
          </a:p>
          <a:p>
            <a:r>
              <a:rPr lang="en-US" dirty="0"/>
              <a:t>Voltage‐gated Ca2+ and Na+ channels are opened</a:t>
            </a:r>
            <a:r>
              <a:rPr lang="tr-TR" dirty="0"/>
              <a:t> </a:t>
            </a:r>
            <a:r>
              <a:rPr lang="en-US" dirty="0"/>
              <a:t>when the action potential reaches the neuromuscular junction.</a:t>
            </a:r>
          </a:p>
          <a:p>
            <a:r>
              <a:rPr lang="en-US" dirty="0"/>
              <a:t>An influx of calcium ions enters the terminal bulb of the axon,</a:t>
            </a:r>
            <a:r>
              <a:rPr lang="tr-TR" dirty="0"/>
              <a:t> </a:t>
            </a:r>
            <a:r>
              <a:rPr lang="en-US" dirty="0"/>
              <a:t>increasing the calcium ion concentration 10–100 times. </a:t>
            </a:r>
            <a:endParaRPr lang="tr-TR" dirty="0"/>
          </a:p>
          <a:p>
            <a:r>
              <a:rPr lang="en-US" dirty="0"/>
              <a:t>Calcium</a:t>
            </a:r>
            <a:r>
              <a:rPr lang="tr-TR" dirty="0"/>
              <a:t> </a:t>
            </a:r>
            <a:r>
              <a:rPr lang="en-US" dirty="0"/>
              <a:t>ions trigger the binding of synaptic vesicles to the plasma membrane</a:t>
            </a:r>
            <a:r>
              <a:rPr lang="tr-TR" dirty="0"/>
              <a:t> </a:t>
            </a:r>
            <a:r>
              <a:rPr lang="en-US" dirty="0"/>
              <a:t>of the terminal bulb and the release of </a:t>
            </a:r>
            <a:r>
              <a:rPr lang="en-US" b="1" dirty="0" err="1"/>
              <a:t>ACh</a:t>
            </a:r>
            <a:r>
              <a:rPr lang="en-US" dirty="0"/>
              <a:t> into the synaptic</a:t>
            </a:r>
            <a:r>
              <a:rPr lang="tr-TR" dirty="0"/>
              <a:t> </a:t>
            </a:r>
            <a:r>
              <a:rPr lang="en-US" dirty="0"/>
              <a:t>cleft. </a:t>
            </a:r>
            <a:endParaRPr lang="tr-TR" dirty="0"/>
          </a:p>
          <a:p>
            <a:r>
              <a:rPr lang="en-US" dirty="0" err="1"/>
              <a:t>ACh</a:t>
            </a:r>
            <a:r>
              <a:rPr lang="en-US" dirty="0"/>
              <a:t> diffuses into invaginations of the muscle fiber</a:t>
            </a:r>
            <a:r>
              <a:rPr lang="tr-TR" dirty="0"/>
              <a:t> </a:t>
            </a:r>
            <a:r>
              <a:rPr lang="en-US" dirty="0"/>
              <a:t>sarcolemma located immediately below the synaptic cleft and is</a:t>
            </a:r>
            <a:r>
              <a:rPr lang="tr-TR" dirty="0"/>
              <a:t> </a:t>
            </a:r>
            <a:r>
              <a:rPr lang="en-US" dirty="0"/>
              <a:t>bound to </a:t>
            </a:r>
            <a:r>
              <a:rPr lang="en-US" dirty="0" err="1"/>
              <a:t>ACh</a:t>
            </a:r>
            <a:r>
              <a:rPr lang="en-US" dirty="0"/>
              <a:t> receptors at that site.</a:t>
            </a:r>
            <a:endParaRPr lang="tr-TR" dirty="0"/>
          </a:p>
        </p:txBody>
      </p:sp>
      <p:pic>
        <p:nvPicPr>
          <p:cNvPr id="4" name="Resim 3">
            <a:extLst>
              <a:ext uri="{FF2B5EF4-FFF2-40B4-BE49-F238E27FC236}">
                <a16:creationId xmlns:a16="http://schemas.microsoft.com/office/drawing/2014/main" xmlns="" id="{C1F3DACB-630B-4583-96C4-E9FE62CA4133}"/>
              </a:ext>
            </a:extLst>
          </p:cNvPr>
          <p:cNvPicPr>
            <a:picLocks noChangeAspect="1"/>
          </p:cNvPicPr>
          <p:nvPr/>
        </p:nvPicPr>
        <p:blipFill rotWithShape="1">
          <a:blip r:embed="rId2"/>
          <a:srcRect l="25432" t="29697" r="26704" b="30060"/>
          <a:stretch/>
        </p:blipFill>
        <p:spPr>
          <a:xfrm>
            <a:off x="6192983" y="2310938"/>
            <a:ext cx="5835536" cy="2759826"/>
          </a:xfrm>
          <a:prstGeom prst="rect">
            <a:avLst/>
          </a:prstGeom>
        </p:spPr>
      </p:pic>
    </p:spTree>
    <p:extLst>
      <p:ext uri="{BB962C8B-B14F-4D97-AF65-F5344CB8AC3E}">
        <p14:creationId xmlns:p14="http://schemas.microsoft.com/office/powerpoint/2010/main" val="3409366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Depolarization</a:t>
            </a:r>
            <a:r>
              <a:rPr lang="tr-TR" b="1" dirty="0"/>
              <a:t> of </a:t>
            </a:r>
            <a:r>
              <a:rPr lang="tr-TR" b="1" dirty="0" err="1"/>
              <a:t>muscle</a:t>
            </a:r>
            <a:r>
              <a:rPr lang="tr-TR" b="1" dirty="0"/>
              <a:t> </a:t>
            </a:r>
            <a:r>
              <a:rPr lang="tr-TR" b="1" dirty="0" err="1"/>
              <a:t>fibers</a:t>
            </a:r>
            <a:endParaRPr lang="tr-TR" b="1" dirty="0"/>
          </a:p>
        </p:txBody>
      </p:sp>
      <p:sp>
        <p:nvSpPr>
          <p:cNvPr id="3" name="İçerik Yer Tutucusu 2"/>
          <p:cNvSpPr>
            <a:spLocks noGrp="1"/>
          </p:cNvSpPr>
          <p:nvPr>
            <p:ph idx="1"/>
          </p:nvPr>
        </p:nvSpPr>
        <p:spPr>
          <a:xfrm>
            <a:off x="838199" y="1825625"/>
            <a:ext cx="6551815" cy="4940935"/>
          </a:xfrm>
        </p:spPr>
        <p:txBody>
          <a:bodyPr>
            <a:normAutofit fontScale="70000" lnSpcReduction="20000"/>
          </a:bodyPr>
          <a:lstStyle/>
          <a:p>
            <a:r>
              <a:rPr lang="en-US" dirty="0"/>
              <a:t>A</a:t>
            </a:r>
            <a:r>
              <a:rPr lang="tr-TR" dirty="0" err="1"/>
              <a:t>Ch</a:t>
            </a:r>
            <a:r>
              <a:rPr lang="en-US" dirty="0"/>
              <a:t> begins depolarization of muscle fibers by</a:t>
            </a:r>
            <a:r>
              <a:rPr lang="tr-TR" dirty="0"/>
              <a:t> </a:t>
            </a:r>
            <a:r>
              <a:rPr lang="en-US" dirty="0"/>
              <a:t>increasing the permeability of the sarcolemma for Na+ ions,</a:t>
            </a:r>
            <a:r>
              <a:rPr lang="tr-TR" dirty="0"/>
              <a:t> </a:t>
            </a:r>
            <a:r>
              <a:rPr lang="en-US" dirty="0"/>
              <a:t>whereby the action potential is by the opening and</a:t>
            </a:r>
            <a:r>
              <a:rPr lang="tr-TR" dirty="0"/>
              <a:t> </a:t>
            </a:r>
            <a:r>
              <a:rPr lang="en-US" dirty="0"/>
              <a:t>closing of Ca2+ and Na+ channels</a:t>
            </a:r>
            <a:r>
              <a:rPr lang="tr-TR" dirty="0"/>
              <a:t>.</a:t>
            </a:r>
          </a:p>
          <a:p>
            <a:r>
              <a:rPr lang="en-US" dirty="0"/>
              <a:t>The action potential is conducted into all parts of</a:t>
            </a:r>
            <a:r>
              <a:rPr lang="tr-TR" dirty="0"/>
              <a:t> </a:t>
            </a:r>
            <a:r>
              <a:rPr lang="en-US" dirty="0"/>
              <a:t>the muscle fiber beginning with the T tubules. </a:t>
            </a:r>
            <a:endParaRPr lang="tr-TR" dirty="0"/>
          </a:p>
          <a:p>
            <a:r>
              <a:rPr lang="tr-TR" dirty="0"/>
              <a:t>D</a:t>
            </a:r>
            <a:r>
              <a:rPr lang="en-US" dirty="0" err="1"/>
              <a:t>epolarization</a:t>
            </a:r>
            <a:r>
              <a:rPr lang="en-US" dirty="0"/>
              <a:t> of the sarcolemma continues in</a:t>
            </a:r>
            <a:r>
              <a:rPr lang="tr-TR" dirty="0"/>
              <a:t> </a:t>
            </a:r>
            <a:r>
              <a:rPr lang="en-US" dirty="0"/>
              <a:t>the T tubules and calcium</a:t>
            </a:r>
            <a:r>
              <a:rPr lang="tr-TR" dirty="0"/>
              <a:t> </a:t>
            </a:r>
            <a:r>
              <a:rPr lang="en-US" dirty="0"/>
              <a:t>ions (stored in the sarcoplasmic reticulum) are released into</a:t>
            </a:r>
            <a:r>
              <a:rPr lang="tr-TR" dirty="0"/>
              <a:t> </a:t>
            </a:r>
            <a:r>
              <a:rPr lang="en-US" dirty="0"/>
              <a:t>the cytosol of the muscle fiber, allowing contraction to begin.</a:t>
            </a:r>
          </a:p>
          <a:p>
            <a:r>
              <a:rPr lang="en-US" dirty="0"/>
              <a:t>The signal which has caused depolarization has proceeded from</a:t>
            </a:r>
            <a:r>
              <a:rPr lang="tr-TR" dirty="0"/>
              <a:t> </a:t>
            </a:r>
            <a:r>
              <a:rPr lang="en-US" dirty="0"/>
              <a:t>the sarcolemma, into the T tubules, sarcoplasmic reticulum,</a:t>
            </a:r>
            <a:r>
              <a:rPr lang="tr-TR" dirty="0"/>
              <a:t> </a:t>
            </a:r>
            <a:r>
              <a:rPr lang="en-US" dirty="0"/>
              <a:t>myofibrils, and every sarcomere in the myofibril within milliseconds.</a:t>
            </a:r>
          </a:p>
          <a:p>
            <a:r>
              <a:rPr lang="en-US" dirty="0"/>
              <a:t>Thus, all the myofibrils within a muscle fiber will contract</a:t>
            </a:r>
            <a:r>
              <a:rPr lang="tr-TR" dirty="0"/>
              <a:t> </a:t>
            </a:r>
            <a:r>
              <a:rPr lang="en-US" dirty="0"/>
              <a:t>at the same time and a more synchronized contraction results.</a:t>
            </a:r>
          </a:p>
          <a:p>
            <a:r>
              <a:rPr lang="en-US" dirty="0"/>
              <a:t>Almost immediately after its release, </a:t>
            </a:r>
            <a:r>
              <a:rPr lang="en-US" dirty="0" err="1"/>
              <a:t>ACh</a:t>
            </a:r>
            <a:r>
              <a:rPr lang="en-US" dirty="0"/>
              <a:t> is hydrolyzed by</a:t>
            </a:r>
            <a:r>
              <a:rPr lang="tr-TR" dirty="0"/>
              <a:t> </a:t>
            </a:r>
            <a:r>
              <a:rPr lang="en-US" dirty="0"/>
              <a:t>the enzyme </a:t>
            </a:r>
            <a:r>
              <a:rPr lang="en-US" b="1" dirty="0"/>
              <a:t>acetylcholinesterase (</a:t>
            </a:r>
            <a:r>
              <a:rPr lang="en-US" b="1" dirty="0" err="1"/>
              <a:t>AChE</a:t>
            </a:r>
            <a:r>
              <a:rPr lang="en-US" b="1" dirty="0"/>
              <a:t>) </a:t>
            </a:r>
            <a:r>
              <a:rPr lang="en-US" dirty="0"/>
              <a:t>into acetic acid and</a:t>
            </a:r>
            <a:r>
              <a:rPr lang="tr-TR" dirty="0"/>
              <a:t> </a:t>
            </a:r>
            <a:r>
              <a:rPr lang="en-US" dirty="0"/>
              <a:t>choline. </a:t>
            </a:r>
            <a:endParaRPr lang="tr-TR" dirty="0"/>
          </a:p>
        </p:txBody>
      </p:sp>
      <p:pic>
        <p:nvPicPr>
          <p:cNvPr id="7" name="Resim 6">
            <a:extLst>
              <a:ext uri="{FF2B5EF4-FFF2-40B4-BE49-F238E27FC236}">
                <a16:creationId xmlns:a16="http://schemas.microsoft.com/office/drawing/2014/main" xmlns="" id="{B8286550-E766-4209-A4A4-C136204ACFA0}"/>
              </a:ext>
            </a:extLst>
          </p:cNvPr>
          <p:cNvPicPr>
            <a:picLocks noChangeAspect="1"/>
          </p:cNvPicPr>
          <p:nvPr/>
        </p:nvPicPr>
        <p:blipFill>
          <a:blip r:embed="rId2"/>
          <a:stretch>
            <a:fillRect/>
          </a:stretch>
        </p:blipFill>
        <p:spPr>
          <a:xfrm>
            <a:off x="7531323" y="1677423"/>
            <a:ext cx="4039993" cy="4415806"/>
          </a:xfrm>
          <a:prstGeom prst="rect">
            <a:avLst/>
          </a:prstGeom>
        </p:spPr>
      </p:pic>
    </p:spTree>
    <p:extLst>
      <p:ext uri="{BB962C8B-B14F-4D97-AF65-F5344CB8AC3E}">
        <p14:creationId xmlns:p14="http://schemas.microsoft.com/office/powerpoint/2010/main" val="292204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MUSCLE PHYSIOLOGY</a:t>
            </a:r>
            <a:endParaRPr lang="tr-TR" b="1" dirty="0"/>
          </a:p>
        </p:txBody>
      </p:sp>
      <p:sp>
        <p:nvSpPr>
          <p:cNvPr id="3" name="İçerik Yer Tutucusu 2"/>
          <p:cNvSpPr>
            <a:spLocks noGrp="1"/>
          </p:cNvSpPr>
          <p:nvPr>
            <p:ph idx="1"/>
          </p:nvPr>
        </p:nvSpPr>
        <p:spPr>
          <a:xfrm>
            <a:off x="838200" y="1825624"/>
            <a:ext cx="6144491" cy="5032375"/>
          </a:xfrm>
        </p:spPr>
        <p:txBody>
          <a:bodyPr/>
          <a:lstStyle/>
          <a:p>
            <a:r>
              <a:rPr lang="en-US" dirty="0"/>
              <a:t>The most visible aspect of muscle function is that which is </a:t>
            </a:r>
            <a:r>
              <a:rPr lang="en-US" dirty="0" smtClean="0"/>
              <a:t>related</a:t>
            </a:r>
            <a:r>
              <a:rPr lang="tr-TR" dirty="0" smtClean="0"/>
              <a:t> </a:t>
            </a:r>
            <a:r>
              <a:rPr lang="en-US" dirty="0" smtClean="0"/>
              <a:t>to </a:t>
            </a:r>
            <a:r>
              <a:rPr lang="en-US" dirty="0"/>
              <a:t>locomotion. </a:t>
            </a:r>
            <a:endParaRPr lang="tr-TR" dirty="0" smtClean="0"/>
          </a:p>
          <a:p>
            <a:r>
              <a:rPr lang="en-US" dirty="0" smtClean="0"/>
              <a:t>Animals </a:t>
            </a:r>
            <a:r>
              <a:rPr lang="en-US" dirty="0"/>
              <a:t>are able to stand and lie down, graze </a:t>
            </a:r>
            <a:r>
              <a:rPr lang="en-US" dirty="0" smtClean="0"/>
              <a:t>in</a:t>
            </a:r>
            <a:r>
              <a:rPr lang="tr-TR" dirty="0" smtClean="0"/>
              <a:t> </a:t>
            </a:r>
            <a:r>
              <a:rPr lang="en-US" dirty="0" smtClean="0"/>
              <a:t>pastures</a:t>
            </a:r>
            <a:r>
              <a:rPr lang="en-US" dirty="0"/>
              <a:t>, run when threatened, or compete at racetracks. </a:t>
            </a:r>
            <a:endParaRPr lang="tr-TR" dirty="0" smtClean="0"/>
          </a:p>
          <a:p>
            <a:r>
              <a:rPr lang="en-US" dirty="0" smtClean="0"/>
              <a:t>Other</a:t>
            </a:r>
            <a:r>
              <a:rPr lang="tr-TR" dirty="0" smtClean="0"/>
              <a:t> </a:t>
            </a:r>
            <a:r>
              <a:rPr lang="en-US" dirty="0" smtClean="0"/>
              <a:t>functions include </a:t>
            </a:r>
            <a:r>
              <a:rPr lang="en-US" dirty="0"/>
              <a:t>muscles for respiration, digestion, parturition, blood </a:t>
            </a:r>
            <a:r>
              <a:rPr lang="en-US" dirty="0" smtClean="0"/>
              <a:t>and</a:t>
            </a:r>
            <a:r>
              <a:rPr lang="tr-TR" dirty="0" smtClean="0"/>
              <a:t> </a:t>
            </a:r>
            <a:r>
              <a:rPr lang="en-US" dirty="0" smtClean="0"/>
              <a:t>lymph </a:t>
            </a:r>
            <a:r>
              <a:rPr lang="en-US" dirty="0"/>
              <a:t>circulation, swallowing, and generation of body heat.</a:t>
            </a:r>
            <a:endParaRPr lang="tr-TR" dirty="0"/>
          </a:p>
        </p:txBody>
      </p:sp>
      <p:pic>
        <p:nvPicPr>
          <p:cNvPr id="4" name="Resim 3"/>
          <p:cNvPicPr>
            <a:picLocks noChangeAspect="1"/>
          </p:cNvPicPr>
          <p:nvPr/>
        </p:nvPicPr>
        <p:blipFill>
          <a:blip r:embed="rId2"/>
          <a:stretch>
            <a:fillRect/>
          </a:stretch>
        </p:blipFill>
        <p:spPr>
          <a:xfrm>
            <a:off x="7707889" y="2199696"/>
            <a:ext cx="3539258" cy="2734250"/>
          </a:xfrm>
          <a:prstGeom prst="rect">
            <a:avLst/>
          </a:prstGeom>
        </p:spPr>
      </p:pic>
    </p:spTree>
    <p:extLst>
      <p:ext uri="{BB962C8B-B14F-4D97-AF65-F5344CB8AC3E}">
        <p14:creationId xmlns:p14="http://schemas.microsoft.com/office/powerpoint/2010/main" val="414845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Skeletal</a:t>
            </a:r>
            <a:r>
              <a:rPr lang="tr-TR" b="1" dirty="0"/>
              <a:t> </a:t>
            </a:r>
            <a:r>
              <a:rPr lang="tr-TR" b="1" dirty="0" err="1"/>
              <a:t>muscle</a:t>
            </a:r>
            <a:r>
              <a:rPr lang="tr-TR" b="1" dirty="0"/>
              <a:t> </a:t>
            </a:r>
            <a:r>
              <a:rPr lang="tr-TR" b="1" dirty="0" err="1"/>
              <a:t>contraction</a:t>
            </a:r>
            <a:endParaRPr lang="tr-TR" b="1" dirty="0"/>
          </a:p>
        </p:txBody>
      </p:sp>
      <p:sp>
        <p:nvSpPr>
          <p:cNvPr id="3" name="İçerik Yer Tutucusu 2"/>
          <p:cNvSpPr>
            <a:spLocks noGrp="1"/>
          </p:cNvSpPr>
          <p:nvPr>
            <p:ph idx="1"/>
          </p:nvPr>
        </p:nvSpPr>
        <p:spPr>
          <a:xfrm>
            <a:off x="838200" y="1825625"/>
            <a:ext cx="7108767" cy="4533611"/>
          </a:xfrm>
        </p:spPr>
        <p:txBody>
          <a:bodyPr>
            <a:normAutofit fontScale="92500" lnSpcReduction="20000"/>
          </a:bodyPr>
          <a:lstStyle/>
          <a:p>
            <a:r>
              <a:rPr lang="en-US" dirty="0"/>
              <a:t>Muscle activity involves repeated cycles of contraction and relaxation.</a:t>
            </a:r>
          </a:p>
          <a:p>
            <a:r>
              <a:rPr lang="en-US" dirty="0"/>
              <a:t>Contraction, or shortening, occurs when calcium ions are</a:t>
            </a:r>
            <a:r>
              <a:rPr lang="tr-TR" dirty="0"/>
              <a:t> </a:t>
            </a:r>
            <a:r>
              <a:rPr lang="en-US" dirty="0"/>
              <a:t>released from the sarcoplasmic reticulum into the myofibrils.</a:t>
            </a:r>
          </a:p>
          <a:p>
            <a:r>
              <a:rPr lang="en-US" dirty="0"/>
              <a:t>This is followed by relaxation after the calcium ions are rapidly</a:t>
            </a:r>
            <a:r>
              <a:rPr lang="tr-TR" dirty="0"/>
              <a:t> </a:t>
            </a:r>
            <a:r>
              <a:rPr lang="en-US" dirty="0"/>
              <a:t>returned by active transport to the sarcoplasmic reticulum.</a:t>
            </a:r>
          </a:p>
          <a:p>
            <a:r>
              <a:rPr lang="en-US" dirty="0"/>
              <a:t>Another cycle begins when calcium ions are again released following</a:t>
            </a:r>
            <a:r>
              <a:rPr lang="tr-TR" dirty="0"/>
              <a:t> </a:t>
            </a:r>
            <a:r>
              <a:rPr lang="en-US" dirty="0"/>
              <a:t>the next depolarization of the sarcolemma. </a:t>
            </a:r>
            <a:endParaRPr lang="tr-TR" dirty="0"/>
          </a:p>
          <a:p>
            <a:r>
              <a:rPr lang="en-US" dirty="0"/>
              <a:t>These cycles</a:t>
            </a:r>
            <a:r>
              <a:rPr lang="tr-TR" dirty="0"/>
              <a:t> </a:t>
            </a:r>
            <a:r>
              <a:rPr lang="en-US" dirty="0"/>
              <a:t>are referred to as </a:t>
            </a:r>
            <a:r>
              <a:rPr lang="en-US" b="1" dirty="0"/>
              <a:t>excitation–contraction coupling</a:t>
            </a:r>
            <a:r>
              <a:rPr lang="en-US" dirty="0"/>
              <a:t>.</a:t>
            </a:r>
            <a:endParaRPr lang="tr-TR" dirty="0"/>
          </a:p>
        </p:txBody>
      </p:sp>
      <p:pic>
        <p:nvPicPr>
          <p:cNvPr id="5" name="Resim 4">
            <a:extLst>
              <a:ext uri="{FF2B5EF4-FFF2-40B4-BE49-F238E27FC236}">
                <a16:creationId xmlns:a16="http://schemas.microsoft.com/office/drawing/2014/main" xmlns="" id="{B3626DBC-6342-48E4-B3A9-8ADA8DE7BD3A}"/>
              </a:ext>
            </a:extLst>
          </p:cNvPr>
          <p:cNvPicPr>
            <a:picLocks noChangeAspect="1"/>
          </p:cNvPicPr>
          <p:nvPr/>
        </p:nvPicPr>
        <p:blipFill rotWithShape="1">
          <a:blip r:embed="rId2"/>
          <a:srcRect l="33750" t="30909" r="35636" b="15637"/>
          <a:stretch/>
        </p:blipFill>
        <p:spPr>
          <a:xfrm>
            <a:off x="8039266" y="1825625"/>
            <a:ext cx="3972625" cy="3901844"/>
          </a:xfrm>
          <a:prstGeom prst="rect">
            <a:avLst/>
          </a:prstGeom>
        </p:spPr>
      </p:pic>
    </p:spTree>
    <p:extLst>
      <p:ext uri="{BB962C8B-B14F-4D97-AF65-F5344CB8AC3E}">
        <p14:creationId xmlns:p14="http://schemas.microsoft.com/office/powerpoint/2010/main" val="330260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
            </a:r>
            <a:br>
              <a:rPr lang="tr-TR" b="1" dirty="0"/>
            </a:br>
            <a:r>
              <a:rPr lang="en-US" b="1" i="1" dirty="0"/>
              <a:t>Mechanical changes of actin and myosin</a:t>
            </a:r>
            <a:br>
              <a:rPr lang="en-US" b="1" i="1" dirty="0"/>
            </a:br>
            <a:endParaRPr lang="tr-TR" b="1" i="1" dirty="0"/>
          </a:p>
        </p:txBody>
      </p:sp>
      <p:sp>
        <p:nvSpPr>
          <p:cNvPr id="3" name="İçerik Yer Tutucusu 2"/>
          <p:cNvSpPr>
            <a:spLocks noGrp="1"/>
          </p:cNvSpPr>
          <p:nvPr>
            <p:ph idx="1"/>
          </p:nvPr>
        </p:nvSpPr>
        <p:spPr>
          <a:xfrm>
            <a:off x="838201" y="1825623"/>
            <a:ext cx="5602778" cy="4667251"/>
          </a:xfrm>
        </p:spPr>
        <p:txBody>
          <a:bodyPr>
            <a:normAutofit/>
          </a:bodyPr>
          <a:lstStyle/>
          <a:p>
            <a:r>
              <a:rPr lang="en-US" dirty="0"/>
              <a:t>The contraction process involves an interaction between the</a:t>
            </a:r>
            <a:r>
              <a:rPr lang="tr-TR" dirty="0"/>
              <a:t> </a:t>
            </a:r>
            <a:r>
              <a:rPr lang="en-US" dirty="0"/>
              <a:t>actin and the myosin myofilaments. </a:t>
            </a:r>
            <a:endParaRPr lang="tr-TR" dirty="0"/>
          </a:p>
          <a:p>
            <a:r>
              <a:rPr lang="en-US" dirty="0"/>
              <a:t>There is a natural attraction</a:t>
            </a:r>
            <a:r>
              <a:rPr lang="tr-TR" dirty="0"/>
              <a:t> </a:t>
            </a:r>
            <a:r>
              <a:rPr lang="en-US" dirty="0"/>
              <a:t>between actin and myosin for each other that involves active</a:t>
            </a:r>
            <a:r>
              <a:rPr lang="tr-TR" dirty="0"/>
              <a:t> </a:t>
            </a:r>
            <a:r>
              <a:rPr lang="en-US" dirty="0"/>
              <a:t>sites on the actin molecule. </a:t>
            </a:r>
            <a:endParaRPr lang="tr-TR" dirty="0"/>
          </a:p>
          <a:p>
            <a:r>
              <a:rPr lang="en-US" dirty="0"/>
              <a:t>Attraction is inhibited during relaxation</a:t>
            </a:r>
            <a:r>
              <a:rPr lang="tr-TR" dirty="0"/>
              <a:t> </a:t>
            </a:r>
            <a:r>
              <a:rPr lang="en-US" dirty="0"/>
              <a:t>because the active sites are covered, but when calcium ions</a:t>
            </a:r>
            <a:r>
              <a:rPr lang="tr-TR" dirty="0"/>
              <a:t> </a:t>
            </a:r>
            <a:r>
              <a:rPr lang="en-US" dirty="0"/>
              <a:t>enter the myofibril the active sites are uncovered. </a:t>
            </a:r>
            <a:endParaRPr lang="tr-TR" dirty="0"/>
          </a:p>
        </p:txBody>
      </p:sp>
      <p:pic>
        <p:nvPicPr>
          <p:cNvPr id="4" name="Resim 3">
            <a:extLst>
              <a:ext uri="{FF2B5EF4-FFF2-40B4-BE49-F238E27FC236}">
                <a16:creationId xmlns:a16="http://schemas.microsoft.com/office/drawing/2014/main" xmlns="" id="{6AB11B9E-D8C9-4C72-9CA6-87EF8EF86530}"/>
              </a:ext>
            </a:extLst>
          </p:cNvPr>
          <p:cNvPicPr>
            <a:picLocks noChangeAspect="1"/>
          </p:cNvPicPr>
          <p:nvPr/>
        </p:nvPicPr>
        <p:blipFill rotWithShape="1">
          <a:blip r:embed="rId2"/>
          <a:srcRect l="25568" t="33333" r="28478" b="34182"/>
          <a:stretch/>
        </p:blipFill>
        <p:spPr>
          <a:xfrm>
            <a:off x="6217919" y="1690688"/>
            <a:ext cx="5602779" cy="2227811"/>
          </a:xfrm>
          <a:prstGeom prst="rect">
            <a:avLst/>
          </a:prstGeom>
        </p:spPr>
      </p:pic>
      <p:pic>
        <p:nvPicPr>
          <p:cNvPr id="5" name="Resim 4">
            <a:extLst>
              <a:ext uri="{FF2B5EF4-FFF2-40B4-BE49-F238E27FC236}">
                <a16:creationId xmlns:a16="http://schemas.microsoft.com/office/drawing/2014/main" xmlns="" id="{AAB6B732-46A8-4567-B012-56DA1F0A1847}"/>
              </a:ext>
            </a:extLst>
          </p:cNvPr>
          <p:cNvPicPr>
            <a:picLocks noChangeAspect="1"/>
          </p:cNvPicPr>
          <p:nvPr/>
        </p:nvPicPr>
        <p:blipFill rotWithShape="1">
          <a:blip r:embed="rId3"/>
          <a:srcRect l="32932" t="48849" r="31205" b="17090"/>
          <a:stretch/>
        </p:blipFill>
        <p:spPr>
          <a:xfrm>
            <a:off x="7337366" y="4156997"/>
            <a:ext cx="4372496" cy="2335877"/>
          </a:xfrm>
          <a:prstGeom prst="rect">
            <a:avLst/>
          </a:prstGeom>
        </p:spPr>
      </p:pic>
    </p:spTree>
    <p:extLst>
      <p:ext uri="{BB962C8B-B14F-4D97-AF65-F5344CB8AC3E}">
        <p14:creationId xmlns:p14="http://schemas.microsoft.com/office/powerpoint/2010/main" val="3750354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dirty="0"/>
              <a:t>Mechanical changes of actin and myosin</a:t>
            </a:r>
            <a:br>
              <a:rPr lang="en-US" b="1" i="1" dirty="0"/>
            </a:br>
            <a:endParaRPr lang="tr-TR" dirty="0"/>
          </a:p>
        </p:txBody>
      </p:sp>
      <p:sp>
        <p:nvSpPr>
          <p:cNvPr id="3" name="İçerik Yer Tutucusu 2"/>
          <p:cNvSpPr>
            <a:spLocks noGrp="1"/>
          </p:cNvSpPr>
          <p:nvPr>
            <p:ph idx="1"/>
          </p:nvPr>
        </p:nvSpPr>
        <p:spPr>
          <a:xfrm>
            <a:off x="838200" y="1825624"/>
            <a:ext cx="7058891" cy="4874433"/>
          </a:xfrm>
        </p:spPr>
        <p:txBody>
          <a:bodyPr>
            <a:normAutofit fontScale="92500"/>
          </a:bodyPr>
          <a:lstStyle/>
          <a:p>
            <a:r>
              <a:rPr lang="en-US" dirty="0"/>
              <a:t>The projecting</a:t>
            </a:r>
            <a:r>
              <a:rPr lang="tr-TR" dirty="0"/>
              <a:t> </a:t>
            </a:r>
            <a:r>
              <a:rPr lang="en-US" dirty="0"/>
              <a:t>portions of the myosin molecules (</a:t>
            </a:r>
            <a:r>
              <a:rPr lang="en-US" b="1" dirty="0"/>
              <a:t>cross‐bridges</a:t>
            </a:r>
            <a:r>
              <a:rPr lang="en-US" dirty="0"/>
              <a:t>) attach to the</a:t>
            </a:r>
            <a:r>
              <a:rPr lang="tr-TR" dirty="0"/>
              <a:t> </a:t>
            </a:r>
            <a:r>
              <a:rPr lang="en-US" dirty="0"/>
              <a:t>active sites during contraction and bend toward the center,</a:t>
            </a:r>
            <a:r>
              <a:rPr lang="tr-TR" dirty="0"/>
              <a:t> </a:t>
            </a:r>
            <a:r>
              <a:rPr lang="en-US" dirty="0"/>
              <a:t>causing the actin to slide toward the myosin molecule center.</a:t>
            </a:r>
          </a:p>
          <a:p>
            <a:r>
              <a:rPr lang="en-US" dirty="0"/>
              <a:t>The actin filament has three major components (all protein):</a:t>
            </a:r>
            <a:r>
              <a:rPr lang="tr-TR" dirty="0"/>
              <a:t> </a:t>
            </a:r>
            <a:r>
              <a:rPr lang="en-US" b="1" dirty="0"/>
              <a:t>actin</a:t>
            </a:r>
            <a:r>
              <a:rPr lang="en-US" dirty="0"/>
              <a:t>, </a:t>
            </a:r>
            <a:r>
              <a:rPr lang="en-US" b="1" dirty="0"/>
              <a:t>tropomyosin</a:t>
            </a:r>
            <a:r>
              <a:rPr lang="en-US" dirty="0"/>
              <a:t>, and </a:t>
            </a:r>
            <a:r>
              <a:rPr lang="en-US" b="1" dirty="0"/>
              <a:t>troponin </a:t>
            </a:r>
            <a:r>
              <a:rPr lang="tr-TR" b="1" dirty="0"/>
              <a:t>.</a:t>
            </a:r>
          </a:p>
          <a:p>
            <a:r>
              <a:rPr lang="en-US" dirty="0"/>
              <a:t>Actin and</a:t>
            </a:r>
            <a:r>
              <a:rPr lang="tr-TR" dirty="0"/>
              <a:t> </a:t>
            </a:r>
            <a:r>
              <a:rPr lang="en-US" dirty="0"/>
              <a:t>tropomyosin are arranged in helical strands interwoven with</a:t>
            </a:r>
            <a:r>
              <a:rPr lang="tr-TR" dirty="0"/>
              <a:t> </a:t>
            </a:r>
            <a:r>
              <a:rPr lang="en-US" dirty="0"/>
              <a:t>each other. </a:t>
            </a:r>
            <a:endParaRPr lang="tr-TR" dirty="0"/>
          </a:p>
          <a:p>
            <a:r>
              <a:rPr lang="en-US" dirty="0"/>
              <a:t>Troponin is located at regular intervals along </a:t>
            </a:r>
            <a:r>
              <a:rPr lang="en-US" dirty="0" err="1"/>
              <a:t>th</a:t>
            </a:r>
            <a:r>
              <a:rPr lang="tr-TR" dirty="0"/>
              <a:t>e </a:t>
            </a:r>
            <a:r>
              <a:rPr lang="en-US" dirty="0"/>
              <a:t>strands and contains three proteins, two of which bind actin</a:t>
            </a:r>
            <a:r>
              <a:rPr lang="tr-TR" dirty="0"/>
              <a:t> </a:t>
            </a:r>
            <a:r>
              <a:rPr lang="en-US" dirty="0"/>
              <a:t>and tropomyosin together and a third which has an affinity for</a:t>
            </a:r>
            <a:r>
              <a:rPr lang="tr-TR" dirty="0"/>
              <a:t> </a:t>
            </a:r>
            <a:r>
              <a:rPr lang="en-US" dirty="0"/>
              <a:t>calcium ions. </a:t>
            </a:r>
            <a:endParaRPr lang="tr-TR" dirty="0"/>
          </a:p>
        </p:txBody>
      </p:sp>
      <p:pic>
        <p:nvPicPr>
          <p:cNvPr id="4" name="Resim 3">
            <a:extLst>
              <a:ext uri="{FF2B5EF4-FFF2-40B4-BE49-F238E27FC236}">
                <a16:creationId xmlns:a16="http://schemas.microsoft.com/office/drawing/2014/main" xmlns="" id="{726C4AD6-3CE8-4869-B126-5DD405533193}"/>
              </a:ext>
            </a:extLst>
          </p:cNvPr>
          <p:cNvPicPr>
            <a:picLocks noChangeAspect="1"/>
          </p:cNvPicPr>
          <p:nvPr/>
        </p:nvPicPr>
        <p:blipFill rotWithShape="1">
          <a:blip r:embed="rId2"/>
          <a:srcRect l="24683" t="14735" r="38319" b="7607"/>
          <a:stretch/>
        </p:blipFill>
        <p:spPr>
          <a:xfrm>
            <a:off x="7996842" y="1909386"/>
            <a:ext cx="3882045" cy="4583489"/>
          </a:xfrm>
          <a:prstGeom prst="rect">
            <a:avLst/>
          </a:prstGeom>
        </p:spPr>
      </p:pic>
    </p:spTree>
    <p:extLst>
      <p:ext uri="{BB962C8B-B14F-4D97-AF65-F5344CB8AC3E}">
        <p14:creationId xmlns:p14="http://schemas.microsoft.com/office/powerpoint/2010/main" val="3934098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i="1" dirty="0"/>
              <a:t>Mechanical changes of actin and myosin</a:t>
            </a:r>
            <a:br>
              <a:rPr lang="en-US" b="1" i="1" dirty="0"/>
            </a:br>
            <a:endParaRPr lang="tr-TR" dirty="0"/>
          </a:p>
        </p:txBody>
      </p:sp>
      <p:sp>
        <p:nvSpPr>
          <p:cNvPr id="3" name="İçerik Yer Tutucusu 2"/>
          <p:cNvSpPr>
            <a:spLocks noGrp="1"/>
          </p:cNvSpPr>
          <p:nvPr>
            <p:ph idx="1"/>
          </p:nvPr>
        </p:nvSpPr>
        <p:spPr>
          <a:xfrm>
            <a:off x="838201" y="1825625"/>
            <a:ext cx="5978236" cy="4533612"/>
          </a:xfrm>
        </p:spPr>
        <p:txBody>
          <a:bodyPr>
            <a:normAutofit fontScale="92500" lnSpcReduction="10000"/>
          </a:bodyPr>
          <a:lstStyle/>
          <a:p>
            <a:r>
              <a:rPr lang="en-US" dirty="0"/>
              <a:t>Active sites (places where myosin cross‐bridges</a:t>
            </a:r>
            <a:r>
              <a:rPr lang="tr-TR" dirty="0"/>
              <a:t> </a:t>
            </a:r>
            <a:r>
              <a:rPr lang="en-US" dirty="0"/>
              <a:t>attach) are located on the actin strands and are normally</a:t>
            </a:r>
            <a:r>
              <a:rPr lang="tr-TR" dirty="0"/>
              <a:t> </a:t>
            </a:r>
            <a:r>
              <a:rPr lang="en-US" dirty="0"/>
              <a:t>covered by the tropomyosin strands</a:t>
            </a:r>
            <a:r>
              <a:rPr lang="tr-TR" dirty="0"/>
              <a:t>.</a:t>
            </a:r>
          </a:p>
          <a:p>
            <a:r>
              <a:rPr lang="en-US" dirty="0"/>
              <a:t>When</a:t>
            </a:r>
            <a:r>
              <a:rPr lang="tr-TR" dirty="0"/>
              <a:t> </a:t>
            </a:r>
            <a:r>
              <a:rPr lang="en-US" dirty="0"/>
              <a:t>calcium ions bind to the troponin complex, a conformational</a:t>
            </a:r>
            <a:r>
              <a:rPr lang="tr-TR" dirty="0"/>
              <a:t> </a:t>
            </a:r>
            <a:r>
              <a:rPr lang="en-US" dirty="0"/>
              <a:t>change occurs between the actin and tropomyosin strands that</a:t>
            </a:r>
            <a:r>
              <a:rPr lang="tr-TR" dirty="0"/>
              <a:t> </a:t>
            </a:r>
            <a:r>
              <a:rPr lang="en-US" dirty="0"/>
              <a:t>causes the active sites to be uncovered. </a:t>
            </a:r>
            <a:endParaRPr lang="tr-TR" dirty="0"/>
          </a:p>
          <a:p>
            <a:r>
              <a:rPr lang="en-US" dirty="0"/>
              <a:t>The uncovered sites</a:t>
            </a:r>
            <a:r>
              <a:rPr lang="tr-TR" dirty="0"/>
              <a:t> </a:t>
            </a:r>
            <a:r>
              <a:rPr lang="en-US" dirty="0"/>
              <a:t>favor activation of the natural attraction that exists between</a:t>
            </a:r>
            <a:r>
              <a:rPr lang="tr-TR" dirty="0"/>
              <a:t> </a:t>
            </a:r>
            <a:r>
              <a:rPr lang="en-US" dirty="0"/>
              <a:t>actin and myosin and allows attachment of myosin cross‐bridge</a:t>
            </a:r>
            <a:r>
              <a:rPr lang="tr-TR" dirty="0"/>
              <a:t> </a:t>
            </a:r>
            <a:r>
              <a:rPr lang="tr-TR" dirty="0" err="1"/>
              <a:t>heads</a:t>
            </a:r>
            <a:r>
              <a:rPr lang="tr-TR" dirty="0"/>
              <a:t>.</a:t>
            </a:r>
          </a:p>
        </p:txBody>
      </p:sp>
      <p:pic>
        <p:nvPicPr>
          <p:cNvPr id="5" name="Breakdown_of_ATP_and_Cross_Bridge_Movement_during_Muscle_Contraction_HD_Animation">
            <a:hlinkClick r:id="" action="ppaction://media"/>
            <a:extLst>
              <a:ext uri="{FF2B5EF4-FFF2-40B4-BE49-F238E27FC236}">
                <a16:creationId xmlns:a16="http://schemas.microsoft.com/office/drawing/2014/main" xmlns="" id="{5852C018-5E41-4076-AB28-AF0635532A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7955" y="1330688"/>
            <a:ext cx="3704706" cy="2639603"/>
          </a:xfrm>
          <a:prstGeom prst="rect">
            <a:avLst/>
          </a:prstGeom>
        </p:spPr>
      </p:pic>
      <p:pic>
        <p:nvPicPr>
          <p:cNvPr id="7" name="Resim 6">
            <a:extLst>
              <a:ext uri="{FF2B5EF4-FFF2-40B4-BE49-F238E27FC236}">
                <a16:creationId xmlns:a16="http://schemas.microsoft.com/office/drawing/2014/main" xmlns="" id="{0EE7C365-E23A-439A-928D-503118F3E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661" y="4348769"/>
            <a:ext cx="3810000" cy="2266950"/>
          </a:xfrm>
          <a:prstGeom prst="rect">
            <a:avLst/>
          </a:prstGeom>
        </p:spPr>
      </p:pic>
    </p:spTree>
    <p:extLst>
      <p:ext uri="{BB962C8B-B14F-4D97-AF65-F5344CB8AC3E}">
        <p14:creationId xmlns:p14="http://schemas.microsoft.com/office/powerpoint/2010/main" val="33797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t>Single</a:t>
            </a:r>
            <a:r>
              <a:rPr lang="tr-TR" b="1" dirty="0" smtClean="0"/>
              <a:t> </a:t>
            </a:r>
            <a:r>
              <a:rPr lang="tr-TR" b="1" dirty="0" err="1" smtClean="0"/>
              <a:t>Contraction</a:t>
            </a:r>
            <a:r>
              <a:rPr lang="tr-TR" b="1" dirty="0" smtClean="0"/>
              <a:t>=</a:t>
            </a:r>
            <a:r>
              <a:rPr lang="tr-TR" b="1" dirty="0" err="1" smtClean="0"/>
              <a:t>Twitch</a:t>
            </a:r>
            <a:endParaRPr lang="tr-TR" b="1" dirty="0"/>
          </a:p>
        </p:txBody>
      </p:sp>
      <p:sp>
        <p:nvSpPr>
          <p:cNvPr id="3" name="İçerik Yer Tutucusu 2"/>
          <p:cNvSpPr>
            <a:spLocks noGrp="1"/>
          </p:cNvSpPr>
          <p:nvPr>
            <p:ph idx="1"/>
          </p:nvPr>
        </p:nvSpPr>
        <p:spPr>
          <a:xfrm>
            <a:off x="838200" y="1825624"/>
            <a:ext cx="5230091" cy="4533611"/>
          </a:xfrm>
        </p:spPr>
        <p:txBody>
          <a:bodyPr>
            <a:normAutofit fontScale="62500" lnSpcReduction="20000"/>
          </a:bodyPr>
          <a:lstStyle/>
          <a:p>
            <a:r>
              <a:rPr lang="en-US" dirty="0" smtClean="0"/>
              <a:t>The </a:t>
            </a:r>
            <a:r>
              <a:rPr lang="en-US" dirty="0"/>
              <a:t>contraction generated by a single action potential is called a </a:t>
            </a:r>
            <a:r>
              <a:rPr lang="en-US" b="1" dirty="0"/>
              <a:t>muscle twitch</a:t>
            </a:r>
            <a:r>
              <a:rPr lang="en-US" dirty="0"/>
              <a:t>. </a:t>
            </a:r>
            <a:endParaRPr lang="tr-TR" dirty="0" smtClean="0"/>
          </a:p>
          <a:p>
            <a:r>
              <a:rPr lang="en-US" dirty="0" smtClean="0"/>
              <a:t>A </a:t>
            </a:r>
            <a:r>
              <a:rPr lang="en-US" dirty="0"/>
              <a:t>single muscle twitch has three </a:t>
            </a:r>
            <a:r>
              <a:rPr lang="en-US" dirty="0" smtClean="0"/>
              <a:t>components</a:t>
            </a:r>
            <a:r>
              <a:rPr lang="tr-TR" dirty="0" smtClean="0"/>
              <a:t>:</a:t>
            </a:r>
          </a:p>
          <a:p>
            <a:pPr marL="514350" indent="-514350">
              <a:buFont typeface="+mj-lt"/>
              <a:buAutoNum type="arabicPeriod"/>
            </a:pPr>
            <a:r>
              <a:rPr lang="en-US" dirty="0" smtClean="0"/>
              <a:t>The</a:t>
            </a:r>
            <a:r>
              <a:rPr lang="en-US" dirty="0"/>
              <a:t> </a:t>
            </a:r>
            <a:r>
              <a:rPr lang="en-US" b="1" dirty="0"/>
              <a:t>latent period,</a:t>
            </a:r>
            <a:r>
              <a:rPr lang="en-US" dirty="0"/>
              <a:t>  a short delay (1-2 </a:t>
            </a:r>
            <a:r>
              <a:rPr lang="en-US" dirty="0" err="1"/>
              <a:t>msec</a:t>
            </a:r>
            <a:r>
              <a:rPr lang="en-US" dirty="0"/>
              <a:t>) from the time when the action potential reaches the muscle until tension can be observed in the muscle. </a:t>
            </a:r>
            <a:endParaRPr lang="tr-TR" dirty="0" smtClean="0"/>
          </a:p>
          <a:p>
            <a:pPr marL="914400" lvl="1" indent="-457200">
              <a:buFont typeface="+mj-lt"/>
              <a:buAutoNum type="arabicPeriod"/>
            </a:pPr>
            <a:r>
              <a:rPr lang="en-US" dirty="0" smtClean="0"/>
              <a:t>This </a:t>
            </a:r>
            <a:r>
              <a:rPr lang="en-US" dirty="0"/>
              <a:t>is the time required for calcium to diffuse out of the SR, bind to troponin, the movement of tropomyosin off of the active sites, formation of cross bridges, and taking up any slack that may be in the muscle. </a:t>
            </a:r>
            <a:endParaRPr lang="tr-TR" dirty="0"/>
          </a:p>
          <a:p>
            <a:pPr marL="514350" indent="-514350">
              <a:buFont typeface="+mj-lt"/>
              <a:buAutoNum type="arabicPeriod"/>
            </a:pPr>
            <a:r>
              <a:rPr lang="tr-TR" dirty="0"/>
              <a:t>T</a:t>
            </a:r>
            <a:r>
              <a:rPr lang="en-US" dirty="0" smtClean="0"/>
              <a:t>he</a:t>
            </a:r>
            <a:r>
              <a:rPr lang="en-US" dirty="0"/>
              <a:t> </a:t>
            </a:r>
            <a:r>
              <a:rPr lang="en-US" b="1" dirty="0"/>
              <a:t>contraction phase,</a:t>
            </a:r>
            <a:r>
              <a:rPr lang="en-US" dirty="0"/>
              <a:t>  when the muscle is generating tension and is associated with cycling of the cross </a:t>
            </a:r>
            <a:r>
              <a:rPr lang="en-US" dirty="0" smtClean="0"/>
              <a:t>bridges</a:t>
            </a:r>
            <a:endParaRPr lang="tr-TR" dirty="0" smtClean="0"/>
          </a:p>
          <a:p>
            <a:pPr marL="514350" indent="-514350">
              <a:buFont typeface="+mj-lt"/>
              <a:buAutoNum type="arabicPeriod"/>
            </a:pPr>
            <a:r>
              <a:rPr lang="tr-TR" dirty="0" smtClean="0"/>
              <a:t>T</a:t>
            </a:r>
            <a:r>
              <a:rPr lang="en-US" dirty="0" smtClean="0"/>
              <a:t>he</a:t>
            </a:r>
            <a:r>
              <a:rPr lang="en-US" dirty="0"/>
              <a:t> </a:t>
            </a:r>
            <a:r>
              <a:rPr lang="en-US" b="1" dirty="0"/>
              <a:t>relaxation </a:t>
            </a:r>
            <a:r>
              <a:rPr lang="en-US" b="1" dirty="0" smtClean="0"/>
              <a:t>phase</a:t>
            </a:r>
            <a:r>
              <a:rPr lang="tr-TR" dirty="0"/>
              <a:t> </a:t>
            </a:r>
            <a:r>
              <a:rPr lang="en-US" dirty="0" smtClean="0"/>
              <a:t>is </a:t>
            </a:r>
            <a:r>
              <a:rPr lang="en-US" dirty="0"/>
              <a:t>the time for the muscle to return to its normal length. </a:t>
            </a:r>
            <a:endParaRPr lang="tr-TR" dirty="0"/>
          </a:p>
          <a:p>
            <a:pPr lvl="1"/>
            <a:r>
              <a:rPr lang="tr-TR" dirty="0" smtClean="0"/>
              <a:t>*</a:t>
            </a:r>
            <a:r>
              <a:rPr lang="en-US" dirty="0" smtClean="0"/>
              <a:t>The </a:t>
            </a:r>
            <a:r>
              <a:rPr lang="en-US" dirty="0"/>
              <a:t>length of the twitch varies between different muscle types and could be as short as 10 </a:t>
            </a:r>
            <a:r>
              <a:rPr lang="en-US" dirty="0" err="1"/>
              <a:t>ms</a:t>
            </a:r>
            <a:r>
              <a:rPr lang="en-US" dirty="0"/>
              <a:t> (milliseconds) or as long as 100 </a:t>
            </a:r>
            <a:r>
              <a:rPr lang="en-US" dirty="0" err="1"/>
              <a:t>ms</a:t>
            </a:r>
            <a:r>
              <a:rPr lang="en-US" dirty="0"/>
              <a:t> (more on this later).</a:t>
            </a:r>
            <a:endParaRPr lang="tr-TR" dirty="0"/>
          </a:p>
        </p:txBody>
      </p:sp>
      <p:pic>
        <p:nvPicPr>
          <p:cNvPr id="4" name="Resim 3"/>
          <p:cNvPicPr>
            <a:picLocks noChangeAspect="1"/>
          </p:cNvPicPr>
          <p:nvPr/>
        </p:nvPicPr>
        <p:blipFill>
          <a:blip r:embed="rId2"/>
          <a:stretch>
            <a:fillRect/>
          </a:stretch>
        </p:blipFill>
        <p:spPr>
          <a:xfrm>
            <a:off x="6594271" y="1825624"/>
            <a:ext cx="5410260" cy="3469698"/>
          </a:xfrm>
          <a:prstGeom prst="rect">
            <a:avLst/>
          </a:prstGeom>
        </p:spPr>
      </p:pic>
    </p:spTree>
    <p:extLst>
      <p:ext uri="{BB962C8B-B14F-4D97-AF65-F5344CB8AC3E}">
        <p14:creationId xmlns:p14="http://schemas.microsoft.com/office/powerpoint/2010/main" val="87191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solidFill>
                  <a:schemeClr val="accent6"/>
                </a:solidFill>
              </a:rPr>
              <a:t>Q: </a:t>
            </a:r>
            <a:r>
              <a:rPr lang="en-US" sz="2700" dirty="0">
                <a:solidFill>
                  <a:schemeClr val="accent6"/>
                </a:solidFill>
              </a:rPr>
              <a:t>If a muscle twitch is just a single quick contraction followed immediately by relaxation, how do we explain the smooth continued movement of our muscles when they contract and move bones through a large range of motion? </a:t>
            </a:r>
            <a:endParaRPr lang="tr-TR" sz="2700" dirty="0">
              <a:solidFill>
                <a:schemeClr val="accent6"/>
              </a:solidFill>
            </a:endParaRPr>
          </a:p>
        </p:txBody>
      </p:sp>
      <p:sp>
        <p:nvSpPr>
          <p:cNvPr id="3" name="İçerik Yer Tutucusu 2"/>
          <p:cNvSpPr>
            <a:spLocks noGrp="1"/>
          </p:cNvSpPr>
          <p:nvPr>
            <p:ph idx="1"/>
          </p:nvPr>
        </p:nvSpPr>
        <p:spPr/>
        <p:txBody>
          <a:bodyPr>
            <a:normAutofit/>
          </a:bodyPr>
          <a:lstStyle/>
          <a:p>
            <a:r>
              <a:rPr lang="en-US" dirty="0"/>
              <a:t>The answer lies in the ordering of the firing of the motor units. </a:t>
            </a:r>
            <a:endParaRPr lang="tr-TR" dirty="0" smtClean="0"/>
          </a:p>
          <a:p>
            <a:pPr lvl="1"/>
            <a:r>
              <a:rPr lang="en-US" dirty="0" smtClean="0"/>
              <a:t>when </a:t>
            </a:r>
            <a:r>
              <a:rPr lang="en-US" dirty="0"/>
              <a:t>a muscle contracts, motor units fire asynchronously, that is, one contracts and then a fraction of a second later another contracts before the first has time to relax and then another fires and so on. </a:t>
            </a:r>
            <a:endParaRPr lang="tr-TR" dirty="0" smtClean="0"/>
          </a:p>
          <a:p>
            <a:pPr lvl="1"/>
            <a:r>
              <a:rPr lang="en-US" dirty="0" smtClean="0"/>
              <a:t>So</a:t>
            </a:r>
            <a:r>
              <a:rPr lang="en-US" dirty="0"/>
              <a:t>, instead of a quick, jerky movement the whole muscle contraction is very smooth and controlled</a:t>
            </a:r>
            <a:r>
              <a:rPr lang="en-US" dirty="0" smtClean="0"/>
              <a:t>.</a:t>
            </a:r>
            <a:endParaRPr lang="tr-TR" dirty="0"/>
          </a:p>
        </p:txBody>
      </p:sp>
      <p:pic>
        <p:nvPicPr>
          <p:cNvPr id="4" name="Resim 3"/>
          <p:cNvPicPr>
            <a:picLocks noChangeAspect="1"/>
          </p:cNvPicPr>
          <p:nvPr/>
        </p:nvPicPr>
        <p:blipFill>
          <a:blip r:embed="rId2"/>
          <a:stretch>
            <a:fillRect/>
          </a:stretch>
        </p:blipFill>
        <p:spPr>
          <a:xfrm>
            <a:off x="3908713" y="4197927"/>
            <a:ext cx="4045032" cy="2265218"/>
          </a:xfrm>
          <a:prstGeom prst="rect">
            <a:avLst/>
          </a:prstGeom>
        </p:spPr>
      </p:pic>
    </p:spTree>
    <p:extLst>
      <p:ext uri="{BB962C8B-B14F-4D97-AF65-F5344CB8AC3E}">
        <p14:creationId xmlns:p14="http://schemas.microsoft.com/office/powerpoint/2010/main" val="978408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smtClean="0">
                <a:solidFill>
                  <a:schemeClr val="accent6"/>
                </a:solidFill>
              </a:rPr>
              <a:t>Q: </a:t>
            </a:r>
            <a:r>
              <a:rPr lang="en-US" sz="2400" dirty="0" smtClean="0">
                <a:solidFill>
                  <a:schemeClr val="accent6"/>
                </a:solidFill>
              </a:rPr>
              <a:t>Even </a:t>
            </a:r>
            <a:r>
              <a:rPr lang="en-US" sz="2400" dirty="0">
                <a:solidFill>
                  <a:schemeClr val="accent6"/>
                </a:solidFill>
              </a:rPr>
              <a:t>when a muscle is at rest, there is random firing of motor units. This random firing is responsible for what is known as muscle tone. So, a muscle is never "completely" relaxed, even when asleep. </a:t>
            </a:r>
            <a:r>
              <a:rPr lang="tr-TR" sz="2400" dirty="0" err="1" smtClean="0">
                <a:solidFill>
                  <a:schemeClr val="accent6"/>
                </a:solidFill>
              </a:rPr>
              <a:t>Why</a:t>
            </a:r>
            <a:r>
              <a:rPr lang="tr-TR" sz="2400" dirty="0" smtClean="0">
                <a:solidFill>
                  <a:schemeClr val="accent6"/>
                </a:solidFill>
              </a:rPr>
              <a:t>??</a:t>
            </a:r>
            <a:endParaRPr lang="tr-TR" sz="2400" dirty="0">
              <a:solidFill>
                <a:schemeClr val="accent6"/>
              </a:solidFill>
            </a:endParaRPr>
          </a:p>
        </p:txBody>
      </p:sp>
      <p:sp>
        <p:nvSpPr>
          <p:cNvPr id="3" name="İçerik Yer Tutucusu 2"/>
          <p:cNvSpPr>
            <a:spLocks noGrp="1"/>
          </p:cNvSpPr>
          <p:nvPr>
            <p:ph idx="1"/>
          </p:nvPr>
        </p:nvSpPr>
        <p:spPr/>
        <p:txBody>
          <a:bodyPr/>
          <a:lstStyle/>
          <a:p>
            <a:r>
              <a:rPr lang="en-US" dirty="0" smtClean="0"/>
              <a:t>There </a:t>
            </a:r>
            <a:r>
              <a:rPr lang="en-US" dirty="0"/>
              <a:t>are several benefits of muscle tone: </a:t>
            </a:r>
            <a:endParaRPr lang="tr-TR" dirty="0" smtClean="0"/>
          </a:p>
          <a:p>
            <a:pPr lvl="1"/>
            <a:r>
              <a:rPr lang="en-US" dirty="0" smtClean="0"/>
              <a:t>First </a:t>
            </a:r>
            <a:r>
              <a:rPr lang="en-US" dirty="0"/>
              <a:t>it takes up the "slack" in the muscle so that when it is asked to contract, it can immediately begin to generate tension and move the limb. </a:t>
            </a:r>
            <a:endParaRPr lang="tr-TR" dirty="0"/>
          </a:p>
          <a:p>
            <a:pPr lvl="1"/>
            <a:r>
              <a:rPr lang="en-US" dirty="0" smtClean="0"/>
              <a:t>The </a:t>
            </a:r>
            <a:r>
              <a:rPr lang="en-US" dirty="0"/>
              <a:t>second thing muscle tone does is deter muscle </a:t>
            </a:r>
            <a:r>
              <a:rPr lang="en-US" dirty="0" smtClean="0"/>
              <a:t>atrophy</a:t>
            </a:r>
            <a:r>
              <a:rPr lang="tr-TR" dirty="0" smtClean="0"/>
              <a:t>.</a:t>
            </a:r>
            <a:endParaRPr lang="tr-TR" dirty="0"/>
          </a:p>
        </p:txBody>
      </p:sp>
      <p:pic>
        <p:nvPicPr>
          <p:cNvPr id="4" name="Resim 3"/>
          <p:cNvPicPr>
            <a:picLocks noChangeAspect="1"/>
          </p:cNvPicPr>
          <p:nvPr/>
        </p:nvPicPr>
        <p:blipFill>
          <a:blip r:embed="rId2"/>
          <a:stretch>
            <a:fillRect/>
          </a:stretch>
        </p:blipFill>
        <p:spPr>
          <a:xfrm>
            <a:off x="3193473" y="3497840"/>
            <a:ext cx="4724400" cy="3000375"/>
          </a:xfrm>
          <a:prstGeom prst="rect">
            <a:avLst/>
          </a:prstGeom>
        </p:spPr>
      </p:pic>
    </p:spTree>
    <p:extLst>
      <p:ext uri="{BB962C8B-B14F-4D97-AF65-F5344CB8AC3E}">
        <p14:creationId xmlns:p14="http://schemas.microsoft.com/office/powerpoint/2010/main" val="2531328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4909" y="250825"/>
            <a:ext cx="10515600" cy="1325563"/>
          </a:xfrm>
        </p:spPr>
        <p:txBody>
          <a:bodyPr/>
          <a:lstStyle/>
          <a:p>
            <a:r>
              <a:rPr lang="tr-TR" b="1" dirty="0" err="1" smtClean="0"/>
              <a:t>Types</a:t>
            </a:r>
            <a:r>
              <a:rPr lang="tr-TR" b="1" dirty="0" smtClean="0"/>
              <a:t> of </a:t>
            </a:r>
            <a:r>
              <a:rPr lang="tr-TR" b="1" dirty="0" err="1" smtClean="0"/>
              <a:t>Muscle</a:t>
            </a:r>
            <a:r>
              <a:rPr lang="tr-TR" b="1" dirty="0" smtClean="0"/>
              <a:t> </a:t>
            </a:r>
            <a:r>
              <a:rPr lang="tr-TR" b="1" dirty="0" err="1" smtClean="0"/>
              <a:t>Contraction</a:t>
            </a:r>
            <a:endParaRPr lang="tr-TR" b="1" dirty="0"/>
          </a:p>
        </p:txBody>
      </p:sp>
      <p:sp>
        <p:nvSpPr>
          <p:cNvPr id="3" name="İçerik Yer Tutucusu 2"/>
          <p:cNvSpPr>
            <a:spLocks noGrp="1"/>
          </p:cNvSpPr>
          <p:nvPr>
            <p:ph idx="1"/>
          </p:nvPr>
        </p:nvSpPr>
        <p:spPr>
          <a:xfrm>
            <a:off x="322118" y="1825624"/>
            <a:ext cx="6608618" cy="4564785"/>
          </a:xfrm>
        </p:spPr>
        <p:txBody>
          <a:bodyPr>
            <a:normAutofit fontScale="85000" lnSpcReduction="20000"/>
          </a:bodyPr>
          <a:lstStyle/>
          <a:p>
            <a:r>
              <a:rPr lang="en-US" dirty="0"/>
              <a:t>Muscle contractions are described based on two variables: </a:t>
            </a:r>
            <a:r>
              <a:rPr lang="en-US" b="1" dirty="0"/>
              <a:t>force (tension)</a:t>
            </a:r>
            <a:r>
              <a:rPr lang="en-US" dirty="0"/>
              <a:t> and </a:t>
            </a:r>
            <a:r>
              <a:rPr lang="en-US" b="1" dirty="0"/>
              <a:t>length (shortening)</a:t>
            </a:r>
            <a:r>
              <a:rPr lang="en-US" dirty="0"/>
              <a:t>. </a:t>
            </a:r>
            <a:endParaRPr lang="tr-TR" dirty="0" smtClean="0"/>
          </a:p>
          <a:p>
            <a:pPr lvl="1"/>
            <a:r>
              <a:rPr lang="en-US" dirty="0" smtClean="0"/>
              <a:t>When </a:t>
            </a:r>
            <a:r>
              <a:rPr lang="en-US" dirty="0"/>
              <a:t>the tension in a muscle increases without a corresponding change in length, the contraction is called an </a:t>
            </a:r>
            <a:r>
              <a:rPr lang="en-US" b="1" dirty="0"/>
              <a:t>isometric contraction </a:t>
            </a:r>
            <a:r>
              <a:rPr lang="en-US" dirty="0"/>
              <a:t>(</a:t>
            </a:r>
            <a:r>
              <a:rPr lang="en-US" dirty="0" err="1"/>
              <a:t>iso</a:t>
            </a:r>
            <a:r>
              <a:rPr lang="en-US" dirty="0"/>
              <a:t> = same, metric=length). </a:t>
            </a:r>
            <a:r>
              <a:rPr lang="tr-TR" dirty="0" smtClean="0"/>
              <a:t>	*</a:t>
            </a:r>
            <a:r>
              <a:rPr lang="en-US" i="1" dirty="0" smtClean="0"/>
              <a:t>Isometric </a:t>
            </a:r>
            <a:r>
              <a:rPr lang="en-US" i="1" dirty="0"/>
              <a:t>contractions are important in maintaining posture or stabilizing a joint. </a:t>
            </a:r>
            <a:endParaRPr lang="tr-TR" i="1" dirty="0" smtClean="0"/>
          </a:p>
          <a:p>
            <a:pPr lvl="1"/>
            <a:r>
              <a:rPr lang="tr-TR" dirty="0" smtClean="0"/>
              <a:t>I</a:t>
            </a:r>
            <a:r>
              <a:rPr lang="en-US" dirty="0" smtClean="0"/>
              <a:t>f </a:t>
            </a:r>
            <a:r>
              <a:rPr lang="en-US" dirty="0"/>
              <a:t>the muscle length changes while muscle tension remains relatively constant, then the contraction is called an </a:t>
            </a:r>
            <a:r>
              <a:rPr lang="en-US" b="1" dirty="0"/>
              <a:t>isotonic contraction </a:t>
            </a:r>
            <a:r>
              <a:rPr lang="en-US" dirty="0"/>
              <a:t>(tonic = tension). </a:t>
            </a:r>
            <a:endParaRPr lang="tr-TR" dirty="0" smtClean="0"/>
          </a:p>
          <a:p>
            <a:pPr lvl="2"/>
            <a:r>
              <a:rPr lang="tr-TR" dirty="0" smtClean="0"/>
              <a:t>I</a:t>
            </a:r>
            <a:r>
              <a:rPr lang="en-US" dirty="0" err="1" smtClean="0"/>
              <a:t>sotonic</a:t>
            </a:r>
            <a:r>
              <a:rPr lang="en-US" dirty="0" smtClean="0"/>
              <a:t> </a:t>
            </a:r>
            <a:r>
              <a:rPr lang="en-US" dirty="0"/>
              <a:t>contractions can be classified based on how the length changes. </a:t>
            </a:r>
            <a:endParaRPr lang="tr-TR" dirty="0" smtClean="0"/>
          </a:p>
          <a:p>
            <a:pPr lvl="2"/>
            <a:r>
              <a:rPr lang="en-US" dirty="0" smtClean="0"/>
              <a:t>If </a:t>
            </a:r>
            <a:r>
              <a:rPr lang="en-US" dirty="0"/>
              <a:t>the muscle generates tension and the entire muscle shortens than it is a </a:t>
            </a:r>
            <a:r>
              <a:rPr lang="en-US" b="1" dirty="0"/>
              <a:t>concentric contraction</a:t>
            </a:r>
            <a:r>
              <a:rPr lang="en-US" dirty="0"/>
              <a:t>. </a:t>
            </a:r>
            <a:endParaRPr lang="tr-TR" dirty="0" smtClean="0"/>
          </a:p>
          <a:p>
            <a:pPr lvl="3"/>
            <a:r>
              <a:rPr lang="en-US" dirty="0" smtClean="0"/>
              <a:t>An </a:t>
            </a:r>
            <a:r>
              <a:rPr lang="en-US" dirty="0"/>
              <a:t>example would be curling a weight from your waist to your shoulder; the </a:t>
            </a:r>
            <a:r>
              <a:rPr lang="en-US" dirty="0" smtClean="0"/>
              <a:t>bicep</a:t>
            </a:r>
            <a:r>
              <a:rPr lang="tr-TR" dirty="0" smtClean="0"/>
              <a:t>s</a:t>
            </a:r>
            <a:r>
              <a:rPr lang="en-US" dirty="0" smtClean="0"/>
              <a:t> </a:t>
            </a:r>
            <a:r>
              <a:rPr lang="en-US" dirty="0"/>
              <a:t>muscle used for this motion would undergo a concentric contraction. </a:t>
            </a:r>
            <a:endParaRPr lang="tr-TR" dirty="0" smtClean="0"/>
          </a:p>
          <a:p>
            <a:pPr lvl="2"/>
            <a:r>
              <a:rPr lang="tr-TR" dirty="0" smtClean="0"/>
              <a:t>w</a:t>
            </a:r>
            <a:r>
              <a:rPr lang="en-US" dirty="0" smtClean="0"/>
              <a:t>hen </a:t>
            </a:r>
            <a:r>
              <a:rPr lang="en-US" dirty="0"/>
              <a:t>lowering the weight from the shoulder to the waist the bicep would also be generating force but the muscle would be lengthening, this is </a:t>
            </a:r>
            <a:r>
              <a:rPr lang="en-US" b="1" dirty="0"/>
              <a:t>an eccentric contraction</a:t>
            </a:r>
            <a:r>
              <a:rPr lang="en-US" dirty="0"/>
              <a:t>. </a:t>
            </a:r>
            <a:endParaRPr lang="tr-TR" dirty="0"/>
          </a:p>
        </p:txBody>
      </p:sp>
      <p:pic>
        <p:nvPicPr>
          <p:cNvPr id="2050" name="Picture 2" descr="isometric isotonic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4253" y="2254826"/>
            <a:ext cx="4993024" cy="2808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3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smtClean="0"/>
              <a:t>Factors </a:t>
            </a:r>
            <a:r>
              <a:rPr lang="tr-TR" b="1" dirty="0" smtClean="0"/>
              <a:t>t</a:t>
            </a:r>
            <a:r>
              <a:rPr lang="en-US" b="1" dirty="0" smtClean="0"/>
              <a:t>hat Influence </a:t>
            </a:r>
            <a:r>
              <a:rPr lang="tr-TR" b="1" dirty="0" smtClean="0"/>
              <a:t>t</a:t>
            </a:r>
            <a:r>
              <a:rPr lang="en-US" b="1" dirty="0" smtClean="0"/>
              <a:t>he Force </a:t>
            </a:r>
            <a:r>
              <a:rPr lang="tr-TR" b="1" dirty="0" smtClean="0"/>
              <a:t>o</a:t>
            </a:r>
            <a:r>
              <a:rPr lang="en-US" b="1" dirty="0" smtClean="0"/>
              <a:t>f Muscle Contraction</a:t>
            </a:r>
            <a:endParaRPr lang="tr-TR" b="1" dirty="0"/>
          </a:p>
        </p:txBody>
      </p:sp>
      <p:sp>
        <p:nvSpPr>
          <p:cNvPr id="3" name="İçerik Yer Tutucusu 2"/>
          <p:cNvSpPr>
            <a:spLocks noGrp="1"/>
          </p:cNvSpPr>
          <p:nvPr>
            <p:ph idx="1"/>
          </p:nvPr>
        </p:nvSpPr>
        <p:spPr/>
        <p:txBody>
          <a:bodyPr/>
          <a:lstStyle/>
          <a:p>
            <a:r>
              <a:rPr lang="tr-TR" dirty="0" smtClean="0"/>
              <a:t>O</a:t>
            </a:r>
            <a:r>
              <a:rPr lang="en-US" dirty="0" smtClean="0"/>
              <a:t>ur </a:t>
            </a:r>
            <a:r>
              <a:rPr lang="en-US" dirty="0"/>
              <a:t>muscles are capable of generating differing levels of force during whole muscle contraction. </a:t>
            </a:r>
            <a:endParaRPr lang="tr-TR" dirty="0" smtClean="0"/>
          </a:p>
          <a:p>
            <a:r>
              <a:rPr lang="en-US" dirty="0" smtClean="0"/>
              <a:t>Some </a:t>
            </a:r>
            <a:r>
              <a:rPr lang="en-US" dirty="0"/>
              <a:t>actions require much more force generation than others; think of picking up a pencil compared to picking up a bucket of water. </a:t>
            </a:r>
            <a:endParaRPr lang="tr-TR" dirty="0" smtClean="0"/>
          </a:p>
          <a:p>
            <a:r>
              <a:rPr lang="en-US" b="1" dirty="0" smtClean="0">
                <a:solidFill>
                  <a:schemeClr val="accent6"/>
                </a:solidFill>
              </a:rPr>
              <a:t>The </a:t>
            </a:r>
            <a:r>
              <a:rPr lang="en-US" b="1" dirty="0">
                <a:solidFill>
                  <a:schemeClr val="accent6"/>
                </a:solidFill>
              </a:rPr>
              <a:t>question becomes, how can different levels of force be generated?</a:t>
            </a:r>
            <a:endParaRPr lang="tr-TR" b="1" dirty="0">
              <a:solidFill>
                <a:schemeClr val="accent6"/>
              </a:solidFill>
            </a:endParaRPr>
          </a:p>
        </p:txBody>
      </p:sp>
      <p:pic>
        <p:nvPicPr>
          <p:cNvPr id="4" name="Resim 3"/>
          <p:cNvPicPr>
            <a:picLocks noChangeAspect="1"/>
          </p:cNvPicPr>
          <p:nvPr/>
        </p:nvPicPr>
        <p:blipFill>
          <a:blip r:embed="rId2"/>
          <a:stretch>
            <a:fillRect/>
          </a:stretch>
        </p:blipFill>
        <p:spPr>
          <a:xfrm>
            <a:off x="4733491" y="4383664"/>
            <a:ext cx="2143125" cy="2143125"/>
          </a:xfrm>
          <a:prstGeom prst="rect">
            <a:avLst/>
          </a:prstGeom>
        </p:spPr>
      </p:pic>
    </p:spTree>
    <p:extLst>
      <p:ext uri="{BB962C8B-B14F-4D97-AF65-F5344CB8AC3E}">
        <p14:creationId xmlns:p14="http://schemas.microsoft.com/office/powerpoint/2010/main" val="124184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Multiple-motor unit </a:t>
            </a:r>
            <a:r>
              <a:rPr lang="en-US" b="1" dirty="0" smtClean="0"/>
              <a:t>summation</a:t>
            </a:r>
            <a:endParaRPr lang="tr-TR" b="1" dirty="0"/>
          </a:p>
        </p:txBody>
      </p:sp>
      <p:sp>
        <p:nvSpPr>
          <p:cNvPr id="3" name="İçerik Yer Tutucusu 2"/>
          <p:cNvSpPr>
            <a:spLocks noGrp="1"/>
          </p:cNvSpPr>
          <p:nvPr>
            <p:ph idx="1"/>
          </p:nvPr>
        </p:nvSpPr>
        <p:spPr>
          <a:xfrm>
            <a:off x="838200" y="1825625"/>
            <a:ext cx="6414655" cy="4429702"/>
          </a:xfrm>
        </p:spPr>
        <p:txBody>
          <a:bodyPr>
            <a:normAutofit fontScale="70000" lnSpcReduction="20000"/>
          </a:bodyPr>
          <a:lstStyle/>
          <a:p>
            <a:r>
              <a:rPr lang="tr-TR" dirty="0" smtClean="0"/>
              <a:t>A</a:t>
            </a:r>
            <a:r>
              <a:rPr lang="en-US" dirty="0" err="1" smtClean="0"/>
              <a:t>ll</a:t>
            </a:r>
            <a:r>
              <a:rPr lang="en-US" dirty="0" smtClean="0"/>
              <a:t> </a:t>
            </a:r>
            <a:r>
              <a:rPr lang="en-US" dirty="0"/>
              <a:t>of the motor units in a muscle usually don't fire at the same time. </a:t>
            </a:r>
            <a:endParaRPr lang="tr-TR" dirty="0" smtClean="0"/>
          </a:p>
          <a:p>
            <a:r>
              <a:rPr lang="en-US" dirty="0" smtClean="0"/>
              <a:t>One </a:t>
            </a:r>
            <a:r>
              <a:rPr lang="en-US" dirty="0"/>
              <a:t>way to increase the amount of force generated is to increase the number of motor units that are firing at a given time. </a:t>
            </a:r>
            <a:endParaRPr lang="tr-TR" dirty="0" smtClean="0"/>
          </a:p>
          <a:p>
            <a:r>
              <a:rPr lang="en-US" b="1" dirty="0"/>
              <a:t>Motor unit summation</a:t>
            </a:r>
            <a:r>
              <a:rPr lang="en-US" dirty="0"/>
              <a:t> or spatial </a:t>
            </a:r>
            <a:r>
              <a:rPr lang="en-US" b="1" dirty="0"/>
              <a:t>summation</a:t>
            </a:r>
            <a:r>
              <a:rPr lang="en-US" dirty="0"/>
              <a:t> is the recruitment of additional </a:t>
            </a:r>
            <a:r>
              <a:rPr lang="en-US" b="1" dirty="0"/>
              <a:t>motor units</a:t>
            </a:r>
            <a:r>
              <a:rPr lang="en-US" dirty="0"/>
              <a:t> within a muscle to develop more force.  </a:t>
            </a:r>
            <a:endParaRPr lang="tr-TR" dirty="0" smtClean="0"/>
          </a:p>
          <a:p>
            <a:r>
              <a:rPr lang="en-US" dirty="0" smtClean="0"/>
              <a:t>The </a:t>
            </a:r>
            <a:r>
              <a:rPr lang="en-US" dirty="0"/>
              <a:t>greater the load we are trying to move the more motor units that are </a:t>
            </a:r>
            <a:r>
              <a:rPr lang="en-US" dirty="0" smtClean="0"/>
              <a:t>activated.</a:t>
            </a:r>
            <a:endParaRPr lang="tr-TR" dirty="0" smtClean="0"/>
          </a:p>
          <a:p>
            <a:pPr lvl="1"/>
            <a:r>
              <a:rPr lang="en-US" dirty="0" smtClean="0"/>
              <a:t>However</a:t>
            </a:r>
            <a:r>
              <a:rPr lang="en-US" dirty="0"/>
              <a:t>, even when generating the maximum force possible, we are only able to use about 1/3 of our total motor units at one time. </a:t>
            </a:r>
            <a:endParaRPr lang="tr-TR" dirty="0" smtClean="0"/>
          </a:p>
          <a:p>
            <a:r>
              <a:rPr lang="en-US" dirty="0" smtClean="0"/>
              <a:t>Normally </a:t>
            </a:r>
            <a:r>
              <a:rPr lang="en-US" dirty="0"/>
              <a:t>they will fire asynchronously in an effort to generate maximum force and prevent the muscles from becoming fatigued. </a:t>
            </a:r>
            <a:endParaRPr lang="tr-TR" dirty="0" smtClean="0"/>
          </a:p>
          <a:p>
            <a:r>
              <a:rPr lang="en-US" dirty="0" smtClean="0"/>
              <a:t>As </a:t>
            </a:r>
            <a:r>
              <a:rPr lang="en-US" dirty="0"/>
              <a:t>fibers begin to fatigue they are replaced by others in order to maintain the force. </a:t>
            </a:r>
            <a:endParaRPr lang="tr-TR" dirty="0" smtClean="0"/>
          </a:p>
          <a:p>
            <a:pPr lvl="1"/>
            <a:r>
              <a:rPr lang="tr-TR" dirty="0" smtClean="0"/>
              <a:t>*</a:t>
            </a:r>
            <a:r>
              <a:rPr lang="en-US" dirty="0" smtClean="0"/>
              <a:t>There </a:t>
            </a:r>
            <a:r>
              <a:rPr lang="en-US" dirty="0"/>
              <a:t>are times, however, when under extreme circumstances we are able to recruit even more motor units. </a:t>
            </a:r>
            <a:endParaRPr lang="tr-TR" dirty="0"/>
          </a:p>
        </p:txBody>
      </p:sp>
      <p:pic>
        <p:nvPicPr>
          <p:cNvPr id="4" name="Resim 3"/>
          <p:cNvPicPr>
            <a:picLocks noChangeAspect="1"/>
          </p:cNvPicPr>
          <p:nvPr/>
        </p:nvPicPr>
        <p:blipFill rotWithShape="1">
          <a:blip r:embed="rId2"/>
          <a:srcRect l="1" t="-1" r="579" b="-3983"/>
          <a:stretch/>
        </p:blipFill>
        <p:spPr>
          <a:xfrm>
            <a:off x="7252855" y="2182958"/>
            <a:ext cx="4302269" cy="3370426"/>
          </a:xfrm>
          <a:prstGeom prst="rect">
            <a:avLst/>
          </a:prstGeom>
        </p:spPr>
      </p:pic>
    </p:spTree>
    <p:extLst>
      <p:ext uri="{BB962C8B-B14F-4D97-AF65-F5344CB8AC3E}">
        <p14:creationId xmlns:p14="http://schemas.microsoft.com/office/powerpoint/2010/main" val="357291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t>Properties</a:t>
            </a:r>
            <a:r>
              <a:rPr lang="tr-TR" b="1" dirty="0" smtClean="0"/>
              <a:t> of </a:t>
            </a:r>
            <a:r>
              <a:rPr lang="tr-TR" b="1" dirty="0" err="1" smtClean="0"/>
              <a:t>Muscles</a:t>
            </a:r>
            <a:endParaRPr lang="tr-TR" b="1" dirty="0"/>
          </a:p>
        </p:txBody>
      </p:sp>
      <p:sp>
        <p:nvSpPr>
          <p:cNvPr id="3" name="İçerik Yer Tutucusu 2"/>
          <p:cNvSpPr>
            <a:spLocks noGrp="1"/>
          </p:cNvSpPr>
          <p:nvPr>
            <p:ph idx="1"/>
          </p:nvPr>
        </p:nvSpPr>
        <p:spPr>
          <a:xfrm>
            <a:off x="838200" y="1825625"/>
            <a:ext cx="6066560" cy="4668693"/>
          </a:xfrm>
        </p:spPr>
        <p:txBody>
          <a:bodyPr>
            <a:normAutofit fontScale="92500" lnSpcReduction="20000"/>
          </a:bodyPr>
          <a:lstStyle/>
          <a:p>
            <a:r>
              <a:rPr lang="en-US" dirty="0" smtClean="0"/>
              <a:t>In </a:t>
            </a:r>
            <a:r>
              <a:rPr lang="en-US" dirty="0"/>
              <a:t>addition </a:t>
            </a:r>
            <a:r>
              <a:rPr lang="en-US" dirty="0" smtClean="0"/>
              <a:t>to</a:t>
            </a:r>
            <a:r>
              <a:rPr lang="tr-TR" dirty="0" smtClean="0"/>
              <a:t> </a:t>
            </a:r>
            <a:r>
              <a:rPr lang="en-US" dirty="0" smtClean="0"/>
              <a:t>shortening</a:t>
            </a:r>
            <a:r>
              <a:rPr lang="en-US" dirty="0"/>
              <a:t>, muscle has other properties that </a:t>
            </a:r>
            <a:r>
              <a:rPr lang="en-US" dirty="0" smtClean="0"/>
              <a:t>include</a:t>
            </a:r>
            <a:r>
              <a:rPr lang="tr-TR" dirty="0" smtClean="0"/>
              <a:t>:</a:t>
            </a:r>
          </a:p>
          <a:p>
            <a:pPr lvl="1"/>
            <a:r>
              <a:rPr lang="en-US" b="1" dirty="0" smtClean="0"/>
              <a:t>excitability</a:t>
            </a:r>
            <a:r>
              <a:rPr lang="en-US" b="1" dirty="0"/>
              <a:t>, </a:t>
            </a:r>
            <a:r>
              <a:rPr lang="en-US" dirty="0"/>
              <a:t>the capacity to receive and respond to a stimulus, </a:t>
            </a:r>
            <a:endParaRPr lang="tr-TR" dirty="0" smtClean="0"/>
          </a:p>
          <a:p>
            <a:pPr lvl="1"/>
            <a:r>
              <a:rPr lang="en-US" b="1" dirty="0" smtClean="0"/>
              <a:t>extensibility</a:t>
            </a:r>
            <a:r>
              <a:rPr lang="en-US" b="1" dirty="0"/>
              <a:t>, </a:t>
            </a:r>
            <a:r>
              <a:rPr lang="en-US" dirty="0"/>
              <a:t>the ability to be stretched, and </a:t>
            </a:r>
            <a:endParaRPr lang="tr-TR" dirty="0" smtClean="0"/>
          </a:p>
          <a:p>
            <a:pPr lvl="1"/>
            <a:r>
              <a:rPr lang="en-US" b="1" dirty="0" smtClean="0"/>
              <a:t>elasticity</a:t>
            </a:r>
            <a:r>
              <a:rPr lang="en-US" b="1" dirty="0"/>
              <a:t>, </a:t>
            </a:r>
            <a:r>
              <a:rPr lang="en-US" dirty="0"/>
              <a:t>the ability </a:t>
            </a:r>
            <a:r>
              <a:rPr lang="en-US" dirty="0" smtClean="0"/>
              <a:t>to</a:t>
            </a:r>
            <a:r>
              <a:rPr lang="tr-TR" dirty="0" smtClean="0"/>
              <a:t> </a:t>
            </a:r>
            <a:r>
              <a:rPr lang="en-US" dirty="0" smtClean="0"/>
              <a:t>return </a:t>
            </a:r>
            <a:r>
              <a:rPr lang="en-US" dirty="0"/>
              <a:t>to original shape after being stretched. </a:t>
            </a:r>
            <a:endParaRPr lang="tr-TR" dirty="0" smtClean="0"/>
          </a:p>
          <a:p>
            <a:r>
              <a:rPr lang="tr-TR" dirty="0" err="1" smtClean="0"/>
              <a:t>There</a:t>
            </a:r>
            <a:r>
              <a:rPr lang="tr-TR" dirty="0" smtClean="0"/>
              <a:t> </a:t>
            </a:r>
            <a:r>
              <a:rPr lang="tr-TR" dirty="0" err="1" smtClean="0"/>
              <a:t>are</a:t>
            </a:r>
            <a:r>
              <a:rPr lang="tr-TR" dirty="0" smtClean="0"/>
              <a:t> 3 t</a:t>
            </a:r>
            <a:r>
              <a:rPr lang="en-US" dirty="0" err="1" smtClean="0"/>
              <a:t>ypes</a:t>
            </a:r>
            <a:r>
              <a:rPr lang="en-US" dirty="0" smtClean="0"/>
              <a:t> </a:t>
            </a:r>
            <a:r>
              <a:rPr lang="en-US" dirty="0"/>
              <a:t>of muscle fibers in the animal body: </a:t>
            </a:r>
            <a:r>
              <a:rPr lang="en-US" b="1" dirty="0"/>
              <a:t>skeletal, </a:t>
            </a:r>
            <a:r>
              <a:rPr lang="en-US" b="1" dirty="0" smtClean="0"/>
              <a:t>smooth</a:t>
            </a:r>
            <a:r>
              <a:rPr lang="en-US" dirty="0" smtClean="0"/>
              <a:t>,</a:t>
            </a:r>
            <a:r>
              <a:rPr lang="tr-TR" dirty="0" smtClean="0"/>
              <a:t> </a:t>
            </a:r>
            <a:r>
              <a:rPr lang="en-US" dirty="0" smtClean="0"/>
              <a:t>and  </a:t>
            </a:r>
            <a:r>
              <a:rPr lang="en-US" b="1" dirty="0"/>
              <a:t>cardiac</a:t>
            </a:r>
            <a:r>
              <a:rPr lang="en-US" dirty="0"/>
              <a:t>. </a:t>
            </a:r>
            <a:endParaRPr lang="tr-TR" dirty="0" smtClean="0"/>
          </a:p>
          <a:p>
            <a:r>
              <a:rPr lang="en-US" dirty="0" smtClean="0"/>
              <a:t>Each </a:t>
            </a:r>
            <a:r>
              <a:rPr lang="en-US" dirty="0"/>
              <a:t>is characterized by</a:t>
            </a:r>
            <a:endParaRPr lang="tr-TR" dirty="0" smtClean="0"/>
          </a:p>
          <a:p>
            <a:pPr lvl="1"/>
            <a:r>
              <a:rPr lang="en-US" dirty="0" smtClean="0"/>
              <a:t>microscopic</a:t>
            </a:r>
            <a:r>
              <a:rPr lang="tr-TR" dirty="0" smtClean="0"/>
              <a:t> </a:t>
            </a:r>
            <a:r>
              <a:rPr lang="en-US" dirty="0" smtClean="0"/>
              <a:t>structural </a:t>
            </a:r>
            <a:r>
              <a:rPr lang="en-US" dirty="0"/>
              <a:t>differences </a:t>
            </a:r>
            <a:endParaRPr lang="tr-TR" dirty="0" smtClean="0"/>
          </a:p>
          <a:p>
            <a:pPr lvl="1"/>
            <a:r>
              <a:rPr lang="en-US" dirty="0" smtClean="0"/>
              <a:t>their </a:t>
            </a:r>
            <a:r>
              <a:rPr lang="en-US" dirty="0"/>
              <a:t>location, </a:t>
            </a:r>
            <a:endParaRPr lang="tr-TR" dirty="0" smtClean="0"/>
          </a:p>
          <a:p>
            <a:pPr lvl="1"/>
            <a:r>
              <a:rPr lang="en-US" dirty="0" smtClean="0"/>
              <a:t>function</a:t>
            </a:r>
            <a:r>
              <a:rPr lang="en-US" dirty="0"/>
              <a:t>, </a:t>
            </a:r>
            <a:endParaRPr lang="tr-TR" dirty="0" smtClean="0"/>
          </a:p>
          <a:p>
            <a:pPr lvl="1"/>
            <a:r>
              <a:rPr lang="en-US" dirty="0" smtClean="0"/>
              <a:t>and</a:t>
            </a:r>
            <a:r>
              <a:rPr lang="tr-TR" dirty="0" smtClean="0"/>
              <a:t> </a:t>
            </a:r>
            <a:r>
              <a:rPr lang="en-US" dirty="0" smtClean="0"/>
              <a:t>innervation</a:t>
            </a:r>
            <a:r>
              <a:rPr lang="en-US" dirty="0"/>
              <a:t>.</a:t>
            </a:r>
            <a:endParaRPr lang="tr-TR" dirty="0"/>
          </a:p>
        </p:txBody>
      </p:sp>
      <p:pic>
        <p:nvPicPr>
          <p:cNvPr id="4" name="Resim 3"/>
          <p:cNvPicPr>
            <a:picLocks noChangeAspect="1"/>
          </p:cNvPicPr>
          <p:nvPr/>
        </p:nvPicPr>
        <p:blipFill rotWithShape="1">
          <a:blip r:embed="rId2"/>
          <a:srcRect l="764" t="15964"/>
          <a:stretch/>
        </p:blipFill>
        <p:spPr>
          <a:xfrm>
            <a:off x="7138554" y="2202872"/>
            <a:ext cx="4726132" cy="3001673"/>
          </a:xfrm>
          <a:prstGeom prst="rect">
            <a:avLst/>
          </a:prstGeom>
        </p:spPr>
      </p:pic>
    </p:spTree>
    <p:extLst>
      <p:ext uri="{BB962C8B-B14F-4D97-AF65-F5344CB8AC3E}">
        <p14:creationId xmlns:p14="http://schemas.microsoft.com/office/powerpoint/2010/main" val="2351060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Wave</a:t>
            </a:r>
            <a:r>
              <a:rPr lang="tr-TR" b="1" dirty="0"/>
              <a:t> </a:t>
            </a:r>
            <a:r>
              <a:rPr lang="en-US" b="1" dirty="0"/>
              <a:t>summation: </a:t>
            </a:r>
            <a:endParaRPr lang="tr-TR" b="1" dirty="0"/>
          </a:p>
        </p:txBody>
      </p:sp>
      <p:sp>
        <p:nvSpPr>
          <p:cNvPr id="3" name="İçerik Yer Tutucusu 2"/>
          <p:cNvSpPr>
            <a:spLocks noGrp="1"/>
          </p:cNvSpPr>
          <p:nvPr>
            <p:ph idx="1"/>
          </p:nvPr>
        </p:nvSpPr>
        <p:spPr>
          <a:xfrm>
            <a:off x="838200" y="1825625"/>
            <a:ext cx="6300355" cy="4398530"/>
          </a:xfrm>
        </p:spPr>
        <p:txBody>
          <a:bodyPr>
            <a:normAutofit fontScale="92500"/>
          </a:bodyPr>
          <a:lstStyle/>
          <a:p>
            <a:r>
              <a:rPr lang="tr-TR" dirty="0" smtClean="0"/>
              <a:t>A </a:t>
            </a:r>
            <a:r>
              <a:rPr lang="en-US" dirty="0" smtClean="0"/>
              <a:t>muscle </a:t>
            </a:r>
            <a:r>
              <a:rPr lang="en-US" dirty="0"/>
              <a:t>twitch can last up to 100 </a:t>
            </a:r>
            <a:r>
              <a:rPr lang="en-US" dirty="0" err="1"/>
              <a:t>ms</a:t>
            </a:r>
            <a:r>
              <a:rPr lang="en-US" dirty="0"/>
              <a:t> and that an action potential lasts only 1-2 </a:t>
            </a:r>
            <a:r>
              <a:rPr lang="en-US" dirty="0" err="1"/>
              <a:t>ms.</a:t>
            </a:r>
            <a:r>
              <a:rPr lang="en-US" dirty="0"/>
              <a:t> </a:t>
            </a:r>
            <a:endParaRPr lang="tr-TR" dirty="0" smtClean="0"/>
          </a:p>
          <a:p>
            <a:r>
              <a:rPr lang="en-US" dirty="0" smtClean="0"/>
              <a:t>Also</a:t>
            </a:r>
            <a:r>
              <a:rPr lang="en-US" dirty="0"/>
              <a:t>, with the muscle twitch, there is not refractory period so it can be re-stimulated at any time. </a:t>
            </a:r>
            <a:endParaRPr lang="tr-TR" dirty="0" smtClean="0"/>
          </a:p>
          <a:p>
            <a:r>
              <a:rPr lang="en-US" dirty="0" smtClean="0"/>
              <a:t>If </a:t>
            </a:r>
            <a:r>
              <a:rPr lang="en-US" dirty="0"/>
              <a:t>you were to stimulate a single motor unit with progressively higher frequencies of action potentials you would observe a gradual increase in the force generated by that muscle. </a:t>
            </a:r>
            <a:endParaRPr lang="tr-TR" dirty="0" smtClean="0"/>
          </a:p>
          <a:p>
            <a:r>
              <a:rPr lang="en-US" dirty="0" smtClean="0"/>
              <a:t>This </a:t>
            </a:r>
            <a:r>
              <a:rPr lang="en-US" dirty="0"/>
              <a:t>phenomenon is called </a:t>
            </a:r>
            <a:r>
              <a:rPr lang="en-US" b="1" dirty="0"/>
              <a:t>wave summation</a:t>
            </a:r>
            <a:r>
              <a:rPr lang="en-US" dirty="0"/>
              <a:t>.</a:t>
            </a:r>
            <a:endParaRPr lang="tr-TR" dirty="0"/>
          </a:p>
        </p:txBody>
      </p:sp>
      <p:pic>
        <p:nvPicPr>
          <p:cNvPr id="4" name="Resim 3"/>
          <p:cNvPicPr>
            <a:picLocks noChangeAspect="1"/>
          </p:cNvPicPr>
          <p:nvPr/>
        </p:nvPicPr>
        <p:blipFill rotWithShape="1">
          <a:blip r:embed="rId2"/>
          <a:srcRect t="1" r="49666" b="-3156"/>
          <a:stretch/>
        </p:blipFill>
        <p:spPr>
          <a:xfrm>
            <a:off x="7522585" y="1825625"/>
            <a:ext cx="4541260" cy="3830159"/>
          </a:xfrm>
          <a:prstGeom prst="rect">
            <a:avLst/>
          </a:prstGeom>
        </p:spPr>
      </p:pic>
    </p:spTree>
    <p:extLst>
      <p:ext uri="{BB962C8B-B14F-4D97-AF65-F5344CB8AC3E}">
        <p14:creationId xmlns:p14="http://schemas.microsoft.com/office/powerpoint/2010/main" val="2476327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t>Tetanus</a:t>
            </a:r>
            <a:endParaRPr lang="tr-TR" b="1" dirty="0"/>
          </a:p>
        </p:txBody>
      </p:sp>
      <p:sp>
        <p:nvSpPr>
          <p:cNvPr id="3" name="İçerik Yer Tutucusu 2"/>
          <p:cNvSpPr>
            <a:spLocks noGrp="1"/>
          </p:cNvSpPr>
          <p:nvPr>
            <p:ph idx="1"/>
          </p:nvPr>
        </p:nvSpPr>
        <p:spPr>
          <a:xfrm>
            <a:off x="838200" y="1825625"/>
            <a:ext cx="7277100" cy="4699866"/>
          </a:xfrm>
        </p:spPr>
        <p:txBody>
          <a:bodyPr>
            <a:normAutofit/>
          </a:bodyPr>
          <a:lstStyle/>
          <a:p>
            <a:r>
              <a:rPr lang="tr-TR" dirty="0" smtClean="0"/>
              <a:t>S</a:t>
            </a:r>
            <a:r>
              <a:rPr lang="en-US" dirty="0" err="1" smtClean="0"/>
              <a:t>ustained</a:t>
            </a:r>
            <a:r>
              <a:rPr lang="en-US" dirty="0" smtClean="0"/>
              <a:t> </a:t>
            </a:r>
            <a:r>
              <a:rPr lang="en-US" dirty="0"/>
              <a:t>contraction of a muscle due to increased </a:t>
            </a:r>
            <a:r>
              <a:rPr lang="en-US" dirty="0" err="1"/>
              <a:t>frequencyof</a:t>
            </a:r>
            <a:r>
              <a:rPr lang="en-US" dirty="0"/>
              <a:t> stimulation.  </a:t>
            </a:r>
            <a:endParaRPr lang="tr-TR" dirty="0" smtClean="0"/>
          </a:p>
          <a:p>
            <a:pPr lvl="1"/>
            <a:r>
              <a:rPr lang="en-US" dirty="0" smtClean="0"/>
              <a:t>Result </a:t>
            </a:r>
            <a:r>
              <a:rPr lang="en-US" dirty="0"/>
              <a:t>of a summation of twitches (a normal muscle contraction</a:t>
            </a:r>
            <a:r>
              <a:rPr lang="en-US" dirty="0" smtClean="0"/>
              <a:t>)</a:t>
            </a:r>
            <a:endParaRPr lang="tr-TR" dirty="0" smtClean="0"/>
          </a:p>
          <a:p>
            <a:pPr lvl="2"/>
            <a:r>
              <a:rPr lang="en-US" dirty="0" smtClean="0"/>
              <a:t> </a:t>
            </a:r>
            <a:r>
              <a:rPr lang="en-US" dirty="0"/>
              <a:t>When the frequency of the stimulation is such that there is no hint of reduced tension or force between stimuli, it is called </a:t>
            </a:r>
            <a:r>
              <a:rPr lang="en-US" b="1" dirty="0"/>
              <a:t>complete tetany or fused tetany. </a:t>
            </a:r>
            <a:r>
              <a:rPr lang="en-US" dirty="0"/>
              <a:t>80-100 </a:t>
            </a:r>
            <a:r>
              <a:rPr lang="en-US" dirty="0" err="1" smtClean="0"/>
              <a:t>stim</a:t>
            </a:r>
            <a:r>
              <a:rPr lang="en-US" dirty="0" smtClean="0"/>
              <a:t>/sec</a:t>
            </a:r>
            <a:endParaRPr lang="tr-TR" dirty="0" smtClean="0"/>
          </a:p>
          <a:p>
            <a:pPr lvl="2"/>
            <a:r>
              <a:rPr lang="en-US" dirty="0" smtClean="0"/>
              <a:t>When </a:t>
            </a:r>
            <a:r>
              <a:rPr lang="en-US" dirty="0"/>
              <a:t>the frequency of stimulation is reduced slightly, you can see partial muscle relaxation occurring between contractions, this is called </a:t>
            </a:r>
            <a:r>
              <a:rPr lang="en-US" b="1" dirty="0"/>
              <a:t>incomplete tetany or </a:t>
            </a:r>
            <a:r>
              <a:rPr lang="en-US" b="1" dirty="0" smtClean="0"/>
              <a:t>unfused</a:t>
            </a:r>
            <a:r>
              <a:rPr lang="tr-TR" b="1" dirty="0" smtClean="0"/>
              <a:t> </a:t>
            </a:r>
            <a:r>
              <a:rPr lang="en-US" b="1" dirty="0" smtClean="0"/>
              <a:t>tetany</a:t>
            </a:r>
            <a:r>
              <a:rPr lang="en-US" b="1" dirty="0"/>
              <a:t>. 20-30 </a:t>
            </a:r>
            <a:r>
              <a:rPr lang="en-US" b="1" dirty="0" err="1"/>
              <a:t>stim</a:t>
            </a:r>
            <a:r>
              <a:rPr lang="en-US" b="1" dirty="0"/>
              <a:t>/sec•  </a:t>
            </a:r>
            <a:endParaRPr lang="tr-TR" b="1" dirty="0" smtClean="0"/>
          </a:p>
          <a:p>
            <a:pPr lvl="3"/>
            <a:r>
              <a:rPr lang="en-US" dirty="0" smtClean="0"/>
              <a:t>Incomplete </a:t>
            </a:r>
            <a:r>
              <a:rPr lang="en-US" dirty="0"/>
              <a:t>tetany can result in trembling (shaky) movements of the limbs observed in some individuals. </a:t>
            </a:r>
            <a:endParaRPr lang="tr-TR" dirty="0"/>
          </a:p>
          <a:p>
            <a:pPr marL="1371600" lvl="3" indent="0">
              <a:buNone/>
            </a:pPr>
            <a:endParaRPr lang="tr-TR" dirty="0" smtClean="0"/>
          </a:p>
        </p:txBody>
      </p:sp>
      <p:pic>
        <p:nvPicPr>
          <p:cNvPr id="4" name="Resim 3"/>
          <p:cNvPicPr>
            <a:picLocks noChangeAspect="1"/>
          </p:cNvPicPr>
          <p:nvPr/>
        </p:nvPicPr>
        <p:blipFill rotWithShape="1">
          <a:blip r:embed="rId2"/>
          <a:srcRect l="49333" t="-3851"/>
          <a:stretch/>
        </p:blipFill>
        <p:spPr>
          <a:xfrm>
            <a:off x="7886700" y="550719"/>
            <a:ext cx="3682278" cy="3106016"/>
          </a:xfrm>
          <a:prstGeom prst="rect">
            <a:avLst/>
          </a:prstGeom>
        </p:spPr>
      </p:pic>
    </p:spTree>
    <p:extLst>
      <p:ext uri="{BB962C8B-B14F-4D97-AF65-F5344CB8AC3E}">
        <p14:creationId xmlns:p14="http://schemas.microsoft.com/office/powerpoint/2010/main" val="1728442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err="1"/>
              <a:t>Treppe</a:t>
            </a:r>
            <a:endParaRPr lang="tr-TR" b="1" dirty="0"/>
          </a:p>
        </p:txBody>
      </p:sp>
      <p:sp>
        <p:nvSpPr>
          <p:cNvPr id="3" name="İçerik Yer Tutucusu 2"/>
          <p:cNvSpPr>
            <a:spLocks noGrp="1"/>
          </p:cNvSpPr>
          <p:nvPr>
            <p:ph idx="1"/>
          </p:nvPr>
        </p:nvSpPr>
        <p:spPr>
          <a:xfrm>
            <a:off x="838200" y="1825624"/>
            <a:ext cx="5884718" cy="4502439"/>
          </a:xfrm>
        </p:spPr>
        <p:txBody>
          <a:bodyPr>
            <a:normAutofit/>
          </a:bodyPr>
          <a:lstStyle/>
          <a:p>
            <a:r>
              <a:rPr lang="tr-TR" dirty="0" smtClean="0"/>
              <a:t>I</a:t>
            </a:r>
            <a:r>
              <a:rPr lang="en-US" dirty="0" err="1" smtClean="0"/>
              <a:t>ncreased</a:t>
            </a:r>
            <a:r>
              <a:rPr lang="en-US" dirty="0" smtClean="0"/>
              <a:t> </a:t>
            </a:r>
            <a:r>
              <a:rPr lang="en-US" dirty="0"/>
              <a:t>strength of contraction as muscle “warms up</a:t>
            </a:r>
            <a:r>
              <a:rPr lang="en-US" dirty="0" smtClean="0"/>
              <a:t>”</a:t>
            </a:r>
            <a:r>
              <a:rPr lang="tr-TR" dirty="0" smtClean="0"/>
              <a:t> </a:t>
            </a:r>
            <a:r>
              <a:rPr lang="en-US" dirty="0" smtClean="0"/>
              <a:t>due </a:t>
            </a:r>
            <a:r>
              <a:rPr lang="en-US" dirty="0"/>
              <a:t>to identical stimuli too far apart for wave summation to occur</a:t>
            </a:r>
            <a:r>
              <a:rPr lang="en-US" dirty="0" smtClean="0"/>
              <a:t>.</a:t>
            </a:r>
            <a:endParaRPr lang="tr-TR" dirty="0" smtClean="0"/>
          </a:p>
          <a:p>
            <a:r>
              <a:rPr lang="en-US" dirty="0"/>
              <a:t>Each successive muscle twitch has</a:t>
            </a:r>
            <a:r>
              <a:rPr lang="tr-TR" dirty="0"/>
              <a:t> </a:t>
            </a:r>
            <a:r>
              <a:rPr lang="en-US" dirty="0"/>
              <a:t>slightly more strength than the preceding one, until optimal</a:t>
            </a:r>
            <a:r>
              <a:rPr lang="tr-TR" dirty="0"/>
              <a:t> </a:t>
            </a:r>
            <a:r>
              <a:rPr lang="en-US" dirty="0"/>
              <a:t>contraction strength is reached</a:t>
            </a:r>
            <a:r>
              <a:rPr lang="en-US"/>
              <a:t>. </a:t>
            </a:r>
            <a:endParaRPr lang="tr-TR" dirty="0" smtClean="0"/>
          </a:p>
          <a:p>
            <a:r>
              <a:rPr lang="en-US" dirty="0" smtClean="0"/>
              <a:t>It </a:t>
            </a:r>
            <a:r>
              <a:rPr lang="en-US" dirty="0"/>
              <a:t>is also known as the ‘staircase effect’, as the muscle steps up its strength with each contraction</a:t>
            </a:r>
            <a:endParaRPr lang="tr-TR" dirty="0"/>
          </a:p>
        </p:txBody>
      </p:sp>
      <p:pic>
        <p:nvPicPr>
          <p:cNvPr id="7" name="Resim 6"/>
          <p:cNvPicPr>
            <a:picLocks noChangeAspect="1"/>
          </p:cNvPicPr>
          <p:nvPr/>
        </p:nvPicPr>
        <p:blipFill>
          <a:blip r:embed="rId2"/>
          <a:stretch>
            <a:fillRect/>
          </a:stretch>
        </p:blipFill>
        <p:spPr>
          <a:xfrm>
            <a:off x="7425603" y="1902402"/>
            <a:ext cx="3533775" cy="2990850"/>
          </a:xfrm>
          <a:prstGeom prst="rect">
            <a:avLst/>
          </a:prstGeom>
        </p:spPr>
      </p:pic>
    </p:spTree>
    <p:extLst>
      <p:ext uri="{BB962C8B-B14F-4D97-AF65-F5344CB8AC3E}">
        <p14:creationId xmlns:p14="http://schemas.microsoft.com/office/powerpoint/2010/main" val="2995444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err="1"/>
              <a:t>Treppe</a:t>
            </a:r>
            <a:r>
              <a:rPr lang="en-US" b="1" dirty="0"/>
              <a:t> can be explained as follows</a:t>
            </a:r>
            <a:r>
              <a:rPr lang="en-US" b="1" dirty="0" smtClean="0"/>
              <a:t>:</a:t>
            </a:r>
            <a:endParaRPr lang="tr-TR" b="1" dirty="0"/>
          </a:p>
        </p:txBody>
      </p:sp>
      <p:sp>
        <p:nvSpPr>
          <p:cNvPr id="3" name="İçerik Yer Tutucusu 2"/>
          <p:cNvSpPr>
            <a:spLocks noGrp="1"/>
          </p:cNvSpPr>
          <p:nvPr>
            <p:ph idx="1"/>
          </p:nvPr>
        </p:nvSpPr>
        <p:spPr>
          <a:xfrm>
            <a:off x="838200" y="1825625"/>
            <a:ext cx="6861464" cy="3972502"/>
          </a:xfrm>
        </p:spPr>
        <p:txBody>
          <a:bodyPr>
            <a:normAutofit lnSpcReduction="10000"/>
          </a:bodyPr>
          <a:lstStyle/>
          <a:p>
            <a:pPr lvl="1"/>
            <a:r>
              <a:rPr lang="en-US" dirty="0" smtClean="0"/>
              <a:t>A </a:t>
            </a:r>
            <a:r>
              <a:rPr lang="en-US" dirty="0"/>
              <a:t>progressive buildup of Ca++in the sarcoplasm probably accumulates because the stimuli release Ca++faster than the Ca++pump can move them back in to the SR</a:t>
            </a:r>
            <a:r>
              <a:rPr lang="en-US" dirty="0" smtClean="0"/>
              <a:t>.</a:t>
            </a:r>
            <a:r>
              <a:rPr lang="en-US" dirty="0"/>
              <a:t> </a:t>
            </a:r>
            <a:endParaRPr lang="tr-TR" dirty="0" smtClean="0"/>
          </a:p>
          <a:p>
            <a:pPr lvl="2"/>
            <a:r>
              <a:rPr lang="en-US" dirty="0" smtClean="0"/>
              <a:t>The </a:t>
            </a:r>
            <a:r>
              <a:rPr lang="en-US" dirty="0"/>
              <a:t>troponin becomes saturated for maximum binding to myosin heads</a:t>
            </a:r>
            <a:r>
              <a:rPr lang="en-US" dirty="0" smtClean="0"/>
              <a:t>.</a:t>
            </a:r>
            <a:endParaRPr lang="tr-TR" dirty="0" smtClean="0"/>
          </a:p>
          <a:p>
            <a:pPr lvl="2"/>
            <a:r>
              <a:rPr lang="en-US" dirty="0" smtClean="0"/>
              <a:t> </a:t>
            </a:r>
            <a:r>
              <a:rPr lang="en-US" dirty="0"/>
              <a:t>Eventually the inflow and outflow of calcium ions equalize and the strength of contraction level off</a:t>
            </a:r>
            <a:endParaRPr lang="tr-TR" dirty="0"/>
          </a:p>
          <a:p>
            <a:pPr marL="228600" lvl="1">
              <a:spcBef>
                <a:spcPts val="1000"/>
              </a:spcBef>
            </a:pPr>
            <a:endParaRPr lang="tr-TR" dirty="0" smtClean="0"/>
          </a:p>
          <a:p>
            <a:pPr marL="228600" lvl="1">
              <a:spcBef>
                <a:spcPts val="1000"/>
              </a:spcBef>
            </a:pPr>
            <a:r>
              <a:rPr lang="tr-TR" dirty="0" smtClean="0"/>
              <a:t>T</a:t>
            </a:r>
            <a:r>
              <a:rPr lang="en-US" dirty="0" err="1" smtClean="0"/>
              <a:t>reppe</a:t>
            </a:r>
            <a:r>
              <a:rPr lang="en-US" dirty="0" smtClean="0"/>
              <a:t> </a:t>
            </a:r>
            <a:r>
              <a:rPr lang="en-US" dirty="0"/>
              <a:t>can be differentiated from </a:t>
            </a:r>
            <a:r>
              <a:rPr lang="en-US" dirty="0" smtClean="0"/>
              <a:t>summation </a:t>
            </a:r>
            <a:r>
              <a:rPr lang="en-US" dirty="0"/>
              <a:t>because the strength of stimulus remains the same in </a:t>
            </a:r>
            <a:r>
              <a:rPr lang="en-US" dirty="0" err="1"/>
              <a:t>treppe</a:t>
            </a:r>
            <a:r>
              <a:rPr lang="en-US" dirty="0"/>
              <a:t>, but increases in </a:t>
            </a:r>
            <a:r>
              <a:rPr lang="en-US" dirty="0" smtClean="0"/>
              <a:t>summation</a:t>
            </a:r>
            <a:r>
              <a:rPr lang="en-US" dirty="0"/>
              <a:t>.</a:t>
            </a:r>
            <a:endParaRPr lang="tr-TR" dirty="0" smtClean="0"/>
          </a:p>
        </p:txBody>
      </p:sp>
      <p:pic>
        <p:nvPicPr>
          <p:cNvPr id="4" name="Resim 3"/>
          <p:cNvPicPr>
            <a:picLocks noChangeAspect="1"/>
          </p:cNvPicPr>
          <p:nvPr/>
        </p:nvPicPr>
        <p:blipFill rotWithShape="1">
          <a:blip r:embed="rId2"/>
          <a:srcRect l="25833" t="57576" r="35304" b="5454"/>
          <a:stretch/>
        </p:blipFill>
        <p:spPr>
          <a:xfrm>
            <a:off x="7800109" y="1825625"/>
            <a:ext cx="3553691" cy="2535383"/>
          </a:xfrm>
          <a:prstGeom prst="rect">
            <a:avLst/>
          </a:prstGeom>
        </p:spPr>
      </p:pic>
    </p:spTree>
    <p:extLst>
      <p:ext uri="{BB962C8B-B14F-4D97-AF65-F5344CB8AC3E}">
        <p14:creationId xmlns:p14="http://schemas.microsoft.com/office/powerpoint/2010/main" val="3051193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1247" y="270480"/>
            <a:ext cx="10515600" cy="1325563"/>
          </a:xfrm>
        </p:spPr>
        <p:txBody>
          <a:bodyPr/>
          <a:lstStyle/>
          <a:p>
            <a:r>
              <a:rPr lang="tr-TR" b="1" dirty="0" err="1"/>
              <a:t>Energy</a:t>
            </a:r>
            <a:r>
              <a:rPr lang="tr-TR" b="1" dirty="0"/>
              <a:t> </a:t>
            </a:r>
            <a:r>
              <a:rPr lang="tr-TR" b="1" dirty="0" err="1"/>
              <a:t>changes</a:t>
            </a:r>
            <a:endParaRPr lang="tr-TR" b="1" dirty="0"/>
          </a:p>
        </p:txBody>
      </p:sp>
      <p:sp>
        <p:nvSpPr>
          <p:cNvPr id="3" name="İçerik Yer Tutucusu 2"/>
          <p:cNvSpPr>
            <a:spLocks noGrp="1"/>
          </p:cNvSpPr>
          <p:nvPr>
            <p:ph idx="1"/>
          </p:nvPr>
        </p:nvSpPr>
        <p:spPr>
          <a:xfrm>
            <a:off x="114992" y="1690687"/>
            <a:ext cx="7333212" cy="5059247"/>
          </a:xfrm>
        </p:spPr>
        <p:txBody>
          <a:bodyPr>
            <a:normAutofit fontScale="62500" lnSpcReduction="20000"/>
          </a:bodyPr>
          <a:lstStyle/>
          <a:p>
            <a:r>
              <a:rPr lang="en-US" b="1" dirty="0"/>
              <a:t>1 Adenosine </a:t>
            </a:r>
            <a:r>
              <a:rPr lang="en-US" b="1" dirty="0" err="1"/>
              <a:t>triphosphatase</a:t>
            </a:r>
            <a:r>
              <a:rPr lang="en-US" b="1" dirty="0"/>
              <a:t> (ATPase) </a:t>
            </a:r>
            <a:r>
              <a:rPr lang="en-US" dirty="0"/>
              <a:t>of the myosin </a:t>
            </a:r>
            <a:r>
              <a:rPr lang="en-US" dirty="0" err="1"/>
              <a:t>crossbridge</a:t>
            </a:r>
            <a:r>
              <a:rPr lang="tr-TR" dirty="0"/>
              <a:t> </a:t>
            </a:r>
            <a:r>
              <a:rPr lang="en-US" dirty="0"/>
              <a:t>heads hydrolyzes ATP to adenosine diphosphate</a:t>
            </a:r>
            <a:r>
              <a:rPr lang="tr-TR" dirty="0"/>
              <a:t> </a:t>
            </a:r>
            <a:r>
              <a:rPr lang="en-US" dirty="0"/>
              <a:t>(ADP) and inorganic phosphate (Pi), leaving the ADP and Pi</a:t>
            </a:r>
            <a:r>
              <a:rPr lang="tr-TR" dirty="0"/>
              <a:t> </a:t>
            </a:r>
            <a:r>
              <a:rPr lang="en-US" dirty="0"/>
              <a:t>bound to the heads. </a:t>
            </a:r>
            <a:endParaRPr lang="tr-TR" dirty="0"/>
          </a:p>
          <a:p>
            <a:r>
              <a:rPr lang="en-US" dirty="0"/>
              <a:t>Energy from the hydrolysis of ATP</a:t>
            </a:r>
            <a:r>
              <a:rPr lang="tr-TR" dirty="0"/>
              <a:t> </a:t>
            </a:r>
            <a:r>
              <a:rPr lang="en-US" dirty="0"/>
              <a:t>“cocks” the heads so that they increase their angle of attachment</a:t>
            </a:r>
            <a:r>
              <a:rPr lang="tr-TR" dirty="0"/>
              <a:t> </a:t>
            </a:r>
            <a:r>
              <a:rPr lang="en-US" dirty="0"/>
              <a:t>to the cross‐bridge arm and become perpendicular to</a:t>
            </a:r>
            <a:r>
              <a:rPr lang="tr-TR" dirty="0"/>
              <a:t> </a:t>
            </a:r>
            <a:r>
              <a:rPr lang="en-US" dirty="0"/>
              <a:t>the active sites of the actin myofilaments</a:t>
            </a:r>
            <a:r>
              <a:rPr lang="tr-TR" dirty="0"/>
              <a:t>.</a:t>
            </a:r>
            <a:endParaRPr lang="en-US" dirty="0"/>
          </a:p>
          <a:p>
            <a:r>
              <a:rPr lang="en-US" b="1" dirty="0"/>
              <a:t>2 </a:t>
            </a:r>
            <a:r>
              <a:rPr lang="en-US" dirty="0"/>
              <a:t>After depolarization of the </a:t>
            </a:r>
            <a:r>
              <a:rPr lang="en-US" dirty="0" err="1"/>
              <a:t>sarcotubular</a:t>
            </a:r>
            <a:r>
              <a:rPr lang="en-US" dirty="0"/>
              <a:t> system, calcium ions</a:t>
            </a:r>
            <a:r>
              <a:rPr lang="tr-TR" dirty="0"/>
              <a:t> </a:t>
            </a:r>
            <a:r>
              <a:rPr lang="en-US" dirty="0"/>
              <a:t>diffuse from the sarcoplasmic reticulum into myofibrils and</a:t>
            </a:r>
            <a:r>
              <a:rPr lang="tr-TR" dirty="0"/>
              <a:t> </a:t>
            </a:r>
            <a:r>
              <a:rPr lang="en-US" dirty="0"/>
              <a:t>bind to the troponin complexes; </a:t>
            </a:r>
            <a:r>
              <a:rPr lang="tr-TR" dirty="0"/>
              <a:t> </a:t>
            </a:r>
          </a:p>
          <a:p>
            <a:r>
              <a:rPr lang="en-US" dirty="0"/>
              <a:t>The natural attraction of myosin</a:t>
            </a:r>
            <a:r>
              <a:rPr lang="tr-TR" dirty="0"/>
              <a:t> </a:t>
            </a:r>
            <a:r>
              <a:rPr lang="en-US" dirty="0"/>
              <a:t>to actin is now permitted, and the “cocked” heads bind with</a:t>
            </a:r>
            <a:r>
              <a:rPr lang="tr-TR" dirty="0"/>
              <a:t> </a:t>
            </a:r>
            <a:r>
              <a:rPr lang="tr-TR" dirty="0" err="1"/>
              <a:t>active</a:t>
            </a:r>
            <a:r>
              <a:rPr lang="tr-TR" dirty="0"/>
              <a:t> </a:t>
            </a:r>
            <a:r>
              <a:rPr lang="tr-TR" dirty="0" err="1"/>
              <a:t>sites</a:t>
            </a:r>
            <a:r>
              <a:rPr lang="tr-TR" dirty="0"/>
              <a:t>.</a:t>
            </a:r>
          </a:p>
          <a:p>
            <a:r>
              <a:rPr lang="en-US" b="1" dirty="0"/>
              <a:t>3 </a:t>
            </a:r>
            <a:r>
              <a:rPr lang="en-US" dirty="0"/>
              <a:t>Binding with actin causes conformational changes in the</a:t>
            </a:r>
            <a:r>
              <a:rPr lang="tr-TR" dirty="0"/>
              <a:t> </a:t>
            </a:r>
            <a:r>
              <a:rPr lang="en-US" dirty="0"/>
              <a:t>cross‐bridge heads (“uncocking”) and they bend (tilt) toward</a:t>
            </a:r>
            <a:r>
              <a:rPr lang="tr-TR" dirty="0"/>
              <a:t> </a:t>
            </a:r>
            <a:r>
              <a:rPr lang="en-US" dirty="0"/>
              <a:t>the cross‐bridge arms (toward the center of the sarcomere),</a:t>
            </a:r>
            <a:r>
              <a:rPr lang="tr-TR" dirty="0"/>
              <a:t> </a:t>
            </a:r>
            <a:r>
              <a:rPr lang="en-US" dirty="0"/>
              <a:t>pulling actin with it. The energy is derived from previous</a:t>
            </a:r>
            <a:r>
              <a:rPr lang="tr-TR" dirty="0"/>
              <a:t> ATP </a:t>
            </a:r>
            <a:r>
              <a:rPr lang="tr-TR" dirty="0" err="1"/>
              <a:t>hydrolysis</a:t>
            </a:r>
            <a:r>
              <a:rPr lang="tr-TR" dirty="0"/>
              <a:t>.</a:t>
            </a:r>
          </a:p>
          <a:p>
            <a:r>
              <a:rPr lang="en-US" b="1" dirty="0"/>
              <a:t>4 </a:t>
            </a:r>
            <a:r>
              <a:rPr lang="en-US" dirty="0"/>
              <a:t>Tilting of the cross‐bridge heads causes release of </a:t>
            </a:r>
            <a:r>
              <a:rPr lang="en-US" dirty="0" smtClean="0"/>
              <a:t>A</a:t>
            </a:r>
            <a:r>
              <a:rPr lang="tr-TR" dirty="0"/>
              <a:t>D</a:t>
            </a:r>
            <a:r>
              <a:rPr lang="en-US" dirty="0" smtClean="0"/>
              <a:t>P </a:t>
            </a:r>
            <a:r>
              <a:rPr lang="en-US" dirty="0"/>
              <a:t>and Pi</a:t>
            </a:r>
            <a:r>
              <a:rPr lang="tr-TR" dirty="0"/>
              <a:t> </a:t>
            </a:r>
            <a:r>
              <a:rPr lang="en-US" dirty="0"/>
              <a:t>and sites on the heads are exposed for binding of new ATP.</a:t>
            </a:r>
          </a:p>
          <a:p>
            <a:r>
              <a:rPr lang="en-US" dirty="0"/>
              <a:t>The binding of new ATP causes detachment of myosin </a:t>
            </a:r>
            <a:r>
              <a:rPr lang="en-US" dirty="0" err="1"/>
              <a:t>crossbridge</a:t>
            </a:r>
            <a:r>
              <a:rPr lang="tr-TR" dirty="0"/>
              <a:t> </a:t>
            </a:r>
            <a:r>
              <a:rPr lang="en-US" dirty="0"/>
              <a:t>heads from actin myofilaments.</a:t>
            </a:r>
          </a:p>
          <a:p>
            <a:r>
              <a:rPr lang="en-US" dirty="0"/>
              <a:t>Repetition of the process causes the actin</a:t>
            </a:r>
            <a:r>
              <a:rPr lang="tr-TR" dirty="0"/>
              <a:t> </a:t>
            </a:r>
            <a:r>
              <a:rPr lang="en-US" dirty="0"/>
              <a:t>myofilaments to be pulled further into the center, thus shortening</a:t>
            </a:r>
            <a:r>
              <a:rPr lang="tr-TR" dirty="0"/>
              <a:t> </a:t>
            </a:r>
            <a:r>
              <a:rPr lang="tr-TR" dirty="0" err="1"/>
              <a:t>the</a:t>
            </a:r>
            <a:r>
              <a:rPr lang="tr-TR" dirty="0"/>
              <a:t> </a:t>
            </a:r>
            <a:r>
              <a:rPr lang="tr-TR" dirty="0" err="1"/>
              <a:t>sarcomere</a:t>
            </a:r>
            <a:r>
              <a:rPr lang="tr-TR" dirty="0"/>
              <a:t>.</a:t>
            </a:r>
          </a:p>
        </p:txBody>
      </p:sp>
      <p:pic>
        <p:nvPicPr>
          <p:cNvPr id="4" name="Resim 3">
            <a:extLst>
              <a:ext uri="{FF2B5EF4-FFF2-40B4-BE49-F238E27FC236}">
                <a16:creationId xmlns:a16="http://schemas.microsoft.com/office/drawing/2014/main" xmlns="" id="{573E7136-548A-45B8-860C-DD58E938229D}"/>
              </a:ext>
            </a:extLst>
          </p:cNvPr>
          <p:cNvPicPr>
            <a:picLocks noChangeAspect="1"/>
          </p:cNvPicPr>
          <p:nvPr/>
        </p:nvPicPr>
        <p:blipFill rotWithShape="1">
          <a:blip r:embed="rId2"/>
          <a:srcRect l="32932" t="20363" r="34204" b="9931"/>
          <a:stretch/>
        </p:blipFill>
        <p:spPr>
          <a:xfrm>
            <a:off x="7672648" y="1596043"/>
            <a:ext cx="4006736" cy="4780425"/>
          </a:xfrm>
          <a:prstGeom prst="rect">
            <a:avLst/>
          </a:prstGeom>
        </p:spPr>
      </p:pic>
    </p:spTree>
    <p:extLst>
      <p:ext uri="{BB962C8B-B14F-4D97-AF65-F5344CB8AC3E}">
        <p14:creationId xmlns:p14="http://schemas.microsoft.com/office/powerpoint/2010/main" val="141965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Source of </a:t>
            </a:r>
            <a:r>
              <a:rPr lang="tr-TR" b="1" dirty="0" err="1"/>
              <a:t>energy</a:t>
            </a:r>
            <a:endParaRPr lang="tr-TR" b="1" dirty="0"/>
          </a:p>
        </p:txBody>
      </p:sp>
      <p:sp>
        <p:nvSpPr>
          <p:cNvPr id="3" name="İçerik Yer Tutucusu 2"/>
          <p:cNvSpPr>
            <a:spLocks noGrp="1"/>
          </p:cNvSpPr>
          <p:nvPr>
            <p:ph idx="1"/>
          </p:nvPr>
        </p:nvSpPr>
        <p:spPr>
          <a:xfrm>
            <a:off x="838200" y="1825625"/>
            <a:ext cx="5257800" cy="4924310"/>
          </a:xfrm>
        </p:spPr>
        <p:txBody>
          <a:bodyPr>
            <a:normAutofit fontScale="77500" lnSpcReduction="20000"/>
          </a:bodyPr>
          <a:lstStyle/>
          <a:p>
            <a:r>
              <a:rPr lang="en-US" dirty="0"/>
              <a:t>The immediate energy for muscle contraction is thus derived</a:t>
            </a:r>
            <a:r>
              <a:rPr lang="tr-TR" dirty="0"/>
              <a:t> </a:t>
            </a:r>
            <a:r>
              <a:rPr lang="en-US" dirty="0"/>
              <a:t>from ATP, forming ADP and Pi. </a:t>
            </a:r>
            <a:endParaRPr lang="tr-TR" dirty="0"/>
          </a:p>
          <a:p>
            <a:r>
              <a:rPr lang="en-US" dirty="0"/>
              <a:t>The amount of ATP in muscle</a:t>
            </a:r>
            <a:r>
              <a:rPr lang="tr-TR" dirty="0"/>
              <a:t> </a:t>
            </a:r>
            <a:r>
              <a:rPr lang="en-US" dirty="0"/>
              <a:t>fibers is limited, and </a:t>
            </a:r>
            <a:r>
              <a:rPr lang="en-US" dirty="0" err="1"/>
              <a:t>rephosphorylation</a:t>
            </a:r>
            <a:r>
              <a:rPr lang="en-US" dirty="0"/>
              <a:t> of ADP must o</a:t>
            </a:r>
            <a:r>
              <a:rPr lang="tr-TR" dirty="0"/>
              <a:t>c</a:t>
            </a:r>
            <a:r>
              <a:rPr lang="en-US" dirty="0"/>
              <a:t>cur</a:t>
            </a:r>
            <a:r>
              <a:rPr lang="tr-TR" dirty="0"/>
              <a:t> </a:t>
            </a:r>
            <a:r>
              <a:rPr lang="en-US" dirty="0"/>
              <a:t>so that contraction can continue. </a:t>
            </a:r>
            <a:endParaRPr lang="tr-TR" dirty="0"/>
          </a:p>
          <a:p>
            <a:r>
              <a:rPr lang="en-US" dirty="0"/>
              <a:t>This is accomplished by the</a:t>
            </a:r>
            <a:r>
              <a:rPr lang="tr-TR" dirty="0"/>
              <a:t> </a:t>
            </a:r>
            <a:r>
              <a:rPr lang="en-US" dirty="0"/>
              <a:t>transfer from </a:t>
            </a:r>
            <a:r>
              <a:rPr lang="en-US" b="1" dirty="0" err="1"/>
              <a:t>creatine</a:t>
            </a:r>
            <a:r>
              <a:rPr lang="en-US" b="1" dirty="0"/>
              <a:t> phosphate (CP)</a:t>
            </a:r>
            <a:r>
              <a:rPr lang="en-US" dirty="0"/>
              <a:t>, which is about five times</a:t>
            </a:r>
            <a:r>
              <a:rPr lang="tr-TR" dirty="0"/>
              <a:t> </a:t>
            </a:r>
            <a:r>
              <a:rPr lang="en-US" dirty="0"/>
              <a:t>more plentiful than ATP</a:t>
            </a:r>
            <a:r>
              <a:rPr lang="tr-TR" dirty="0"/>
              <a:t>.</a:t>
            </a:r>
            <a:endParaRPr lang="en-US" dirty="0"/>
          </a:p>
          <a:p>
            <a:r>
              <a:rPr lang="en-US" dirty="0"/>
              <a:t>Because the amount of CP is also limited, the necessary </a:t>
            </a:r>
            <a:r>
              <a:rPr lang="en-US" dirty="0" err="1"/>
              <a:t>rephosphorylation</a:t>
            </a:r>
            <a:r>
              <a:rPr lang="tr-TR" dirty="0"/>
              <a:t> </a:t>
            </a:r>
            <a:r>
              <a:rPr lang="en-US" dirty="0"/>
              <a:t>of </a:t>
            </a:r>
            <a:r>
              <a:rPr lang="en-US" dirty="0" err="1"/>
              <a:t>creatine</a:t>
            </a:r>
            <a:r>
              <a:rPr lang="en-US" dirty="0"/>
              <a:t> (C) to CP and ADP is ultimately derived</a:t>
            </a:r>
            <a:r>
              <a:rPr lang="tr-TR" dirty="0"/>
              <a:t> </a:t>
            </a:r>
            <a:r>
              <a:rPr lang="en-US" dirty="0"/>
              <a:t>from intermediary metabolism within the muscle fiber and</a:t>
            </a:r>
            <a:r>
              <a:rPr lang="tr-TR" dirty="0"/>
              <a:t> </a:t>
            </a:r>
            <a:r>
              <a:rPr lang="en-US" dirty="0"/>
              <a:t>from the associated </a:t>
            </a:r>
            <a:r>
              <a:rPr lang="en-US" dirty="0" err="1"/>
              <a:t>reoxidation</a:t>
            </a:r>
            <a:r>
              <a:rPr lang="en-US" dirty="0"/>
              <a:t> of reduced cofactors that occurs</a:t>
            </a:r>
            <a:r>
              <a:rPr lang="tr-TR" dirty="0"/>
              <a:t> </a:t>
            </a:r>
            <a:r>
              <a:rPr lang="en-US" dirty="0"/>
              <a:t>in the electron transfer chain of the mitochondria. </a:t>
            </a:r>
            <a:endParaRPr lang="tr-TR" dirty="0"/>
          </a:p>
          <a:p>
            <a:r>
              <a:rPr lang="en-US" dirty="0"/>
              <a:t>This process</a:t>
            </a:r>
            <a:r>
              <a:rPr lang="tr-TR" dirty="0"/>
              <a:t> </a:t>
            </a:r>
            <a:r>
              <a:rPr lang="en-US" dirty="0"/>
              <a:t>is an aerobic system known as </a:t>
            </a:r>
            <a:r>
              <a:rPr lang="en-US" b="1" dirty="0"/>
              <a:t>oxidative phosphorylation</a:t>
            </a:r>
            <a:r>
              <a:rPr lang="en-US" dirty="0"/>
              <a:t>.</a:t>
            </a:r>
          </a:p>
        </p:txBody>
      </p:sp>
      <p:pic>
        <p:nvPicPr>
          <p:cNvPr id="4" name="Resim 3">
            <a:extLst>
              <a:ext uri="{FF2B5EF4-FFF2-40B4-BE49-F238E27FC236}">
                <a16:creationId xmlns:a16="http://schemas.microsoft.com/office/drawing/2014/main" xmlns="" id="{B3879E30-1658-489C-899D-C736566FFADE}"/>
              </a:ext>
            </a:extLst>
          </p:cNvPr>
          <p:cNvPicPr>
            <a:picLocks noChangeAspect="1"/>
          </p:cNvPicPr>
          <p:nvPr/>
        </p:nvPicPr>
        <p:blipFill rotWithShape="1">
          <a:blip r:embed="rId2"/>
          <a:srcRect l="25977" t="41454" r="25272" b="8122"/>
          <a:stretch/>
        </p:blipFill>
        <p:spPr>
          <a:xfrm>
            <a:off x="6096000" y="2177934"/>
            <a:ext cx="5943601" cy="3458095"/>
          </a:xfrm>
          <a:prstGeom prst="rect">
            <a:avLst/>
          </a:prstGeom>
        </p:spPr>
      </p:pic>
    </p:spTree>
    <p:extLst>
      <p:ext uri="{BB962C8B-B14F-4D97-AF65-F5344CB8AC3E}">
        <p14:creationId xmlns:p14="http://schemas.microsoft.com/office/powerpoint/2010/main" val="4018183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Source of </a:t>
            </a:r>
            <a:r>
              <a:rPr lang="tr-TR" b="1" dirty="0" err="1"/>
              <a:t>energy</a:t>
            </a:r>
            <a:endParaRPr lang="tr-TR" b="1" dirty="0"/>
          </a:p>
        </p:txBody>
      </p:sp>
      <p:sp>
        <p:nvSpPr>
          <p:cNvPr id="3" name="İçerik Yer Tutucusu 2"/>
          <p:cNvSpPr>
            <a:spLocks noGrp="1"/>
          </p:cNvSpPr>
          <p:nvPr>
            <p:ph idx="1"/>
          </p:nvPr>
        </p:nvSpPr>
        <p:spPr>
          <a:xfrm>
            <a:off x="838200" y="1825624"/>
            <a:ext cx="5446222" cy="4667251"/>
          </a:xfrm>
        </p:spPr>
        <p:txBody>
          <a:bodyPr>
            <a:normAutofit fontScale="77500" lnSpcReduction="20000"/>
          </a:bodyPr>
          <a:lstStyle/>
          <a:p>
            <a:r>
              <a:rPr lang="en-US" dirty="0"/>
              <a:t>Aerobic metabolism is important as an energy source for</a:t>
            </a:r>
            <a:r>
              <a:rPr lang="tr-TR" dirty="0"/>
              <a:t> </a:t>
            </a:r>
            <a:r>
              <a:rPr lang="en-US" dirty="0"/>
              <a:t>muscle contractions of animal athletes and for endurance</a:t>
            </a:r>
            <a:r>
              <a:rPr lang="tr-TR" dirty="0"/>
              <a:t> </a:t>
            </a:r>
            <a:r>
              <a:rPr lang="en-US" dirty="0"/>
              <a:t>exercise required of migrating animals, where repetitive skeletal</a:t>
            </a:r>
            <a:r>
              <a:rPr lang="tr-TR" dirty="0"/>
              <a:t> </a:t>
            </a:r>
            <a:r>
              <a:rPr lang="en-US" dirty="0"/>
              <a:t>muscle contractions continue for hours or days. </a:t>
            </a:r>
            <a:endParaRPr lang="tr-TR" dirty="0"/>
          </a:p>
          <a:p>
            <a:r>
              <a:rPr lang="en-US" dirty="0"/>
              <a:t>The primary</a:t>
            </a:r>
            <a:r>
              <a:rPr lang="tr-TR" dirty="0"/>
              <a:t> </a:t>
            </a:r>
            <a:r>
              <a:rPr lang="tr-TR" dirty="0" err="1"/>
              <a:t>fuel</a:t>
            </a:r>
            <a:r>
              <a:rPr lang="tr-TR" dirty="0"/>
              <a:t> </a:t>
            </a:r>
            <a:r>
              <a:rPr lang="tr-TR" dirty="0" err="1"/>
              <a:t>for</a:t>
            </a:r>
            <a:r>
              <a:rPr lang="tr-TR" dirty="0"/>
              <a:t> </a:t>
            </a:r>
            <a:r>
              <a:rPr lang="tr-TR" dirty="0" err="1"/>
              <a:t>muscle</a:t>
            </a:r>
            <a:r>
              <a:rPr lang="tr-TR" dirty="0"/>
              <a:t> </a:t>
            </a:r>
            <a:r>
              <a:rPr lang="tr-TR" dirty="0" err="1"/>
              <a:t>contractions</a:t>
            </a:r>
            <a:r>
              <a:rPr lang="tr-TR" dirty="0"/>
              <a:t> </a:t>
            </a:r>
            <a:r>
              <a:rPr lang="tr-TR" dirty="0" err="1"/>
              <a:t>during</a:t>
            </a:r>
            <a:r>
              <a:rPr lang="tr-TR" dirty="0"/>
              <a:t> </a:t>
            </a:r>
            <a:r>
              <a:rPr lang="tr-TR" dirty="0" err="1"/>
              <a:t>prolonged</a:t>
            </a:r>
            <a:r>
              <a:rPr lang="tr-TR" dirty="0"/>
              <a:t> </a:t>
            </a:r>
            <a:r>
              <a:rPr lang="tr-TR" dirty="0" err="1"/>
              <a:t>endurance</a:t>
            </a:r>
            <a:r>
              <a:rPr lang="tr-TR" dirty="0"/>
              <a:t> </a:t>
            </a:r>
            <a:r>
              <a:rPr lang="en-US" dirty="0"/>
              <a:t>exercise is fatty acids rather than glucose. </a:t>
            </a:r>
            <a:endParaRPr lang="tr-TR" dirty="0"/>
          </a:p>
          <a:p>
            <a:r>
              <a:rPr lang="en-US" dirty="0"/>
              <a:t>The fatty acids are</a:t>
            </a:r>
            <a:r>
              <a:rPr lang="tr-TR" dirty="0"/>
              <a:t> </a:t>
            </a:r>
            <a:r>
              <a:rPr lang="en-US" dirty="0"/>
              <a:t>broken down to acetyl‐CoA and enter the citric acid cycle</a:t>
            </a:r>
            <a:r>
              <a:rPr lang="tr-TR" dirty="0"/>
              <a:t> </a:t>
            </a:r>
            <a:r>
              <a:rPr lang="en-US" dirty="0"/>
              <a:t>resulting in the formation of ATP.</a:t>
            </a:r>
          </a:p>
          <a:p>
            <a:r>
              <a:rPr lang="en-US" dirty="0"/>
              <a:t>Muscle contraction is 50–70% efficient in regard to accomplishment</a:t>
            </a:r>
            <a:r>
              <a:rPr lang="tr-TR" dirty="0"/>
              <a:t> </a:t>
            </a:r>
            <a:r>
              <a:rPr lang="en-US" dirty="0"/>
              <a:t>of work. </a:t>
            </a:r>
            <a:endParaRPr lang="tr-TR" dirty="0"/>
          </a:p>
          <a:p>
            <a:r>
              <a:rPr lang="en-US" dirty="0"/>
              <a:t>The </a:t>
            </a:r>
            <a:r>
              <a:rPr lang="en-US" dirty="0" err="1"/>
              <a:t>nonwork</a:t>
            </a:r>
            <a:r>
              <a:rPr lang="en-US" dirty="0"/>
              <a:t> portion is dissipated as heat. </a:t>
            </a:r>
            <a:endParaRPr lang="tr-TR" dirty="0"/>
          </a:p>
          <a:p>
            <a:r>
              <a:rPr lang="en-US" dirty="0"/>
              <a:t>This heat</a:t>
            </a:r>
            <a:r>
              <a:rPr lang="tr-TR" dirty="0"/>
              <a:t> </a:t>
            </a:r>
            <a:r>
              <a:rPr lang="en-US" dirty="0"/>
              <a:t>source is important to the body for the maintenance of body</a:t>
            </a:r>
            <a:r>
              <a:rPr lang="tr-TR" dirty="0"/>
              <a:t> </a:t>
            </a:r>
            <a:r>
              <a:rPr lang="tr-TR" dirty="0" err="1"/>
              <a:t>temperature</a:t>
            </a:r>
            <a:r>
              <a:rPr lang="tr-TR" dirty="0"/>
              <a:t>.</a:t>
            </a:r>
          </a:p>
        </p:txBody>
      </p:sp>
      <p:pic>
        <p:nvPicPr>
          <p:cNvPr id="4" name="Resim 3">
            <a:extLst>
              <a:ext uri="{FF2B5EF4-FFF2-40B4-BE49-F238E27FC236}">
                <a16:creationId xmlns:a16="http://schemas.microsoft.com/office/drawing/2014/main" xmlns="" id="{73E1F99A-0FBC-4C55-971B-278C77682309}"/>
              </a:ext>
            </a:extLst>
          </p:cNvPr>
          <p:cNvPicPr>
            <a:picLocks noChangeAspect="1"/>
          </p:cNvPicPr>
          <p:nvPr/>
        </p:nvPicPr>
        <p:blipFill rotWithShape="1">
          <a:blip r:embed="rId2"/>
          <a:srcRect l="25977" t="41454" r="25272" b="8122"/>
          <a:stretch/>
        </p:blipFill>
        <p:spPr>
          <a:xfrm>
            <a:off x="6187440" y="1978429"/>
            <a:ext cx="5943601" cy="3458095"/>
          </a:xfrm>
          <a:prstGeom prst="rect">
            <a:avLst/>
          </a:prstGeom>
        </p:spPr>
      </p:pic>
    </p:spTree>
    <p:extLst>
      <p:ext uri="{BB962C8B-B14F-4D97-AF65-F5344CB8AC3E}">
        <p14:creationId xmlns:p14="http://schemas.microsoft.com/office/powerpoint/2010/main" val="3005120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SMOOTH MUSCLE</a:t>
            </a:r>
          </a:p>
        </p:txBody>
      </p:sp>
      <p:sp>
        <p:nvSpPr>
          <p:cNvPr id="3" name="İçerik Yer Tutucusu 2"/>
          <p:cNvSpPr>
            <a:spLocks noGrp="1"/>
          </p:cNvSpPr>
          <p:nvPr>
            <p:ph idx="1"/>
          </p:nvPr>
        </p:nvSpPr>
        <p:spPr>
          <a:xfrm>
            <a:off x="443346" y="1690688"/>
            <a:ext cx="5261264" cy="4315402"/>
          </a:xfrm>
        </p:spPr>
        <p:txBody>
          <a:bodyPr>
            <a:normAutofit fontScale="77500" lnSpcReduction="20000"/>
          </a:bodyPr>
          <a:lstStyle/>
          <a:p>
            <a:r>
              <a:rPr lang="en-US" dirty="0"/>
              <a:t>Smooth muscle is so named because it has no visible striations.</a:t>
            </a:r>
          </a:p>
          <a:p>
            <a:r>
              <a:rPr lang="en-US" dirty="0"/>
              <a:t>Myofilaments are present and are composed of the contractile</a:t>
            </a:r>
            <a:r>
              <a:rPr lang="tr-TR" dirty="0"/>
              <a:t> </a:t>
            </a:r>
            <a:r>
              <a:rPr lang="en-US" dirty="0"/>
              <a:t>proteins actin and myosin, as in skeletal muscle. </a:t>
            </a:r>
            <a:endParaRPr lang="tr-TR" dirty="0"/>
          </a:p>
          <a:p>
            <a:r>
              <a:rPr lang="tr-TR" dirty="0"/>
              <a:t>T</a:t>
            </a:r>
            <a:r>
              <a:rPr lang="en-US" dirty="0"/>
              <a:t>he</a:t>
            </a:r>
            <a:r>
              <a:rPr lang="tr-TR" dirty="0"/>
              <a:t> </a:t>
            </a:r>
            <a:r>
              <a:rPr lang="en-US" dirty="0"/>
              <a:t>filaments are more loosely organized than those in skeletal</a:t>
            </a:r>
            <a:r>
              <a:rPr lang="tr-TR" dirty="0"/>
              <a:t> </a:t>
            </a:r>
            <a:r>
              <a:rPr lang="en-US" dirty="0"/>
              <a:t>muscle, which accounts for the lack of visible striations. </a:t>
            </a:r>
            <a:endParaRPr lang="tr-TR" dirty="0"/>
          </a:p>
          <a:p>
            <a:r>
              <a:rPr lang="en-US" dirty="0"/>
              <a:t>Smooth</a:t>
            </a:r>
            <a:r>
              <a:rPr lang="tr-TR" dirty="0"/>
              <a:t> </a:t>
            </a:r>
            <a:r>
              <a:rPr lang="en-US" dirty="0"/>
              <a:t>muscle is an important functional part of many organs,</a:t>
            </a:r>
            <a:r>
              <a:rPr lang="tr-TR" dirty="0"/>
              <a:t> i</a:t>
            </a:r>
            <a:r>
              <a:rPr lang="en-US" dirty="0" err="1"/>
              <a:t>ncluding</a:t>
            </a:r>
            <a:r>
              <a:rPr lang="en-US" dirty="0"/>
              <a:t> the contractile aspect of the intestines, urinary</a:t>
            </a:r>
            <a:r>
              <a:rPr lang="tr-TR" dirty="0"/>
              <a:t> b</a:t>
            </a:r>
            <a:r>
              <a:rPr lang="en-US" dirty="0"/>
              <a:t>ladder, ureter</a:t>
            </a:r>
            <a:r>
              <a:rPr lang="tr-TR" dirty="0"/>
              <a:t> </a:t>
            </a:r>
            <a:r>
              <a:rPr lang="tr-TR" dirty="0" err="1"/>
              <a:t>etc</a:t>
            </a:r>
            <a:r>
              <a:rPr lang="tr-TR" dirty="0"/>
              <a:t>.</a:t>
            </a:r>
          </a:p>
          <a:p>
            <a:r>
              <a:rPr lang="en-US" dirty="0"/>
              <a:t>These structures receive innervation from the</a:t>
            </a:r>
            <a:r>
              <a:rPr lang="tr-TR" dirty="0"/>
              <a:t> </a:t>
            </a:r>
            <a:r>
              <a:rPr lang="en-US" dirty="0"/>
              <a:t>autonomic nervous system but some may also respond, directly</a:t>
            </a:r>
            <a:r>
              <a:rPr lang="tr-TR" dirty="0"/>
              <a:t> </a:t>
            </a:r>
            <a:r>
              <a:rPr lang="en-US" dirty="0"/>
              <a:t>or indirectly, to stretch or extracellular fluid change.</a:t>
            </a:r>
          </a:p>
        </p:txBody>
      </p:sp>
      <p:pic>
        <p:nvPicPr>
          <p:cNvPr id="4" name="Resim 3"/>
          <p:cNvPicPr>
            <a:picLocks noChangeAspect="1"/>
          </p:cNvPicPr>
          <p:nvPr/>
        </p:nvPicPr>
        <p:blipFill>
          <a:blip r:embed="rId2"/>
          <a:stretch>
            <a:fillRect/>
          </a:stretch>
        </p:blipFill>
        <p:spPr>
          <a:xfrm>
            <a:off x="5860473" y="1298864"/>
            <a:ext cx="5888181" cy="4416136"/>
          </a:xfrm>
          <a:prstGeom prst="rect">
            <a:avLst/>
          </a:prstGeom>
        </p:spPr>
      </p:pic>
    </p:spTree>
    <p:extLst>
      <p:ext uri="{BB962C8B-B14F-4D97-AF65-F5344CB8AC3E}">
        <p14:creationId xmlns:p14="http://schemas.microsoft.com/office/powerpoint/2010/main" val="1877911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Smooth</a:t>
            </a:r>
            <a:r>
              <a:rPr lang="tr-TR" b="1" dirty="0"/>
              <a:t> </a:t>
            </a:r>
            <a:r>
              <a:rPr lang="tr-TR" b="1" dirty="0" err="1"/>
              <a:t>muscle</a:t>
            </a:r>
            <a:r>
              <a:rPr lang="tr-TR" b="1" dirty="0"/>
              <a:t> </a:t>
            </a:r>
            <a:r>
              <a:rPr lang="tr-TR" b="1" dirty="0" err="1"/>
              <a:t>types</a:t>
            </a:r>
            <a:endParaRPr lang="tr-TR" b="1" dirty="0"/>
          </a:p>
        </p:txBody>
      </p:sp>
      <p:sp>
        <p:nvSpPr>
          <p:cNvPr id="3" name="İçerik Yer Tutucusu 2"/>
          <p:cNvSpPr>
            <a:spLocks noGrp="1"/>
          </p:cNvSpPr>
          <p:nvPr>
            <p:ph idx="1"/>
          </p:nvPr>
        </p:nvSpPr>
        <p:spPr>
          <a:xfrm>
            <a:off x="838201" y="1825625"/>
            <a:ext cx="5354782" cy="4242666"/>
          </a:xfrm>
        </p:spPr>
        <p:txBody>
          <a:bodyPr>
            <a:normAutofit fontScale="70000" lnSpcReduction="20000"/>
          </a:bodyPr>
          <a:lstStyle/>
          <a:p>
            <a:r>
              <a:rPr lang="tr-TR" dirty="0"/>
              <a:t>A</a:t>
            </a:r>
            <a:r>
              <a:rPr lang="en-US" dirty="0" err="1"/>
              <a:t>ccording</a:t>
            </a:r>
            <a:r>
              <a:rPr lang="en-US" dirty="0"/>
              <a:t> to their location, function, organization into sheets</a:t>
            </a:r>
            <a:r>
              <a:rPr lang="tr-TR" dirty="0"/>
              <a:t> </a:t>
            </a:r>
            <a:r>
              <a:rPr lang="en-US" dirty="0"/>
              <a:t>or bundles, and characteristics of innervation. </a:t>
            </a:r>
            <a:endParaRPr lang="tr-TR" dirty="0"/>
          </a:p>
          <a:p>
            <a:r>
              <a:rPr lang="en-US" dirty="0"/>
              <a:t>These general</a:t>
            </a:r>
            <a:r>
              <a:rPr lang="tr-TR" dirty="0"/>
              <a:t> </a:t>
            </a:r>
            <a:r>
              <a:rPr lang="en-US" dirty="0"/>
              <a:t>types are (</a:t>
            </a:r>
            <a:r>
              <a:rPr lang="en-US" dirty="0" err="1"/>
              <a:t>i</a:t>
            </a:r>
            <a:r>
              <a:rPr lang="en-US" dirty="0"/>
              <a:t>) </a:t>
            </a:r>
            <a:r>
              <a:rPr lang="en-US" b="1" dirty="0"/>
              <a:t>multiunit smooth muscle </a:t>
            </a:r>
            <a:r>
              <a:rPr lang="en-US" dirty="0"/>
              <a:t>and (ii) </a:t>
            </a:r>
            <a:r>
              <a:rPr lang="en-US" b="1" dirty="0"/>
              <a:t>single‐unit</a:t>
            </a:r>
            <a:r>
              <a:rPr lang="tr-TR" b="1" dirty="0"/>
              <a:t> </a:t>
            </a:r>
            <a:r>
              <a:rPr lang="en-US" b="1" dirty="0"/>
              <a:t>smooth muscle </a:t>
            </a:r>
            <a:r>
              <a:rPr lang="en-US" dirty="0"/>
              <a:t>(also known as unitary and visceral)</a:t>
            </a:r>
          </a:p>
          <a:p>
            <a:pPr marL="0" indent="0">
              <a:buNone/>
            </a:pPr>
            <a:r>
              <a:rPr lang="tr-TR" b="1" dirty="0" err="1"/>
              <a:t>Multiunit</a:t>
            </a:r>
            <a:r>
              <a:rPr lang="tr-TR" b="1" dirty="0"/>
              <a:t> </a:t>
            </a:r>
            <a:r>
              <a:rPr lang="tr-TR" b="1" dirty="0" err="1"/>
              <a:t>smooth</a:t>
            </a:r>
            <a:r>
              <a:rPr lang="tr-TR" b="1" dirty="0"/>
              <a:t> </a:t>
            </a:r>
            <a:r>
              <a:rPr lang="tr-TR" b="1" dirty="0" err="1"/>
              <a:t>muscle</a:t>
            </a:r>
            <a:endParaRPr lang="tr-TR" b="1" dirty="0"/>
          </a:p>
          <a:p>
            <a:r>
              <a:rPr lang="en-US" dirty="0"/>
              <a:t>This type of muscle is found in the ciliary body and iris of the</a:t>
            </a:r>
            <a:r>
              <a:rPr lang="tr-TR" dirty="0"/>
              <a:t> </a:t>
            </a:r>
            <a:r>
              <a:rPr lang="en-US" dirty="0"/>
              <a:t>eye</a:t>
            </a:r>
            <a:r>
              <a:rPr lang="tr-TR" dirty="0"/>
              <a:t> </a:t>
            </a:r>
            <a:r>
              <a:rPr lang="en-US" dirty="0"/>
              <a:t>and the walls of large</a:t>
            </a:r>
            <a:r>
              <a:rPr lang="tr-TR" dirty="0"/>
              <a:t> </a:t>
            </a:r>
            <a:r>
              <a:rPr lang="en-US" dirty="0"/>
              <a:t>arteries. </a:t>
            </a:r>
            <a:endParaRPr lang="tr-TR" dirty="0"/>
          </a:p>
          <a:p>
            <a:r>
              <a:rPr lang="en-US" dirty="0"/>
              <a:t>Each</a:t>
            </a:r>
            <a:r>
              <a:rPr lang="tr-TR" dirty="0"/>
              <a:t> </a:t>
            </a:r>
            <a:r>
              <a:rPr lang="en-US" dirty="0"/>
              <a:t>muscle fiber is innervated separately and contracts only when it</a:t>
            </a:r>
            <a:r>
              <a:rPr lang="tr-TR" dirty="0"/>
              <a:t> </a:t>
            </a:r>
            <a:r>
              <a:rPr lang="en-US" dirty="0"/>
              <a:t>receives synaptic stimuli. </a:t>
            </a:r>
            <a:endParaRPr lang="tr-TR" dirty="0"/>
          </a:p>
          <a:p>
            <a:r>
              <a:rPr lang="en-US" dirty="0"/>
              <a:t>Therefore, each fiber can contract</a:t>
            </a:r>
            <a:r>
              <a:rPr lang="tr-TR" dirty="0"/>
              <a:t> </a:t>
            </a:r>
            <a:r>
              <a:rPr lang="en-US" dirty="0"/>
              <a:t>independent of the others. </a:t>
            </a:r>
            <a:endParaRPr lang="tr-TR" dirty="0"/>
          </a:p>
          <a:p>
            <a:r>
              <a:rPr lang="en-US" dirty="0"/>
              <a:t>Conduction of impulses from one</a:t>
            </a:r>
            <a:r>
              <a:rPr lang="tr-TR" dirty="0"/>
              <a:t> </a:t>
            </a:r>
            <a:r>
              <a:rPr lang="en-US" dirty="0"/>
              <a:t>cell to the next does not exist. </a:t>
            </a:r>
            <a:endParaRPr lang="tr-TR" dirty="0"/>
          </a:p>
        </p:txBody>
      </p:sp>
      <p:pic>
        <p:nvPicPr>
          <p:cNvPr id="4" name="Resim 3"/>
          <p:cNvPicPr>
            <a:picLocks noChangeAspect="1"/>
          </p:cNvPicPr>
          <p:nvPr/>
        </p:nvPicPr>
        <p:blipFill>
          <a:blip r:embed="rId2"/>
          <a:stretch>
            <a:fillRect/>
          </a:stretch>
        </p:blipFill>
        <p:spPr>
          <a:xfrm>
            <a:off x="6366164" y="1690688"/>
            <a:ext cx="5555671" cy="4166753"/>
          </a:xfrm>
          <a:prstGeom prst="rect">
            <a:avLst/>
          </a:prstGeom>
        </p:spPr>
      </p:pic>
    </p:spTree>
    <p:extLst>
      <p:ext uri="{BB962C8B-B14F-4D97-AF65-F5344CB8AC3E}">
        <p14:creationId xmlns:p14="http://schemas.microsoft.com/office/powerpoint/2010/main" val="228524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Single‐unit (visceral) smooth muscle</a:t>
            </a:r>
            <a:br>
              <a:rPr lang="en-US" b="1" dirty="0"/>
            </a:br>
            <a:endParaRPr lang="tr-TR" b="1" dirty="0"/>
          </a:p>
        </p:txBody>
      </p:sp>
      <p:sp>
        <p:nvSpPr>
          <p:cNvPr id="3" name="İçerik Yer Tutucusu 2"/>
          <p:cNvSpPr>
            <a:spLocks noGrp="1"/>
          </p:cNvSpPr>
          <p:nvPr>
            <p:ph idx="1"/>
          </p:nvPr>
        </p:nvSpPr>
        <p:spPr>
          <a:xfrm>
            <a:off x="838201" y="1825625"/>
            <a:ext cx="5020222" cy="4361006"/>
          </a:xfrm>
        </p:spPr>
        <p:txBody>
          <a:bodyPr>
            <a:normAutofit fontScale="92500"/>
          </a:bodyPr>
          <a:lstStyle/>
          <a:p>
            <a:r>
              <a:rPr lang="en-US" dirty="0"/>
              <a:t>The term </a:t>
            </a:r>
            <a:r>
              <a:rPr lang="en-US" i="1" dirty="0"/>
              <a:t>“single‐unit” </a:t>
            </a:r>
            <a:r>
              <a:rPr lang="en-US" dirty="0"/>
              <a:t>does not mean single muscle fibers but</a:t>
            </a:r>
            <a:r>
              <a:rPr lang="tr-TR" dirty="0"/>
              <a:t> </a:t>
            </a:r>
            <a:r>
              <a:rPr lang="en-US" dirty="0"/>
              <a:t>rather a large mass of muscle fibers. </a:t>
            </a:r>
            <a:endParaRPr lang="tr-TR" dirty="0"/>
          </a:p>
          <a:p>
            <a:r>
              <a:rPr lang="en-US" dirty="0"/>
              <a:t>In this type of smooth</a:t>
            </a:r>
            <a:r>
              <a:rPr lang="tr-TR" dirty="0"/>
              <a:t> </a:t>
            </a:r>
            <a:r>
              <a:rPr lang="en-US" dirty="0"/>
              <a:t>muscle, large areas of muscle tissue contract simultaneously</a:t>
            </a:r>
            <a:r>
              <a:rPr lang="tr-TR" dirty="0"/>
              <a:t> </a:t>
            </a:r>
            <a:r>
              <a:rPr lang="en-US" dirty="0"/>
              <a:t>and are responsible for peristaltic waves of contraction that</a:t>
            </a:r>
            <a:r>
              <a:rPr lang="tr-TR" dirty="0"/>
              <a:t> </a:t>
            </a:r>
            <a:r>
              <a:rPr lang="en-US" dirty="0"/>
              <a:t>move intestinal contents from one end of the digestive tract to</a:t>
            </a:r>
            <a:r>
              <a:rPr lang="tr-TR" dirty="0"/>
              <a:t> </a:t>
            </a:r>
            <a:r>
              <a:rPr lang="en-US" dirty="0"/>
              <a:t>the other. </a:t>
            </a:r>
            <a:endParaRPr lang="tr-TR" dirty="0"/>
          </a:p>
          <a:p>
            <a:r>
              <a:rPr lang="en-US" dirty="0"/>
              <a:t>These waves also occur in the uterus and ureters.</a:t>
            </a:r>
          </a:p>
        </p:txBody>
      </p:sp>
      <p:pic>
        <p:nvPicPr>
          <p:cNvPr id="4" name="Resim 3"/>
          <p:cNvPicPr>
            <a:picLocks noChangeAspect="1"/>
          </p:cNvPicPr>
          <p:nvPr/>
        </p:nvPicPr>
        <p:blipFill>
          <a:blip r:embed="rId2"/>
          <a:stretch>
            <a:fillRect/>
          </a:stretch>
        </p:blipFill>
        <p:spPr>
          <a:xfrm>
            <a:off x="6096000" y="1690688"/>
            <a:ext cx="5679816" cy="4264313"/>
          </a:xfrm>
          <a:prstGeom prst="rect">
            <a:avLst/>
          </a:prstGeom>
        </p:spPr>
      </p:pic>
    </p:spTree>
    <p:extLst>
      <p:ext uri="{BB962C8B-B14F-4D97-AF65-F5344CB8AC3E}">
        <p14:creationId xmlns:p14="http://schemas.microsoft.com/office/powerpoint/2010/main" val="3983249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Types</a:t>
            </a:r>
            <a:r>
              <a:rPr lang="tr-TR" b="1" dirty="0"/>
              <a:t> of </a:t>
            </a:r>
            <a:r>
              <a:rPr lang="tr-TR" b="1" dirty="0" err="1"/>
              <a:t>movement</a:t>
            </a:r>
            <a:endParaRPr lang="tr-TR" b="1" dirty="0"/>
          </a:p>
        </p:txBody>
      </p:sp>
      <p:sp>
        <p:nvSpPr>
          <p:cNvPr id="3" name="İçerik Yer Tutucusu 2"/>
          <p:cNvSpPr>
            <a:spLocks noGrp="1"/>
          </p:cNvSpPr>
          <p:nvPr>
            <p:ph idx="1"/>
          </p:nvPr>
        </p:nvSpPr>
        <p:spPr>
          <a:xfrm>
            <a:off x="547255" y="1482724"/>
            <a:ext cx="7152409" cy="4845339"/>
          </a:xfrm>
        </p:spPr>
        <p:txBody>
          <a:bodyPr>
            <a:normAutofit fontScale="92500" lnSpcReduction="10000"/>
          </a:bodyPr>
          <a:lstStyle/>
          <a:p>
            <a:r>
              <a:rPr lang="en-US" dirty="0"/>
              <a:t>Skeletal muscles are often described according to the type </a:t>
            </a:r>
            <a:r>
              <a:rPr lang="en-US" dirty="0" smtClean="0"/>
              <a:t>of</a:t>
            </a:r>
            <a:r>
              <a:rPr lang="tr-TR" dirty="0" smtClean="0"/>
              <a:t> </a:t>
            </a:r>
            <a:r>
              <a:rPr lang="en-US" dirty="0" smtClean="0"/>
              <a:t>movement performed</a:t>
            </a:r>
            <a:r>
              <a:rPr lang="tr-TR" dirty="0" smtClean="0"/>
              <a:t>.</a:t>
            </a:r>
          </a:p>
          <a:p>
            <a:pPr lvl="1"/>
            <a:r>
              <a:rPr lang="tr-TR" dirty="0" err="1" smtClean="0"/>
              <a:t>They</a:t>
            </a:r>
            <a:r>
              <a:rPr lang="tr-TR" dirty="0" smtClean="0"/>
              <a:t> </a:t>
            </a:r>
            <a:r>
              <a:rPr lang="en-US" dirty="0" smtClean="0"/>
              <a:t>are </a:t>
            </a:r>
            <a:r>
              <a:rPr lang="en-US" dirty="0"/>
              <a:t>strategically located to best </a:t>
            </a:r>
            <a:r>
              <a:rPr lang="en-US" dirty="0" smtClean="0"/>
              <a:t>serve</a:t>
            </a:r>
            <a:r>
              <a:rPr lang="tr-TR" dirty="0" smtClean="0"/>
              <a:t> </a:t>
            </a:r>
            <a:r>
              <a:rPr lang="en-US" dirty="0" smtClean="0"/>
              <a:t>the </a:t>
            </a:r>
            <a:r>
              <a:rPr lang="en-US" dirty="0"/>
              <a:t>structure they </a:t>
            </a:r>
            <a:r>
              <a:rPr lang="en-US" dirty="0" smtClean="0"/>
              <a:t>affect.</a:t>
            </a:r>
            <a:endParaRPr lang="tr-TR" dirty="0" smtClean="0"/>
          </a:p>
          <a:p>
            <a:r>
              <a:rPr lang="tr-TR" b="1" dirty="0" smtClean="0"/>
              <a:t>F</a:t>
            </a:r>
            <a:r>
              <a:rPr lang="en-US" b="1" dirty="0" err="1" smtClean="0"/>
              <a:t>lexors</a:t>
            </a:r>
            <a:r>
              <a:rPr lang="en-US" b="1" dirty="0" smtClean="0"/>
              <a:t> </a:t>
            </a:r>
            <a:r>
              <a:rPr lang="en-US" dirty="0" smtClean="0"/>
              <a:t>are </a:t>
            </a:r>
            <a:r>
              <a:rPr lang="en-US" dirty="0"/>
              <a:t>located on  the side of the limb toward which the joint bends </a:t>
            </a:r>
            <a:r>
              <a:rPr lang="en-US" dirty="0" smtClean="0"/>
              <a:t>when</a:t>
            </a:r>
            <a:r>
              <a:rPr lang="tr-TR" dirty="0" smtClean="0"/>
              <a:t> </a:t>
            </a:r>
            <a:r>
              <a:rPr lang="en-US" u="sng" dirty="0" smtClean="0"/>
              <a:t>decreasing </a:t>
            </a:r>
            <a:r>
              <a:rPr lang="en-US" u="sng" dirty="0"/>
              <a:t>the joint angle</a:t>
            </a:r>
            <a:r>
              <a:rPr lang="en-US" dirty="0"/>
              <a:t>. </a:t>
            </a:r>
            <a:endParaRPr lang="tr-TR" dirty="0" smtClean="0"/>
          </a:p>
          <a:p>
            <a:r>
              <a:rPr lang="tr-TR" b="1" dirty="0" smtClean="0"/>
              <a:t>E</a:t>
            </a:r>
            <a:r>
              <a:rPr lang="en-US" b="1" dirty="0" err="1" smtClean="0"/>
              <a:t>xtensors</a:t>
            </a:r>
            <a:r>
              <a:rPr lang="en-US" b="1" dirty="0" smtClean="0"/>
              <a:t> </a:t>
            </a:r>
            <a:r>
              <a:rPr lang="en-US" dirty="0" smtClean="0"/>
              <a:t>are located</a:t>
            </a:r>
            <a:r>
              <a:rPr lang="tr-TR" dirty="0" smtClean="0"/>
              <a:t> </a:t>
            </a:r>
            <a:r>
              <a:rPr lang="en-US" dirty="0" smtClean="0"/>
              <a:t>on </a:t>
            </a:r>
            <a:r>
              <a:rPr lang="en-US" dirty="0"/>
              <a:t>the side of the limb toward which the joint bends </a:t>
            </a:r>
            <a:r>
              <a:rPr lang="en-US" dirty="0" smtClean="0"/>
              <a:t>when</a:t>
            </a:r>
            <a:r>
              <a:rPr lang="tr-TR" dirty="0" smtClean="0"/>
              <a:t> </a:t>
            </a:r>
            <a:r>
              <a:rPr lang="en-US" u="sng" dirty="0" smtClean="0"/>
              <a:t>increasing </a:t>
            </a:r>
            <a:r>
              <a:rPr lang="en-US" u="sng" dirty="0"/>
              <a:t>the joint angle</a:t>
            </a:r>
            <a:r>
              <a:rPr lang="en-US" dirty="0"/>
              <a:t>. </a:t>
            </a:r>
            <a:endParaRPr lang="tr-TR" dirty="0" smtClean="0"/>
          </a:p>
          <a:p>
            <a:r>
              <a:rPr lang="en-US" b="1" dirty="0" smtClean="0"/>
              <a:t>Adductors</a:t>
            </a:r>
            <a:r>
              <a:rPr lang="en-US" dirty="0" smtClean="0"/>
              <a:t> </a:t>
            </a:r>
            <a:r>
              <a:rPr lang="en-US" dirty="0"/>
              <a:t>are muscles that </a:t>
            </a:r>
            <a:r>
              <a:rPr lang="en-US" u="sng" dirty="0"/>
              <a:t>pull a </a:t>
            </a:r>
            <a:r>
              <a:rPr lang="en-US" u="sng" dirty="0" smtClean="0"/>
              <a:t>limb</a:t>
            </a:r>
            <a:r>
              <a:rPr lang="tr-TR" u="sng" dirty="0" smtClean="0"/>
              <a:t> </a:t>
            </a:r>
            <a:r>
              <a:rPr lang="en-US" u="sng" dirty="0" smtClean="0"/>
              <a:t>toward </a:t>
            </a:r>
            <a:r>
              <a:rPr lang="en-US" u="sng" dirty="0"/>
              <a:t>the median plane</a:t>
            </a:r>
            <a:r>
              <a:rPr lang="en-US" dirty="0"/>
              <a:t>, </a:t>
            </a:r>
            <a:endParaRPr lang="tr-TR" dirty="0" smtClean="0"/>
          </a:p>
          <a:p>
            <a:r>
              <a:rPr lang="tr-TR" b="1" dirty="0"/>
              <a:t>A</a:t>
            </a:r>
            <a:r>
              <a:rPr lang="en-US" b="1" dirty="0" err="1" smtClean="0"/>
              <a:t>bductors</a:t>
            </a:r>
            <a:r>
              <a:rPr lang="en-US" b="1" dirty="0" smtClean="0"/>
              <a:t> </a:t>
            </a:r>
            <a:r>
              <a:rPr lang="en-US" u="sng" dirty="0"/>
              <a:t>pull a limb away </a:t>
            </a:r>
            <a:r>
              <a:rPr lang="en-US" u="sng" dirty="0" smtClean="0"/>
              <a:t>from</a:t>
            </a:r>
            <a:r>
              <a:rPr lang="tr-TR" u="sng" dirty="0" smtClean="0"/>
              <a:t> </a:t>
            </a:r>
            <a:r>
              <a:rPr lang="en-US" u="sng" dirty="0" smtClean="0"/>
              <a:t>the </a:t>
            </a:r>
            <a:r>
              <a:rPr lang="en-US" u="sng" dirty="0"/>
              <a:t>median plane</a:t>
            </a:r>
            <a:r>
              <a:rPr lang="en-US" dirty="0"/>
              <a:t>. </a:t>
            </a:r>
            <a:endParaRPr lang="tr-TR" dirty="0" smtClean="0"/>
          </a:p>
          <a:p>
            <a:r>
              <a:rPr lang="en-US" u="sng" dirty="0" smtClean="0"/>
              <a:t>Sphincters</a:t>
            </a:r>
            <a:r>
              <a:rPr lang="en-US" dirty="0" smtClean="0"/>
              <a:t> </a:t>
            </a:r>
            <a:r>
              <a:rPr lang="en-US" dirty="0"/>
              <a:t>are arranged circularly to </a:t>
            </a:r>
            <a:r>
              <a:rPr lang="en-US" dirty="0" smtClean="0"/>
              <a:t>constrict</a:t>
            </a:r>
            <a:r>
              <a:rPr lang="tr-TR" dirty="0" smtClean="0"/>
              <a:t> </a:t>
            </a:r>
            <a:r>
              <a:rPr lang="en-US" dirty="0" smtClean="0"/>
              <a:t>body </a:t>
            </a:r>
            <a:r>
              <a:rPr lang="en-US" dirty="0"/>
              <a:t>openings. </a:t>
            </a:r>
            <a:endParaRPr lang="tr-TR" dirty="0"/>
          </a:p>
        </p:txBody>
      </p:sp>
      <p:pic>
        <p:nvPicPr>
          <p:cNvPr id="4" name="Resim 3"/>
          <p:cNvPicPr>
            <a:picLocks noChangeAspect="1"/>
          </p:cNvPicPr>
          <p:nvPr/>
        </p:nvPicPr>
        <p:blipFill rotWithShape="1">
          <a:blip r:embed="rId2"/>
          <a:srcRect l="279" r="30490" b="14379"/>
          <a:stretch/>
        </p:blipFill>
        <p:spPr>
          <a:xfrm>
            <a:off x="7831280" y="2330160"/>
            <a:ext cx="4191002" cy="2930525"/>
          </a:xfrm>
          <a:prstGeom prst="rect">
            <a:avLst/>
          </a:prstGeom>
        </p:spPr>
      </p:pic>
    </p:spTree>
    <p:extLst>
      <p:ext uri="{BB962C8B-B14F-4D97-AF65-F5344CB8AC3E}">
        <p14:creationId xmlns:p14="http://schemas.microsoft.com/office/powerpoint/2010/main" val="2414973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Single‐unit (visceral) smooth muscle</a:t>
            </a:r>
            <a:br>
              <a:rPr lang="en-US" b="1" dirty="0"/>
            </a:br>
            <a:endParaRPr lang="tr-TR" b="1" dirty="0"/>
          </a:p>
        </p:txBody>
      </p:sp>
      <p:sp>
        <p:nvSpPr>
          <p:cNvPr id="3" name="İçerik Yer Tutucusu 2"/>
          <p:cNvSpPr>
            <a:spLocks noGrp="1"/>
          </p:cNvSpPr>
          <p:nvPr>
            <p:ph idx="1"/>
          </p:nvPr>
        </p:nvSpPr>
        <p:spPr>
          <a:xfrm>
            <a:off x="838200" y="1825625"/>
            <a:ext cx="6279573" cy="4325793"/>
          </a:xfrm>
        </p:spPr>
        <p:txBody>
          <a:bodyPr>
            <a:normAutofit fontScale="92500" lnSpcReduction="10000"/>
          </a:bodyPr>
          <a:lstStyle/>
          <a:p>
            <a:r>
              <a:rPr lang="en-US" dirty="0"/>
              <a:t>Harnessing of single‐unit smooth muscle occurs in the following</a:t>
            </a:r>
            <a:r>
              <a:rPr lang="tr-TR" dirty="0"/>
              <a:t> </a:t>
            </a:r>
            <a:r>
              <a:rPr lang="en-US" dirty="0"/>
              <a:t>manner</a:t>
            </a:r>
            <a:r>
              <a:rPr lang="tr-TR" dirty="0"/>
              <a:t>:</a:t>
            </a:r>
            <a:endParaRPr lang="en-US" dirty="0"/>
          </a:p>
          <a:p>
            <a:r>
              <a:rPr lang="en-US" dirty="0"/>
              <a:t>1 Cell membranes of the fibers within a sheet of fibers are</a:t>
            </a:r>
            <a:r>
              <a:rPr lang="tr-TR" dirty="0"/>
              <a:t> </a:t>
            </a:r>
            <a:r>
              <a:rPr lang="en-US" dirty="0"/>
              <a:t>adherent to each other at multiple points.</a:t>
            </a:r>
          </a:p>
          <a:p>
            <a:r>
              <a:rPr lang="en-US" dirty="0"/>
              <a:t>2 There are also gap junctions between cell membranes that</a:t>
            </a:r>
            <a:r>
              <a:rPr lang="tr-TR" dirty="0"/>
              <a:t> </a:t>
            </a:r>
            <a:r>
              <a:rPr lang="en-US" dirty="0"/>
              <a:t>allow ions to flow freely from one muscle fiber to the next.</a:t>
            </a:r>
          </a:p>
          <a:p>
            <a:r>
              <a:rPr lang="en-US" dirty="0"/>
              <a:t>This allows actions potentials to travel from one fiber to the</a:t>
            </a:r>
            <a:r>
              <a:rPr lang="tr-TR" dirty="0"/>
              <a:t> </a:t>
            </a:r>
            <a:r>
              <a:rPr lang="en-US" dirty="0"/>
              <a:t>next causing the muscle fibers to contract together.</a:t>
            </a:r>
            <a:endParaRPr lang="tr-TR" dirty="0"/>
          </a:p>
        </p:txBody>
      </p:sp>
      <p:pic>
        <p:nvPicPr>
          <p:cNvPr id="4" name="Resim 3"/>
          <p:cNvPicPr>
            <a:picLocks noChangeAspect="1"/>
          </p:cNvPicPr>
          <p:nvPr/>
        </p:nvPicPr>
        <p:blipFill>
          <a:blip r:embed="rId2"/>
          <a:stretch>
            <a:fillRect/>
          </a:stretch>
        </p:blipFill>
        <p:spPr>
          <a:xfrm>
            <a:off x="8007493" y="1600200"/>
            <a:ext cx="4008438" cy="3935557"/>
          </a:xfrm>
          <a:prstGeom prst="rect">
            <a:avLst/>
          </a:prstGeom>
        </p:spPr>
      </p:pic>
    </p:spTree>
    <p:extLst>
      <p:ext uri="{BB962C8B-B14F-4D97-AF65-F5344CB8AC3E}">
        <p14:creationId xmlns:p14="http://schemas.microsoft.com/office/powerpoint/2010/main" val="852080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Microstructure</a:t>
            </a:r>
            <a:r>
              <a:rPr lang="tr-TR" b="1" dirty="0"/>
              <a:t> of </a:t>
            </a:r>
            <a:r>
              <a:rPr lang="tr-TR" b="1" dirty="0" err="1"/>
              <a:t>smooth</a:t>
            </a:r>
            <a:r>
              <a:rPr lang="tr-TR" b="1" dirty="0"/>
              <a:t> </a:t>
            </a:r>
            <a:r>
              <a:rPr lang="tr-TR" b="1" dirty="0" err="1"/>
              <a:t>muscle</a:t>
            </a:r>
            <a:endParaRPr lang="tr-TR" b="1" dirty="0"/>
          </a:p>
        </p:txBody>
      </p:sp>
      <p:sp>
        <p:nvSpPr>
          <p:cNvPr id="3" name="İçerik Yer Tutucusu 2"/>
          <p:cNvSpPr>
            <a:spLocks noGrp="1"/>
          </p:cNvSpPr>
          <p:nvPr>
            <p:ph idx="1"/>
          </p:nvPr>
        </p:nvSpPr>
        <p:spPr>
          <a:xfrm>
            <a:off x="838200" y="1825625"/>
            <a:ext cx="6196445" cy="4450484"/>
          </a:xfrm>
        </p:spPr>
        <p:txBody>
          <a:bodyPr>
            <a:normAutofit fontScale="85000" lnSpcReduction="10000"/>
          </a:bodyPr>
          <a:lstStyle/>
          <a:p>
            <a:r>
              <a:rPr lang="en-US" dirty="0"/>
              <a:t>The individual cells are spindle‐shaped and have a centrally</a:t>
            </a:r>
            <a:r>
              <a:rPr lang="tr-TR" dirty="0"/>
              <a:t> </a:t>
            </a:r>
            <a:r>
              <a:rPr lang="en-US" dirty="0"/>
              <a:t>located nucleus. </a:t>
            </a:r>
            <a:endParaRPr lang="tr-TR" dirty="0"/>
          </a:p>
          <a:p>
            <a:r>
              <a:rPr lang="en-US" dirty="0"/>
              <a:t>The tapered portion of each fiber</a:t>
            </a:r>
            <a:r>
              <a:rPr lang="tr-TR" dirty="0"/>
              <a:t> </a:t>
            </a:r>
            <a:r>
              <a:rPr lang="en-US" dirty="0"/>
              <a:t>lies adjacent to the wide portion of the neighboring. </a:t>
            </a:r>
            <a:endParaRPr lang="tr-TR" dirty="0"/>
          </a:p>
          <a:p>
            <a:r>
              <a:rPr lang="en-US" dirty="0"/>
              <a:t>This arrangement permits adjacent fibers to be</a:t>
            </a:r>
            <a:r>
              <a:rPr lang="tr-TR" dirty="0"/>
              <a:t> </a:t>
            </a:r>
            <a:r>
              <a:rPr lang="en-US" dirty="0"/>
              <a:t>packed closely together, which is most favorable for contractile</a:t>
            </a:r>
            <a:r>
              <a:rPr lang="tr-TR" dirty="0"/>
              <a:t> </a:t>
            </a:r>
            <a:r>
              <a:rPr lang="en-US" dirty="0"/>
              <a:t>function.</a:t>
            </a:r>
          </a:p>
          <a:p>
            <a:r>
              <a:rPr lang="en-US" dirty="0"/>
              <a:t>Note the presence of dense bodies</a:t>
            </a:r>
            <a:r>
              <a:rPr lang="tr-TR" dirty="0"/>
              <a:t> </a:t>
            </a:r>
            <a:r>
              <a:rPr lang="en-US" dirty="0"/>
              <a:t>that are points of attachment for actin thin filaments.</a:t>
            </a:r>
            <a:endParaRPr lang="tr-TR" dirty="0"/>
          </a:p>
          <a:p>
            <a:r>
              <a:rPr lang="en-US" dirty="0"/>
              <a:t>Some</a:t>
            </a:r>
            <a:r>
              <a:rPr lang="tr-TR" dirty="0"/>
              <a:t> </a:t>
            </a:r>
            <a:r>
              <a:rPr lang="en-US" dirty="0"/>
              <a:t>dense bodies are scattered throughout the cytoplasm attached</a:t>
            </a:r>
            <a:r>
              <a:rPr lang="tr-TR" dirty="0"/>
              <a:t> </a:t>
            </a:r>
            <a:r>
              <a:rPr lang="en-US" dirty="0"/>
              <a:t>to an intermediate filament that links several dense bodies</a:t>
            </a:r>
            <a:r>
              <a:rPr lang="tr-TR" dirty="0"/>
              <a:t> </a:t>
            </a:r>
            <a:r>
              <a:rPr lang="en-US" dirty="0"/>
              <a:t>together, while others are attached to the sarcolemma. </a:t>
            </a:r>
            <a:endParaRPr lang="tr-TR" dirty="0"/>
          </a:p>
        </p:txBody>
      </p:sp>
      <p:pic>
        <p:nvPicPr>
          <p:cNvPr id="4" name="Resim 3"/>
          <p:cNvPicPr>
            <a:picLocks noChangeAspect="1"/>
          </p:cNvPicPr>
          <p:nvPr/>
        </p:nvPicPr>
        <p:blipFill>
          <a:blip r:embed="rId2"/>
          <a:stretch>
            <a:fillRect/>
          </a:stretch>
        </p:blipFill>
        <p:spPr>
          <a:xfrm>
            <a:off x="7541946" y="1517072"/>
            <a:ext cx="4257795" cy="4395355"/>
          </a:xfrm>
          <a:prstGeom prst="rect">
            <a:avLst/>
          </a:prstGeom>
        </p:spPr>
      </p:pic>
    </p:spTree>
    <p:extLst>
      <p:ext uri="{BB962C8B-B14F-4D97-AF65-F5344CB8AC3E}">
        <p14:creationId xmlns:p14="http://schemas.microsoft.com/office/powerpoint/2010/main" val="2722702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Microstructure</a:t>
            </a:r>
            <a:r>
              <a:rPr lang="tr-TR" b="1" dirty="0"/>
              <a:t> of </a:t>
            </a:r>
            <a:r>
              <a:rPr lang="tr-TR" b="1" dirty="0" err="1"/>
              <a:t>smooth</a:t>
            </a:r>
            <a:r>
              <a:rPr lang="tr-TR" b="1" dirty="0"/>
              <a:t> </a:t>
            </a:r>
            <a:r>
              <a:rPr lang="tr-TR" b="1" dirty="0" err="1"/>
              <a:t>muscle</a:t>
            </a:r>
            <a:endParaRPr lang="tr-TR" b="1" dirty="0"/>
          </a:p>
        </p:txBody>
      </p:sp>
      <p:sp>
        <p:nvSpPr>
          <p:cNvPr id="3" name="İçerik Yer Tutucusu 2"/>
          <p:cNvSpPr>
            <a:spLocks noGrp="1"/>
          </p:cNvSpPr>
          <p:nvPr>
            <p:ph idx="1"/>
          </p:nvPr>
        </p:nvSpPr>
        <p:spPr>
          <a:xfrm>
            <a:off x="838200" y="1825625"/>
            <a:ext cx="7620000" cy="4169930"/>
          </a:xfrm>
        </p:spPr>
        <p:txBody>
          <a:bodyPr>
            <a:normAutofit fontScale="85000" lnSpcReduction="20000"/>
          </a:bodyPr>
          <a:lstStyle/>
          <a:p>
            <a:r>
              <a:rPr lang="en-US" dirty="0"/>
              <a:t>The</a:t>
            </a:r>
            <a:r>
              <a:rPr lang="tr-TR" dirty="0"/>
              <a:t> </a:t>
            </a:r>
            <a:r>
              <a:rPr lang="en-US" dirty="0"/>
              <a:t>dense bodies are rigid stable structures that retain their original</a:t>
            </a:r>
            <a:r>
              <a:rPr lang="tr-TR" dirty="0"/>
              <a:t> </a:t>
            </a:r>
            <a:r>
              <a:rPr lang="en-US" dirty="0"/>
              <a:t>shape and attachment during contraction. </a:t>
            </a:r>
            <a:endParaRPr lang="tr-TR" dirty="0"/>
          </a:p>
          <a:p>
            <a:r>
              <a:rPr lang="en-US" dirty="0"/>
              <a:t>In this manner, the</a:t>
            </a:r>
            <a:r>
              <a:rPr lang="tr-TR" dirty="0"/>
              <a:t> </a:t>
            </a:r>
            <a:r>
              <a:rPr lang="en-US" dirty="0"/>
              <a:t>dense bodies correspond to the Z lines of skeletal muscle.</a:t>
            </a:r>
          </a:p>
          <a:p>
            <a:r>
              <a:rPr lang="en-US" dirty="0"/>
              <a:t>The myosin filaments have a diameter</a:t>
            </a:r>
            <a:r>
              <a:rPr lang="tr-TR" dirty="0"/>
              <a:t> </a:t>
            </a:r>
            <a:r>
              <a:rPr lang="en-US" dirty="0"/>
              <a:t>more than twice that of the actin filaments and the ratio of</a:t>
            </a:r>
            <a:r>
              <a:rPr lang="tr-TR" dirty="0"/>
              <a:t> </a:t>
            </a:r>
            <a:r>
              <a:rPr lang="en-US" dirty="0"/>
              <a:t>actin to myosin is 15 : 1. </a:t>
            </a:r>
            <a:endParaRPr lang="tr-TR" dirty="0"/>
          </a:p>
          <a:p>
            <a:r>
              <a:rPr lang="en-US" dirty="0"/>
              <a:t>The</a:t>
            </a:r>
            <a:r>
              <a:rPr lang="tr-TR" dirty="0"/>
              <a:t> </a:t>
            </a:r>
            <a:r>
              <a:rPr lang="en-US" dirty="0"/>
              <a:t>actin filaments from two separate dense bodies extend toward</a:t>
            </a:r>
            <a:r>
              <a:rPr lang="tr-TR" dirty="0"/>
              <a:t> </a:t>
            </a:r>
            <a:r>
              <a:rPr lang="en-US" dirty="0"/>
              <a:t>each other and surround a myosin filament</a:t>
            </a:r>
            <a:r>
              <a:rPr lang="tr-TR" dirty="0"/>
              <a:t>, </a:t>
            </a:r>
            <a:r>
              <a:rPr lang="en-US" dirty="0"/>
              <a:t>thereby providing a contractile unit that is similar to a contractile</a:t>
            </a:r>
            <a:r>
              <a:rPr lang="tr-TR" dirty="0"/>
              <a:t> </a:t>
            </a:r>
            <a:r>
              <a:rPr lang="en-US" dirty="0"/>
              <a:t>unit of skeletal muscle (i.e., the sarcomere).</a:t>
            </a:r>
            <a:endParaRPr lang="tr-TR" dirty="0"/>
          </a:p>
          <a:p>
            <a:r>
              <a:rPr lang="en-US" dirty="0"/>
              <a:t>T tubules are absent in smooth muscle fibers, but there are</a:t>
            </a:r>
            <a:r>
              <a:rPr lang="tr-TR" dirty="0"/>
              <a:t> </a:t>
            </a:r>
            <a:r>
              <a:rPr lang="en-US" dirty="0"/>
              <a:t>numerous invaginations in the fiber membrane called </a:t>
            </a:r>
            <a:r>
              <a:rPr lang="en-US" b="1" dirty="0"/>
              <a:t>ca</a:t>
            </a:r>
            <a:r>
              <a:rPr lang="tr-TR" b="1" dirty="0" err="1"/>
              <a:t>veolae</a:t>
            </a:r>
            <a:r>
              <a:rPr lang="tr-TR" b="1" dirty="0"/>
              <a:t>.</a:t>
            </a:r>
          </a:p>
          <a:p>
            <a:r>
              <a:rPr lang="en-US" dirty="0"/>
              <a:t>It is believed that they may have a function </a:t>
            </a:r>
            <a:r>
              <a:rPr lang="tr-TR" dirty="0"/>
              <a:t> </a:t>
            </a:r>
            <a:r>
              <a:rPr lang="en-US" dirty="0"/>
              <a:t>similar</a:t>
            </a:r>
            <a:r>
              <a:rPr lang="tr-TR" dirty="0"/>
              <a:t> </a:t>
            </a:r>
            <a:r>
              <a:rPr lang="en-US" dirty="0"/>
              <a:t>to T tubules.</a:t>
            </a:r>
          </a:p>
          <a:p>
            <a:endParaRPr lang="tr-TR" dirty="0"/>
          </a:p>
        </p:txBody>
      </p:sp>
      <p:pic>
        <p:nvPicPr>
          <p:cNvPr id="6" name="Resim 5">
            <a:extLst>
              <a:ext uri="{FF2B5EF4-FFF2-40B4-BE49-F238E27FC236}">
                <a16:creationId xmlns:a16="http://schemas.microsoft.com/office/drawing/2014/main" xmlns="" id="{A8306392-EC8B-45E3-B915-8F7F517058F6}"/>
              </a:ext>
            </a:extLst>
          </p:cNvPr>
          <p:cNvPicPr>
            <a:picLocks noChangeAspect="1"/>
          </p:cNvPicPr>
          <p:nvPr/>
        </p:nvPicPr>
        <p:blipFill>
          <a:blip r:embed="rId2"/>
          <a:stretch>
            <a:fillRect/>
          </a:stretch>
        </p:blipFill>
        <p:spPr>
          <a:xfrm>
            <a:off x="8560030" y="1344035"/>
            <a:ext cx="3309468" cy="4169930"/>
          </a:xfrm>
          <a:prstGeom prst="rect">
            <a:avLst/>
          </a:prstGeom>
        </p:spPr>
      </p:pic>
    </p:spTree>
    <p:extLst>
      <p:ext uri="{BB962C8B-B14F-4D97-AF65-F5344CB8AC3E}">
        <p14:creationId xmlns:p14="http://schemas.microsoft.com/office/powerpoint/2010/main" val="244840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Excitation–contraction coupling</a:t>
            </a:r>
            <a:r>
              <a:rPr lang="tr-TR" b="1" dirty="0"/>
              <a:t> </a:t>
            </a:r>
            <a:r>
              <a:rPr lang="en-US" b="1" dirty="0"/>
              <a:t>in smooth muscle</a:t>
            </a:r>
          </a:p>
        </p:txBody>
      </p:sp>
      <p:sp>
        <p:nvSpPr>
          <p:cNvPr id="3" name="İçerik Yer Tutucusu 2"/>
          <p:cNvSpPr>
            <a:spLocks noGrp="1"/>
          </p:cNvSpPr>
          <p:nvPr>
            <p:ph idx="1"/>
          </p:nvPr>
        </p:nvSpPr>
        <p:spPr>
          <a:xfrm>
            <a:off x="838200" y="1825625"/>
            <a:ext cx="4199313" cy="4539688"/>
          </a:xfrm>
        </p:spPr>
        <p:txBody>
          <a:bodyPr>
            <a:normAutofit fontScale="92500" lnSpcReduction="10000"/>
          </a:bodyPr>
          <a:lstStyle/>
          <a:p>
            <a:r>
              <a:rPr lang="en-US" dirty="0"/>
              <a:t>Smooth muscle does not have the tropomyosin–troponin complex,</a:t>
            </a:r>
            <a:r>
              <a:rPr lang="tr-TR" dirty="0"/>
              <a:t> </a:t>
            </a:r>
            <a:r>
              <a:rPr lang="en-US" dirty="0"/>
              <a:t>the protein that covers active sites on the actin filament in</a:t>
            </a:r>
            <a:r>
              <a:rPr lang="tr-TR" dirty="0"/>
              <a:t> </a:t>
            </a:r>
            <a:r>
              <a:rPr lang="en-US" dirty="0"/>
              <a:t>skeletal muscle. </a:t>
            </a:r>
            <a:endParaRPr lang="tr-TR" dirty="0"/>
          </a:p>
          <a:p>
            <a:r>
              <a:rPr lang="en-US" dirty="0"/>
              <a:t>Instead of the tropomyosin–</a:t>
            </a:r>
            <a:r>
              <a:rPr lang="tr-TR" dirty="0"/>
              <a:t> </a:t>
            </a:r>
            <a:r>
              <a:rPr lang="en-US" dirty="0"/>
              <a:t>troponin complex, smooth muscle contains another protein</a:t>
            </a:r>
            <a:r>
              <a:rPr lang="tr-TR" dirty="0"/>
              <a:t> </a:t>
            </a:r>
            <a:r>
              <a:rPr lang="en-US" dirty="0"/>
              <a:t>known as calmodulin</a:t>
            </a:r>
            <a:r>
              <a:rPr lang="tr-TR" dirty="0"/>
              <a:t>.</a:t>
            </a:r>
          </a:p>
          <a:p>
            <a:r>
              <a:rPr lang="en-US" dirty="0"/>
              <a:t>After the influx of calcium ions following depolarization</a:t>
            </a:r>
            <a:r>
              <a:rPr lang="tr-TR" dirty="0"/>
              <a:t> </a:t>
            </a:r>
            <a:r>
              <a:rPr lang="en-US" dirty="0"/>
              <a:t>of the fiber membrane, the calcium ions bind with</a:t>
            </a:r>
            <a:r>
              <a:rPr lang="tr-TR" dirty="0"/>
              <a:t> </a:t>
            </a:r>
            <a:r>
              <a:rPr lang="tr-TR" dirty="0" err="1"/>
              <a:t>calmodulin</a:t>
            </a:r>
            <a:r>
              <a:rPr lang="tr-TR" dirty="0"/>
              <a:t>.</a:t>
            </a:r>
          </a:p>
          <a:p>
            <a:endParaRPr lang="tr-TR" dirty="0"/>
          </a:p>
        </p:txBody>
      </p:sp>
      <p:pic>
        <p:nvPicPr>
          <p:cNvPr id="4" name="Resim 3">
            <a:extLst>
              <a:ext uri="{FF2B5EF4-FFF2-40B4-BE49-F238E27FC236}">
                <a16:creationId xmlns:a16="http://schemas.microsoft.com/office/drawing/2014/main" xmlns="" id="{577425DC-35C1-4914-A385-082790E45DF4}"/>
              </a:ext>
            </a:extLst>
          </p:cNvPr>
          <p:cNvPicPr>
            <a:picLocks noChangeAspect="1"/>
          </p:cNvPicPr>
          <p:nvPr/>
        </p:nvPicPr>
        <p:blipFill rotWithShape="1">
          <a:blip r:embed="rId2"/>
          <a:srcRect l="17515" t="16849" r="18849" b="5324"/>
          <a:stretch/>
        </p:blipFill>
        <p:spPr>
          <a:xfrm>
            <a:off x="5644340" y="1155468"/>
            <a:ext cx="5818911" cy="5337407"/>
          </a:xfrm>
          <a:prstGeom prst="rect">
            <a:avLst/>
          </a:prstGeom>
        </p:spPr>
      </p:pic>
    </p:spTree>
    <p:extLst>
      <p:ext uri="{BB962C8B-B14F-4D97-AF65-F5344CB8AC3E}">
        <p14:creationId xmlns:p14="http://schemas.microsoft.com/office/powerpoint/2010/main" val="3869685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Smooth</a:t>
            </a:r>
            <a:r>
              <a:rPr lang="tr-TR" b="1" dirty="0"/>
              <a:t> </a:t>
            </a:r>
            <a:r>
              <a:rPr lang="tr-TR" b="1" dirty="0" err="1"/>
              <a:t>muscle</a:t>
            </a:r>
            <a:r>
              <a:rPr lang="tr-TR" b="1" dirty="0"/>
              <a:t> </a:t>
            </a:r>
            <a:r>
              <a:rPr lang="tr-TR" b="1" dirty="0" err="1"/>
              <a:t>contraction</a:t>
            </a:r>
            <a:endParaRPr lang="tr-TR" dirty="0"/>
          </a:p>
        </p:txBody>
      </p:sp>
      <p:sp>
        <p:nvSpPr>
          <p:cNvPr id="3" name="İçerik Yer Tutucusu 2"/>
          <p:cNvSpPr>
            <a:spLocks noGrp="1"/>
          </p:cNvSpPr>
          <p:nvPr>
            <p:ph idx="1"/>
          </p:nvPr>
        </p:nvSpPr>
        <p:spPr>
          <a:xfrm>
            <a:off x="658094" y="1758156"/>
            <a:ext cx="5437906" cy="4825193"/>
          </a:xfrm>
        </p:spPr>
        <p:txBody>
          <a:bodyPr>
            <a:normAutofit fontScale="62500" lnSpcReduction="20000"/>
          </a:bodyPr>
          <a:lstStyle/>
          <a:p>
            <a:r>
              <a:rPr lang="en-US" dirty="0"/>
              <a:t>The </a:t>
            </a:r>
            <a:r>
              <a:rPr lang="en-US" b="1" dirty="0"/>
              <a:t>calcium–calmodulin </a:t>
            </a:r>
            <a:r>
              <a:rPr lang="en-US" dirty="0"/>
              <a:t>combination binds with and activates</a:t>
            </a:r>
            <a:r>
              <a:rPr lang="tr-TR" dirty="0"/>
              <a:t> </a:t>
            </a:r>
            <a:r>
              <a:rPr lang="tr-TR" b="1" dirty="0" err="1"/>
              <a:t>myosin</a:t>
            </a:r>
            <a:r>
              <a:rPr lang="tr-TR" b="1" dirty="0"/>
              <a:t> </a:t>
            </a:r>
            <a:r>
              <a:rPr lang="tr-TR" b="1" dirty="0" err="1"/>
              <a:t>kinase</a:t>
            </a:r>
            <a:r>
              <a:rPr lang="tr-TR" b="1" dirty="0"/>
              <a:t> </a:t>
            </a:r>
            <a:r>
              <a:rPr lang="tr-TR" dirty="0"/>
              <a:t>(</a:t>
            </a:r>
            <a:r>
              <a:rPr lang="tr-TR" dirty="0" err="1"/>
              <a:t>phosphocreatine</a:t>
            </a:r>
            <a:r>
              <a:rPr lang="tr-TR" dirty="0"/>
              <a:t> </a:t>
            </a:r>
            <a:r>
              <a:rPr lang="tr-TR" dirty="0" err="1"/>
              <a:t>kinase</a:t>
            </a:r>
            <a:r>
              <a:rPr lang="tr-TR" dirty="0"/>
              <a:t> in </a:t>
            </a:r>
            <a:r>
              <a:rPr lang="tr-TR" dirty="0" err="1"/>
              <a:t>skeletal</a:t>
            </a:r>
            <a:r>
              <a:rPr lang="tr-TR" dirty="0"/>
              <a:t> </a:t>
            </a:r>
            <a:r>
              <a:rPr lang="tr-TR" dirty="0" err="1"/>
              <a:t>muscle</a:t>
            </a:r>
            <a:r>
              <a:rPr lang="tr-TR" dirty="0"/>
              <a:t>), a </a:t>
            </a:r>
            <a:r>
              <a:rPr lang="tr-TR" dirty="0" err="1"/>
              <a:t>phosphorylating</a:t>
            </a:r>
            <a:r>
              <a:rPr lang="tr-TR" dirty="0"/>
              <a:t> </a:t>
            </a:r>
            <a:r>
              <a:rPr lang="tr-TR" dirty="0" err="1"/>
              <a:t>enzyme</a:t>
            </a:r>
            <a:r>
              <a:rPr lang="tr-TR" dirty="0"/>
              <a:t>.</a:t>
            </a:r>
          </a:p>
          <a:p>
            <a:r>
              <a:rPr lang="en-US" dirty="0"/>
              <a:t>Each of the </a:t>
            </a:r>
            <a:r>
              <a:rPr lang="en-US" b="1" dirty="0"/>
              <a:t>myosin cross‐bridge heads </a:t>
            </a:r>
            <a:r>
              <a:rPr lang="en-US" dirty="0"/>
              <a:t>a</a:t>
            </a:r>
            <a:r>
              <a:rPr lang="tr-TR" dirty="0"/>
              <a:t> </a:t>
            </a:r>
            <a:r>
              <a:rPr lang="en-US" b="1" dirty="0"/>
              <a:t>regulatory chain </a:t>
            </a:r>
            <a:r>
              <a:rPr lang="en-US" dirty="0"/>
              <a:t>that becomes phosphorylated in response</a:t>
            </a:r>
            <a:r>
              <a:rPr lang="tr-TR" dirty="0"/>
              <a:t> </a:t>
            </a:r>
            <a:r>
              <a:rPr lang="tr-TR" dirty="0" err="1"/>
              <a:t>to</a:t>
            </a:r>
            <a:r>
              <a:rPr lang="tr-TR" dirty="0"/>
              <a:t> </a:t>
            </a:r>
            <a:r>
              <a:rPr lang="tr-TR" dirty="0" err="1"/>
              <a:t>myosin</a:t>
            </a:r>
            <a:r>
              <a:rPr lang="tr-TR" dirty="0"/>
              <a:t> </a:t>
            </a:r>
            <a:r>
              <a:rPr lang="tr-TR" dirty="0" err="1"/>
              <a:t>kinase</a:t>
            </a:r>
            <a:r>
              <a:rPr lang="tr-TR" dirty="0"/>
              <a:t>.</a:t>
            </a:r>
          </a:p>
          <a:p>
            <a:r>
              <a:rPr lang="en-US" dirty="0"/>
              <a:t>When the regulatory chain is phosphorylated,</a:t>
            </a:r>
            <a:r>
              <a:rPr lang="tr-TR" dirty="0"/>
              <a:t> </a:t>
            </a:r>
            <a:r>
              <a:rPr lang="en-US" dirty="0"/>
              <a:t>the head is “cocked” and has the ability to bind repetitively with</a:t>
            </a:r>
            <a:r>
              <a:rPr lang="tr-TR" dirty="0"/>
              <a:t> </a:t>
            </a:r>
            <a:r>
              <a:rPr lang="en-US" dirty="0"/>
              <a:t>the uncovered active sites on the actin filament.</a:t>
            </a:r>
          </a:p>
          <a:p>
            <a:r>
              <a:rPr lang="en-US" dirty="0"/>
              <a:t>Repetitive binding with the actin active sites continues</a:t>
            </a:r>
            <a:r>
              <a:rPr lang="tr-TR" dirty="0"/>
              <a:t> </a:t>
            </a:r>
            <a:r>
              <a:rPr lang="en-US" dirty="0"/>
              <a:t>through the entire cycling process, with each binding adding</a:t>
            </a:r>
            <a:r>
              <a:rPr lang="tr-TR" dirty="0"/>
              <a:t> </a:t>
            </a:r>
            <a:r>
              <a:rPr lang="en-US" dirty="0"/>
              <a:t>to the muscle fiber contraction and development of</a:t>
            </a:r>
            <a:r>
              <a:rPr lang="tr-TR" dirty="0"/>
              <a:t> </a:t>
            </a:r>
            <a:r>
              <a:rPr lang="tr-TR" dirty="0" err="1"/>
              <a:t>tension</a:t>
            </a:r>
            <a:r>
              <a:rPr lang="tr-TR" dirty="0"/>
              <a:t>.</a:t>
            </a:r>
          </a:p>
          <a:p>
            <a:r>
              <a:rPr lang="en-US" dirty="0"/>
              <a:t>Relaxation of contracted smooth muscle fibers requires the</a:t>
            </a:r>
            <a:r>
              <a:rPr lang="tr-TR" dirty="0"/>
              <a:t> </a:t>
            </a:r>
            <a:r>
              <a:rPr lang="en-US" dirty="0"/>
              <a:t>presence of the enzyme </a:t>
            </a:r>
            <a:r>
              <a:rPr lang="en-US" b="1" dirty="0"/>
              <a:t>myosin phosphatase </a:t>
            </a:r>
            <a:r>
              <a:rPr lang="en-US" dirty="0"/>
              <a:t>located in the</a:t>
            </a:r>
            <a:r>
              <a:rPr lang="tr-TR" dirty="0"/>
              <a:t> </a:t>
            </a:r>
            <a:r>
              <a:rPr lang="en-US" dirty="0"/>
              <a:t>intracellular fluid of the smooth muscle fiber.</a:t>
            </a:r>
            <a:endParaRPr lang="tr-TR" dirty="0"/>
          </a:p>
          <a:p>
            <a:r>
              <a:rPr lang="en-US" dirty="0"/>
              <a:t>Variations in the amount of time for contraction and maintenance</a:t>
            </a:r>
            <a:r>
              <a:rPr lang="tr-TR" dirty="0"/>
              <a:t> </a:t>
            </a:r>
            <a:r>
              <a:rPr lang="en-US" dirty="0"/>
              <a:t>of tension are probably determined by the amount of</a:t>
            </a:r>
            <a:r>
              <a:rPr lang="tr-TR" dirty="0"/>
              <a:t> </a:t>
            </a:r>
            <a:r>
              <a:rPr lang="en-US" dirty="0"/>
              <a:t>myosin phosphatase in the fibers.</a:t>
            </a:r>
            <a:endParaRPr lang="tr-TR" dirty="0"/>
          </a:p>
        </p:txBody>
      </p:sp>
      <p:pic>
        <p:nvPicPr>
          <p:cNvPr id="5" name="Resim 4">
            <a:extLst>
              <a:ext uri="{FF2B5EF4-FFF2-40B4-BE49-F238E27FC236}">
                <a16:creationId xmlns:a16="http://schemas.microsoft.com/office/drawing/2014/main" xmlns="" id="{A0C9E2CF-B54C-4AD6-89C5-AE10EE5BA7B0}"/>
              </a:ext>
            </a:extLst>
          </p:cNvPr>
          <p:cNvPicPr>
            <a:picLocks noChangeAspect="1"/>
          </p:cNvPicPr>
          <p:nvPr/>
        </p:nvPicPr>
        <p:blipFill rotWithShape="1">
          <a:blip r:embed="rId2"/>
          <a:srcRect l="17515" t="16849" r="18849" b="5324"/>
          <a:stretch/>
        </p:blipFill>
        <p:spPr>
          <a:xfrm>
            <a:off x="6276107" y="1313410"/>
            <a:ext cx="5818911" cy="5337407"/>
          </a:xfrm>
          <a:prstGeom prst="rect">
            <a:avLst/>
          </a:prstGeom>
        </p:spPr>
      </p:pic>
    </p:spTree>
    <p:extLst>
      <p:ext uri="{BB962C8B-B14F-4D97-AF65-F5344CB8AC3E}">
        <p14:creationId xmlns:p14="http://schemas.microsoft.com/office/powerpoint/2010/main" val="517098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Contrasts between smooth and skeletal</a:t>
            </a:r>
            <a:br>
              <a:rPr lang="en-US" b="1" dirty="0"/>
            </a:br>
            <a:r>
              <a:rPr lang="tr-TR" b="1" dirty="0" err="1"/>
              <a:t>muscle</a:t>
            </a:r>
            <a:r>
              <a:rPr lang="tr-TR" b="1" dirty="0"/>
              <a:t> </a:t>
            </a:r>
            <a:r>
              <a:rPr lang="tr-TR" b="1" dirty="0" err="1"/>
              <a:t>contraction</a:t>
            </a:r>
            <a:endParaRPr lang="tr-TR" b="1" dirty="0"/>
          </a:p>
        </p:txBody>
      </p:sp>
      <p:sp>
        <p:nvSpPr>
          <p:cNvPr id="3" name="İçerik Yer Tutucusu 2"/>
          <p:cNvSpPr>
            <a:spLocks noGrp="1"/>
          </p:cNvSpPr>
          <p:nvPr>
            <p:ph idx="1"/>
          </p:nvPr>
        </p:nvSpPr>
        <p:spPr>
          <a:xfrm>
            <a:off x="838200" y="1825625"/>
            <a:ext cx="6302433" cy="4209415"/>
          </a:xfrm>
        </p:spPr>
        <p:txBody>
          <a:bodyPr>
            <a:normAutofit fontScale="92500"/>
          </a:bodyPr>
          <a:lstStyle/>
          <a:p>
            <a:r>
              <a:rPr lang="tr-TR" dirty="0" err="1"/>
              <a:t>Functional</a:t>
            </a:r>
            <a:r>
              <a:rPr lang="tr-TR" dirty="0"/>
              <a:t> </a:t>
            </a:r>
            <a:r>
              <a:rPr lang="tr-TR" dirty="0" err="1"/>
              <a:t>differences</a:t>
            </a:r>
            <a:r>
              <a:rPr lang="tr-TR" dirty="0"/>
              <a:t>:</a:t>
            </a:r>
            <a:endParaRPr lang="en-US" dirty="0"/>
          </a:p>
          <a:p>
            <a:r>
              <a:rPr lang="en-US" dirty="0"/>
              <a:t>1 The cycling of cross‐bridge head attachment and detachment</a:t>
            </a:r>
            <a:r>
              <a:rPr lang="tr-TR" dirty="0"/>
              <a:t> </a:t>
            </a:r>
            <a:r>
              <a:rPr lang="en-US" dirty="0"/>
              <a:t>to actin sites is much slower in smooth muscle. </a:t>
            </a:r>
            <a:endParaRPr lang="tr-TR" dirty="0"/>
          </a:p>
          <a:p>
            <a:r>
              <a:rPr lang="en-US" dirty="0"/>
              <a:t>The</a:t>
            </a:r>
            <a:r>
              <a:rPr lang="tr-TR" dirty="0"/>
              <a:t> </a:t>
            </a:r>
            <a:r>
              <a:rPr lang="en-US" dirty="0"/>
              <a:t>sarcoplasmic reticulum is rudimentary in smooth muscle</a:t>
            </a:r>
            <a:r>
              <a:rPr lang="tr-TR" dirty="0"/>
              <a:t> </a:t>
            </a:r>
            <a:r>
              <a:rPr lang="en-US" dirty="0"/>
              <a:t>fibers and calcium ions must enter the fiber </a:t>
            </a:r>
            <a:r>
              <a:rPr lang="en-US" b="1" dirty="0"/>
              <a:t>from the extracellular</a:t>
            </a:r>
            <a:r>
              <a:rPr lang="tr-TR" b="1" dirty="0"/>
              <a:t> </a:t>
            </a:r>
            <a:r>
              <a:rPr lang="en-US" b="1" dirty="0"/>
              <a:t>fluid.</a:t>
            </a:r>
            <a:endParaRPr lang="tr-TR" b="1" dirty="0"/>
          </a:p>
          <a:p>
            <a:r>
              <a:rPr lang="en-US" dirty="0"/>
              <a:t>Also, the Ca2+ pumps are in the fiber membrane</a:t>
            </a:r>
            <a:r>
              <a:rPr lang="tr-TR" dirty="0"/>
              <a:t> </a:t>
            </a:r>
            <a:r>
              <a:rPr lang="en-US" dirty="0"/>
              <a:t>and are much slower than those in the sarcoplasmic </a:t>
            </a:r>
            <a:r>
              <a:rPr lang="en-US" dirty="0" err="1"/>
              <a:t>reticulu</a:t>
            </a:r>
            <a:r>
              <a:rPr lang="tr-TR" dirty="0"/>
              <a:t>m </a:t>
            </a:r>
            <a:r>
              <a:rPr lang="en-US" dirty="0"/>
              <a:t>of skeletal muscles.</a:t>
            </a:r>
            <a:endParaRPr lang="tr-TR" dirty="0"/>
          </a:p>
        </p:txBody>
      </p:sp>
      <p:pic>
        <p:nvPicPr>
          <p:cNvPr id="4" name="Resim 3">
            <a:extLst>
              <a:ext uri="{FF2B5EF4-FFF2-40B4-BE49-F238E27FC236}">
                <a16:creationId xmlns:a16="http://schemas.microsoft.com/office/drawing/2014/main" xmlns="" id="{F8768D49-3517-4434-B5A8-94C23FDDC914}"/>
              </a:ext>
            </a:extLst>
          </p:cNvPr>
          <p:cNvPicPr>
            <a:picLocks noChangeAspect="1"/>
          </p:cNvPicPr>
          <p:nvPr/>
        </p:nvPicPr>
        <p:blipFill>
          <a:blip r:embed="rId2"/>
          <a:stretch>
            <a:fillRect/>
          </a:stretch>
        </p:blipFill>
        <p:spPr>
          <a:xfrm>
            <a:off x="8118591" y="1582449"/>
            <a:ext cx="2571750" cy="1781175"/>
          </a:xfrm>
          <a:prstGeom prst="rect">
            <a:avLst/>
          </a:prstGeom>
        </p:spPr>
      </p:pic>
      <p:pic>
        <p:nvPicPr>
          <p:cNvPr id="5" name="Resim 4">
            <a:extLst>
              <a:ext uri="{FF2B5EF4-FFF2-40B4-BE49-F238E27FC236}">
                <a16:creationId xmlns:a16="http://schemas.microsoft.com/office/drawing/2014/main" xmlns="" id="{9DA9A97E-C2D8-459D-9D72-2387F9E597A1}"/>
              </a:ext>
            </a:extLst>
          </p:cNvPr>
          <p:cNvPicPr>
            <a:picLocks noChangeAspect="1"/>
          </p:cNvPicPr>
          <p:nvPr/>
        </p:nvPicPr>
        <p:blipFill rotWithShape="1">
          <a:blip r:embed="rId3"/>
          <a:srcRect t="12437" r="27536" b="1189"/>
          <a:stretch/>
        </p:blipFill>
        <p:spPr>
          <a:xfrm>
            <a:off x="8370485" y="3738964"/>
            <a:ext cx="2571750" cy="2296076"/>
          </a:xfrm>
          <a:prstGeom prst="rect">
            <a:avLst/>
          </a:prstGeom>
        </p:spPr>
      </p:pic>
    </p:spTree>
    <p:extLst>
      <p:ext uri="{BB962C8B-B14F-4D97-AF65-F5344CB8AC3E}">
        <p14:creationId xmlns:p14="http://schemas.microsoft.com/office/powerpoint/2010/main" val="1710285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Contrasts between smooth and skeletal</a:t>
            </a:r>
            <a:br>
              <a:rPr lang="en-US" b="1" dirty="0"/>
            </a:br>
            <a:r>
              <a:rPr lang="tr-TR" b="1" dirty="0" err="1"/>
              <a:t>muscle</a:t>
            </a:r>
            <a:r>
              <a:rPr lang="tr-TR" b="1" dirty="0"/>
              <a:t> </a:t>
            </a:r>
            <a:r>
              <a:rPr lang="tr-TR" b="1" dirty="0" err="1"/>
              <a:t>contraction</a:t>
            </a:r>
            <a:endParaRPr lang="tr-TR" b="1" dirty="0"/>
          </a:p>
        </p:txBody>
      </p:sp>
      <p:sp>
        <p:nvSpPr>
          <p:cNvPr id="3" name="İçerik Yer Tutucusu 2"/>
          <p:cNvSpPr>
            <a:spLocks noGrp="1"/>
          </p:cNvSpPr>
          <p:nvPr>
            <p:ph idx="1"/>
          </p:nvPr>
        </p:nvSpPr>
        <p:spPr>
          <a:xfrm>
            <a:off x="497378" y="2016818"/>
            <a:ext cx="5313218" cy="4658302"/>
          </a:xfrm>
        </p:spPr>
        <p:txBody>
          <a:bodyPr>
            <a:normAutofit fontScale="77500" lnSpcReduction="20000"/>
          </a:bodyPr>
          <a:lstStyle/>
          <a:p>
            <a:r>
              <a:rPr lang="tr-TR" dirty="0"/>
              <a:t>2. </a:t>
            </a:r>
            <a:r>
              <a:rPr lang="en-US" dirty="0"/>
              <a:t>Cross‐bridge heads have less ATPase activity in</a:t>
            </a:r>
            <a:r>
              <a:rPr lang="tr-TR" dirty="0"/>
              <a:t> </a:t>
            </a:r>
            <a:r>
              <a:rPr lang="en-US" dirty="0"/>
              <a:t>smooth muscle, thereby reducing movements of the </a:t>
            </a:r>
            <a:r>
              <a:rPr lang="en-US" dirty="0" err="1"/>
              <a:t>crossbridge</a:t>
            </a:r>
            <a:r>
              <a:rPr lang="tr-TR" dirty="0"/>
              <a:t> </a:t>
            </a:r>
            <a:r>
              <a:rPr lang="en-US" dirty="0"/>
              <a:t>heads and slowing the rate of cycling.</a:t>
            </a:r>
          </a:p>
          <a:p>
            <a:r>
              <a:rPr lang="en-US" b="1" dirty="0"/>
              <a:t>3 </a:t>
            </a:r>
            <a:r>
              <a:rPr lang="en-US" dirty="0"/>
              <a:t>Much less energy is required to sustain contraction tension in</a:t>
            </a:r>
            <a:r>
              <a:rPr lang="tr-TR" dirty="0"/>
              <a:t> </a:t>
            </a:r>
            <a:r>
              <a:rPr lang="en-US" dirty="0"/>
              <a:t>smooth muscle because slow attachment and detachment</a:t>
            </a:r>
            <a:r>
              <a:rPr lang="tr-TR" dirty="0"/>
              <a:t> </a:t>
            </a:r>
            <a:r>
              <a:rPr lang="en-US" dirty="0"/>
              <a:t>cycling requires only one molecule of ATP for each cycle,</a:t>
            </a:r>
            <a:r>
              <a:rPr lang="tr-TR" dirty="0"/>
              <a:t> </a:t>
            </a:r>
            <a:r>
              <a:rPr lang="en-US" dirty="0"/>
              <a:t>regardless of its duration. </a:t>
            </a:r>
            <a:endParaRPr lang="tr-TR" dirty="0"/>
          </a:p>
          <a:p>
            <a:r>
              <a:rPr lang="en-US" dirty="0"/>
              <a:t>Maintenance of tonic contractions</a:t>
            </a:r>
            <a:r>
              <a:rPr lang="tr-TR" dirty="0"/>
              <a:t> </a:t>
            </a:r>
            <a:r>
              <a:rPr lang="en-US" dirty="0"/>
              <a:t>(e.g., intestines, urinary bladder) without cycling provides</a:t>
            </a:r>
            <a:r>
              <a:rPr lang="tr-TR" dirty="0"/>
              <a:t> </a:t>
            </a:r>
            <a:r>
              <a:rPr lang="en-US" dirty="0"/>
              <a:t>energy economy for the body.</a:t>
            </a:r>
          </a:p>
          <a:p>
            <a:r>
              <a:rPr lang="en-US" b="1" dirty="0"/>
              <a:t>4 </a:t>
            </a:r>
            <a:r>
              <a:rPr lang="en-US" dirty="0"/>
              <a:t>The maximum force of contraction attained by smooth</a:t>
            </a:r>
            <a:r>
              <a:rPr lang="tr-TR" dirty="0"/>
              <a:t> </a:t>
            </a:r>
            <a:r>
              <a:rPr lang="en-US" dirty="0"/>
              <a:t>muscle can be greater than that of skeletal muscle because</a:t>
            </a:r>
            <a:r>
              <a:rPr lang="tr-TR" dirty="0"/>
              <a:t> </a:t>
            </a:r>
            <a:r>
              <a:rPr lang="en-US" dirty="0"/>
              <a:t>of the prolonged attachment of myosin cross‐bridge heads</a:t>
            </a:r>
            <a:r>
              <a:rPr lang="tr-TR" dirty="0"/>
              <a:t> </a:t>
            </a:r>
            <a:r>
              <a:rPr lang="en-US" dirty="0"/>
              <a:t>to the actin filaments. </a:t>
            </a:r>
            <a:endParaRPr lang="tr-TR" dirty="0"/>
          </a:p>
        </p:txBody>
      </p:sp>
      <p:pic>
        <p:nvPicPr>
          <p:cNvPr id="6" name="Resim 5">
            <a:extLst>
              <a:ext uri="{FF2B5EF4-FFF2-40B4-BE49-F238E27FC236}">
                <a16:creationId xmlns:a16="http://schemas.microsoft.com/office/drawing/2014/main" xmlns="" id="{021E54EC-381E-4E33-9BD9-612624FB3FB6}"/>
              </a:ext>
            </a:extLst>
          </p:cNvPr>
          <p:cNvPicPr>
            <a:picLocks noChangeAspect="1"/>
          </p:cNvPicPr>
          <p:nvPr/>
        </p:nvPicPr>
        <p:blipFill rotWithShape="1">
          <a:blip r:embed="rId2"/>
          <a:srcRect l="-939" t="14788" r="-1" b="5324"/>
          <a:stretch/>
        </p:blipFill>
        <p:spPr>
          <a:xfrm>
            <a:off x="5750154" y="2016818"/>
            <a:ext cx="6331009" cy="3757988"/>
          </a:xfrm>
          <a:prstGeom prst="rect">
            <a:avLst/>
          </a:prstGeom>
        </p:spPr>
      </p:pic>
    </p:spTree>
    <p:extLst>
      <p:ext uri="{BB962C8B-B14F-4D97-AF65-F5344CB8AC3E}">
        <p14:creationId xmlns:p14="http://schemas.microsoft.com/office/powerpoint/2010/main" val="2373007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Smooth</a:t>
            </a:r>
            <a:r>
              <a:rPr lang="tr-TR" b="1" dirty="0"/>
              <a:t> </a:t>
            </a:r>
            <a:r>
              <a:rPr lang="tr-TR" b="1" dirty="0" err="1"/>
              <a:t>muscle</a:t>
            </a:r>
            <a:r>
              <a:rPr lang="tr-TR" b="1" dirty="0"/>
              <a:t> </a:t>
            </a:r>
            <a:r>
              <a:rPr lang="tr-TR" b="1" dirty="0" err="1"/>
              <a:t>contraction</a:t>
            </a:r>
            <a:r>
              <a:rPr lang="tr-TR" b="1" dirty="0"/>
              <a:t> </a:t>
            </a:r>
            <a:r>
              <a:rPr lang="tr-TR" b="1" dirty="0" err="1"/>
              <a:t>stimuli</a:t>
            </a:r>
            <a:endParaRPr lang="tr-TR" b="1" dirty="0"/>
          </a:p>
        </p:txBody>
      </p:sp>
      <p:sp>
        <p:nvSpPr>
          <p:cNvPr id="3" name="İçerik Yer Tutucusu 2"/>
          <p:cNvSpPr>
            <a:spLocks noGrp="1"/>
          </p:cNvSpPr>
          <p:nvPr>
            <p:ph idx="1"/>
          </p:nvPr>
        </p:nvSpPr>
        <p:spPr>
          <a:xfrm>
            <a:off x="838200" y="1635067"/>
            <a:ext cx="6385560" cy="2720802"/>
          </a:xfrm>
        </p:spPr>
        <p:txBody>
          <a:bodyPr>
            <a:noAutofit/>
          </a:bodyPr>
          <a:lstStyle/>
          <a:p>
            <a:r>
              <a:rPr lang="en-US" sz="1600" dirty="0"/>
              <a:t>Neuromuscular junctions found in skeletal muscle fibers do not</a:t>
            </a:r>
            <a:r>
              <a:rPr lang="tr-TR" sz="1600" dirty="0"/>
              <a:t> </a:t>
            </a:r>
            <a:r>
              <a:rPr lang="en-US" sz="1600" dirty="0"/>
              <a:t>occur in smooth muscle. </a:t>
            </a:r>
            <a:endParaRPr lang="tr-TR" sz="1600" dirty="0"/>
          </a:p>
          <a:p>
            <a:r>
              <a:rPr lang="en-US" sz="1600" dirty="0"/>
              <a:t>The autonomic nerve fibers innervating</a:t>
            </a:r>
            <a:r>
              <a:rPr lang="tr-TR" sz="1600" dirty="0"/>
              <a:t> </a:t>
            </a:r>
            <a:r>
              <a:rPr lang="en-US" sz="1600" dirty="0"/>
              <a:t>single‐unit smooth muscle branch diffusely on top of a</a:t>
            </a:r>
            <a:r>
              <a:rPr lang="tr-TR" sz="1600" dirty="0"/>
              <a:t> </a:t>
            </a:r>
            <a:r>
              <a:rPr lang="en-US" sz="1600" dirty="0"/>
              <a:t>sheet of muscle fibers. </a:t>
            </a:r>
            <a:endParaRPr lang="tr-TR" sz="1600" dirty="0"/>
          </a:p>
          <a:p>
            <a:r>
              <a:rPr lang="en-US" sz="1600" dirty="0"/>
              <a:t>Instead of making direct contact, there</a:t>
            </a:r>
            <a:r>
              <a:rPr lang="tr-TR" sz="1600" dirty="0"/>
              <a:t> </a:t>
            </a:r>
            <a:r>
              <a:rPr lang="en-US" sz="1600" dirty="0"/>
              <a:t>are multiple varicosities (similar to a terminal bulb of presynaptic</a:t>
            </a:r>
            <a:r>
              <a:rPr lang="tr-TR" sz="1600" dirty="0"/>
              <a:t> </a:t>
            </a:r>
            <a:r>
              <a:rPr lang="en-US" sz="1600" dirty="0"/>
              <a:t>neurons) distributed along the nerve fiber with vesicles</a:t>
            </a:r>
            <a:r>
              <a:rPr lang="tr-TR" sz="1600" dirty="0"/>
              <a:t> </a:t>
            </a:r>
            <a:r>
              <a:rPr lang="en-US" sz="1600" dirty="0"/>
              <a:t>containing the transmitter substance, either acetylcholine or</a:t>
            </a:r>
            <a:r>
              <a:rPr lang="tr-TR" sz="1600" dirty="0"/>
              <a:t> </a:t>
            </a:r>
            <a:r>
              <a:rPr lang="en-US" sz="1600" dirty="0"/>
              <a:t>norepinephrine. </a:t>
            </a:r>
            <a:endParaRPr lang="tr-TR" sz="1600" dirty="0"/>
          </a:p>
          <a:p>
            <a:r>
              <a:rPr lang="en-US" sz="1600" dirty="0"/>
              <a:t>Smooth muscle fibers are usually innervated by both sympathetic</a:t>
            </a:r>
            <a:r>
              <a:rPr lang="tr-TR" sz="1600" dirty="0"/>
              <a:t> </a:t>
            </a:r>
            <a:r>
              <a:rPr lang="en-US" sz="1600" dirty="0"/>
              <a:t>and parasympathetic nerve fibers, each having opposite effects</a:t>
            </a:r>
            <a:r>
              <a:rPr lang="tr-TR" sz="1600" dirty="0"/>
              <a:t> </a:t>
            </a:r>
            <a:r>
              <a:rPr lang="en-US" sz="1600" dirty="0"/>
              <a:t>on the muscle fibers. </a:t>
            </a:r>
            <a:endParaRPr lang="tr-TR" sz="1600" dirty="0"/>
          </a:p>
          <a:p>
            <a:r>
              <a:rPr lang="en-US" sz="1600" dirty="0"/>
              <a:t>The</a:t>
            </a:r>
            <a:r>
              <a:rPr lang="tr-TR" sz="1600" dirty="0"/>
              <a:t> </a:t>
            </a:r>
            <a:r>
              <a:rPr lang="en-US" sz="1600" dirty="0"/>
              <a:t>neurotransmitter released by the varicosities diffuses over a</a:t>
            </a:r>
            <a:r>
              <a:rPr lang="tr-TR" sz="1600" dirty="0"/>
              <a:t> </a:t>
            </a:r>
            <a:r>
              <a:rPr lang="en-US" sz="1600" dirty="0"/>
              <a:t>large area and affects numerous single‐unit smooth muscle</a:t>
            </a:r>
            <a:r>
              <a:rPr lang="tr-TR" sz="1600" dirty="0"/>
              <a:t> </a:t>
            </a:r>
            <a:r>
              <a:rPr lang="en-US" sz="1600" dirty="0"/>
              <a:t>fibers.</a:t>
            </a:r>
            <a:endParaRPr lang="tr-TR" sz="1600" dirty="0"/>
          </a:p>
          <a:p>
            <a:r>
              <a:rPr lang="en-US" sz="1600" dirty="0"/>
              <a:t>In this way, large areas of smooth muscle contract simultaneously,</a:t>
            </a:r>
            <a:r>
              <a:rPr lang="tr-TR" sz="1600" dirty="0"/>
              <a:t> </a:t>
            </a:r>
            <a:r>
              <a:rPr lang="en-US" sz="1600" dirty="0"/>
              <a:t>with electrical stimuli being transmitted repeatedly</a:t>
            </a:r>
            <a:r>
              <a:rPr lang="tr-TR" sz="1600" dirty="0"/>
              <a:t> </a:t>
            </a:r>
            <a:r>
              <a:rPr lang="en-US" sz="1600" dirty="0"/>
              <a:t>among neighboring fibers by way of gap junctions. </a:t>
            </a:r>
            <a:endParaRPr lang="tr-TR" sz="1600" dirty="0"/>
          </a:p>
          <a:p>
            <a:r>
              <a:rPr lang="en-US" sz="1600" dirty="0"/>
              <a:t>This kind of activity</a:t>
            </a:r>
            <a:r>
              <a:rPr lang="tr-TR" sz="1600" dirty="0"/>
              <a:t> </a:t>
            </a:r>
            <a:r>
              <a:rPr lang="en-US" sz="1600" dirty="0"/>
              <a:t>is common in the large peristaltic waves of contraction that</a:t>
            </a:r>
            <a:r>
              <a:rPr lang="tr-TR" sz="1600" dirty="0"/>
              <a:t> </a:t>
            </a:r>
            <a:r>
              <a:rPr lang="en-US" sz="1600" dirty="0"/>
              <a:t>move intestinal contents from one end of the digestive tract to</a:t>
            </a:r>
            <a:r>
              <a:rPr lang="tr-TR" sz="1600" dirty="0"/>
              <a:t> </a:t>
            </a:r>
            <a:r>
              <a:rPr lang="en-US" sz="1600" dirty="0"/>
              <a:t>the other and similar peristaltic waves that occur in the uterus</a:t>
            </a:r>
            <a:r>
              <a:rPr lang="tr-TR" sz="1600" dirty="0"/>
              <a:t> </a:t>
            </a:r>
            <a:r>
              <a:rPr lang="en-US" sz="1600" dirty="0"/>
              <a:t>and the ureters.</a:t>
            </a:r>
            <a:endParaRPr lang="tr-TR" sz="1600" dirty="0"/>
          </a:p>
        </p:txBody>
      </p:sp>
      <p:pic>
        <p:nvPicPr>
          <p:cNvPr id="4" name="Resim 3">
            <a:extLst>
              <a:ext uri="{FF2B5EF4-FFF2-40B4-BE49-F238E27FC236}">
                <a16:creationId xmlns:a16="http://schemas.microsoft.com/office/drawing/2014/main" xmlns="" id="{97D84912-42C2-4ACB-8CCF-54EABD61DA48}"/>
              </a:ext>
            </a:extLst>
          </p:cNvPr>
          <p:cNvPicPr>
            <a:picLocks noChangeAspect="1"/>
          </p:cNvPicPr>
          <p:nvPr/>
        </p:nvPicPr>
        <p:blipFill>
          <a:blip r:embed="rId2"/>
          <a:stretch>
            <a:fillRect/>
          </a:stretch>
        </p:blipFill>
        <p:spPr>
          <a:xfrm>
            <a:off x="7717071" y="1871662"/>
            <a:ext cx="4359938" cy="1868545"/>
          </a:xfrm>
          <a:prstGeom prst="rect">
            <a:avLst/>
          </a:prstGeom>
        </p:spPr>
      </p:pic>
      <p:pic>
        <p:nvPicPr>
          <p:cNvPr id="5" name="Resim 4">
            <a:extLst>
              <a:ext uri="{FF2B5EF4-FFF2-40B4-BE49-F238E27FC236}">
                <a16:creationId xmlns:a16="http://schemas.microsoft.com/office/drawing/2014/main" xmlns="" id="{0532F88D-B536-48C9-870F-EB54908666A5}"/>
              </a:ext>
            </a:extLst>
          </p:cNvPr>
          <p:cNvPicPr>
            <a:picLocks noChangeAspect="1"/>
          </p:cNvPicPr>
          <p:nvPr/>
        </p:nvPicPr>
        <p:blipFill rotWithShape="1">
          <a:blip r:embed="rId3"/>
          <a:srcRect l="-656" t="24653"/>
          <a:stretch/>
        </p:blipFill>
        <p:spPr>
          <a:xfrm>
            <a:off x="7988531" y="4015036"/>
            <a:ext cx="3923607" cy="2199940"/>
          </a:xfrm>
          <a:prstGeom prst="rect">
            <a:avLst/>
          </a:prstGeom>
        </p:spPr>
      </p:pic>
    </p:spTree>
    <p:extLst>
      <p:ext uri="{BB962C8B-B14F-4D97-AF65-F5344CB8AC3E}">
        <p14:creationId xmlns:p14="http://schemas.microsoft.com/office/powerpoint/2010/main" val="171706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t>Stimuli</a:t>
            </a:r>
            <a:r>
              <a:rPr lang="tr-TR" b="1" dirty="0"/>
              <a:t> </a:t>
            </a:r>
            <a:r>
              <a:rPr lang="tr-TR" b="1" dirty="0" err="1"/>
              <a:t>other</a:t>
            </a:r>
            <a:r>
              <a:rPr lang="tr-TR" b="1" dirty="0"/>
              <a:t> </a:t>
            </a:r>
            <a:r>
              <a:rPr lang="tr-TR" b="1" dirty="0" err="1"/>
              <a:t>than</a:t>
            </a:r>
            <a:r>
              <a:rPr lang="tr-TR" b="1" dirty="0"/>
              <a:t> </a:t>
            </a:r>
            <a:r>
              <a:rPr lang="tr-TR" b="1" dirty="0" err="1"/>
              <a:t>autonomic</a:t>
            </a:r>
            <a:endParaRPr lang="tr-TR" b="1" dirty="0"/>
          </a:p>
        </p:txBody>
      </p:sp>
      <p:sp>
        <p:nvSpPr>
          <p:cNvPr id="3" name="İçerik Yer Tutucusu 2"/>
          <p:cNvSpPr>
            <a:spLocks noGrp="1"/>
          </p:cNvSpPr>
          <p:nvPr>
            <p:ph idx="1"/>
          </p:nvPr>
        </p:nvSpPr>
        <p:spPr>
          <a:xfrm>
            <a:off x="838201" y="1825625"/>
            <a:ext cx="7137400" cy="4295776"/>
          </a:xfrm>
        </p:spPr>
        <p:txBody>
          <a:bodyPr>
            <a:normAutofit fontScale="70000" lnSpcReduction="20000"/>
          </a:bodyPr>
          <a:lstStyle/>
          <a:p>
            <a:r>
              <a:rPr lang="en-US" dirty="0"/>
              <a:t>The membrane of single‐unit smooth muscle fibers is sensitive</a:t>
            </a:r>
            <a:r>
              <a:rPr lang="tr-TR" dirty="0"/>
              <a:t> </a:t>
            </a:r>
            <a:r>
              <a:rPr lang="en-US" dirty="0"/>
              <a:t>to mechanical stimuli. </a:t>
            </a:r>
            <a:endParaRPr lang="tr-TR" dirty="0"/>
          </a:p>
          <a:p>
            <a:r>
              <a:rPr lang="en-US" dirty="0"/>
              <a:t>Stretching the membrane of these fibers</a:t>
            </a:r>
            <a:r>
              <a:rPr lang="tr-TR" dirty="0"/>
              <a:t> </a:t>
            </a:r>
            <a:r>
              <a:rPr lang="en-US" dirty="0"/>
              <a:t>leads to depolarization and consequently contraction. </a:t>
            </a:r>
            <a:endParaRPr lang="tr-TR" dirty="0"/>
          </a:p>
          <a:p>
            <a:r>
              <a:rPr lang="en-US" dirty="0"/>
              <a:t>With </a:t>
            </a:r>
            <a:r>
              <a:rPr lang="en-US" dirty="0" err="1"/>
              <a:t>autoregulation</a:t>
            </a:r>
            <a:r>
              <a:rPr lang="en-US" dirty="0"/>
              <a:t> of blood flow in arterioles,</a:t>
            </a:r>
            <a:r>
              <a:rPr lang="tr-TR" dirty="0"/>
              <a:t> </a:t>
            </a:r>
            <a:r>
              <a:rPr lang="en-US" dirty="0"/>
              <a:t>a rise in blood pressure causes stretch of the encircling</a:t>
            </a:r>
            <a:r>
              <a:rPr lang="tr-TR" dirty="0"/>
              <a:t> </a:t>
            </a:r>
            <a:r>
              <a:rPr lang="en-US" dirty="0"/>
              <a:t>smooth muscle that stimulates contraction. </a:t>
            </a:r>
            <a:endParaRPr lang="tr-TR" dirty="0"/>
          </a:p>
          <a:p>
            <a:r>
              <a:rPr lang="en-US" dirty="0"/>
              <a:t>This maintains a</a:t>
            </a:r>
            <a:r>
              <a:rPr lang="tr-TR" dirty="0"/>
              <a:t> </a:t>
            </a:r>
            <a:r>
              <a:rPr lang="en-US" dirty="0"/>
              <a:t>fairly constant blood flow in the tissue they supply.</a:t>
            </a:r>
          </a:p>
          <a:p>
            <a:r>
              <a:rPr lang="en-US" dirty="0"/>
              <a:t>Multiunit smooth muscle is found in the ciliary body and the</a:t>
            </a:r>
            <a:r>
              <a:rPr lang="tr-TR" dirty="0"/>
              <a:t> </a:t>
            </a:r>
            <a:r>
              <a:rPr lang="en-US" dirty="0"/>
              <a:t>iris of the eye, in the </a:t>
            </a:r>
            <a:r>
              <a:rPr lang="en-US" dirty="0" err="1"/>
              <a:t>ductus</a:t>
            </a:r>
            <a:r>
              <a:rPr lang="en-US" dirty="0"/>
              <a:t> deferens, and the walls of large</a:t>
            </a:r>
            <a:r>
              <a:rPr lang="tr-TR" dirty="0"/>
              <a:t> </a:t>
            </a:r>
            <a:r>
              <a:rPr lang="en-US" dirty="0"/>
              <a:t>arteries. </a:t>
            </a:r>
            <a:endParaRPr lang="tr-TR" dirty="0"/>
          </a:p>
          <a:p>
            <a:r>
              <a:rPr lang="en-US" dirty="0"/>
              <a:t>In these units of smooth muscle, each muscle fiber</a:t>
            </a:r>
            <a:r>
              <a:rPr lang="tr-TR" dirty="0"/>
              <a:t> </a:t>
            </a:r>
            <a:r>
              <a:rPr lang="en-US" dirty="0"/>
              <a:t>is innervated separately and contracts only when it receives</a:t>
            </a:r>
            <a:r>
              <a:rPr lang="tr-TR" dirty="0"/>
              <a:t> a </a:t>
            </a:r>
            <a:r>
              <a:rPr lang="tr-TR" dirty="0" err="1"/>
              <a:t>synaptic</a:t>
            </a:r>
            <a:r>
              <a:rPr lang="tr-TR" dirty="0"/>
              <a:t> </a:t>
            </a:r>
            <a:r>
              <a:rPr lang="tr-TR" dirty="0" err="1"/>
              <a:t>stimuli</a:t>
            </a:r>
            <a:r>
              <a:rPr lang="tr-TR" dirty="0"/>
              <a:t>.</a:t>
            </a:r>
          </a:p>
          <a:p>
            <a:r>
              <a:rPr lang="en-US" dirty="0"/>
              <a:t>In addition to the above stimuli, smooth muscle may b</a:t>
            </a:r>
            <a:r>
              <a:rPr lang="tr-TR" dirty="0"/>
              <a:t>e </a:t>
            </a:r>
            <a:r>
              <a:rPr lang="en-US" dirty="0"/>
              <a:t>affected directly or indirectly by changes in oxygen concentration,</a:t>
            </a:r>
            <a:r>
              <a:rPr lang="tr-TR" dirty="0"/>
              <a:t> </a:t>
            </a:r>
            <a:r>
              <a:rPr lang="en-US" dirty="0"/>
              <a:t>pH, or ion concentrations in the extracellular fluid</a:t>
            </a:r>
            <a:endParaRPr lang="tr-TR" dirty="0"/>
          </a:p>
        </p:txBody>
      </p:sp>
      <p:pic>
        <p:nvPicPr>
          <p:cNvPr id="4" name="Resim 3">
            <a:extLst>
              <a:ext uri="{FF2B5EF4-FFF2-40B4-BE49-F238E27FC236}">
                <a16:creationId xmlns:a16="http://schemas.microsoft.com/office/drawing/2014/main" xmlns="" id="{69760AF1-4224-4E4C-ACB1-832DAA3CCFC2}"/>
              </a:ext>
            </a:extLst>
          </p:cNvPr>
          <p:cNvPicPr>
            <a:picLocks noChangeAspect="1"/>
          </p:cNvPicPr>
          <p:nvPr/>
        </p:nvPicPr>
        <p:blipFill>
          <a:blip r:embed="rId2"/>
          <a:stretch>
            <a:fillRect/>
          </a:stretch>
        </p:blipFill>
        <p:spPr>
          <a:xfrm>
            <a:off x="8087514" y="1777524"/>
            <a:ext cx="3655753" cy="3589285"/>
          </a:xfrm>
          <a:prstGeom prst="rect">
            <a:avLst/>
          </a:prstGeom>
        </p:spPr>
      </p:pic>
    </p:spTree>
    <p:extLst>
      <p:ext uri="{BB962C8B-B14F-4D97-AF65-F5344CB8AC3E}">
        <p14:creationId xmlns:p14="http://schemas.microsoft.com/office/powerpoint/2010/main" val="1810631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C291405D-A689-4DDA-BBB3-3F71B696728D}"/>
              </a:ext>
            </a:extLst>
          </p:cNvPr>
          <p:cNvSpPr>
            <a:spLocks noGrp="1"/>
          </p:cNvSpPr>
          <p:nvPr>
            <p:ph type="title"/>
          </p:nvPr>
        </p:nvSpPr>
        <p:spPr/>
        <p:txBody>
          <a:bodyPr/>
          <a:lstStyle/>
          <a:p>
            <a:r>
              <a:rPr lang="tr-TR" b="1" dirty="0"/>
              <a:t>ANY QUESTIONS?</a:t>
            </a:r>
          </a:p>
        </p:txBody>
      </p:sp>
      <p:pic>
        <p:nvPicPr>
          <p:cNvPr id="4" name="İçerik Yer Tutucusu 3">
            <a:extLst>
              <a:ext uri="{FF2B5EF4-FFF2-40B4-BE49-F238E27FC236}">
                <a16:creationId xmlns:a16="http://schemas.microsoft.com/office/drawing/2014/main" xmlns="" id="{582ABBBA-6AFF-4CD2-9E9E-A5ED03E7DB94}"/>
              </a:ext>
            </a:extLst>
          </p:cNvPr>
          <p:cNvPicPr>
            <a:picLocks noGrp="1" noChangeAspect="1"/>
          </p:cNvPicPr>
          <p:nvPr>
            <p:ph idx="1"/>
          </p:nvPr>
        </p:nvPicPr>
        <p:blipFill>
          <a:blip r:embed="rId2"/>
          <a:stretch>
            <a:fillRect/>
          </a:stretch>
        </p:blipFill>
        <p:spPr>
          <a:xfrm>
            <a:off x="3308349" y="2028824"/>
            <a:ext cx="5955393" cy="4168775"/>
          </a:xfrm>
          <a:prstGeom prst="rect">
            <a:avLst/>
          </a:prstGeom>
        </p:spPr>
      </p:pic>
    </p:spTree>
    <p:extLst>
      <p:ext uri="{BB962C8B-B14F-4D97-AF65-F5344CB8AC3E}">
        <p14:creationId xmlns:p14="http://schemas.microsoft.com/office/powerpoint/2010/main" val="41851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Case </a:t>
            </a:r>
            <a:r>
              <a:rPr lang="tr-TR" b="1" dirty="0" err="1" smtClean="0"/>
              <a:t>Discussion</a:t>
            </a:r>
            <a:endParaRPr lang="tr-TR" b="1" dirty="0"/>
          </a:p>
        </p:txBody>
      </p:sp>
      <p:sp>
        <p:nvSpPr>
          <p:cNvPr id="3" name="İçerik Yer Tutucusu 2"/>
          <p:cNvSpPr>
            <a:spLocks noGrp="1"/>
          </p:cNvSpPr>
          <p:nvPr>
            <p:ph idx="1"/>
          </p:nvPr>
        </p:nvSpPr>
        <p:spPr>
          <a:xfrm>
            <a:off x="838200" y="1825625"/>
            <a:ext cx="5718464" cy="4294620"/>
          </a:xfrm>
        </p:spPr>
        <p:txBody>
          <a:bodyPr/>
          <a:lstStyle/>
          <a:p>
            <a:r>
              <a:rPr lang="en-US" dirty="0"/>
              <a:t>Pelvic delivery of an unusually large calf has caused a cow to be </a:t>
            </a:r>
            <a:r>
              <a:rPr lang="en-US" dirty="0" smtClean="0"/>
              <a:t>down</a:t>
            </a:r>
            <a:r>
              <a:rPr lang="tr-TR" dirty="0" smtClean="0"/>
              <a:t> </a:t>
            </a:r>
            <a:r>
              <a:rPr lang="en-US" dirty="0" smtClean="0"/>
              <a:t>and </a:t>
            </a:r>
            <a:r>
              <a:rPr lang="en-US" dirty="0"/>
              <a:t>unable to bring her </a:t>
            </a:r>
            <a:r>
              <a:rPr lang="en-US" dirty="0" err="1"/>
              <a:t>hindlegs</a:t>
            </a:r>
            <a:r>
              <a:rPr lang="en-US" dirty="0"/>
              <a:t> together. Obturator nerve </a:t>
            </a:r>
            <a:r>
              <a:rPr lang="en-US" dirty="0" smtClean="0"/>
              <a:t>paralysis</a:t>
            </a:r>
            <a:r>
              <a:rPr lang="tr-TR" dirty="0" smtClean="0"/>
              <a:t> </a:t>
            </a:r>
            <a:r>
              <a:rPr lang="en-US" dirty="0" smtClean="0"/>
              <a:t>is </a:t>
            </a:r>
            <a:r>
              <a:rPr lang="en-US" dirty="0"/>
              <a:t>suspected, and the affected muscles are classified as</a:t>
            </a:r>
            <a:r>
              <a:rPr lang="en-US" dirty="0" smtClean="0"/>
              <a:t>:</a:t>
            </a:r>
            <a:r>
              <a:rPr lang="tr-TR" dirty="0" smtClean="0"/>
              <a:t> ??????</a:t>
            </a:r>
            <a:endParaRPr lang="tr-TR" dirty="0"/>
          </a:p>
        </p:txBody>
      </p:sp>
      <p:pic>
        <p:nvPicPr>
          <p:cNvPr id="1026" name="Picture 2" descr="dairy calf obturator nerve paralysi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165" y="1981633"/>
            <a:ext cx="3761747" cy="261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7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SKELETAL MUSCLE</a:t>
            </a:r>
          </a:p>
        </p:txBody>
      </p:sp>
      <p:sp>
        <p:nvSpPr>
          <p:cNvPr id="3" name="İçerik Yer Tutucusu 2"/>
          <p:cNvSpPr>
            <a:spLocks noGrp="1"/>
          </p:cNvSpPr>
          <p:nvPr>
            <p:ph idx="1"/>
          </p:nvPr>
        </p:nvSpPr>
        <p:spPr>
          <a:xfrm>
            <a:off x="207818" y="1825625"/>
            <a:ext cx="4613565" cy="4907684"/>
          </a:xfrm>
        </p:spPr>
        <p:txBody>
          <a:bodyPr>
            <a:normAutofit fontScale="70000" lnSpcReduction="20000"/>
          </a:bodyPr>
          <a:lstStyle/>
          <a:p>
            <a:r>
              <a:rPr lang="en-US" dirty="0"/>
              <a:t>A single skeletal-muscle cell is known as a </a:t>
            </a:r>
            <a:r>
              <a:rPr lang="en-US" b="1" dirty="0"/>
              <a:t>muscle</a:t>
            </a:r>
            <a:r>
              <a:rPr lang="tr-TR" b="1" dirty="0"/>
              <a:t> </a:t>
            </a:r>
            <a:r>
              <a:rPr lang="en-US" b="1" dirty="0"/>
              <a:t>fiber</a:t>
            </a:r>
            <a:r>
              <a:rPr lang="en-US" dirty="0"/>
              <a:t>. </a:t>
            </a:r>
            <a:endParaRPr lang="tr-TR" dirty="0"/>
          </a:p>
          <a:p>
            <a:r>
              <a:rPr lang="en-US" dirty="0"/>
              <a:t>Each muscle fiber is formed during development</a:t>
            </a:r>
            <a:r>
              <a:rPr lang="tr-TR" dirty="0"/>
              <a:t> </a:t>
            </a:r>
            <a:r>
              <a:rPr lang="en-US" dirty="0"/>
              <a:t>by the fusion of a number of </a:t>
            </a:r>
            <a:r>
              <a:rPr lang="en-US" dirty="0" err="1"/>
              <a:t>undifferentiated,mononucleated</a:t>
            </a:r>
            <a:r>
              <a:rPr lang="en-US" dirty="0"/>
              <a:t> cells, known as myoblasts, into a single</a:t>
            </a:r>
            <a:r>
              <a:rPr lang="tr-TR" dirty="0"/>
              <a:t> </a:t>
            </a:r>
            <a:r>
              <a:rPr lang="en-US" dirty="0"/>
              <a:t>cylindrical, </a:t>
            </a:r>
            <a:r>
              <a:rPr lang="en-US" b="1" dirty="0"/>
              <a:t>multinucleated cell. </a:t>
            </a:r>
            <a:endParaRPr lang="tr-TR" b="1" dirty="0"/>
          </a:p>
          <a:p>
            <a:r>
              <a:rPr lang="tr-TR" dirty="0"/>
              <a:t>New </a:t>
            </a:r>
            <a:r>
              <a:rPr lang="tr-TR" dirty="0" err="1"/>
              <a:t>fibers</a:t>
            </a:r>
            <a:r>
              <a:rPr lang="tr-TR" dirty="0"/>
              <a:t> </a:t>
            </a:r>
            <a:r>
              <a:rPr lang="en-US" dirty="0"/>
              <a:t>can be formed</a:t>
            </a:r>
            <a:r>
              <a:rPr lang="tr-TR" dirty="0"/>
              <a:t> </a:t>
            </a:r>
            <a:r>
              <a:rPr lang="en-US" dirty="0" smtClean="0"/>
              <a:t>from</a:t>
            </a:r>
            <a:r>
              <a:rPr lang="tr-TR" dirty="0" smtClean="0"/>
              <a:t> </a:t>
            </a:r>
            <a:r>
              <a:rPr lang="en-US" dirty="0" smtClean="0"/>
              <a:t>undifferentiated </a:t>
            </a:r>
            <a:r>
              <a:rPr lang="en-US" dirty="0"/>
              <a:t>cells</a:t>
            </a:r>
            <a:r>
              <a:rPr lang="tr-TR" dirty="0"/>
              <a:t> </a:t>
            </a:r>
            <a:r>
              <a:rPr lang="en-US" dirty="0"/>
              <a:t>known as </a:t>
            </a:r>
            <a:r>
              <a:rPr lang="en-US" b="1" dirty="0"/>
              <a:t>satellite cells</a:t>
            </a:r>
            <a:endParaRPr lang="tr-TR" b="1" dirty="0"/>
          </a:p>
          <a:p>
            <a:r>
              <a:rPr lang="tr-TR" b="1" dirty="0" err="1"/>
              <a:t>Satellite</a:t>
            </a:r>
            <a:r>
              <a:rPr lang="tr-TR" b="1" dirty="0"/>
              <a:t> </a:t>
            </a:r>
            <a:r>
              <a:rPr lang="tr-TR" b="1" dirty="0" err="1"/>
              <a:t>cells</a:t>
            </a:r>
            <a:r>
              <a:rPr lang="tr-TR" b="1" dirty="0"/>
              <a:t> </a:t>
            </a:r>
            <a:r>
              <a:rPr lang="en-US" dirty="0"/>
              <a:t>are located adjacent to</a:t>
            </a:r>
            <a:r>
              <a:rPr lang="tr-TR" dirty="0"/>
              <a:t> </a:t>
            </a:r>
            <a:r>
              <a:rPr lang="en-US" dirty="0"/>
              <a:t>the muscle fibers and undergo differentiation similar</a:t>
            </a:r>
            <a:r>
              <a:rPr lang="tr-TR" dirty="0"/>
              <a:t> </a:t>
            </a:r>
            <a:r>
              <a:rPr lang="en-US" dirty="0"/>
              <a:t>to that followed by embryonic myoblasts. </a:t>
            </a:r>
            <a:endParaRPr lang="tr-TR" dirty="0"/>
          </a:p>
          <a:p>
            <a:r>
              <a:rPr lang="en-US" dirty="0"/>
              <a:t>This capacity</a:t>
            </a:r>
            <a:r>
              <a:rPr lang="tr-TR" dirty="0"/>
              <a:t> </a:t>
            </a:r>
            <a:r>
              <a:rPr lang="en-US" dirty="0"/>
              <a:t>for forming will not restore a severely damaged muscle to</a:t>
            </a:r>
            <a:r>
              <a:rPr lang="tr-TR" dirty="0"/>
              <a:t> </a:t>
            </a:r>
            <a:r>
              <a:rPr lang="en-US" dirty="0"/>
              <a:t>full strength. </a:t>
            </a:r>
            <a:endParaRPr lang="tr-TR" dirty="0"/>
          </a:p>
          <a:p>
            <a:r>
              <a:rPr lang="tr-TR" dirty="0"/>
              <a:t>M</a:t>
            </a:r>
            <a:r>
              <a:rPr lang="en-US" dirty="0" err="1"/>
              <a:t>uch</a:t>
            </a:r>
            <a:r>
              <a:rPr lang="en-US" dirty="0"/>
              <a:t> of the compensation for a loss of</a:t>
            </a:r>
            <a:r>
              <a:rPr lang="tr-TR" dirty="0"/>
              <a:t> </a:t>
            </a:r>
            <a:r>
              <a:rPr lang="en-US" dirty="0"/>
              <a:t>muscle tissue occurs through an increase in the size of</a:t>
            </a:r>
            <a:r>
              <a:rPr lang="tr-TR" dirty="0"/>
              <a:t> </a:t>
            </a:r>
            <a:r>
              <a:rPr lang="tr-TR" dirty="0" err="1"/>
              <a:t>the</a:t>
            </a:r>
            <a:r>
              <a:rPr lang="tr-TR" dirty="0"/>
              <a:t> </a:t>
            </a:r>
            <a:r>
              <a:rPr lang="tr-TR" dirty="0" err="1"/>
              <a:t>remaining</a:t>
            </a:r>
            <a:r>
              <a:rPr lang="tr-TR" dirty="0"/>
              <a:t> </a:t>
            </a:r>
            <a:r>
              <a:rPr lang="tr-TR" dirty="0" err="1"/>
              <a:t>muscle</a:t>
            </a:r>
            <a:r>
              <a:rPr lang="tr-TR" dirty="0"/>
              <a:t> </a:t>
            </a:r>
            <a:r>
              <a:rPr lang="tr-TR" dirty="0" err="1"/>
              <a:t>fibers</a:t>
            </a:r>
            <a:endParaRPr lang="tr-TR" dirty="0"/>
          </a:p>
          <a:p>
            <a:endParaRPr lang="tr-TR" dirty="0"/>
          </a:p>
        </p:txBody>
      </p:sp>
      <p:pic>
        <p:nvPicPr>
          <p:cNvPr id="4" name="Resim 3"/>
          <p:cNvPicPr>
            <a:picLocks noChangeAspect="1"/>
          </p:cNvPicPr>
          <p:nvPr/>
        </p:nvPicPr>
        <p:blipFill>
          <a:blip r:embed="rId2"/>
          <a:stretch>
            <a:fillRect/>
          </a:stretch>
        </p:blipFill>
        <p:spPr>
          <a:xfrm>
            <a:off x="5834853" y="166760"/>
            <a:ext cx="5664417" cy="3317730"/>
          </a:xfrm>
          <a:prstGeom prst="rect">
            <a:avLst/>
          </a:prstGeom>
        </p:spPr>
      </p:pic>
      <p:pic>
        <p:nvPicPr>
          <p:cNvPr id="5" name="Resim 4"/>
          <p:cNvPicPr>
            <a:picLocks noChangeAspect="1"/>
          </p:cNvPicPr>
          <p:nvPr/>
        </p:nvPicPr>
        <p:blipFill rotWithShape="1">
          <a:blip r:embed="rId3"/>
          <a:srcRect l="10719" t="21667" r="10758" b="10909"/>
          <a:stretch/>
        </p:blipFill>
        <p:spPr>
          <a:xfrm>
            <a:off x="6275145" y="3314701"/>
            <a:ext cx="5414627" cy="3486989"/>
          </a:xfrm>
          <a:prstGeom prst="rect">
            <a:avLst/>
          </a:prstGeom>
        </p:spPr>
      </p:pic>
    </p:spTree>
    <p:extLst>
      <p:ext uri="{BB962C8B-B14F-4D97-AF65-F5344CB8AC3E}">
        <p14:creationId xmlns:p14="http://schemas.microsoft.com/office/powerpoint/2010/main" val="813678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SKELETAL MUSCLE</a:t>
            </a:r>
          </a:p>
        </p:txBody>
      </p:sp>
      <p:sp>
        <p:nvSpPr>
          <p:cNvPr id="3" name="İçerik Yer Tutucusu 2"/>
          <p:cNvSpPr>
            <a:spLocks noGrp="1"/>
          </p:cNvSpPr>
          <p:nvPr>
            <p:ph idx="1"/>
          </p:nvPr>
        </p:nvSpPr>
        <p:spPr>
          <a:xfrm>
            <a:off x="838200" y="1825624"/>
            <a:ext cx="6809509" cy="4647911"/>
          </a:xfrm>
        </p:spPr>
        <p:txBody>
          <a:bodyPr>
            <a:normAutofit lnSpcReduction="10000"/>
          </a:bodyPr>
          <a:lstStyle/>
          <a:p>
            <a:r>
              <a:rPr lang="en-US" dirty="0"/>
              <a:t>The term </a:t>
            </a:r>
            <a:r>
              <a:rPr lang="en-US" b="1" dirty="0"/>
              <a:t>muscle</a:t>
            </a:r>
            <a:r>
              <a:rPr lang="en-US" dirty="0"/>
              <a:t> refers to a number of muscle</a:t>
            </a:r>
            <a:r>
              <a:rPr lang="tr-TR" dirty="0"/>
              <a:t> </a:t>
            </a:r>
            <a:r>
              <a:rPr lang="en-US" dirty="0"/>
              <a:t>fibers bound together by connective tissue. </a:t>
            </a:r>
            <a:endParaRPr lang="tr-TR" dirty="0"/>
          </a:p>
          <a:p>
            <a:r>
              <a:rPr lang="en-US" dirty="0"/>
              <a:t>Muscles are usually linked to bones by</a:t>
            </a:r>
            <a:r>
              <a:rPr lang="tr-TR" dirty="0"/>
              <a:t> </a:t>
            </a:r>
            <a:r>
              <a:rPr lang="en-US" dirty="0"/>
              <a:t>bundles of collagen fibers known as </a:t>
            </a:r>
            <a:r>
              <a:rPr lang="en-US" b="1" dirty="0"/>
              <a:t>tendons</a:t>
            </a:r>
            <a:r>
              <a:rPr lang="en-US" dirty="0"/>
              <a:t>, which</a:t>
            </a:r>
            <a:r>
              <a:rPr lang="tr-TR" dirty="0"/>
              <a:t> </a:t>
            </a:r>
            <a:r>
              <a:rPr lang="en-US" dirty="0"/>
              <a:t>are located at each end of the muscle.</a:t>
            </a:r>
            <a:endParaRPr lang="tr-TR" dirty="0"/>
          </a:p>
          <a:p>
            <a:r>
              <a:rPr lang="en-US" dirty="0"/>
              <a:t>In some muscles, the individual fibers extend the entire</a:t>
            </a:r>
            <a:r>
              <a:rPr lang="tr-TR" dirty="0"/>
              <a:t> </a:t>
            </a:r>
            <a:r>
              <a:rPr lang="en-US" dirty="0"/>
              <a:t>length of the muscle</a:t>
            </a:r>
            <a:r>
              <a:rPr lang="tr-TR" dirty="0"/>
              <a:t>.</a:t>
            </a:r>
          </a:p>
          <a:p>
            <a:r>
              <a:rPr lang="en-US" dirty="0"/>
              <a:t>The transmission of force from muscle to</a:t>
            </a:r>
            <a:r>
              <a:rPr lang="tr-TR" dirty="0"/>
              <a:t> </a:t>
            </a:r>
            <a:r>
              <a:rPr lang="en-US" dirty="0"/>
              <a:t>bone is like a number of people pulling on a rope, each</a:t>
            </a:r>
            <a:r>
              <a:rPr lang="tr-TR" dirty="0"/>
              <a:t> </a:t>
            </a:r>
            <a:r>
              <a:rPr lang="en-US" dirty="0"/>
              <a:t>person corresponding to a single muscle fiber and the</a:t>
            </a:r>
            <a:r>
              <a:rPr lang="tr-TR" dirty="0"/>
              <a:t> </a:t>
            </a:r>
            <a:r>
              <a:rPr lang="en-US" dirty="0"/>
              <a:t>rope corresponding to the connective tissue and tendons.</a:t>
            </a:r>
            <a:endParaRPr lang="tr-TR" dirty="0"/>
          </a:p>
          <a:p>
            <a:endParaRPr lang="tr-TR" dirty="0"/>
          </a:p>
        </p:txBody>
      </p:sp>
      <p:pic>
        <p:nvPicPr>
          <p:cNvPr id="4" name="Resim 3"/>
          <p:cNvPicPr>
            <a:picLocks noChangeAspect="1"/>
          </p:cNvPicPr>
          <p:nvPr/>
        </p:nvPicPr>
        <p:blipFill>
          <a:blip r:embed="rId2"/>
          <a:stretch>
            <a:fillRect/>
          </a:stretch>
        </p:blipFill>
        <p:spPr>
          <a:xfrm>
            <a:off x="7982815" y="2192483"/>
            <a:ext cx="3781740" cy="2462212"/>
          </a:xfrm>
          <a:prstGeom prst="rect">
            <a:avLst/>
          </a:prstGeom>
        </p:spPr>
      </p:pic>
    </p:spTree>
    <p:extLst>
      <p:ext uri="{BB962C8B-B14F-4D97-AF65-F5344CB8AC3E}">
        <p14:creationId xmlns:p14="http://schemas.microsoft.com/office/powerpoint/2010/main" val="363053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325563"/>
          </a:xfrm>
        </p:spPr>
        <p:txBody>
          <a:bodyPr/>
          <a:lstStyle/>
          <a:p>
            <a:r>
              <a:rPr lang="en-US" b="1" dirty="0"/>
              <a:t>Fiber types</a:t>
            </a:r>
            <a:r>
              <a:rPr lang="en-US" dirty="0"/>
              <a:t/>
            </a:r>
            <a:br>
              <a:rPr lang="en-US" dirty="0"/>
            </a:br>
            <a:endParaRPr lang="tr-TR" dirty="0"/>
          </a:p>
        </p:txBody>
      </p:sp>
      <p:sp>
        <p:nvSpPr>
          <p:cNvPr id="3" name="İçerik Yer Tutucusu 2"/>
          <p:cNvSpPr>
            <a:spLocks noGrp="1"/>
          </p:cNvSpPr>
          <p:nvPr>
            <p:ph idx="1"/>
          </p:nvPr>
        </p:nvSpPr>
        <p:spPr>
          <a:xfrm>
            <a:off x="838200" y="1825625"/>
            <a:ext cx="4876800" cy="4201102"/>
          </a:xfrm>
        </p:spPr>
        <p:txBody>
          <a:bodyPr>
            <a:normAutofit fontScale="70000" lnSpcReduction="20000"/>
          </a:bodyPr>
          <a:lstStyle/>
          <a:p>
            <a:r>
              <a:rPr lang="en-US" dirty="0"/>
              <a:t>Individual skeletal muscles can be observed by gross anatomic</a:t>
            </a:r>
            <a:r>
              <a:rPr lang="tr-TR" dirty="0"/>
              <a:t> </a:t>
            </a:r>
            <a:r>
              <a:rPr lang="en-US" dirty="0"/>
              <a:t>inspection and by dissection. </a:t>
            </a:r>
            <a:endParaRPr lang="tr-TR" dirty="0"/>
          </a:p>
          <a:p>
            <a:r>
              <a:rPr lang="en-US" dirty="0"/>
              <a:t>Skeletal muscle fibers can</a:t>
            </a:r>
            <a:r>
              <a:rPr lang="tr-TR" dirty="0"/>
              <a:t> </a:t>
            </a:r>
            <a:r>
              <a:rPr lang="en-US" dirty="0"/>
              <a:t>be classified into three types: </a:t>
            </a:r>
            <a:endParaRPr lang="tr-TR" dirty="0"/>
          </a:p>
          <a:p>
            <a:r>
              <a:rPr lang="en-US" dirty="0"/>
              <a:t>(</a:t>
            </a:r>
            <a:r>
              <a:rPr lang="en-US" dirty="0" err="1"/>
              <a:t>i</a:t>
            </a:r>
            <a:r>
              <a:rPr lang="en-US" dirty="0"/>
              <a:t>) red or dark (type I; slow twitch);</a:t>
            </a:r>
            <a:endParaRPr lang="tr-TR" dirty="0"/>
          </a:p>
          <a:p>
            <a:r>
              <a:rPr lang="en-US" dirty="0"/>
              <a:t>(ii) white or pale (type II; fast twitch); and </a:t>
            </a:r>
            <a:endParaRPr lang="tr-TR" dirty="0"/>
          </a:p>
          <a:p>
            <a:r>
              <a:rPr lang="en-US" dirty="0"/>
              <a:t>(iii) intermediate</a:t>
            </a:r>
            <a:r>
              <a:rPr lang="tr-TR" dirty="0"/>
              <a:t> </a:t>
            </a:r>
            <a:r>
              <a:rPr lang="en-US" dirty="0"/>
              <a:t>with characteristics between those of red and white fibers</a:t>
            </a:r>
          </a:p>
          <a:p>
            <a:r>
              <a:rPr lang="en-US" dirty="0"/>
              <a:t>Most skeletal muscles are probably a mixture of</a:t>
            </a:r>
            <a:r>
              <a:rPr lang="tr-TR" dirty="0"/>
              <a:t> </a:t>
            </a:r>
            <a:r>
              <a:rPr lang="en-US" dirty="0"/>
              <a:t>these three types </a:t>
            </a:r>
            <a:endParaRPr lang="tr-TR" dirty="0"/>
          </a:p>
          <a:p>
            <a:r>
              <a:rPr lang="tr-TR" dirty="0"/>
              <a:t>I</a:t>
            </a:r>
            <a:r>
              <a:rPr lang="en-US" dirty="0"/>
              <a:t>n some animals the red, and in others the</a:t>
            </a:r>
            <a:r>
              <a:rPr lang="tr-TR" dirty="0"/>
              <a:t> </a:t>
            </a:r>
            <a:r>
              <a:rPr lang="en-US" dirty="0"/>
              <a:t>white, predominates. </a:t>
            </a:r>
            <a:endParaRPr lang="tr-TR" dirty="0"/>
          </a:p>
          <a:p>
            <a:r>
              <a:rPr lang="en-US" dirty="0"/>
              <a:t>Multiple peripherally arranged nuclei are</a:t>
            </a:r>
            <a:r>
              <a:rPr lang="tr-TR" dirty="0"/>
              <a:t> </a:t>
            </a:r>
            <a:r>
              <a:rPr lang="en-US" dirty="0"/>
              <a:t>present in each fiber</a:t>
            </a:r>
            <a:endParaRPr lang="tr-TR" dirty="0"/>
          </a:p>
        </p:txBody>
      </p:sp>
      <p:pic>
        <p:nvPicPr>
          <p:cNvPr id="4" name="Resim 3"/>
          <p:cNvPicPr>
            <a:picLocks noChangeAspect="1"/>
          </p:cNvPicPr>
          <p:nvPr/>
        </p:nvPicPr>
        <p:blipFill>
          <a:blip r:embed="rId2"/>
          <a:stretch>
            <a:fillRect/>
          </a:stretch>
        </p:blipFill>
        <p:spPr>
          <a:xfrm>
            <a:off x="5479473" y="2457883"/>
            <a:ext cx="6324600" cy="2295525"/>
          </a:xfrm>
          <a:prstGeom prst="rect">
            <a:avLst/>
          </a:prstGeom>
        </p:spPr>
      </p:pic>
    </p:spTree>
    <p:extLst>
      <p:ext uri="{BB962C8B-B14F-4D97-AF65-F5344CB8AC3E}">
        <p14:creationId xmlns:p14="http://schemas.microsoft.com/office/powerpoint/2010/main" val="2493689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b="1" dirty="0"/>
              <a:t>Fiber types</a:t>
            </a:r>
            <a:endParaRPr lang="tr-TR" dirty="0"/>
          </a:p>
        </p:txBody>
      </p:sp>
      <p:sp>
        <p:nvSpPr>
          <p:cNvPr id="3" name="İçerik Yer Tutucusu 2"/>
          <p:cNvSpPr>
            <a:spLocks noGrp="1"/>
          </p:cNvSpPr>
          <p:nvPr>
            <p:ph idx="1"/>
          </p:nvPr>
        </p:nvSpPr>
        <p:spPr>
          <a:xfrm>
            <a:off x="838201" y="1825625"/>
            <a:ext cx="6248400" cy="4554393"/>
          </a:xfrm>
        </p:spPr>
        <p:txBody>
          <a:bodyPr>
            <a:normAutofit fontScale="77500" lnSpcReduction="20000"/>
          </a:bodyPr>
          <a:lstStyle/>
          <a:p>
            <a:r>
              <a:rPr lang="en-US" dirty="0"/>
              <a:t>The crimson red </a:t>
            </a:r>
            <a:r>
              <a:rPr lang="en-US" dirty="0" err="1"/>
              <a:t>pectoralis</a:t>
            </a:r>
            <a:r>
              <a:rPr lang="en-US" dirty="0"/>
              <a:t> muscle (breast muscle) of pigeons contrasts</a:t>
            </a:r>
            <a:r>
              <a:rPr lang="tr-TR" dirty="0"/>
              <a:t> </a:t>
            </a:r>
            <a:r>
              <a:rPr lang="en-US" dirty="0"/>
              <a:t>sharply with the white color of the chicken </a:t>
            </a:r>
            <a:r>
              <a:rPr lang="en-US" dirty="0" err="1"/>
              <a:t>pectoralis</a:t>
            </a:r>
            <a:r>
              <a:rPr lang="en-US" dirty="0"/>
              <a:t> muscle.</a:t>
            </a:r>
          </a:p>
          <a:p>
            <a:r>
              <a:rPr lang="en-US" dirty="0"/>
              <a:t>In birds, the amount of red pigmentation in the </a:t>
            </a:r>
            <a:r>
              <a:rPr lang="en-US" dirty="0" err="1"/>
              <a:t>pectoralis</a:t>
            </a:r>
            <a:r>
              <a:rPr lang="en-US" dirty="0"/>
              <a:t> muscle</a:t>
            </a:r>
            <a:r>
              <a:rPr lang="tr-TR" dirty="0"/>
              <a:t> </a:t>
            </a:r>
            <a:r>
              <a:rPr lang="en-US" dirty="0"/>
              <a:t>can be correlated directly with the ability to sustain flight. </a:t>
            </a:r>
            <a:endParaRPr lang="tr-TR" dirty="0"/>
          </a:p>
          <a:p>
            <a:r>
              <a:rPr lang="en-US" dirty="0"/>
              <a:t>Red fibers are also</a:t>
            </a:r>
            <a:r>
              <a:rPr lang="tr-TR" dirty="0"/>
              <a:t> </a:t>
            </a:r>
            <a:r>
              <a:rPr lang="en-US" dirty="0"/>
              <a:t>known as </a:t>
            </a:r>
            <a:r>
              <a:rPr lang="en-US" b="1" dirty="0"/>
              <a:t>slow twitch fibers</a:t>
            </a:r>
            <a:r>
              <a:rPr lang="en-US" dirty="0"/>
              <a:t>. </a:t>
            </a:r>
            <a:endParaRPr lang="tr-TR" dirty="0"/>
          </a:p>
          <a:p>
            <a:r>
              <a:rPr lang="en-US" dirty="0"/>
              <a:t>The reddish appearance is due to the</a:t>
            </a:r>
            <a:r>
              <a:rPr lang="tr-TR" dirty="0"/>
              <a:t> </a:t>
            </a:r>
            <a:r>
              <a:rPr lang="en-US" b="1" dirty="0"/>
              <a:t>large amounts of myoglobin</a:t>
            </a:r>
            <a:r>
              <a:rPr lang="tr-TR" b="1" dirty="0"/>
              <a:t>.</a:t>
            </a:r>
          </a:p>
          <a:p>
            <a:r>
              <a:rPr lang="en-US" b="1" dirty="0"/>
              <a:t> A large</a:t>
            </a:r>
            <a:r>
              <a:rPr lang="tr-TR" b="1" dirty="0"/>
              <a:t> </a:t>
            </a:r>
            <a:r>
              <a:rPr lang="en-US" b="1" dirty="0"/>
              <a:t>number of mitochondria and capillaries </a:t>
            </a:r>
            <a:r>
              <a:rPr lang="en-US" dirty="0"/>
              <a:t>are present</a:t>
            </a:r>
            <a:r>
              <a:rPr lang="tr-TR" dirty="0"/>
              <a:t> </a:t>
            </a:r>
            <a:r>
              <a:rPr lang="en-US" dirty="0"/>
              <a:t>in red fibers</a:t>
            </a:r>
            <a:r>
              <a:rPr lang="tr-TR" dirty="0"/>
              <a:t> </a:t>
            </a:r>
          </a:p>
          <a:p>
            <a:r>
              <a:rPr lang="tr-TR" dirty="0"/>
              <a:t>S</a:t>
            </a:r>
            <a:r>
              <a:rPr lang="en-US" dirty="0" err="1"/>
              <a:t>ubstantial</a:t>
            </a:r>
            <a:r>
              <a:rPr lang="en-US" dirty="0"/>
              <a:t> amounts </a:t>
            </a:r>
            <a:r>
              <a:rPr lang="en-US" dirty="0" smtClean="0"/>
              <a:t>of</a:t>
            </a:r>
            <a:r>
              <a:rPr lang="tr-TR" dirty="0" smtClean="0"/>
              <a:t> </a:t>
            </a:r>
            <a:r>
              <a:rPr lang="en-US" dirty="0" smtClean="0"/>
              <a:t>myoglobin, </a:t>
            </a:r>
            <a:r>
              <a:rPr lang="en-US" b="1" dirty="0" smtClean="0"/>
              <a:t>support </a:t>
            </a:r>
            <a:r>
              <a:rPr lang="en-US" b="1" dirty="0"/>
              <a:t>the greater oxidative metabolism</a:t>
            </a:r>
            <a:r>
              <a:rPr lang="en-US" dirty="0"/>
              <a:t> </a:t>
            </a:r>
            <a:r>
              <a:rPr lang="en-US" dirty="0" smtClean="0"/>
              <a:t>needed </a:t>
            </a:r>
            <a:r>
              <a:rPr lang="en-US" dirty="0"/>
              <a:t>for</a:t>
            </a:r>
            <a:r>
              <a:rPr lang="tr-TR" dirty="0"/>
              <a:t> </a:t>
            </a:r>
            <a:r>
              <a:rPr lang="en-US" dirty="0"/>
              <a:t>sustained flight or other activities of this nature (e.g., horses in</a:t>
            </a:r>
            <a:r>
              <a:rPr lang="tr-TR" dirty="0"/>
              <a:t> </a:t>
            </a:r>
            <a:r>
              <a:rPr lang="en-US" dirty="0"/>
              <a:t>competition or sustained running to a destination).</a:t>
            </a:r>
            <a:endParaRPr lang="tr-TR" dirty="0"/>
          </a:p>
        </p:txBody>
      </p:sp>
      <p:pic>
        <p:nvPicPr>
          <p:cNvPr id="4" name="Resim 3">
            <a:extLst>
              <a:ext uri="{FF2B5EF4-FFF2-40B4-BE49-F238E27FC236}">
                <a16:creationId xmlns:a16="http://schemas.microsoft.com/office/drawing/2014/main" xmlns="" id="{54B46083-403F-403A-96D5-E72A8E8A00C7}"/>
              </a:ext>
            </a:extLst>
          </p:cNvPr>
          <p:cNvPicPr>
            <a:picLocks noChangeAspect="1"/>
          </p:cNvPicPr>
          <p:nvPr/>
        </p:nvPicPr>
        <p:blipFill>
          <a:blip r:embed="rId2"/>
          <a:stretch>
            <a:fillRect/>
          </a:stretch>
        </p:blipFill>
        <p:spPr>
          <a:xfrm>
            <a:off x="7910079" y="314878"/>
            <a:ext cx="3270539" cy="3114122"/>
          </a:xfrm>
          <a:prstGeom prst="rect">
            <a:avLst/>
          </a:prstGeom>
        </p:spPr>
      </p:pic>
      <p:pic>
        <p:nvPicPr>
          <p:cNvPr id="5" name="Resim 4">
            <a:extLst>
              <a:ext uri="{FF2B5EF4-FFF2-40B4-BE49-F238E27FC236}">
                <a16:creationId xmlns:a16="http://schemas.microsoft.com/office/drawing/2014/main" xmlns="" id="{D161A31C-6CC3-447C-B444-FFD0E6EA9B23}"/>
              </a:ext>
            </a:extLst>
          </p:cNvPr>
          <p:cNvPicPr>
            <a:picLocks noChangeAspect="1"/>
          </p:cNvPicPr>
          <p:nvPr/>
        </p:nvPicPr>
        <p:blipFill>
          <a:blip r:embed="rId3"/>
          <a:stretch>
            <a:fillRect/>
          </a:stretch>
        </p:blipFill>
        <p:spPr>
          <a:xfrm>
            <a:off x="8558905" y="3442085"/>
            <a:ext cx="2305830" cy="3050790"/>
          </a:xfrm>
          <a:prstGeom prst="rect">
            <a:avLst/>
          </a:prstGeom>
        </p:spPr>
      </p:pic>
    </p:spTree>
    <p:extLst>
      <p:ext uri="{BB962C8B-B14F-4D97-AF65-F5344CB8AC3E}">
        <p14:creationId xmlns:p14="http://schemas.microsoft.com/office/powerpoint/2010/main" val="171399460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TotalTime>
  <Words>4666</Words>
  <Application>Microsoft Office PowerPoint</Application>
  <PresentationFormat>Geniş ekran</PresentationFormat>
  <Paragraphs>287</Paragraphs>
  <Slides>49</Slides>
  <Notes>0</Notes>
  <HiddenSlides>0</HiddenSlides>
  <MMClips>2</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49</vt:i4>
      </vt:variant>
    </vt:vector>
  </HeadingPairs>
  <TitlesOfParts>
    <vt:vector size="54" baseType="lpstr">
      <vt:lpstr>Arial</vt:lpstr>
      <vt:lpstr>Arial Narrow</vt:lpstr>
      <vt:lpstr>Calibri</vt:lpstr>
      <vt:lpstr>Calibri Light</vt:lpstr>
      <vt:lpstr>Office Teması</vt:lpstr>
      <vt:lpstr>MUSCLE PHYSIOLOGY</vt:lpstr>
      <vt:lpstr>MUSCLE PHYSIOLOGY</vt:lpstr>
      <vt:lpstr>Properties of Muscles</vt:lpstr>
      <vt:lpstr>Types of movement</vt:lpstr>
      <vt:lpstr>Case Discussion</vt:lpstr>
      <vt:lpstr>SKELETAL MUSCLE</vt:lpstr>
      <vt:lpstr>SKELETAL MUSCLE</vt:lpstr>
      <vt:lpstr>Fiber types </vt:lpstr>
      <vt:lpstr>Fiber types</vt:lpstr>
      <vt:lpstr>White fibers</vt:lpstr>
      <vt:lpstr>Skeletal muscle harnessing</vt:lpstr>
      <vt:lpstr>Microstructure of skeletal muscle</vt:lpstr>
      <vt:lpstr>Microstructure of skeletal muscle</vt:lpstr>
      <vt:lpstr>Sarcotubular system</vt:lpstr>
      <vt:lpstr>Sarcotubular system</vt:lpstr>
      <vt:lpstr>EXCITATION-CONTRACTION COUPLING</vt:lpstr>
      <vt:lpstr>The neuromuscular junction</vt:lpstr>
      <vt:lpstr>The neuromuscular junction</vt:lpstr>
      <vt:lpstr>Depolarization of muscle fibers</vt:lpstr>
      <vt:lpstr>Skeletal muscle contraction</vt:lpstr>
      <vt:lpstr> Mechanical changes of actin and myosin </vt:lpstr>
      <vt:lpstr>Mechanical changes of actin and myosin </vt:lpstr>
      <vt:lpstr>Mechanical changes of actin and myosin </vt:lpstr>
      <vt:lpstr>Single Contraction=Twitch</vt:lpstr>
      <vt:lpstr>Q: If a muscle twitch is just a single quick contraction followed immediately by relaxation, how do we explain the smooth continued movement of our muscles when they contract and move bones through a large range of motion? </vt:lpstr>
      <vt:lpstr>Q: Even when a muscle is at rest, there is random firing of motor units. This random firing is responsible for what is known as muscle tone. So, a muscle is never "completely" relaxed, even when asleep. Why??</vt:lpstr>
      <vt:lpstr>Types of Muscle Contraction</vt:lpstr>
      <vt:lpstr>Factors that Influence the Force of Muscle Contraction</vt:lpstr>
      <vt:lpstr>Multiple-motor unit summation</vt:lpstr>
      <vt:lpstr>Wave summation: </vt:lpstr>
      <vt:lpstr>Tetanus</vt:lpstr>
      <vt:lpstr>Treppe</vt:lpstr>
      <vt:lpstr>Treppe can be explained as follows:</vt:lpstr>
      <vt:lpstr>Energy changes</vt:lpstr>
      <vt:lpstr>Source of energy</vt:lpstr>
      <vt:lpstr>Source of energy</vt:lpstr>
      <vt:lpstr>SMOOTH MUSCLE</vt:lpstr>
      <vt:lpstr>Smooth muscle types</vt:lpstr>
      <vt:lpstr>Single‐unit (visceral) smooth muscle </vt:lpstr>
      <vt:lpstr>Single‐unit (visceral) smooth muscle </vt:lpstr>
      <vt:lpstr>Microstructure of smooth muscle</vt:lpstr>
      <vt:lpstr>Microstructure of smooth muscle</vt:lpstr>
      <vt:lpstr>Excitation–contraction coupling in smooth muscle</vt:lpstr>
      <vt:lpstr>Smooth muscle contraction</vt:lpstr>
      <vt:lpstr>Contrasts between smooth and skeletal muscle contraction</vt:lpstr>
      <vt:lpstr>Contrasts between smooth and skeletal muscle contraction</vt:lpstr>
      <vt:lpstr>Smooth muscle contraction stimuli</vt:lpstr>
      <vt:lpstr>Stimuli other than autonomic</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MUSCLE PHYSIOLOGY</dc:title>
  <dc:creator>Fizyolab1</dc:creator>
  <cp:lastModifiedBy>Fizyolab1</cp:lastModifiedBy>
  <cp:revision>81</cp:revision>
  <dcterms:created xsi:type="dcterms:W3CDTF">2018-03-16T07:11:13Z</dcterms:created>
  <dcterms:modified xsi:type="dcterms:W3CDTF">2020-02-13T13:35:36Z</dcterms:modified>
</cp:coreProperties>
</file>