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8" r:id="rId20"/>
    <p:sldId id="280" r:id="rId21"/>
    <p:sldId id="281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8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:\Sunum\Devam edenler\İlk ve Ortaokul Matemetiği\ilk ortaolul matematiği p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1143000"/>
          </a:xfrm>
        </p:spPr>
        <p:txBody>
          <a:bodyPr>
            <a:normAutofit/>
          </a:bodyPr>
          <a:lstStyle/>
          <a:p>
            <a:r>
              <a:rPr lang="tr-TR" sz="3800" b="1" dirty="0" smtClean="0">
                <a:solidFill>
                  <a:srgbClr val="CC0000"/>
                </a:solidFill>
              </a:rPr>
              <a:t>Hesaplamaya Dayalı Tahmin Stratejileri</a:t>
            </a:r>
            <a:endParaRPr lang="tr-TR" sz="3800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356"/>
            <a:ext cx="3471858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Ön-Son Yöntemleri</a:t>
            </a:r>
          </a:p>
          <a:p>
            <a:r>
              <a:rPr lang="tr-TR" sz="2700" b="1" dirty="0" smtClean="0"/>
              <a:t>Ön-Son Yöntemiyle Toplama ve Çıkarma</a:t>
            </a:r>
          </a:p>
          <a:p>
            <a:r>
              <a:rPr lang="tr-TR" sz="2800" b="1" dirty="0" smtClean="0"/>
              <a:t>Ön-Son Yöntemiyle Çarpma ve Bölme</a:t>
            </a:r>
            <a:endParaRPr lang="tr-TR" sz="2700" b="1" dirty="0" smtClean="0"/>
          </a:p>
          <a:p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571480"/>
            <a:ext cx="4117071" cy="5296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Yuvarlama Yöntemleri</a:t>
            </a:r>
          </a:p>
          <a:p>
            <a:r>
              <a:rPr lang="tr-TR" sz="2700" b="1" dirty="0" smtClean="0"/>
              <a:t>Yuvarlama Kavramı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8447" y="2019691"/>
            <a:ext cx="8145520" cy="2818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>
            <a:normAutofit/>
          </a:bodyPr>
          <a:lstStyle/>
          <a:p>
            <a:r>
              <a:rPr lang="tr-TR" sz="2700" b="1" dirty="0" smtClean="0"/>
              <a:t>Toplama ve Çıkarmada Yuvarlama</a:t>
            </a:r>
          </a:p>
          <a:p>
            <a:r>
              <a:rPr lang="tr-TR" sz="2700" b="1" dirty="0" smtClean="0"/>
              <a:t>Çarpma ve Bölme İşlemlerinde Yuvarlama</a:t>
            </a:r>
            <a:endParaRPr lang="tr-TR" sz="27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3996" y="1214422"/>
            <a:ext cx="4575457" cy="5012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73304"/>
            <a:ext cx="5000660" cy="6252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Uyuşan Sayılar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285728"/>
            <a:ext cx="3857652" cy="6106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1048" y="214290"/>
            <a:ext cx="6531349" cy="5947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61183"/>
            <a:ext cx="3929090" cy="629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9989" y="500042"/>
            <a:ext cx="6202436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Gruplama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Onluk ve </a:t>
            </a:r>
            <a:r>
              <a:rPr lang="tr-TR" b="1" dirty="0" smtClean="0">
                <a:solidFill>
                  <a:srgbClr val="0070C0"/>
                </a:solidFill>
              </a:rPr>
              <a:t/>
            </a:r>
            <a:br>
              <a:rPr lang="tr-TR" b="1" dirty="0" smtClean="0">
                <a:solidFill>
                  <a:srgbClr val="0070C0"/>
                </a:solidFill>
              </a:rPr>
            </a:br>
            <a:r>
              <a:rPr lang="tr-TR" b="1" dirty="0" smtClean="0">
                <a:solidFill>
                  <a:srgbClr val="0070C0"/>
                </a:solidFill>
              </a:rPr>
              <a:t>Yüzlükleri </a:t>
            </a:r>
            <a:br>
              <a:rPr lang="tr-TR" b="1" dirty="0" smtClean="0">
                <a:solidFill>
                  <a:srgbClr val="0070C0"/>
                </a:solidFill>
              </a:rPr>
            </a:br>
            <a:r>
              <a:rPr lang="tr-TR" b="1" dirty="0" smtClean="0">
                <a:solidFill>
                  <a:srgbClr val="0070C0"/>
                </a:solidFill>
              </a:rPr>
              <a:t>Kullanma</a:t>
            </a:r>
            <a:endParaRPr lang="tr-TR" b="1" dirty="0" smtClean="0">
              <a:solidFill>
                <a:srgbClr val="0070C0"/>
              </a:solidFill>
            </a:endParaRPr>
          </a:p>
          <a:p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374184"/>
            <a:ext cx="5509124" cy="4769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Tahmin Deneyimleri</a:t>
            </a:r>
            <a:endParaRPr lang="tr-TR" b="1" dirty="0">
              <a:solidFill>
                <a:srgbClr val="CC0000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908" y="714356"/>
            <a:ext cx="754659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3300"/>
                </a:solidFill>
              </a:rPr>
              <a:t>KISIM II</a:t>
            </a:r>
            <a:br>
              <a:rPr lang="tr-TR" dirty="0" smtClean="0">
                <a:solidFill>
                  <a:srgbClr val="003300"/>
                </a:solidFill>
              </a:rPr>
            </a:br>
            <a:r>
              <a:rPr lang="tr-TR" b="1" dirty="0" smtClean="0">
                <a:solidFill>
                  <a:srgbClr val="003300"/>
                </a:solidFill>
              </a:rPr>
              <a:t>Matematiksel Kavram ve Prosedürlerin Gelişimi</a:t>
            </a:r>
            <a:endParaRPr lang="tr-TR" dirty="0">
              <a:solidFill>
                <a:srgbClr val="003300"/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09600" y="32861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BÖLÜM</a:t>
            </a:r>
            <a:r>
              <a:rPr kumimoji="0" lang="tr-TR" sz="4000" b="0" i="0" u="none" strike="noStrike" kern="120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13</a:t>
            </a: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tr-TR" sz="4000" b="1" dirty="0" smtClean="0">
                <a:solidFill>
                  <a:srgbClr val="003300"/>
                </a:solidFill>
              </a:rPr>
              <a:t>Doğal Sayılarla Hesaplamaya</a:t>
            </a:r>
          </a:p>
          <a:p>
            <a:pPr algn="ctr"/>
            <a:r>
              <a:rPr lang="tr-TR" sz="4000" b="1" dirty="0" smtClean="0">
                <a:solidFill>
                  <a:srgbClr val="003300"/>
                </a:solidFill>
              </a:rPr>
              <a:t>Dayalı Tahminin Kullanımı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1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Hesap Makinesi Etkinlikleri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1014" y="717062"/>
            <a:ext cx="3908440" cy="5712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Rasyonel Sayıları Tahmin Etmek İçin Doğal Sayıları Kullanma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700" dirty="0" smtClean="0"/>
              <a:t>Günlük hayattaki tahminlerin çoğunun kesir, ondalık sayı ve yüzdeleri içerdiği söylenebilir.</a:t>
            </a:r>
            <a:endParaRPr lang="tr-TR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3" name="Picture 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63" y="142852"/>
            <a:ext cx="4171336" cy="428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94" name="Picture 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4286256"/>
            <a:ext cx="3617013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928670"/>
            <a:ext cx="8001056" cy="4837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Hesaplamaya Dayalı Tahminin Takdimi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Hesaplamaya Dayalı Tahminin Anlaşılması</a:t>
            </a:r>
          </a:p>
          <a:p>
            <a:r>
              <a:rPr lang="tr-TR" b="1" dirty="0" smtClean="0"/>
              <a:t>Tahminin Üç Çeşidi</a:t>
            </a:r>
          </a:p>
          <a:p>
            <a:r>
              <a:rPr lang="tr-TR" b="1" dirty="0" smtClean="0"/>
              <a:t>Tahmin veya Kestirim</a:t>
            </a:r>
          </a:p>
          <a:p>
            <a:r>
              <a:rPr lang="tr-TR" b="1" dirty="0" smtClean="0"/>
              <a:t>Öğretim Programında Hesaplamaya Dayalı Tahmin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Hesaplamaya Dayalı Tahminin Öğretimi İçin Öneriler</a:t>
            </a:r>
          </a:p>
          <a:p>
            <a:r>
              <a:rPr lang="tr-TR" sz="2700" b="1" dirty="0" smtClean="0"/>
              <a:t>Günlük Yaşamdan Tahmin Örneklerini Kullanınız</a:t>
            </a:r>
          </a:p>
          <a:p>
            <a:r>
              <a:rPr lang="tr-TR" sz="2700" b="1" dirty="0" smtClean="0"/>
              <a:t>Tahmine Özgü Dili Kullanınız</a:t>
            </a:r>
          </a:p>
          <a:p>
            <a:r>
              <a:rPr lang="tr-TR" sz="2700" b="1" dirty="0" smtClean="0"/>
              <a:t>Tahmine Yardımcı Olmak için Bağlam Kullanınız</a:t>
            </a:r>
          </a:p>
          <a:p>
            <a:r>
              <a:rPr lang="tr-TR" sz="2700" b="1" dirty="0" smtClean="0"/>
              <a:t>Tahmin Aralıklarından Birini Kabul Ediniz</a:t>
            </a:r>
          </a:p>
          <a:p>
            <a:r>
              <a:rPr lang="tr-TR" sz="2800" b="1" dirty="0" smtClean="0"/>
              <a:t>Cevap için Değil Bilgi Edinmek için Sorunuz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8644" y="71413"/>
            <a:ext cx="5359437" cy="6276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İcat Edilen Stratejiler Yoluyla Hesaplamaya Dayalı Tahmin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Detaylara Girmeden Önce Durunuz!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428868"/>
            <a:ext cx="5776518" cy="2354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4820931"/>
            <a:ext cx="5773890" cy="1394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71414"/>
            <a:ext cx="5305016" cy="4151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2892" y="4429132"/>
            <a:ext cx="5309844" cy="19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128</Words>
  <PresentationFormat>Ekran Gösterisi (4:3)</PresentationFormat>
  <Paragraphs>31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Ofis Teması</vt:lpstr>
      <vt:lpstr>Slayt 1</vt:lpstr>
      <vt:lpstr>KISIM II Matematiksel Kavram ve Prosedürlerin Gelişimi</vt:lpstr>
      <vt:lpstr>Slayt 3</vt:lpstr>
      <vt:lpstr>Slayt 4</vt:lpstr>
      <vt:lpstr>Hesaplamaya Dayalı Tahminin Takdimi</vt:lpstr>
      <vt:lpstr>Slayt 6</vt:lpstr>
      <vt:lpstr>Slayt 7</vt:lpstr>
      <vt:lpstr>İcat Edilen Stratejiler Yoluyla Hesaplamaya Dayalı Tahmin</vt:lpstr>
      <vt:lpstr>Slayt 9</vt:lpstr>
      <vt:lpstr>Hesaplamaya Dayalı Tahmin Stratejileri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Tahmin Deneyimleri</vt:lpstr>
      <vt:lpstr>Slayt 20</vt:lpstr>
      <vt:lpstr>Rasyonel Sayıları Tahmin Etmek İçin Doğal Sayıları Kullanma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Enes Kurt</dc:creator>
  <cp:lastModifiedBy>Enes Kurt</cp:lastModifiedBy>
  <cp:revision>23</cp:revision>
  <dcterms:created xsi:type="dcterms:W3CDTF">2015-06-01T11:06:26Z</dcterms:created>
  <dcterms:modified xsi:type="dcterms:W3CDTF">2015-06-10T14:35:37Z</dcterms:modified>
</cp:coreProperties>
</file>