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78" r:id="rId3"/>
    <p:sldId id="296" r:id="rId4"/>
    <p:sldId id="297" r:id="rId5"/>
    <p:sldId id="298" r:id="rId6"/>
    <p:sldId id="299" r:id="rId7"/>
    <p:sldId id="300" r:id="rId8"/>
    <p:sldId id="301" r:id="rId9"/>
    <p:sldId id="302" r:id="rId10"/>
    <p:sldId id="303" r:id="rId11"/>
    <p:sldId id="304" r:id="rId12"/>
    <p:sldId id="305" r:id="rId13"/>
    <p:sldId id="306" r:id="rId14"/>
    <p:sldId id="295" r:id="rId15"/>
    <p:sldId id="294" r:id="rId16"/>
    <p:sldId id="3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autoAdjust="0"/>
    <p:restoredTop sz="94255" autoAdjust="0"/>
  </p:normalViewPr>
  <p:slideViewPr>
    <p:cSldViewPr snapToGrid="0">
      <p:cViewPr>
        <p:scale>
          <a:sx n="116" d="100"/>
          <a:sy n="116" d="100"/>
        </p:scale>
        <p:origin x="224"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pPr/>
              <a:t>22/12/2025</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47605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pPr/>
              <a:t>22/12/2025</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134040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pPr/>
              <a:t>22/12/2025</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148591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pPr/>
              <a:t>22/12/2025</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4102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D0FB3A0-1988-4CDC-948D-F339F0F1FEF0}" type="datetimeFigureOut">
              <a:rPr lang="en-GB" smtClean="0"/>
              <a:pPr/>
              <a:t>22/12/2025</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79975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Veri Yer Tutucusu 4"/>
          <p:cNvSpPr>
            <a:spLocks noGrp="1"/>
          </p:cNvSpPr>
          <p:nvPr>
            <p:ph type="dt" sz="half" idx="10"/>
          </p:nvPr>
        </p:nvSpPr>
        <p:spPr/>
        <p:txBody>
          <a:bodyPr/>
          <a:lstStyle/>
          <a:p>
            <a:fld id="{1D0FB3A0-1988-4CDC-948D-F339F0F1FEF0}" type="datetimeFigureOut">
              <a:rPr lang="en-GB" smtClean="0"/>
              <a:pPr/>
              <a:t>22/12/2025</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04128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7" name="Veri Yer Tutucusu 6"/>
          <p:cNvSpPr>
            <a:spLocks noGrp="1"/>
          </p:cNvSpPr>
          <p:nvPr>
            <p:ph type="dt" sz="half" idx="10"/>
          </p:nvPr>
        </p:nvSpPr>
        <p:spPr/>
        <p:txBody>
          <a:bodyPr/>
          <a:lstStyle/>
          <a:p>
            <a:fld id="{1D0FB3A0-1988-4CDC-948D-F339F0F1FEF0}" type="datetimeFigureOut">
              <a:rPr lang="en-GB" smtClean="0"/>
              <a:pPr/>
              <a:t>22/12/2025</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75253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Veri Yer Tutucusu 2"/>
          <p:cNvSpPr>
            <a:spLocks noGrp="1"/>
          </p:cNvSpPr>
          <p:nvPr>
            <p:ph type="dt" sz="half" idx="10"/>
          </p:nvPr>
        </p:nvSpPr>
        <p:spPr/>
        <p:txBody>
          <a:bodyPr/>
          <a:lstStyle/>
          <a:p>
            <a:fld id="{1D0FB3A0-1988-4CDC-948D-F339F0F1FEF0}" type="datetimeFigureOut">
              <a:rPr lang="en-GB" smtClean="0"/>
              <a:pPr/>
              <a:t>22/12/2025</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40404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0FB3A0-1988-4CDC-948D-F339F0F1FEF0}" type="datetimeFigureOut">
              <a:rPr lang="en-GB" smtClean="0"/>
              <a:pPr/>
              <a:t>22/12/2025</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700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0FB3A0-1988-4CDC-948D-F339F0F1FEF0}" type="datetimeFigureOut">
              <a:rPr lang="en-GB" smtClean="0"/>
              <a:pPr/>
              <a:t>22/12/2025</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357983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D0FB3A0-1988-4CDC-948D-F339F0F1FEF0}" type="datetimeFigureOut">
              <a:rPr lang="en-GB" smtClean="0"/>
              <a:pPr/>
              <a:t>22/12/2025</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33158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FB3A0-1988-4CDC-948D-F339F0F1FEF0}" type="datetimeFigureOut">
              <a:rPr lang="en-GB" smtClean="0"/>
              <a:pPr/>
              <a:t>22/12/2025</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F3414-908C-45E0-A969-0A624078158B}" type="slidenum">
              <a:rPr lang="en-GB" smtClean="0"/>
              <a:pPr/>
              <a:t>‹#›</a:t>
            </a:fld>
            <a:endParaRPr lang="en-GB"/>
          </a:p>
        </p:txBody>
      </p:sp>
    </p:spTree>
    <p:extLst>
      <p:ext uri="{BB962C8B-B14F-4D97-AF65-F5344CB8AC3E}">
        <p14:creationId xmlns:p14="http://schemas.microsoft.com/office/powerpoint/2010/main" val="3775285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etin kutusu 3"/>
          <p:cNvSpPr txBox="1"/>
          <p:nvPr/>
        </p:nvSpPr>
        <p:spPr>
          <a:xfrm>
            <a:off x="2026693" y="1030406"/>
            <a:ext cx="8147713" cy="308124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b="1" kern="1200">
                <a:solidFill>
                  <a:srgbClr val="FFFFFF"/>
                </a:solidFill>
                <a:latin typeface="+mj-lt"/>
                <a:ea typeface="+mj-ea"/>
                <a:cs typeface="+mj-cs"/>
              </a:rPr>
              <a:t>KİTLELERİN SONU</a:t>
            </a:r>
          </a:p>
          <a:p>
            <a:pPr algn="ctr">
              <a:lnSpc>
                <a:spcPct val="90000"/>
              </a:lnSpc>
              <a:spcBef>
                <a:spcPct val="0"/>
              </a:spcBef>
              <a:spcAft>
                <a:spcPts val="600"/>
              </a:spcAft>
            </a:pPr>
            <a:r>
              <a:rPr lang="en-US" sz="4800" kern="1200">
                <a:solidFill>
                  <a:srgbClr val="FFFFFF"/>
                </a:solidFill>
                <a:latin typeface="+mj-lt"/>
                <a:ea typeface="+mj-ea"/>
                <a:cs typeface="+mj-cs"/>
              </a:rPr>
              <a:t>ABD, 1940’LAR VE 1950’LER</a:t>
            </a:r>
          </a:p>
        </p:txBody>
      </p:sp>
    </p:spTree>
    <p:extLst>
      <p:ext uri="{BB962C8B-B14F-4D97-AF65-F5344CB8AC3E}">
        <p14:creationId xmlns:p14="http://schemas.microsoft.com/office/powerpoint/2010/main" val="332564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etin kutusu 6">
            <a:extLst>
              <a:ext uri="{FF2B5EF4-FFF2-40B4-BE49-F238E27FC236}">
                <a16:creationId xmlns:a16="http://schemas.microsoft.com/office/drawing/2014/main" id="{E3F475C9-D043-A2F5-8D8B-6EFF42A3FE93}"/>
              </a:ext>
            </a:extLst>
          </p:cNvPr>
          <p:cNvSpPr txBox="1"/>
          <p:nvPr/>
        </p:nvSpPr>
        <p:spPr>
          <a:xfrm>
            <a:off x="1323092" y="1667715"/>
            <a:ext cx="5086475" cy="3522569"/>
          </a:xfrm>
          <a:prstGeom prst="rect">
            <a:avLst/>
          </a:prstGeom>
        </p:spPr>
        <p:txBody>
          <a:bodyPr vert="horz" lIns="91440" tIns="45720" rIns="91440" bIns="45720" rtlCol="0" anchor="t">
            <a:normAutofit/>
          </a:bodyPr>
          <a:lstStyle/>
          <a:p>
            <a:pPr>
              <a:lnSpc>
                <a:spcPct val="90000"/>
              </a:lnSpc>
              <a:spcAft>
                <a:spcPts val="1000"/>
              </a:spcAft>
            </a:pPr>
            <a:r>
              <a:rPr lang="en-US" sz="2000">
                <a:solidFill>
                  <a:schemeClr val="accent5">
                    <a:lumMod val="50000"/>
                  </a:schemeClr>
                </a:solidFill>
                <a:effectLst/>
              </a:rPr>
              <a:t>Thorstein Veblen, yirminci yüzyılın başında ABD’de, kendi adlandırmasıyla bir “aylak sınıf”ın ortaya çıkışına dikkat çekmişti. Yeni zenginler kendilerini gösterişçi bir tüketime kaptırmış, kitleler ise (Fransa’da olduğu gibi) bu yeni kültüre öfke duymak bir tarafa, onlara özenerek bakmaya başlamıştı. Bu yeni yaşam tarzı yalnızca uzaktan gıpta edilen bir şey olarak kalmadı, kitlelerin yakın takibe aldıkları bir kültüre dönüştü. 1950’lerde sıradan Amerikan halkını da içine alacak ölçüde genişledi.</a:t>
            </a:r>
          </a:p>
        </p:txBody>
      </p:sp>
      <p:pic>
        <p:nvPicPr>
          <p:cNvPr id="5" name="Resim 4" descr="adam, insan, taslak, çizim, insan yüzü içeren bir resim&#10;&#10;Yapay zeka tarafından oluşturulmuş içerik yanlış olabilir.">
            <a:extLst>
              <a:ext uri="{FF2B5EF4-FFF2-40B4-BE49-F238E27FC236}">
                <a16:creationId xmlns:a16="http://schemas.microsoft.com/office/drawing/2014/main" id="{6BD4FF4D-3BBE-2880-F891-4C7B9E4C1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6999" y="489118"/>
            <a:ext cx="3511909" cy="5466007"/>
          </a:xfrm>
          <a:prstGeom prst="rect">
            <a:avLst/>
          </a:prstGeom>
        </p:spPr>
      </p:pic>
      <p:sp>
        <p:nvSpPr>
          <p:cNvPr id="14" name="Rectangle 1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329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tin kutusu 8">
            <a:extLst>
              <a:ext uri="{FF2B5EF4-FFF2-40B4-BE49-F238E27FC236}">
                <a16:creationId xmlns:a16="http://schemas.microsoft.com/office/drawing/2014/main" id="{81176176-FD73-3861-F123-E870BAB894B0}"/>
              </a:ext>
            </a:extLst>
          </p:cNvPr>
          <p:cNvSpPr txBox="1"/>
          <p:nvPr/>
        </p:nvSpPr>
        <p:spPr>
          <a:xfrm>
            <a:off x="4641460" y="1969936"/>
            <a:ext cx="6019240" cy="3197464"/>
          </a:xfrm>
          <a:prstGeom prst="rect">
            <a:avLst/>
          </a:prstGeom>
        </p:spPr>
        <p:txBody>
          <a:bodyPr vert="horz" lIns="91440" tIns="45720" rIns="91440" bIns="45720" rtlCol="0" anchor="t">
            <a:normAutofit/>
          </a:bodyPr>
          <a:lstStyle/>
          <a:p>
            <a:pPr algn="just">
              <a:lnSpc>
                <a:spcPct val="90000"/>
              </a:lnSpc>
              <a:spcAft>
                <a:spcPts val="1000"/>
              </a:spcAft>
            </a:pPr>
            <a:r>
              <a:rPr lang="en-US" sz="2000">
                <a:solidFill>
                  <a:schemeClr val="accent5">
                    <a:lumMod val="50000"/>
                  </a:schemeClr>
                </a:solidFill>
                <a:effectLst/>
              </a:rPr>
              <a:t>Kitabın ikinci bölümü, karakterdeki bu değişimlerin politik sonuçlarını ele alır. Riesman Amerikan siyasetindeki bir dizi kaymayı tespit edip, bunları iktisadi yaşamda değişimler ve bu değişimlere denk düşen sosyal kişilik tipolojileriyle ilişkilendirir. Ekonominin üretimden tüketime kaymasına koşut olarak </a:t>
            </a:r>
            <a:r>
              <a:rPr lang="en-US" sz="2000" i="1">
                <a:solidFill>
                  <a:schemeClr val="accent5">
                    <a:lumMod val="50000"/>
                  </a:schemeClr>
                </a:solidFill>
                <a:effectLst/>
              </a:rPr>
              <a:t>öfke</a:t>
            </a:r>
            <a:r>
              <a:rPr lang="en-US" sz="2000">
                <a:solidFill>
                  <a:schemeClr val="accent5">
                    <a:lumMod val="50000"/>
                  </a:schemeClr>
                </a:solidFill>
                <a:effectLst/>
              </a:rPr>
              <a:t> siyaseti de giderek </a:t>
            </a:r>
            <a:r>
              <a:rPr lang="en-US" sz="2000" i="1">
                <a:solidFill>
                  <a:schemeClr val="accent5">
                    <a:lumMod val="50000"/>
                  </a:schemeClr>
                </a:solidFill>
                <a:effectLst/>
              </a:rPr>
              <a:t>tolerans </a:t>
            </a:r>
            <a:r>
              <a:rPr lang="en-US" sz="2000">
                <a:solidFill>
                  <a:schemeClr val="accent5">
                    <a:lumMod val="50000"/>
                  </a:schemeClr>
                </a:solidFill>
                <a:effectLst/>
              </a:rPr>
              <a:t>siyasetiyle yer değiştirmiş; özerk değerlendirme yapabilen içten yöneltimli bireyin yerini nabza göre şerbet dağıtan dıştan yöneltimli kişi almıştır. </a:t>
            </a:r>
          </a:p>
        </p:txBody>
      </p:sp>
      <p:sp>
        <p:nvSpPr>
          <p:cNvPr id="29" name="Rectangle 2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Resim 10">
            <a:extLst>
              <a:ext uri="{FF2B5EF4-FFF2-40B4-BE49-F238E27FC236}">
                <a16:creationId xmlns:a16="http://schemas.microsoft.com/office/drawing/2014/main" id="{6CCF4480-4BFC-95C8-8B93-781CBFB8DE45}"/>
              </a:ext>
            </a:extLst>
          </p:cNvPr>
          <p:cNvPicPr>
            <a:picLocks noChangeAspect="1"/>
          </p:cNvPicPr>
          <p:nvPr/>
        </p:nvPicPr>
        <p:blipFill>
          <a:blip r:embed="rId2">
            <a:alphaModFix/>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81089" y="683054"/>
            <a:ext cx="3457511" cy="5269823"/>
          </a:xfrm>
          <a:prstGeom prst="rect">
            <a:avLst/>
          </a:prstGeom>
        </p:spPr>
      </p:pic>
    </p:spTree>
    <p:extLst>
      <p:ext uri="{BB962C8B-B14F-4D97-AF65-F5344CB8AC3E}">
        <p14:creationId xmlns:p14="http://schemas.microsoft.com/office/powerpoint/2010/main" val="107580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giyim, kişi, şahıs, çizim, insan yüzü içeren bir resim&#10;&#10;Yapay zeka tarafından oluşturulmuş içerik yanlış olabilir.">
            <a:extLst>
              <a:ext uri="{FF2B5EF4-FFF2-40B4-BE49-F238E27FC236}">
                <a16:creationId xmlns:a16="http://schemas.microsoft.com/office/drawing/2014/main" id="{CDA4DBFE-697F-2BA2-1FCA-A6EA315285C5}"/>
              </a:ext>
            </a:extLst>
          </p:cNvPr>
          <p:cNvPicPr>
            <a:picLocks noChangeAspect="1"/>
          </p:cNvPicPr>
          <p:nvPr/>
        </p:nvPicPr>
        <p:blipFill>
          <a:blip r:embed="rId2">
            <a:extLst>
              <a:ext uri="{28A0092B-C50C-407E-A947-70E740481C1C}">
                <a14:useLocalDpi xmlns:a14="http://schemas.microsoft.com/office/drawing/2010/main" val="0"/>
              </a:ext>
            </a:extLst>
          </a:blip>
          <a:srcRect t="5436"/>
          <a:stretch>
            <a:fillRect/>
          </a:stretch>
        </p:blipFill>
        <p:spPr>
          <a:xfrm>
            <a:off x="2522356" y="10"/>
            <a:ext cx="9669642" cy="685799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etin kutusu 6">
            <a:extLst>
              <a:ext uri="{FF2B5EF4-FFF2-40B4-BE49-F238E27FC236}">
                <a16:creationId xmlns:a16="http://schemas.microsoft.com/office/drawing/2014/main" id="{B610FC96-3AC8-C29B-0618-256AD890C206}"/>
              </a:ext>
            </a:extLst>
          </p:cNvPr>
          <p:cNvSpPr txBox="1"/>
          <p:nvPr/>
        </p:nvSpPr>
        <p:spPr>
          <a:xfrm>
            <a:off x="433251" y="796835"/>
            <a:ext cx="3822189" cy="5943600"/>
          </a:xfrm>
          <a:prstGeom prst="rect">
            <a:avLst/>
          </a:prstGeom>
        </p:spPr>
        <p:txBody>
          <a:bodyPr vert="horz" lIns="91440" tIns="45720" rIns="91440" bIns="45720" rtlCol="0">
            <a:normAutofit lnSpcReduction="10000"/>
          </a:bodyPr>
          <a:lstStyle/>
          <a:p>
            <a:pPr>
              <a:lnSpc>
                <a:spcPct val="90000"/>
              </a:lnSpc>
              <a:spcAft>
                <a:spcPts val="1000"/>
              </a:spcAft>
            </a:pPr>
            <a:r>
              <a:rPr lang="en-US" i="1">
                <a:solidFill>
                  <a:schemeClr val="accent5">
                    <a:lumMod val="50000"/>
                  </a:schemeClr>
                </a:solidFill>
                <a:effectLst/>
              </a:rPr>
              <a:t>Ondokuzuncu yüzyıl Amerikan siyaseti, politik görüşler bakımından çok parçalı ve partizan bir yapıdaydı. Bu, karşı çıkma ve konum almaya dayalı bir siyasetti. Kişiler ya da fraksiyonlar kendi politik ilgilerini ve inançlarını koruyup bunları yaygınlaştırma derdindeydi. Siyaset ahlaki bir öfkeyle ateşlenmişti. Partiler düşüncelerine kıyasıya sahip çıkıyor, dünyayı kendi bakış açılarına uygun şekilde değiştirmek istiyor, başka görüşlere muhalefet ediyorlardı. Yirminci yüzyıl ortasındaki yatıştırıcı Amerikan siyaseti ise, başkalarının ne düşünüyor olduğuna, onların inanç ve kanaatlerine çok daha fazla dikkat yöneltmeyi gerektirir. Yeni siyasetin temelinde tolerans vardır. Ahlaki bakımdan karşıt tarafların varlığı azalmış, değer çatışmaları zayıflamıştır. Artık mesele ortada ne işler döndüğünden haberdar olmakla, bu karmaşık iktidar siyaseti oyununda bilen tarafta olmakla.</a:t>
            </a:r>
          </a:p>
        </p:txBody>
      </p:sp>
    </p:spTree>
    <p:extLst>
      <p:ext uri="{BB962C8B-B14F-4D97-AF65-F5344CB8AC3E}">
        <p14:creationId xmlns:p14="http://schemas.microsoft.com/office/powerpoint/2010/main" val="395660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giyim, kişi, şahıs, adam, insan, oğlan içeren bir resim&#10;&#10;Yapay zeka tarafından oluşturulmuş içerik yanlış olabilir.">
            <a:extLst>
              <a:ext uri="{FF2B5EF4-FFF2-40B4-BE49-F238E27FC236}">
                <a16:creationId xmlns:a16="http://schemas.microsoft.com/office/drawing/2014/main" id="{D708840E-0934-5EB5-DCA9-51BFDB3A2035}"/>
              </a:ext>
            </a:extLst>
          </p:cNvPr>
          <p:cNvPicPr>
            <a:picLocks noChangeAspect="1"/>
          </p:cNvPicPr>
          <p:nvPr/>
        </p:nvPicPr>
        <p:blipFill>
          <a:blip r:embed="rId2">
            <a:extLst>
              <a:ext uri="{28A0092B-C50C-407E-A947-70E740481C1C}">
                <a14:useLocalDpi xmlns:a14="http://schemas.microsoft.com/office/drawing/2010/main" val="0"/>
              </a:ext>
            </a:extLst>
          </a:blip>
          <a:srcRect t="7157"/>
          <a:stretch>
            <a:fillRect/>
          </a:stretch>
        </p:blipFill>
        <p:spPr>
          <a:xfrm>
            <a:off x="1638300" y="448874"/>
            <a:ext cx="8915400" cy="3103985"/>
          </a:xfrm>
          <a:prstGeom prst="rect">
            <a:avLst/>
          </a:prstGeom>
        </p:spPr>
      </p:pic>
      <p:sp>
        <p:nvSpPr>
          <p:cNvPr id="7" name="Metin kutusu 6">
            <a:extLst>
              <a:ext uri="{FF2B5EF4-FFF2-40B4-BE49-F238E27FC236}">
                <a16:creationId xmlns:a16="http://schemas.microsoft.com/office/drawing/2014/main" id="{659B4405-E2D4-E95C-B63D-86BC42074C36}"/>
              </a:ext>
            </a:extLst>
          </p:cNvPr>
          <p:cNvSpPr txBox="1"/>
          <p:nvPr/>
        </p:nvSpPr>
        <p:spPr>
          <a:xfrm>
            <a:off x="1537062" y="3915401"/>
            <a:ext cx="9117875" cy="2122855"/>
          </a:xfrm>
          <a:prstGeom prst="rect">
            <a:avLst/>
          </a:prstGeom>
        </p:spPr>
        <p:txBody>
          <a:bodyPr vert="horz" lIns="91440" tIns="45720" rIns="91440" bIns="45720" rtlCol="0">
            <a:normAutofit/>
          </a:bodyPr>
          <a:lstStyle/>
          <a:p>
            <a:pPr algn="just">
              <a:lnSpc>
                <a:spcPct val="90000"/>
              </a:lnSpc>
              <a:spcAft>
                <a:spcPts val="1000"/>
              </a:spcAft>
            </a:pPr>
            <a:r>
              <a:rPr lang="en-US">
                <a:solidFill>
                  <a:schemeClr val="accent5">
                    <a:lumMod val="50000"/>
                  </a:schemeClr>
                </a:solidFill>
                <a:effectLst/>
              </a:rPr>
              <a:t>Bu, ötekiliği kabullenme becerisi, dıştan yöneltimli bireylere siyasal toleransı öğretmeyi görev edinmiş kitle iletişim araçları tarafından da desteklenmiştir. Bu gönüllü çabanın arkasında, tolerans temelli siyasetin medyanın çıkarına olması yatar. Birincisi medya, izlerkitlesini olabildiğince genişletme çabası içindedir, izlerkitlenin kendisine husumet beslemesi işine gelmeyecektir. Bu nedenle medyanın üslubu tıpkı yeni siyasetinki gibi yatıştırıcı; yaklaşımı girişken ve samimidir. Tolerans, girişkenlik ve arkadaş canlısı olmak gibi tavırları özendirmesi bakımından samimiyet, savaş sonrası Amerikan toplumunun en tanımlayıcı özelliğidir. </a:t>
            </a:r>
          </a:p>
        </p:txBody>
      </p:sp>
      <p:sp>
        <p:nvSpPr>
          <p:cNvPr id="14" name="Rectangle 13">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33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6C45AC87-1D03-4452-BBE4-712E1079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D3A66E38-056D-4A0A-BF1D-682AB0529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E7D0A197-F7EC-4629-86FB-48D5D3B8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Rectangle 1042">
            <a:extLst>
              <a:ext uri="{FF2B5EF4-FFF2-40B4-BE49-F238E27FC236}">
                <a16:creationId xmlns:a16="http://schemas.microsoft.com/office/drawing/2014/main" id="{47251444-A29D-44A8-9E2E-263F0C21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insan yüzü, kişi, şahıs, portre, giyim içeren bir resim&#10;&#10;Yapay zeka tarafından oluşturulmuş içerik yanlış olabilir."/>
          <p:cNvPicPr>
            <a:picLocks noChangeAspect="1"/>
          </p:cNvPicPr>
          <p:nvPr/>
        </p:nvPicPr>
        <p:blipFill>
          <a:blip r:embed="rId2"/>
          <a:srcRect r="-4" b="22997"/>
          <a:stretch>
            <a:fillRect/>
          </a:stretch>
        </p:blipFill>
        <p:spPr>
          <a:xfrm>
            <a:off x="1826653"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1030" name="Picture 6" descr="kate smith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t="4985" r="1" b="21702"/>
          <a:stretch>
            <a:fillRect/>
          </a:stretch>
        </p:blipFill>
        <p:spPr bwMode="auto">
          <a:xfrm>
            <a:off x="4813890"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Ä°lgili resim"/>
          <p:cNvPicPr>
            <a:picLocks noChangeAspect="1" noChangeArrowheads="1"/>
          </p:cNvPicPr>
          <p:nvPr/>
        </p:nvPicPr>
        <p:blipFill>
          <a:blip r:embed="rId4">
            <a:extLst>
              <a:ext uri="{28A0092B-C50C-407E-A947-70E740481C1C}">
                <a14:useLocalDpi xmlns:a14="http://schemas.microsoft.com/office/drawing/2010/main" val="0"/>
              </a:ext>
            </a:extLst>
          </a:blip>
          <a:srcRect t="10876" r="-6" b="3869"/>
          <a:stretch>
            <a:fillRect/>
          </a:stretch>
        </p:blipFill>
        <p:spPr bwMode="auto">
          <a:xfrm>
            <a:off x="7801127"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A26472AA-6407-B494-8D41-9EE2CD62E18F}"/>
              </a:ext>
            </a:extLst>
          </p:cNvPr>
          <p:cNvSpPr txBox="1"/>
          <p:nvPr/>
        </p:nvSpPr>
        <p:spPr>
          <a:xfrm>
            <a:off x="1371601" y="4786744"/>
            <a:ext cx="9448800" cy="1442631"/>
          </a:xfrm>
          <a:prstGeom prst="rect">
            <a:avLst/>
          </a:prstGeom>
        </p:spPr>
        <p:txBody>
          <a:bodyPr vert="horz" lIns="91440" tIns="45720" rIns="91440" bIns="45720" rtlCol="0">
            <a:normAutofit/>
          </a:bodyPr>
          <a:lstStyle/>
          <a:p>
            <a:pPr>
              <a:lnSpc>
                <a:spcPct val="90000"/>
              </a:lnSpc>
              <a:spcAft>
                <a:spcPts val="1000"/>
              </a:spcAft>
            </a:pPr>
            <a:r>
              <a:rPr lang="en-US" sz="1900">
                <a:solidFill>
                  <a:schemeClr val="accent5">
                    <a:lumMod val="50000"/>
                  </a:schemeClr>
                </a:solidFill>
                <a:effectLst/>
              </a:rPr>
              <a:t>Reklamlardaki satış konuşmaları, işyerindeki patronun ya da kampanya turundaki politikacının görünüşte içtenlikli ve arkadaşça üslubu... Gerçekte bunların tümü ince bir örtünün ardına gizlenmiş manipülasyon biçimleri değil midir? Seslerindeki ve konuşma tarzlarındaki samimiyetle  o dönem için birer idol olarak görülen Dinah Shore, Kate Smith ve Frank Sinatra gibi ünlüler de bu çarkın parçasıdır. </a:t>
            </a:r>
          </a:p>
        </p:txBody>
      </p:sp>
    </p:spTree>
    <p:extLst>
      <p:ext uri="{BB962C8B-B14F-4D97-AF65-F5344CB8AC3E}">
        <p14:creationId xmlns:p14="http://schemas.microsoft.com/office/powerpoint/2010/main" val="408529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E3092D-4105-4026-9B66-A0011E0CA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kdörtgen 3"/>
          <p:cNvSpPr/>
          <p:nvPr/>
        </p:nvSpPr>
        <p:spPr>
          <a:xfrm>
            <a:off x="613144" y="1348739"/>
            <a:ext cx="5718691" cy="4160518"/>
          </a:xfrm>
          <a:prstGeom prst="rect">
            <a:avLst/>
          </a:prstGeom>
        </p:spPr>
        <p:txBody>
          <a:bodyPr vert="horz" lIns="91440" tIns="45720" rIns="91440" bIns="45720" rtlCol="0" anchor="t">
            <a:noAutofit/>
          </a:bodyPr>
          <a:lstStyle/>
          <a:p>
            <a:pPr>
              <a:lnSpc>
                <a:spcPct val="90000"/>
              </a:lnSpc>
              <a:spcAft>
                <a:spcPts val="600"/>
              </a:spcAft>
            </a:pPr>
            <a:r>
              <a:rPr lang="en-US" i="1">
                <a:solidFill>
                  <a:schemeClr val="bg1"/>
                </a:solidFill>
              </a:rPr>
              <a:t>Halktan insanların tüketim idolleriyle kişisel bir ilişki kurabilmek için can attıkları ve samimiyete duydukları bu özlemin aslında kendilerine ve başkalarına duydukları güvensizlikten kaynaklandığı açık. Açık olmayan şey, bir şarkıcı ya da oyuncuda “samimi” buldukları şeyin ne olduğu? Cevap bir bakıma, şov dünyasındaki kişilerin sıradan insanların ifade etmeye çekindikleri duyguları dile getirmekte kendilerini oldukça rahat hissetmeleri olabilir. Samimiyet denen şey bir samimiyet gösterisidir; sertlikten ve sinizmden uzak, hatta biraz korunmasız bir ifade tarzının adıdır. Tıpkı bazı politikacıların basın toplantılarında, soru-cevaplarda görünmeye çalıştıkları gibi. Gösterici kendini izleyicisine ve onun duygularına teslim eder. Göstericinin cephesinden bakıldığında samimiyet, izleyicinin ona göstereceği toleransın anahtarıdır: Size kendini böylesine açan, sıcak bir dostluk eli uzatan birisine karşı fazla eleştirel davranmak hiç de adil bulunmayacaktır.</a:t>
            </a:r>
          </a:p>
        </p:txBody>
      </p:sp>
      <p:pic>
        <p:nvPicPr>
          <p:cNvPr id="2" name="Resim 1" descr="metin, adam, insan, insan yüzü, poster içeren bir resim&#10;&#10;Yapay zeka tarafından oluşturulmuş içerik yanlış olabilir.">
            <a:extLst>
              <a:ext uri="{FF2B5EF4-FFF2-40B4-BE49-F238E27FC236}">
                <a16:creationId xmlns:a16="http://schemas.microsoft.com/office/drawing/2014/main" id="{0AF34D61-B98D-D8B1-0FD7-3E29DF36C59E}"/>
              </a:ext>
            </a:extLst>
          </p:cNvPr>
          <p:cNvPicPr>
            <a:picLocks noChangeAspect="1"/>
          </p:cNvPicPr>
          <p:nvPr/>
        </p:nvPicPr>
        <p:blipFill>
          <a:blip r:embed="rId2">
            <a:extLst>
              <a:ext uri="{28A0092B-C50C-407E-A947-70E740481C1C}">
                <a14:useLocalDpi xmlns:a14="http://schemas.microsoft.com/office/drawing/2010/main" val="0"/>
              </a:ext>
            </a:extLst>
          </a:blip>
          <a:srcRect t="3787" r="-4" b="-4"/>
          <a:stretch>
            <a:fillRect/>
          </a:stretch>
        </p:blipFill>
        <p:spPr>
          <a:xfrm>
            <a:off x="7461069" y="819128"/>
            <a:ext cx="4117787" cy="5219740"/>
          </a:xfrm>
          <a:prstGeom prst="rect">
            <a:avLst/>
          </a:prstGeom>
        </p:spPr>
      </p:pic>
    </p:spTree>
    <p:extLst>
      <p:ext uri="{BB962C8B-B14F-4D97-AF65-F5344CB8AC3E}">
        <p14:creationId xmlns:p14="http://schemas.microsoft.com/office/powerpoint/2010/main" val="88502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giyim, ayakkabı, metin, poster içeren bir resim&#10;&#10;Yapay zeka tarafından oluşturulmuş içerik yanlış olabilir.">
            <a:extLst>
              <a:ext uri="{FF2B5EF4-FFF2-40B4-BE49-F238E27FC236}">
                <a16:creationId xmlns:a16="http://schemas.microsoft.com/office/drawing/2014/main" id="{EAC3EA28-4E89-F2B7-CD6B-97284A4AE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2791" y="888275"/>
            <a:ext cx="3409405" cy="5303520"/>
          </a:xfrm>
          <a:prstGeom prst="rect">
            <a:avLst/>
          </a:prstGeom>
          <a:effectLst>
            <a:innerShdw blurRad="63500" dist="50800" dir="16200000">
              <a:prstClr val="black">
                <a:alpha val="50000"/>
              </a:prstClr>
            </a:innerShdw>
          </a:effectLst>
        </p:spPr>
      </p:pic>
      <p:sp>
        <p:nvSpPr>
          <p:cNvPr id="8" name="Metin kutusu 7">
            <a:extLst>
              <a:ext uri="{FF2B5EF4-FFF2-40B4-BE49-F238E27FC236}">
                <a16:creationId xmlns:a16="http://schemas.microsoft.com/office/drawing/2014/main" id="{E1220DC3-6258-39D0-AA98-E1D7107B7149}"/>
              </a:ext>
            </a:extLst>
          </p:cNvPr>
          <p:cNvSpPr txBox="1"/>
          <p:nvPr/>
        </p:nvSpPr>
        <p:spPr>
          <a:xfrm>
            <a:off x="1521821" y="1554876"/>
            <a:ext cx="6002384" cy="3970318"/>
          </a:xfrm>
          <a:prstGeom prst="rect">
            <a:avLst/>
          </a:prstGeom>
          <a:noFill/>
        </p:spPr>
        <p:txBody>
          <a:bodyPr wrap="square">
            <a:spAutoFit/>
          </a:bodyPr>
          <a:lstStyle/>
          <a:p>
            <a:pPr algn="just"/>
            <a:r>
              <a:rPr lang="en-GB" sz="1800">
                <a:solidFill>
                  <a:schemeClr val="accent5">
                    <a:lumMod val="50000"/>
                  </a:schemeClr>
                </a:solidFill>
                <a:effectLst/>
                <a:latin typeface="Calibri" panose="020F0502020204030204" pitchFamily="34" charset="0"/>
                <a:ea typeface="Calibri" panose="020F0502020204030204" pitchFamily="34" charset="0"/>
                <a:cs typeface="GarthGraphic"/>
              </a:rPr>
              <a:t>Kitabın en özgün yanlarından biri, yokluktan bolluğa, çalışmadan boş zamana, yerel ve kırsal “bilinebilir topluluklar”dan milyonlarca kişinin yaşadığı bilinemez boyuttaki kentsel çevreye doğru hızla ilerleyen bir toplumda ortaya çıkan yeni sosyal, kültürel ve politik oluşumları tanımlama çabasıdır. İlkin Amerika’da görülen bu oluşumlar, bir süre sonra Avrupa’da ve yüzyıl sonuna doğru dünyanın pek çok yerinde baş gösterdi. İmalat sanayinde süregiden gelişme ve teknolojik yenilikler, bireylerin yaşam standartlarının yükselmesi, harcanabilir gelir ve tüketilebilir zaman marjlarının yükselişi gibi gelişmelerin tümü, geçim ekonomilerinden ve ihtiyaçların doğurduğu baskıdan, bolluk ekonomilerine ve muazzam düzeydeki bireysel seçim özgürlüğüne doğru gerçekleşen esaslı dönüşümün işaretleridir. </a:t>
            </a:r>
            <a:endParaRPr lang="tr-TR">
              <a:solidFill>
                <a:schemeClr val="accent5">
                  <a:lumMod val="50000"/>
                </a:schemeClr>
              </a:solidFill>
            </a:endParaRPr>
          </a:p>
        </p:txBody>
      </p:sp>
    </p:spTree>
    <p:extLst>
      <p:ext uri="{BB962C8B-B14F-4D97-AF65-F5344CB8AC3E}">
        <p14:creationId xmlns:p14="http://schemas.microsoft.com/office/powerpoint/2010/main" val="326052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 name="Rectangle 1074">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insan yüzü, giyim, kişi, şahıs, portre içeren bir resim&#10;&#10;Yapay zeka tarafından oluşturulmuş içerik yanlış olabilir.">
            <a:extLst>
              <a:ext uri="{FF2B5EF4-FFF2-40B4-BE49-F238E27FC236}">
                <a16:creationId xmlns:a16="http://schemas.microsoft.com/office/drawing/2014/main" id="{B331586C-BF39-54FF-B290-EE02C4D03D7E}"/>
              </a:ext>
            </a:extLst>
          </p:cNvPr>
          <p:cNvPicPr>
            <a:picLocks noChangeAspect="1"/>
          </p:cNvPicPr>
          <p:nvPr/>
        </p:nvPicPr>
        <p:blipFill>
          <a:blip r:embed="rId2">
            <a:extLst>
              <a:ext uri="{28A0092B-C50C-407E-A947-70E740481C1C}">
                <a14:useLocalDpi xmlns:a14="http://schemas.microsoft.com/office/drawing/2010/main" val="0"/>
              </a:ext>
            </a:extLst>
          </a:blip>
          <a:srcRect t="12670" r="-1" b="35418"/>
          <a:stretch>
            <a:fillRect/>
          </a:stretch>
        </p:blipFill>
        <p:spPr>
          <a:xfrm>
            <a:off x="13061" y="190"/>
            <a:ext cx="8128855" cy="5291194"/>
          </a:xfrm>
          <a:prstGeom prst="rect">
            <a:avLst/>
          </a:prstGeom>
        </p:spPr>
      </p:pic>
      <p:sp>
        <p:nvSpPr>
          <p:cNvPr id="1077" name="Rectangle 1076">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9" name="Rectangle 1078">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Metin kutusu"/>
          <p:cNvSpPr txBox="1"/>
          <p:nvPr/>
        </p:nvSpPr>
        <p:spPr>
          <a:xfrm>
            <a:off x="3534355" y="5621121"/>
            <a:ext cx="7091299"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500" b="1" kern="1200">
                <a:solidFill>
                  <a:srgbClr val="FFFFFF"/>
                </a:solidFill>
                <a:latin typeface="+mj-lt"/>
                <a:ea typeface="+mj-ea"/>
                <a:cs typeface="+mj-cs"/>
              </a:rPr>
              <a:t>David Riesman  </a:t>
            </a:r>
          </a:p>
          <a:p>
            <a:pPr>
              <a:lnSpc>
                <a:spcPct val="90000"/>
              </a:lnSpc>
              <a:spcBef>
                <a:spcPct val="0"/>
              </a:spcBef>
              <a:spcAft>
                <a:spcPts val="600"/>
              </a:spcAft>
            </a:pPr>
            <a:r>
              <a:rPr lang="en-US" sz="2500" b="1" kern="1200">
                <a:solidFill>
                  <a:srgbClr val="FFFFFF"/>
                </a:solidFill>
                <a:latin typeface="+mj-lt"/>
                <a:ea typeface="+mj-ea"/>
                <a:cs typeface="+mj-cs"/>
              </a:rPr>
              <a:t> (1909-2002)</a:t>
            </a:r>
          </a:p>
        </p:txBody>
      </p:sp>
      <p:sp>
        <p:nvSpPr>
          <p:cNvPr id="1081" name="Rectangle 1080">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yenicikanlar.com.tr/wp-content/uploads/2016/11/yalniz-kalabalik-kapak.jpg"/>
          <p:cNvPicPr>
            <a:picLocks noChangeAspect="1" noChangeArrowheads="1"/>
          </p:cNvPicPr>
          <p:nvPr/>
        </p:nvPicPr>
        <p:blipFill>
          <a:blip r:embed="rId3">
            <a:extLst>
              <a:ext uri="{28A0092B-C50C-407E-A947-70E740481C1C}">
                <a14:useLocalDpi xmlns:a14="http://schemas.microsoft.com/office/drawing/2010/main" val="0"/>
              </a:ext>
            </a:extLst>
          </a:blip>
          <a:srcRect t="4102" r="2" b="11903"/>
          <a:stretch>
            <a:fillRect/>
          </a:stretch>
        </p:blipFill>
        <p:spPr bwMode="auto">
          <a:xfrm>
            <a:off x="8128857" y="0"/>
            <a:ext cx="4063143" cy="5291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insan yüzü, giyim, kişi, şahıs, portre içeren bir resim&#10;&#10;Yapay zeka tarafından oluşturulmuş içerik yanlış olabilir.">
            <a:extLst>
              <a:ext uri="{FF2B5EF4-FFF2-40B4-BE49-F238E27FC236}">
                <a16:creationId xmlns:a16="http://schemas.microsoft.com/office/drawing/2014/main" id="{76F88CE7-DC83-2630-6897-552B8800A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339" y="918640"/>
            <a:ext cx="3659747" cy="4589025"/>
          </a:xfrm>
          <a:prstGeom prst="rect">
            <a:avLst/>
          </a:prstGeom>
        </p:spPr>
      </p:pic>
      <p:sp>
        <p:nvSpPr>
          <p:cNvPr id="5" name="Metin kutusu 4">
            <a:extLst>
              <a:ext uri="{FF2B5EF4-FFF2-40B4-BE49-F238E27FC236}">
                <a16:creationId xmlns:a16="http://schemas.microsoft.com/office/drawing/2014/main" id="{1F4FD969-7610-0AD9-5D3D-354F34EE7254}"/>
              </a:ext>
            </a:extLst>
          </p:cNvPr>
          <p:cNvSpPr txBox="1"/>
          <p:nvPr/>
        </p:nvSpPr>
        <p:spPr>
          <a:xfrm>
            <a:off x="5260764" y="1601668"/>
            <a:ext cx="6191537" cy="3197464"/>
          </a:xfrm>
          <a:prstGeom prst="rect">
            <a:avLst/>
          </a:prstGeom>
        </p:spPr>
        <p:txBody>
          <a:bodyPr vert="horz" lIns="91440" tIns="45720" rIns="91440" bIns="45720" rtlCol="0" anchor="t">
            <a:normAutofit fontScale="92500" lnSpcReduction="20000"/>
          </a:bodyPr>
          <a:lstStyle/>
          <a:p>
            <a:pPr>
              <a:lnSpc>
                <a:spcPct val="90000"/>
              </a:lnSpc>
              <a:spcAft>
                <a:spcPts val="600"/>
              </a:spcAft>
            </a:pPr>
            <a:r>
              <a:rPr lang="en-US" sz="2000" dirty="0" err="1">
                <a:solidFill>
                  <a:schemeClr val="accent5">
                    <a:lumMod val="50000"/>
                  </a:schemeClr>
                </a:solidFill>
              </a:rPr>
              <a:t>Dönemin</a:t>
            </a:r>
            <a:r>
              <a:rPr lang="en-US" sz="2000" dirty="0">
                <a:solidFill>
                  <a:schemeClr val="accent5">
                    <a:lumMod val="50000"/>
                  </a:schemeClr>
                </a:solidFill>
              </a:rPr>
              <a:t> Amerikan </a:t>
            </a:r>
            <a:r>
              <a:rPr lang="en-US" sz="2000" dirty="0" err="1">
                <a:solidFill>
                  <a:schemeClr val="accent5">
                    <a:lumMod val="50000"/>
                  </a:schemeClr>
                </a:solidFill>
              </a:rPr>
              <a:t>sosyolojisi</a:t>
            </a:r>
            <a:r>
              <a:rPr lang="en-US" sz="2000" dirty="0">
                <a:solidFill>
                  <a:schemeClr val="accent5">
                    <a:lumMod val="50000"/>
                  </a:schemeClr>
                </a:solidFill>
              </a:rPr>
              <a:t> </a:t>
            </a:r>
            <a:r>
              <a:rPr lang="en-US" sz="2000" dirty="0" err="1">
                <a:solidFill>
                  <a:schemeClr val="accent5">
                    <a:lumMod val="50000"/>
                  </a:schemeClr>
                </a:solidFill>
              </a:rPr>
              <a:t>kendisini</a:t>
            </a:r>
            <a:r>
              <a:rPr lang="en-US" sz="2000" dirty="0">
                <a:solidFill>
                  <a:schemeClr val="accent5">
                    <a:lumMod val="50000"/>
                  </a:schemeClr>
                </a:solidFill>
              </a:rPr>
              <a:t> </a:t>
            </a:r>
            <a:r>
              <a:rPr lang="en-US" sz="2000" dirty="0" err="1">
                <a:solidFill>
                  <a:schemeClr val="accent5">
                    <a:lumMod val="50000"/>
                  </a:schemeClr>
                </a:solidFill>
              </a:rPr>
              <a:t>pozitivist</a:t>
            </a:r>
            <a:r>
              <a:rPr lang="en-US" sz="2000" dirty="0">
                <a:solidFill>
                  <a:schemeClr val="accent5">
                    <a:lumMod val="50000"/>
                  </a:schemeClr>
                </a:solidFill>
              </a:rPr>
              <a:t> </a:t>
            </a:r>
            <a:r>
              <a:rPr lang="en-US" sz="2000" dirty="0" err="1">
                <a:solidFill>
                  <a:schemeClr val="accent5">
                    <a:lumMod val="50000"/>
                  </a:schemeClr>
                </a:solidFill>
              </a:rPr>
              <a:t>ve</a:t>
            </a:r>
            <a:r>
              <a:rPr lang="en-US" sz="2000" dirty="0">
                <a:solidFill>
                  <a:schemeClr val="accent5">
                    <a:lumMod val="50000"/>
                  </a:schemeClr>
                </a:solidFill>
              </a:rPr>
              <a:t> </a:t>
            </a:r>
            <a:r>
              <a:rPr lang="en-US" sz="2000" dirty="0" err="1">
                <a:solidFill>
                  <a:schemeClr val="accent5">
                    <a:lumMod val="50000"/>
                  </a:schemeClr>
                </a:solidFill>
              </a:rPr>
              <a:t>bilimselci</a:t>
            </a:r>
            <a:r>
              <a:rPr lang="en-US" sz="2000" dirty="0">
                <a:solidFill>
                  <a:schemeClr val="accent5">
                    <a:lumMod val="50000"/>
                  </a:schemeClr>
                </a:solidFill>
              </a:rPr>
              <a:t> </a:t>
            </a:r>
            <a:r>
              <a:rPr lang="en-US" sz="2000" dirty="0" err="1">
                <a:solidFill>
                  <a:schemeClr val="accent5">
                    <a:lumMod val="50000"/>
                  </a:schemeClr>
                </a:solidFill>
              </a:rPr>
              <a:t>bir</a:t>
            </a:r>
            <a:r>
              <a:rPr lang="en-US" sz="2000" dirty="0">
                <a:solidFill>
                  <a:schemeClr val="accent5">
                    <a:lumMod val="50000"/>
                  </a:schemeClr>
                </a:solidFill>
              </a:rPr>
              <a:t> </a:t>
            </a:r>
            <a:r>
              <a:rPr lang="en-US" sz="2000" dirty="0" err="1">
                <a:solidFill>
                  <a:schemeClr val="accent5">
                    <a:lumMod val="50000"/>
                  </a:schemeClr>
                </a:solidFill>
              </a:rPr>
              <a:t>temele</a:t>
            </a:r>
            <a:r>
              <a:rPr lang="en-US" sz="2000" dirty="0">
                <a:solidFill>
                  <a:schemeClr val="accent5">
                    <a:lumMod val="50000"/>
                  </a:schemeClr>
                </a:solidFill>
              </a:rPr>
              <a:t> </a:t>
            </a:r>
            <a:r>
              <a:rPr lang="en-US" sz="2000" dirty="0" err="1">
                <a:solidFill>
                  <a:schemeClr val="accent5">
                    <a:lumMod val="50000"/>
                  </a:schemeClr>
                </a:solidFill>
              </a:rPr>
              <a:t>oturtmakla</a:t>
            </a:r>
            <a:r>
              <a:rPr lang="en-US" sz="2000" dirty="0">
                <a:solidFill>
                  <a:schemeClr val="accent5">
                    <a:lumMod val="50000"/>
                  </a:schemeClr>
                </a:solidFill>
              </a:rPr>
              <a:t> </a:t>
            </a:r>
            <a:r>
              <a:rPr lang="en-US" sz="2000" dirty="0" err="1">
                <a:solidFill>
                  <a:schemeClr val="accent5">
                    <a:lumMod val="50000"/>
                  </a:schemeClr>
                </a:solidFill>
              </a:rPr>
              <a:t>meşgulken</a:t>
            </a:r>
            <a:r>
              <a:rPr lang="en-US" sz="2000" dirty="0">
                <a:solidFill>
                  <a:schemeClr val="accent5">
                    <a:lumMod val="50000"/>
                  </a:schemeClr>
                </a:solidFill>
              </a:rPr>
              <a:t>, Riesman </a:t>
            </a:r>
            <a:r>
              <a:rPr lang="en-US" sz="2000" dirty="0" err="1">
                <a:solidFill>
                  <a:schemeClr val="accent5">
                    <a:lumMod val="50000"/>
                  </a:schemeClr>
                </a:solidFill>
              </a:rPr>
              <a:t>tıpkı</a:t>
            </a:r>
            <a:r>
              <a:rPr lang="en-US" sz="2000" dirty="0">
                <a:solidFill>
                  <a:schemeClr val="accent5">
                    <a:lumMod val="50000"/>
                  </a:schemeClr>
                </a:solidFill>
              </a:rPr>
              <a:t> Merton </a:t>
            </a:r>
            <a:r>
              <a:rPr lang="en-US" sz="2000" dirty="0" err="1">
                <a:solidFill>
                  <a:schemeClr val="accent5">
                    <a:lumMod val="50000"/>
                  </a:schemeClr>
                </a:solidFill>
              </a:rPr>
              <a:t>gibi</a:t>
            </a:r>
            <a:r>
              <a:rPr lang="en-US" sz="2000" dirty="0">
                <a:solidFill>
                  <a:schemeClr val="accent5">
                    <a:lumMod val="50000"/>
                  </a:schemeClr>
                </a:solidFill>
              </a:rPr>
              <a:t>, </a:t>
            </a:r>
            <a:r>
              <a:rPr lang="en-US" sz="2000" dirty="0" err="1">
                <a:solidFill>
                  <a:schemeClr val="accent5">
                    <a:lumMod val="50000"/>
                  </a:schemeClr>
                </a:solidFill>
              </a:rPr>
              <a:t>sosyolojinin</a:t>
            </a:r>
            <a:r>
              <a:rPr lang="en-US" sz="2000" dirty="0">
                <a:solidFill>
                  <a:schemeClr val="accent5">
                    <a:lumMod val="50000"/>
                  </a:schemeClr>
                </a:solidFill>
              </a:rPr>
              <a:t> </a:t>
            </a:r>
            <a:r>
              <a:rPr lang="en-US" sz="2000" dirty="0" err="1">
                <a:solidFill>
                  <a:schemeClr val="accent5">
                    <a:lumMod val="50000"/>
                  </a:schemeClr>
                </a:solidFill>
              </a:rPr>
              <a:t>görevini</a:t>
            </a:r>
            <a:r>
              <a:rPr lang="en-US" sz="2000" dirty="0">
                <a:solidFill>
                  <a:schemeClr val="accent5">
                    <a:lumMod val="50000"/>
                  </a:schemeClr>
                </a:solidFill>
              </a:rPr>
              <a:t> </a:t>
            </a:r>
            <a:r>
              <a:rPr lang="en-US" sz="2000" dirty="0" err="1">
                <a:solidFill>
                  <a:schemeClr val="accent5">
                    <a:lumMod val="50000"/>
                  </a:schemeClr>
                </a:solidFill>
              </a:rPr>
              <a:t>eleştirel</a:t>
            </a:r>
            <a:r>
              <a:rPr lang="en-US" sz="2000" dirty="0">
                <a:solidFill>
                  <a:schemeClr val="accent5">
                    <a:lumMod val="50000"/>
                  </a:schemeClr>
                </a:solidFill>
              </a:rPr>
              <a:t> </a:t>
            </a:r>
            <a:r>
              <a:rPr lang="en-US" sz="2000" dirty="0" err="1">
                <a:solidFill>
                  <a:schemeClr val="accent5">
                    <a:lumMod val="50000"/>
                  </a:schemeClr>
                </a:solidFill>
              </a:rPr>
              <a:t>ve</a:t>
            </a:r>
            <a:r>
              <a:rPr lang="en-US" sz="2000" dirty="0">
                <a:solidFill>
                  <a:schemeClr val="accent5">
                    <a:lumMod val="50000"/>
                  </a:schemeClr>
                </a:solidFill>
              </a:rPr>
              <a:t> </a:t>
            </a:r>
            <a:r>
              <a:rPr lang="en-US" sz="2000" dirty="0" err="1">
                <a:solidFill>
                  <a:schemeClr val="accent5">
                    <a:lumMod val="50000"/>
                  </a:schemeClr>
                </a:solidFill>
              </a:rPr>
              <a:t>yorumlayıcı</a:t>
            </a:r>
            <a:r>
              <a:rPr lang="en-US" sz="2000" dirty="0">
                <a:solidFill>
                  <a:schemeClr val="accent5">
                    <a:lumMod val="50000"/>
                  </a:schemeClr>
                </a:solidFill>
              </a:rPr>
              <a:t> </a:t>
            </a:r>
            <a:r>
              <a:rPr lang="en-US" sz="2000" dirty="0" err="1">
                <a:solidFill>
                  <a:schemeClr val="accent5">
                    <a:lumMod val="50000"/>
                  </a:schemeClr>
                </a:solidFill>
              </a:rPr>
              <a:t>bir</a:t>
            </a:r>
            <a:r>
              <a:rPr lang="en-US" sz="2000" dirty="0">
                <a:solidFill>
                  <a:schemeClr val="accent5">
                    <a:lumMod val="50000"/>
                  </a:schemeClr>
                </a:solidFill>
              </a:rPr>
              <a:t> </a:t>
            </a:r>
            <a:r>
              <a:rPr lang="en-US" sz="2000" dirty="0" err="1">
                <a:solidFill>
                  <a:schemeClr val="accent5">
                    <a:lumMod val="50000"/>
                  </a:schemeClr>
                </a:solidFill>
              </a:rPr>
              <a:t>çerçevede</a:t>
            </a:r>
            <a:r>
              <a:rPr lang="en-US" sz="2000" dirty="0">
                <a:solidFill>
                  <a:schemeClr val="accent5">
                    <a:lumMod val="50000"/>
                  </a:schemeClr>
                </a:solidFill>
              </a:rPr>
              <a:t> </a:t>
            </a:r>
            <a:r>
              <a:rPr lang="en-US" sz="2000" dirty="0" err="1">
                <a:solidFill>
                  <a:schemeClr val="accent5">
                    <a:lumMod val="50000"/>
                  </a:schemeClr>
                </a:solidFill>
              </a:rPr>
              <a:t>tarif</a:t>
            </a:r>
            <a:r>
              <a:rPr lang="en-US" sz="2000" dirty="0">
                <a:solidFill>
                  <a:schemeClr val="accent5">
                    <a:lumMod val="50000"/>
                  </a:schemeClr>
                </a:solidFill>
              </a:rPr>
              <a:t> </a:t>
            </a:r>
            <a:r>
              <a:rPr lang="en-US" sz="2000" dirty="0" err="1">
                <a:solidFill>
                  <a:schemeClr val="accent5">
                    <a:lumMod val="50000"/>
                  </a:schemeClr>
                </a:solidFill>
              </a:rPr>
              <a:t>ederek</a:t>
            </a:r>
            <a:r>
              <a:rPr lang="en-US" sz="2000" dirty="0">
                <a:solidFill>
                  <a:schemeClr val="accent5">
                    <a:lumMod val="50000"/>
                  </a:schemeClr>
                </a:solidFill>
              </a:rPr>
              <a:t>, </a:t>
            </a:r>
            <a:r>
              <a:rPr lang="en-US" sz="2000" dirty="0" err="1">
                <a:solidFill>
                  <a:schemeClr val="accent5">
                    <a:lumMod val="50000"/>
                  </a:schemeClr>
                </a:solidFill>
              </a:rPr>
              <a:t>genel</a:t>
            </a:r>
            <a:r>
              <a:rPr lang="en-US" sz="2000" dirty="0">
                <a:solidFill>
                  <a:schemeClr val="accent5">
                    <a:lumMod val="50000"/>
                  </a:schemeClr>
                </a:solidFill>
              </a:rPr>
              <a:t> </a:t>
            </a:r>
            <a:r>
              <a:rPr lang="en-US" sz="2000" dirty="0" err="1">
                <a:solidFill>
                  <a:schemeClr val="accent5">
                    <a:lumMod val="50000"/>
                  </a:schemeClr>
                </a:solidFill>
              </a:rPr>
              <a:t>manzarayı</a:t>
            </a:r>
            <a:r>
              <a:rPr lang="en-US" sz="2000" dirty="0">
                <a:solidFill>
                  <a:schemeClr val="accent5">
                    <a:lumMod val="50000"/>
                  </a:schemeClr>
                </a:solidFill>
              </a:rPr>
              <a:t> </a:t>
            </a:r>
            <a:r>
              <a:rPr lang="en-US" sz="2000" dirty="0" err="1">
                <a:solidFill>
                  <a:schemeClr val="accent5">
                    <a:lumMod val="50000"/>
                  </a:schemeClr>
                </a:solidFill>
              </a:rPr>
              <a:t>dikkate</a:t>
            </a:r>
            <a:r>
              <a:rPr lang="en-US" sz="2000" dirty="0">
                <a:solidFill>
                  <a:schemeClr val="accent5">
                    <a:lumMod val="50000"/>
                  </a:schemeClr>
                </a:solidFill>
              </a:rPr>
              <a:t> </a:t>
            </a:r>
            <a:r>
              <a:rPr lang="en-US" sz="2000" dirty="0" err="1">
                <a:solidFill>
                  <a:schemeClr val="accent5">
                    <a:lumMod val="50000"/>
                  </a:schemeClr>
                </a:solidFill>
              </a:rPr>
              <a:t>alan</a:t>
            </a:r>
            <a:r>
              <a:rPr lang="en-US" sz="2000" dirty="0">
                <a:solidFill>
                  <a:schemeClr val="accent5">
                    <a:lumMod val="50000"/>
                  </a:schemeClr>
                </a:solidFill>
              </a:rPr>
              <a:t> </a:t>
            </a:r>
            <a:r>
              <a:rPr lang="en-US" sz="2000" dirty="0" err="1">
                <a:solidFill>
                  <a:schemeClr val="accent5">
                    <a:lumMod val="50000"/>
                  </a:schemeClr>
                </a:solidFill>
              </a:rPr>
              <a:t>daha</a:t>
            </a:r>
            <a:r>
              <a:rPr lang="en-US" sz="2000" dirty="0">
                <a:solidFill>
                  <a:schemeClr val="accent5">
                    <a:lumMod val="50000"/>
                  </a:schemeClr>
                </a:solidFill>
              </a:rPr>
              <a:t> </a:t>
            </a:r>
            <a:r>
              <a:rPr lang="en-US" sz="2000" dirty="0" err="1">
                <a:solidFill>
                  <a:schemeClr val="accent5">
                    <a:lumMod val="50000"/>
                  </a:schemeClr>
                </a:solidFill>
              </a:rPr>
              <a:t>Avrupalı</a:t>
            </a:r>
            <a:r>
              <a:rPr lang="en-US" sz="2000" dirty="0">
                <a:solidFill>
                  <a:schemeClr val="accent5">
                    <a:lumMod val="50000"/>
                  </a:schemeClr>
                </a:solidFill>
              </a:rPr>
              <a:t> </a:t>
            </a:r>
            <a:r>
              <a:rPr lang="en-US" sz="2000" dirty="0" err="1">
                <a:solidFill>
                  <a:schemeClr val="accent5">
                    <a:lumMod val="50000"/>
                  </a:schemeClr>
                </a:solidFill>
              </a:rPr>
              <a:t>bir</a:t>
            </a:r>
            <a:r>
              <a:rPr lang="en-US" sz="2000" dirty="0">
                <a:solidFill>
                  <a:schemeClr val="accent5">
                    <a:lumMod val="50000"/>
                  </a:schemeClr>
                </a:solidFill>
              </a:rPr>
              <a:t> </a:t>
            </a:r>
            <a:r>
              <a:rPr lang="en-US" sz="2000" dirty="0" err="1">
                <a:solidFill>
                  <a:schemeClr val="accent5">
                    <a:lumMod val="50000"/>
                  </a:schemeClr>
                </a:solidFill>
              </a:rPr>
              <a:t>bakış</a:t>
            </a:r>
            <a:r>
              <a:rPr lang="en-US" sz="2000" dirty="0">
                <a:solidFill>
                  <a:schemeClr val="accent5">
                    <a:lumMod val="50000"/>
                  </a:schemeClr>
                </a:solidFill>
              </a:rPr>
              <a:t> </a:t>
            </a:r>
            <a:r>
              <a:rPr lang="en-US" sz="2000" dirty="0" err="1">
                <a:solidFill>
                  <a:schemeClr val="accent5">
                    <a:lumMod val="50000"/>
                  </a:schemeClr>
                </a:solidFill>
              </a:rPr>
              <a:t>açısı</a:t>
            </a:r>
            <a:r>
              <a:rPr lang="en-US" sz="2000" dirty="0">
                <a:solidFill>
                  <a:schemeClr val="accent5">
                    <a:lumMod val="50000"/>
                  </a:schemeClr>
                </a:solidFill>
              </a:rPr>
              <a:t> </a:t>
            </a:r>
            <a:r>
              <a:rPr lang="en-US" sz="2000" dirty="0" err="1">
                <a:solidFill>
                  <a:schemeClr val="accent5">
                    <a:lumMod val="50000"/>
                  </a:schemeClr>
                </a:solidFill>
              </a:rPr>
              <a:t>geliştirdi</a:t>
            </a:r>
            <a:r>
              <a:rPr lang="en-US" sz="2000" dirty="0">
                <a:solidFill>
                  <a:schemeClr val="accent5">
                    <a:lumMod val="50000"/>
                  </a:schemeClr>
                </a:solidFill>
              </a:rPr>
              <a:t>. </a:t>
            </a:r>
            <a:r>
              <a:rPr lang="en-US" sz="2000" dirty="0" err="1">
                <a:solidFill>
                  <a:schemeClr val="accent5">
                    <a:lumMod val="50000"/>
                  </a:schemeClr>
                </a:solidFill>
              </a:rPr>
              <a:t>Riesman’ın</a:t>
            </a:r>
            <a:r>
              <a:rPr lang="en-US" sz="2000" dirty="0">
                <a:solidFill>
                  <a:schemeClr val="accent5">
                    <a:lumMod val="50000"/>
                  </a:schemeClr>
                </a:solidFill>
              </a:rPr>
              <a:t> </a:t>
            </a:r>
            <a:r>
              <a:rPr lang="en-US" sz="2000" dirty="0" err="1">
                <a:solidFill>
                  <a:schemeClr val="accent5">
                    <a:lumMod val="50000"/>
                  </a:schemeClr>
                </a:solidFill>
              </a:rPr>
              <a:t>anlatısında</a:t>
            </a:r>
            <a:r>
              <a:rPr lang="en-US" sz="2000" dirty="0">
                <a:solidFill>
                  <a:schemeClr val="accent5">
                    <a:lumMod val="50000"/>
                  </a:schemeClr>
                </a:solidFill>
              </a:rPr>
              <a:t> Marx, Weber </a:t>
            </a:r>
            <a:r>
              <a:rPr lang="en-US" sz="2000" dirty="0" err="1">
                <a:solidFill>
                  <a:schemeClr val="accent5">
                    <a:lumMod val="50000"/>
                  </a:schemeClr>
                </a:solidFill>
              </a:rPr>
              <a:t>ve</a:t>
            </a:r>
            <a:r>
              <a:rPr lang="en-US" sz="2000" dirty="0">
                <a:solidFill>
                  <a:schemeClr val="accent5">
                    <a:lumMod val="50000"/>
                  </a:schemeClr>
                </a:solidFill>
              </a:rPr>
              <a:t> </a:t>
            </a:r>
            <a:r>
              <a:rPr lang="en-US" sz="2000" dirty="0" err="1">
                <a:solidFill>
                  <a:schemeClr val="accent5">
                    <a:lumMod val="50000"/>
                  </a:schemeClr>
                </a:solidFill>
              </a:rPr>
              <a:t>Durkheim’ın</a:t>
            </a:r>
            <a:r>
              <a:rPr lang="en-US" sz="2000" dirty="0">
                <a:solidFill>
                  <a:schemeClr val="accent5">
                    <a:lumMod val="50000"/>
                  </a:schemeClr>
                </a:solidFill>
              </a:rPr>
              <a:t> </a:t>
            </a:r>
            <a:r>
              <a:rPr lang="en-US" sz="2000" dirty="0" err="1">
                <a:solidFill>
                  <a:schemeClr val="accent5">
                    <a:lumMod val="50000"/>
                  </a:schemeClr>
                </a:solidFill>
              </a:rPr>
              <a:t>yazıları</a:t>
            </a:r>
            <a:r>
              <a:rPr lang="en-US" sz="2000" dirty="0">
                <a:solidFill>
                  <a:schemeClr val="accent5">
                    <a:lumMod val="50000"/>
                  </a:schemeClr>
                </a:solidFill>
              </a:rPr>
              <a:t> </a:t>
            </a:r>
            <a:r>
              <a:rPr lang="en-US" sz="2000" dirty="0" err="1">
                <a:solidFill>
                  <a:schemeClr val="accent5">
                    <a:lumMod val="50000"/>
                  </a:schemeClr>
                </a:solidFill>
              </a:rPr>
              <a:t>göze</a:t>
            </a:r>
            <a:r>
              <a:rPr lang="en-US" sz="2000" dirty="0">
                <a:solidFill>
                  <a:schemeClr val="accent5">
                    <a:lumMod val="50000"/>
                  </a:schemeClr>
                </a:solidFill>
              </a:rPr>
              <a:t> </a:t>
            </a:r>
            <a:r>
              <a:rPr lang="en-US" sz="2000" dirty="0" err="1">
                <a:solidFill>
                  <a:schemeClr val="accent5">
                    <a:lumMod val="50000"/>
                  </a:schemeClr>
                </a:solidFill>
              </a:rPr>
              <a:t>çarpıyordu</a:t>
            </a:r>
            <a:r>
              <a:rPr lang="en-US" sz="2000" dirty="0">
                <a:solidFill>
                  <a:schemeClr val="accent5">
                    <a:lumMod val="50000"/>
                  </a:schemeClr>
                </a:solidFill>
              </a:rPr>
              <a:t>, </a:t>
            </a:r>
            <a:r>
              <a:rPr lang="en-US" sz="2000" dirty="0" err="1">
                <a:solidFill>
                  <a:schemeClr val="accent5">
                    <a:lumMod val="50000"/>
                  </a:schemeClr>
                </a:solidFill>
              </a:rPr>
              <a:t>etkili</a:t>
            </a:r>
            <a:r>
              <a:rPr lang="en-US" sz="2000" dirty="0">
                <a:solidFill>
                  <a:schemeClr val="accent5">
                    <a:lumMod val="50000"/>
                  </a:schemeClr>
                </a:solidFill>
              </a:rPr>
              <a:t> </a:t>
            </a:r>
            <a:r>
              <a:rPr lang="en-US" sz="2000" dirty="0" err="1">
                <a:solidFill>
                  <a:schemeClr val="accent5">
                    <a:lumMod val="50000"/>
                  </a:schemeClr>
                </a:solidFill>
              </a:rPr>
              <a:t>bir</a:t>
            </a:r>
            <a:r>
              <a:rPr lang="en-US" sz="2000" dirty="0">
                <a:solidFill>
                  <a:schemeClr val="accent5">
                    <a:lumMod val="50000"/>
                  </a:schemeClr>
                </a:solidFill>
              </a:rPr>
              <a:t> </a:t>
            </a:r>
            <a:r>
              <a:rPr lang="en-US" sz="2000" dirty="0" err="1">
                <a:solidFill>
                  <a:schemeClr val="accent5">
                    <a:lumMod val="50000"/>
                  </a:schemeClr>
                </a:solidFill>
              </a:rPr>
              <a:t>diğer</a:t>
            </a:r>
            <a:r>
              <a:rPr lang="en-US" sz="2000" dirty="0">
                <a:solidFill>
                  <a:schemeClr val="accent5">
                    <a:lumMod val="50000"/>
                  </a:schemeClr>
                </a:solidFill>
              </a:rPr>
              <a:t> </a:t>
            </a:r>
            <a:r>
              <a:rPr lang="en-US" sz="2000" dirty="0" err="1">
                <a:solidFill>
                  <a:schemeClr val="accent5">
                    <a:lumMod val="50000"/>
                  </a:schemeClr>
                </a:solidFill>
              </a:rPr>
              <a:t>isim</a:t>
            </a:r>
            <a:r>
              <a:rPr lang="en-US" sz="2000" dirty="0">
                <a:solidFill>
                  <a:schemeClr val="accent5">
                    <a:lumMod val="50000"/>
                  </a:schemeClr>
                </a:solidFill>
              </a:rPr>
              <a:t> </a:t>
            </a:r>
            <a:r>
              <a:rPr lang="en-US" sz="2000" dirty="0" err="1">
                <a:solidFill>
                  <a:schemeClr val="accent5">
                    <a:lumMod val="50000"/>
                  </a:schemeClr>
                </a:solidFill>
              </a:rPr>
              <a:t>Freud’du</a:t>
            </a:r>
            <a:r>
              <a:rPr lang="en-US" sz="2000" dirty="0">
                <a:solidFill>
                  <a:schemeClr val="accent5">
                    <a:lumMod val="50000"/>
                  </a:schemeClr>
                </a:solidFill>
              </a:rPr>
              <a:t>. </a:t>
            </a:r>
          </a:p>
          <a:p>
            <a:pPr>
              <a:lnSpc>
                <a:spcPct val="90000"/>
              </a:lnSpc>
              <a:spcAft>
                <a:spcPts val="600"/>
              </a:spcAft>
            </a:pPr>
            <a:endParaRPr lang="en-US" sz="2000" dirty="0">
              <a:solidFill>
                <a:schemeClr val="accent5">
                  <a:lumMod val="50000"/>
                </a:schemeClr>
              </a:solidFill>
            </a:endParaRPr>
          </a:p>
          <a:p>
            <a:pPr>
              <a:lnSpc>
                <a:spcPct val="90000"/>
              </a:lnSpc>
              <a:spcAft>
                <a:spcPts val="600"/>
              </a:spcAft>
            </a:pPr>
            <a:r>
              <a:rPr lang="en-US" sz="2000" i="1" dirty="0">
                <a:solidFill>
                  <a:schemeClr val="accent5">
                    <a:lumMod val="50000"/>
                  </a:schemeClr>
                </a:solidFill>
              </a:rPr>
              <a:t>Yalnız Kalabalık</a:t>
            </a:r>
            <a:r>
              <a:rPr lang="en-US" sz="2000" dirty="0">
                <a:solidFill>
                  <a:schemeClr val="accent5">
                    <a:lumMod val="50000"/>
                  </a:schemeClr>
                </a:solidFill>
              </a:rPr>
              <a:t>’ın merkezindeki konu, çağdaş Amerikan gündelik yaşamının psikopatolojisidir. Kitap, üç perdelik bir drama gibi kurgulanmıştır. Riesman anlatısına modernlik öncesi toplumlarla başlar, klasik moderniteden çağdaş Amerikan toplumuna kadar süren bir dönüşümün izini sürer. </a:t>
            </a:r>
          </a:p>
          <a:p>
            <a:pPr>
              <a:lnSpc>
                <a:spcPct val="90000"/>
              </a:lnSpc>
              <a:spcAft>
                <a:spcPts val="600"/>
              </a:spcAft>
            </a:pPr>
            <a:endParaRPr lang="en-US" sz="2000" dirty="0">
              <a:solidFill>
                <a:schemeClr val="accent5">
                  <a:lumMod val="50000"/>
                </a:schemeClr>
              </a:solidFill>
            </a:endParaRPr>
          </a:p>
        </p:txBody>
      </p:sp>
      <p:sp>
        <p:nvSpPr>
          <p:cNvPr id="14" name="Rectangle 1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97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900119-7C4B-039B-85EE-070A087A8B3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Resim 6" descr="insan yüzü, giyim, kişi, şahıs, portre içeren bir resim&#10;&#10;Yapay zeka tarafından oluşturulmuş içerik yanlış olabilir.">
            <a:extLst>
              <a:ext uri="{FF2B5EF4-FFF2-40B4-BE49-F238E27FC236}">
                <a16:creationId xmlns:a16="http://schemas.microsoft.com/office/drawing/2014/main" id="{D60E3F9B-C287-6194-1105-2DBC3E692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339" y="918640"/>
            <a:ext cx="3659747" cy="4589025"/>
          </a:xfrm>
          <a:prstGeom prst="rect">
            <a:avLst/>
          </a:prstGeom>
        </p:spPr>
      </p:pic>
      <p:sp>
        <p:nvSpPr>
          <p:cNvPr id="5" name="Metin kutusu 4">
            <a:extLst>
              <a:ext uri="{FF2B5EF4-FFF2-40B4-BE49-F238E27FC236}">
                <a16:creationId xmlns:a16="http://schemas.microsoft.com/office/drawing/2014/main" id="{4975C56B-78D3-AA43-1459-ABD2CA0AD182}"/>
              </a:ext>
            </a:extLst>
          </p:cNvPr>
          <p:cNvSpPr txBox="1"/>
          <p:nvPr/>
        </p:nvSpPr>
        <p:spPr>
          <a:xfrm>
            <a:off x="5636595" y="1005959"/>
            <a:ext cx="5754896" cy="4684718"/>
          </a:xfrm>
          <a:prstGeom prst="rect">
            <a:avLst/>
          </a:prstGeom>
        </p:spPr>
        <p:txBody>
          <a:bodyPr vert="horz" lIns="91440" tIns="45720" rIns="91440" bIns="45720" rtlCol="0" anchor="t">
            <a:normAutofit lnSpcReduction="10000"/>
          </a:bodyPr>
          <a:lstStyle/>
          <a:p>
            <a:pPr>
              <a:lnSpc>
                <a:spcPct val="90000"/>
              </a:lnSpc>
              <a:spcAft>
                <a:spcPts val="600"/>
              </a:spcAft>
            </a:pPr>
            <a:r>
              <a:rPr lang="en-US" sz="2000" dirty="0">
                <a:solidFill>
                  <a:schemeClr val="accent5">
                    <a:lumMod val="50000"/>
                  </a:schemeClr>
                </a:solidFill>
              </a:rPr>
              <a:t>Her </a:t>
            </a:r>
            <a:r>
              <a:rPr lang="en-US" sz="2000" dirty="0" err="1">
                <a:solidFill>
                  <a:schemeClr val="accent5">
                    <a:lumMod val="50000"/>
                  </a:schemeClr>
                </a:solidFill>
              </a:rPr>
              <a:t>toplumsal</a:t>
            </a:r>
            <a:r>
              <a:rPr lang="en-US" sz="2000" dirty="0">
                <a:solidFill>
                  <a:schemeClr val="accent5">
                    <a:lumMod val="50000"/>
                  </a:schemeClr>
                </a:solidFill>
              </a:rPr>
              <a:t> </a:t>
            </a:r>
            <a:r>
              <a:rPr lang="en-US" sz="2000" dirty="0" err="1">
                <a:solidFill>
                  <a:schemeClr val="accent5">
                    <a:lumMod val="50000"/>
                  </a:schemeClr>
                </a:solidFill>
              </a:rPr>
              <a:t>düzen</a:t>
            </a:r>
            <a:r>
              <a:rPr lang="en-US" sz="2000" dirty="0">
                <a:solidFill>
                  <a:schemeClr val="accent5">
                    <a:lumMod val="50000"/>
                  </a:schemeClr>
                </a:solidFill>
              </a:rPr>
              <a:t> (</a:t>
            </a:r>
            <a:r>
              <a:rPr lang="en-US" sz="2000" dirty="0" err="1">
                <a:solidFill>
                  <a:schemeClr val="accent5">
                    <a:lumMod val="50000"/>
                  </a:schemeClr>
                </a:solidFill>
              </a:rPr>
              <a:t>geleneksel</a:t>
            </a:r>
            <a:r>
              <a:rPr lang="en-US" sz="2000" dirty="0">
                <a:solidFill>
                  <a:schemeClr val="accent5">
                    <a:lumMod val="50000"/>
                  </a:schemeClr>
                </a:solidFill>
              </a:rPr>
              <a:t>, </a:t>
            </a:r>
            <a:r>
              <a:rPr lang="en-US" sz="2000" dirty="0" err="1">
                <a:solidFill>
                  <a:schemeClr val="accent5">
                    <a:lumMod val="50000"/>
                  </a:schemeClr>
                </a:solidFill>
              </a:rPr>
              <a:t>erken</a:t>
            </a:r>
            <a:r>
              <a:rPr lang="en-US" sz="2000" dirty="0">
                <a:solidFill>
                  <a:schemeClr val="accent5">
                    <a:lumMod val="50000"/>
                  </a:schemeClr>
                </a:solidFill>
              </a:rPr>
              <a:t> </a:t>
            </a:r>
            <a:r>
              <a:rPr lang="en-US" sz="2000" dirty="0" err="1">
                <a:solidFill>
                  <a:schemeClr val="accent5">
                    <a:lumMod val="50000"/>
                  </a:schemeClr>
                </a:solidFill>
              </a:rPr>
              <a:t>modernlik</a:t>
            </a:r>
            <a:r>
              <a:rPr lang="en-US" sz="2000" dirty="0">
                <a:solidFill>
                  <a:schemeClr val="accent5">
                    <a:lumMod val="50000"/>
                  </a:schemeClr>
                </a:solidFill>
              </a:rPr>
              <a:t>, </a:t>
            </a:r>
            <a:r>
              <a:rPr lang="en-US" sz="2000" dirty="0" err="1">
                <a:solidFill>
                  <a:schemeClr val="accent5">
                    <a:lumMod val="50000"/>
                  </a:schemeClr>
                </a:solidFill>
              </a:rPr>
              <a:t>çağdaş</a:t>
            </a:r>
            <a:r>
              <a:rPr lang="en-US" sz="2000" dirty="0">
                <a:solidFill>
                  <a:schemeClr val="accent5">
                    <a:lumMod val="50000"/>
                  </a:schemeClr>
                </a:solidFill>
              </a:rPr>
              <a:t>/</a:t>
            </a:r>
            <a:r>
              <a:rPr lang="en-US" sz="2000" dirty="0" err="1">
                <a:solidFill>
                  <a:schemeClr val="accent5">
                    <a:lumMod val="50000"/>
                  </a:schemeClr>
                </a:solidFill>
              </a:rPr>
              <a:t>geç</a:t>
            </a:r>
            <a:r>
              <a:rPr lang="en-US" sz="2000" dirty="0">
                <a:solidFill>
                  <a:schemeClr val="accent5">
                    <a:lumMod val="50000"/>
                  </a:schemeClr>
                </a:solidFill>
              </a:rPr>
              <a:t> modern) belli </a:t>
            </a:r>
            <a:r>
              <a:rPr lang="en-US" sz="2000" dirty="0" err="1">
                <a:solidFill>
                  <a:schemeClr val="accent5">
                    <a:lumMod val="50000"/>
                  </a:schemeClr>
                </a:solidFill>
              </a:rPr>
              <a:t>bir</a:t>
            </a:r>
            <a:r>
              <a:rPr lang="en-US" sz="2000" dirty="0">
                <a:solidFill>
                  <a:schemeClr val="accent5">
                    <a:lumMod val="50000"/>
                  </a:schemeClr>
                </a:solidFill>
              </a:rPr>
              <a:t> </a:t>
            </a:r>
            <a:r>
              <a:rPr lang="en-US" sz="2000" dirty="0" err="1">
                <a:solidFill>
                  <a:schemeClr val="accent5">
                    <a:lumMod val="50000"/>
                  </a:schemeClr>
                </a:solidFill>
              </a:rPr>
              <a:t>karakter</a:t>
            </a:r>
            <a:r>
              <a:rPr lang="en-US" sz="2000" dirty="0">
                <a:solidFill>
                  <a:schemeClr val="accent5">
                    <a:lumMod val="50000"/>
                  </a:schemeClr>
                </a:solidFill>
              </a:rPr>
              <a:t> tipi </a:t>
            </a:r>
            <a:r>
              <a:rPr lang="en-US" sz="2000" dirty="0" err="1">
                <a:solidFill>
                  <a:schemeClr val="accent5">
                    <a:lumMod val="50000"/>
                  </a:schemeClr>
                </a:solidFill>
              </a:rPr>
              <a:t>üretir</a:t>
            </a:r>
            <a:r>
              <a:rPr lang="en-US" sz="2000" dirty="0">
                <a:solidFill>
                  <a:schemeClr val="accent5">
                    <a:lumMod val="50000"/>
                  </a:schemeClr>
                </a:solidFill>
              </a:rPr>
              <a:t>; </a:t>
            </a:r>
            <a:r>
              <a:rPr lang="en-US" sz="2000" dirty="0" err="1">
                <a:solidFill>
                  <a:schemeClr val="accent5">
                    <a:lumMod val="50000"/>
                  </a:schemeClr>
                </a:solidFill>
              </a:rPr>
              <a:t>toplumun</a:t>
            </a:r>
            <a:r>
              <a:rPr lang="en-US" sz="2000" dirty="0">
                <a:solidFill>
                  <a:schemeClr val="accent5">
                    <a:lumMod val="50000"/>
                  </a:schemeClr>
                </a:solidFill>
              </a:rPr>
              <a:t> </a:t>
            </a:r>
            <a:r>
              <a:rPr lang="en-US" sz="2000" dirty="0" err="1">
                <a:solidFill>
                  <a:schemeClr val="accent5">
                    <a:lumMod val="50000"/>
                  </a:schemeClr>
                </a:solidFill>
              </a:rPr>
              <a:t>üyelerinin</a:t>
            </a:r>
            <a:r>
              <a:rPr lang="en-US" sz="2000" dirty="0">
                <a:solidFill>
                  <a:schemeClr val="accent5">
                    <a:lumMod val="50000"/>
                  </a:schemeClr>
                </a:solidFill>
              </a:rPr>
              <a:t> </a:t>
            </a:r>
            <a:r>
              <a:rPr lang="en-US" sz="2000" dirty="0" err="1">
                <a:solidFill>
                  <a:schemeClr val="accent5">
                    <a:lumMod val="50000"/>
                  </a:schemeClr>
                </a:solidFill>
              </a:rPr>
              <a:t>kişiliğine</a:t>
            </a:r>
            <a:r>
              <a:rPr lang="en-US" sz="2000" dirty="0">
                <a:solidFill>
                  <a:schemeClr val="accent5">
                    <a:lumMod val="50000"/>
                  </a:schemeClr>
                </a:solidFill>
              </a:rPr>
              <a:t> </a:t>
            </a:r>
            <a:r>
              <a:rPr lang="en-US" sz="2000" dirty="0" err="1">
                <a:solidFill>
                  <a:schemeClr val="accent5">
                    <a:lumMod val="50000"/>
                  </a:schemeClr>
                </a:solidFill>
              </a:rPr>
              <a:t>yön</a:t>
            </a:r>
            <a:r>
              <a:rPr lang="en-US" sz="2000" dirty="0">
                <a:solidFill>
                  <a:schemeClr val="accent5">
                    <a:lumMod val="50000"/>
                  </a:schemeClr>
                </a:solidFill>
              </a:rPr>
              <a:t> </a:t>
            </a:r>
            <a:r>
              <a:rPr lang="en-US" sz="2000" dirty="0" err="1">
                <a:solidFill>
                  <a:schemeClr val="accent5">
                    <a:lumMod val="50000"/>
                  </a:schemeClr>
                </a:solidFill>
              </a:rPr>
              <a:t>veren</a:t>
            </a:r>
            <a:r>
              <a:rPr lang="en-US" sz="2000" dirty="0">
                <a:solidFill>
                  <a:schemeClr val="accent5">
                    <a:lumMod val="50000"/>
                  </a:schemeClr>
                </a:solidFill>
              </a:rPr>
              <a:t> </a:t>
            </a:r>
            <a:r>
              <a:rPr lang="en-US" sz="2000" dirty="0" err="1">
                <a:solidFill>
                  <a:schemeClr val="accent5">
                    <a:lumMod val="50000"/>
                  </a:schemeClr>
                </a:solidFill>
              </a:rPr>
              <a:t>belirli</a:t>
            </a:r>
            <a:r>
              <a:rPr lang="en-US" sz="2000" dirty="0">
                <a:solidFill>
                  <a:schemeClr val="accent5">
                    <a:lumMod val="50000"/>
                  </a:schemeClr>
                </a:solidFill>
              </a:rPr>
              <a:t> </a:t>
            </a:r>
            <a:r>
              <a:rPr lang="en-US" sz="2000" dirty="0" err="1">
                <a:solidFill>
                  <a:schemeClr val="accent5">
                    <a:lumMod val="50000"/>
                  </a:schemeClr>
                </a:solidFill>
              </a:rPr>
              <a:t>özellikler</a:t>
            </a:r>
            <a:r>
              <a:rPr lang="en-US" sz="2000" dirty="0">
                <a:solidFill>
                  <a:schemeClr val="accent5">
                    <a:lumMod val="50000"/>
                  </a:schemeClr>
                </a:solidFill>
              </a:rPr>
              <a:t>. </a:t>
            </a:r>
            <a:r>
              <a:rPr lang="en-US" sz="2000" dirty="0" err="1">
                <a:solidFill>
                  <a:schemeClr val="accent5">
                    <a:lumMod val="50000"/>
                  </a:schemeClr>
                </a:solidFill>
              </a:rPr>
              <a:t>Üç</a:t>
            </a:r>
            <a:r>
              <a:rPr lang="en-US" sz="2000" dirty="0">
                <a:solidFill>
                  <a:schemeClr val="accent5">
                    <a:lumMod val="50000"/>
                  </a:schemeClr>
                </a:solidFill>
              </a:rPr>
              <a:t> </a:t>
            </a:r>
            <a:r>
              <a:rPr lang="en-US" sz="2000" dirty="0" err="1">
                <a:solidFill>
                  <a:schemeClr val="accent5">
                    <a:lumMod val="50000"/>
                  </a:schemeClr>
                </a:solidFill>
              </a:rPr>
              <a:t>karakteri</a:t>
            </a:r>
            <a:r>
              <a:rPr lang="en-US" sz="2000" dirty="0">
                <a:solidFill>
                  <a:schemeClr val="accent5">
                    <a:lumMod val="50000"/>
                  </a:schemeClr>
                </a:solidFill>
              </a:rPr>
              <a:t> tipi </a:t>
            </a:r>
            <a:r>
              <a:rPr lang="en-US" sz="2000" dirty="0" err="1">
                <a:solidFill>
                  <a:schemeClr val="accent5">
                    <a:lumMod val="50000"/>
                  </a:schemeClr>
                </a:solidFill>
              </a:rPr>
              <a:t>ayırt</a:t>
            </a:r>
            <a:r>
              <a:rPr lang="en-US" sz="2000" dirty="0">
                <a:solidFill>
                  <a:schemeClr val="accent5">
                    <a:lumMod val="50000"/>
                  </a:schemeClr>
                </a:solidFill>
              </a:rPr>
              <a:t> </a:t>
            </a:r>
            <a:r>
              <a:rPr lang="en-US" sz="2000" dirty="0" err="1">
                <a:solidFill>
                  <a:schemeClr val="accent5">
                    <a:lumMod val="50000"/>
                  </a:schemeClr>
                </a:solidFill>
              </a:rPr>
              <a:t>eder</a:t>
            </a:r>
            <a:r>
              <a:rPr lang="en-US" sz="2000" dirty="0">
                <a:solidFill>
                  <a:schemeClr val="accent5">
                    <a:lumMod val="50000"/>
                  </a:schemeClr>
                </a:solidFill>
              </a:rPr>
              <a:t>; </a:t>
            </a:r>
            <a:r>
              <a:rPr lang="en-US" sz="2000" dirty="0" err="1">
                <a:solidFill>
                  <a:schemeClr val="accent5">
                    <a:lumMod val="50000"/>
                  </a:schemeClr>
                </a:solidFill>
              </a:rPr>
              <a:t>gelenek</a:t>
            </a:r>
            <a:r>
              <a:rPr lang="en-US" sz="2000" dirty="0">
                <a:solidFill>
                  <a:schemeClr val="accent5">
                    <a:lumMod val="50000"/>
                  </a:schemeClr>
                </a:solidFill>
              </a:rPr>
              <a:t> </a:t>
            </a:r>
            <a:r>
              <a:rPr lang="en-US" sz="2000" dirty="0" err="1">
                <a:solidFill>
                  <a:schemeClr val="accent5">
                    <a:lumMod val="50000"/>
                  </a:schemeClr>
                </a:solidFill>
              </a:rPr>
              <a:t>yöneltimli</a:t>
            </a:r>
            <a:r>
              <a:rPr lang="en-US" sz="2000" dirty="0">
                <a:solidFill>
                  <a:schemeClr val="accent5">
                    <a:lumMod val="50000"/>
                  </a:schemeClr>
                </a:solidFill>
              </a:rPr>
              <a:t>, </a:t>
            </a:r>
            <a:r>
              <a:rPr lang="en-US" sz="2000" dirty="0" err="1">
                <a:solidFill>
                  <a:schemeClr val="accent5">
                    <a:lumMod val="50000"/>
                  </a:schemeClr>
                </a:solidFill>
              </a:rPr>
              <a:t>içten</a:t>
            </a:r>
            <a:r>
              <a:rPr lang="en-US" sz="2000" dirty="0">
                <a:solidFill>
                  <a:schemeClr val="accent5">
                    <a:lumMod val="50000"/>
                  </a:schemeClr>
                </a:solidFill>
              </a:rPr>
              <a:t> </a:t>
            </a:r>
            <a:r>
              <a:rPr lang="en-US" sz="2000" dirty="0" err="1">
                <a:solidFill>
                  <a:schemeClr val="accent5">
                    <a:lumMod val="50000"/>
                  </a:schemeClr>
                </a:solidFill>
              </a:rPr>
              <a:t>yöneltimli</a:t>
            </a:r>
            <a:r>
              <a:rPr lang="en-US" sz="2000" dirty="0">
                <a:solidFill>
                  <a:schemeClr val="accent5">
                    <a:lumMod val="50000"/>
                  </a:schemeClr>
                </a:solidFill>
              </a:rPr>
              <a:t> </a:t>
            </a:r>
            <a:r>
              <a:rPr lang="en-US" sz="2000" dirty="0" err="1">
                <a:solidFill>
                  <a:schemeClr val="accent5">
                    <a:lumMod val="50000"/>
                  </a:schemeClr>
                </a:solidFill>
              </a:rPr>
              <a:t>ve</a:t>
            </a:r>
            <a:r>
              <a:rPr lang="en-US" sz="2000" dirty="0">
                <a:solidFill>
                  <a:schemeClr val="accent5">
                    <a:lumMod val="50000"/>
                  </a:schemeClr>
                </a:solidFill>
              </a:rPr>
              <a:t> </a:t>
            </a:r>
            <a:r>
              <a:rPr lang="en-US" sz="2000" dirty="0" err="1">
                <a:solidFill>
                  <a:schemeClr val="accent5">
                    <a:lumMod val="50000"/>
                  </a:schemeClr>
                </a:solidFill>
              </a:rPr>
              <a:t>dıştan</a:t>
            </a:r>
            <a:r>
              <a:rPr lang="en-US" sz="2000" dirty="0">
                <a:solidFill>
                  <a:schemeClr val="accent5">
                    <a:lumMod val="50000"/>
                  </a:schemeClr>
                </a:solidFill>
              </a:rPr>
              <a:t> </a:t>
            </a:r>
            <a:r>
              <a:rPr lang="en-US" sz="2000" dirty="0" err="1">
                <a:solidFill>
                  <a:schemeClr val="accent5">
                    <a:lumMod val="50000"/>
                  </a:schemeClr>
                </a:solidFill>
              </a:rPr>
              <a:t>yöneltimli</a:t>
            </a:r>
            <a:r>
              <a:rPr lang="en-US" sz="2000" dirty="0">
                <a:solidFill>
                  <a:schemeClr val="accent5">
                    <a:lumMod val="50000"/>
                  </a:schemeClr>
                </a:solidFill>
              </a:rPr>
              <a:t>.</a:t>
            </a:r>
          </a:p>
          <a:p>
            <a:pPr>
              <a:lnSpc>
                <a:spcPct val="90000"/>
              </a:lnSpc>
              <a:spcAft>
                <a:spcPts val="600"/>
              </a:spcAft>
            </a:pPr>
            <a:endParaRPr lang="en-US" sz="2000" dirty="0">
              <a:solidFill>
                <a:schemeClr val="accent5">
                  <a:lumMod val="50000"/>
                </a:schemeClr>
              </a:solidFill>
            </a:endParaRPr>
          </a:p>
          <a:p>
            <a:r>
              <a:rPr lang="en-US" i="1" dirty="0" err="1">
                <a:solidFill>
                  <a:schemeClr val="accent5">
                    <a:lumMod val="50000"/>
                  </a:schemeClr>
                </a:solidFill>
              </a:rPr>
              <a:t>Karakter</a:t>
            </a:r>
            <a:r>
              <a:rPr lang="en-US" i="1" dirty="0">
                <a:solidFill>
                  <a:schemeClr val="accent5">
                    <a:lumMod val="50000"/>
                  </a:schemeClr>
                </a:solidFill>
              </a:rPr>
              <a:t> </a:t>
            </a:r>
            <a:r>
              <a:rPr lang="en-US" i="1" dirty="0" err="1">
                <a:solidFill>
                  <a:schemeClr val="accent5">
                    <a:lumMod val="50000"/>
                  </a:schemeClr>
                </a:solidFill>
              </a:rPr>
              <a:t>ve</a:t>
            </a:r>
            <a:r>
              <a:rPr lang="en-US" i="1" dirty="0">
                <a:solidFill>
                  <a:schemeClr val="accent5">
                    <a:lumMod val="50000"/>
                  </a:schemeClr>
                </a:solidFill>
              </a:rPr>
              <a:t> </a:t>
            </a:r>
            <a:r>
              <a:rPr lang="en-US" i="1" dirty="0" err="1">
                <a:solidFill>
                  <a:schemeClr val="accent5">
                    <a:lumMod val="50000"/>
                  </a:schemeClr>
                </a:solidFill>
              </a:rPr>
              <a:t>toplum</a:t>
            </a:r>
            <a:r>
              <a:rPr lang="en-US" i="1" dirty="0">
                <a:solidFill>
                  <a:schemeClr val="accent5">
                    <a:lumMod val="50000"/>
                  </a:schemeClr>
                </a:solidFill>
              </a:rPr>
              <a:t> </a:t>
            </a:r>
            <a:r>
              <a:rPr lang="en-US" i="1" dirty="0" err="1">
                <a:solidFill>
                  <a:schemeClr val="accent5">
                    <a:lumMod val="50000"/>
                  </a:schemeClr>
                </a:solidFill>
              </a:rPr>
              <a:t>arasındaki</a:t>
            </a:r>
            <a:r>
              <a:rPr lang="en-US" i="1" dirty="0">
                <a:solidFill>
                  <a:schemeClr val="accent5">
                    <a:lumMod val="50000"/>
                  </a:schemeClr>
                </a:solidFill>
              </a:rPr>
              <a:t> </a:t>
            </a:r>
            <a:r>
              <a:rPr lang="en-US" i="1" dirty="0" err="1">
                <a:solidFill>
                  <a:schemeClr val="accent5">
                    <a:lumMod val="50000"/>
                  </a:schemeClr>
                </a:solidFill>
              </a:rPr>
              <a:t>bağlantıyı</a:t>
            </a:r>
            <a:r>
              <a:rPr lang="en-US" i="1" dirty="0">
                <a:solidFill>
                  <a:schemeClr val="accent5">
                    <a:lumMod val="50000"/>
                  </a:schemeClr>
                </a:solidFill>
              </a:rPr>
              <a:t> </a:t>
            </a:r>
            <a:r>
              <a:rPr lang="en-US" i="1" dirty="0" err="1">
                <a:solidFill>
                  <a:schemeClr val="accent5">
                    <a:lumMod val="50000"/>
                  </a:schemeClr>
                </a:solidFill>
              </a:rPr>
              <a:t>görebilmek</a:t>
            </a:r>
            <a:r>
              <a:rPr lang="en-US" i="1" dirty="0">
                <a:solidFill>
                  <a:schemeClr val="accent5">
                    <a:lumMod val="50000"/>
                  </a:schemeClr>
                </a:solidFill>
              </a:rPr>
              <a:t> </a:t>
            </a:r>
            <a:r>
              <a:rPr lang="en-US" i="1" dirty="0" err="1">
                <a:solidFill>
                  <a:schemeClr val="accent5">
                    <a:lumMod val="50000"/>
                  </a:schemeClr>
                </a:solidFill>
              </a:rPr>
              <a:t>için</a:t>
            </a:r>
            <a:r>
              <a:rPr lang="en-US" i="1" dirty="0">
                <a:solidFill>
                  <a:schemeClr val="accent5">
                    <a:lumMod val="50000"/>
                  </a:schemeClr>
                </a:solidFill>
              </a:rPr>
              <a:t> </a:t>
            </a:r>
            <a:r>
              <a:rPr lang="en-US" i="1" dirty="0" err="1">
                <a:solidFill>
                  <a:schemeClr val="accent5">
                    <a:lumMod val="50000"/>
                  </a:schemeClr>
                </a:solidFill>
              </a:rPr>
              <a:t>toplumun</a:t>
            </a:r>
            <a:r>
              <a:rPr lang="en-US" i="1" dirty="0">
                <a:solidFill>
                  <a:schemeClr val="accent5">
                    <a:lumMod val="50000"/>
                  </a:schemeClr>
                </a:solidFill>
              </a:rPr>
              <a:t> </a:t>
            </a:r>
            <a:r>
              <a:rPr lang="en-US" i="1" dirty="0" err="1">
                <a:solidFill>
                  <a:schemeClr val="accent5">
                    <a:lumMod val="50000"/>
                  </a:schemeClr>
                </a:solidFill>
              </a:rPr>
              <a:t>bireylerden</a:t>
            </a:r>
            <a:r>
              <a:rPr lang="en-US" i="1" dirty="0">
                <a:solidFill>
                  <a:schemeClr val="accent5">
                    <a:lumMod val="50000"/>
                  </a:schemeClr>
                </a:solidFill>
              </a:rPr>
              <a:t> ne </a:t>
            </a:r>
            <a:r>
              <a:rPr lang="en-US" i="1" dirty="0" err="1">
                <a:solidFill>
                  <a:schemeClr val="accent5">
                    <a:lumMod val="50000"/>
                  </a:schemeClr>
                </a:solidFill>
              </a:rPr>
              <a:t>tür</a:t>
            </a:r>
            <a:r>
              <a:rPr lang="en-US" i="1" dirty="0">
                <a:solidFill>
                  <a:schemeClr val="accent5">
                    <a:lumMod val="50000"/>
                  </a:schemeClr>
                </a:solidFill>
              </a:rPr>
              <a:t> </a:t>
            </a:r>
            <a:r>
              <a:rPr lang="en-US" i="1" dirty="0" err="1">
                <a:solidFill>
                  <a:schemeClr val="accent5">
                    <a:lumMod val="50000"/>
                  </a:schemeClr>
                </a:solidFill>
              </a:rPr>
              <a:t>bir</a:t>
            </a:r>
            <a:r>
              <a:rPr lang="en-US" i="1" dirty="0">
                <a:solidFill>
                  <a:schemeClr val="accent5">
                    <a:lumMod val="50000"/>
                  </a:schemeClr>
                </a:solidFill>
              </a:rPr>
              <a:t> </a:t>
            </a:r>
            <a:r>
              <a:rPr lang="en-US" i="1" dirty="0" err="1">
                <a:solidFill>
                  <a:schemeClr val="accent5">
                    <a:lumMod val="50000"/>
                  </a:schemeClr>
                </a:solidFill>
              </a:rPr>
              <a:t>uyum</a:t>
            </a:r>
            <a:r>
              <a:rPr lang="en-US" i="1" dirty="0">
                <a:solidFill>
                  <a:schemeClr val="accent5">
                    <a:lumMod val="50000"/>
                  </a:schemeClr>
                </a:solidFill>
              </a:rPr>
              <a:t> </a:t>
            </a:r>
            <a:r>
              <a:rPr lang="en-US" i="1" dirty="0" err="1">
                <a:solidFill>
                  <a:schemeClr val="accent5">
                    <a:lumMod val="50000"/>
                  </a:schemeClr>
                </a:solidFill>
              </a:rPr>
              <a:t>talep</a:t>
            </a:r>
            <a:r>
              <a:rPr lang="en-US" i="1" dirty="0">
                <a:solidFill>
                  <a:schemeClr val="accent5">
                    <a:lumMod val="50000"/>
                  </a:schemeClr>
                </a:solidFill>
              </a:rPr>
              <a:t> </a:t>
            </a:r>
            <a:r>
              <a:rPr lang="en-US" i="1" dirty="0" err="1">
                <a:solidFill>
                  <a:schemeClr val="accent5">
                    <a:lumMod val="50000"/>
                  </a:schemeClr>
                </a:solidFill>
              </a:rPr>
              <a:t>ettiğine</a:t>
            </a:r>
            <a:r>
              <a:rPr lang="en-US" i="1" dirty="0">
                <a:solidFill>
                  <a:schemeClr val="accent5">
                    <a:lumMod val="50000"/>
                  </a:schemeClr>
                </a:solidFill>
              </a:rPr>
              <a:t> </a:t>
            </a:r>
            <a:r>
              <a:rPr lang="en-US" i="1" dirty="0" err="1">
                <a:solidFill>
                  <a:schemeClr val="accent5">
                    <a:lumMod val="50000"/>
                  </a:schemeClr>
                </a:solidFill>
              </a:rPr>
              <a:t>bakılmalıdır</a:t>
            </a:r>
            <a:r>
              <a:rPr lang="en-US" i="1" dirty="0">
                <a:solidFill>
                  <a:schemeClr val="accent5">
                    <a:lumMod val="50000"/>
                  </a:schemeClr>
                </a:solidFill>
              </a:rPr>
              <a:t>. </a:t>
            </a:r>
            <a:r>
              <a:rPr lang="en-US" i="1" dirty="0" err="1">
                <a:solidFill>
                  <a:schemeClr val="accent5">
                    <a:lumMod val="50000"/>
                  </a:schemeClr>
                </a:solidFill>
              </a:rPr>
              <a:t>Çocuklar</a:t>
            </a:r>
            <a:r>
              <a:rPr lang="en-US" i="1" dirty="0">
                <a:solidFill>
                  <a:schemeClr val="accent5">
                    <a:lumMod val="50000"/>
                  </a:schemeClr>
                </a:solidFill>
              </a:rPr>
              <a:t> her </a:t>
            </a:r>
            <a:r>
              <a:rPr lang="en-US" i="1" dirty="0" err="1">
                <a:solidFill>
                  <a:schemeClr val="accent5">
                    <a:lumMod val="50000"/>
                  </a:schemeClr>
                </a:solidFill>
              </a:rPr>
              <a:t>toplumun</a:t>
            </a:r>
            <a:r>
              <a:rPr lang="en-US" i="1" dirty="0">
                <a:solidFill>
                  <a:schemeClr val="accent5">
                    <a:lumMod val="50000"/>
                  </a:schemeClr>
                </a:solidFill>
              </a:rPr>
              <a:t> </a:t>
            </a:r>
            <a:r>
              <a:rPr lang="en-US" i="1" dirty="0" err="1">
                <a:solidFill>
                  <a:schemeClr val="accent5">
                    <a:lumMod val="50000"/>
                  </a:schemeClr>
                </a:solidFill>
              </a:rPr>
              <a:t>kendi</a:t>
            </a:r>
            <a:r>
              <a:rPr lang="en-US" i="1" dirty="0">
                <a:solidFill>
                  <a:schemeClr val="accent5">
                    <a:lumMod val="50000"/>
                  </a:schemeClr>
                </a:solidFill>
              </a:rPr>
              <a:t> </a:t>
            </a:r>
            <a:r>
              <a:rPr lang="en-US" i="1" dirty="0" err="1">
                <a:solidFill>
                  <a:schemeClr val="accent5">
                    <a:lumMod val="50000"/>
                  </a:schemeClr>
                </a:solidFill>
              </a:rPr>
              <a:t>uyum</a:t>
            </a:r>
            <a:r>
              <a:rPr lang="en-US" i="1" dirty="0">
                <a:solidFill>
                  <a:schemeClr val="accent5">
                    <a:lumMod val="50000"/>
                  </a:schemeClr>
                </a:solidFill>
              </a:rPr>
              <a:t> </a:t>
            </a:r>
            <a:r>
              <a:rPr lang="en-US" i="1" dirty="0" err="1">
                <a:solidFill>
                  <a:schemeClr val="accent5">
                    <a:lumMod val="50000"/>
                  </a:schemeClr>
                </a:solidFill>
              </a:rPr>
              <a:t>tipine</a:t>
            </a:r>
            <a:r>
              <a:rPr lang="en-US" i="1" dirty="0">
                <a:solidFill>
                  <a:schemeClr val="accent5">
                    <a:lumMod val="50000"/>
                  </a:schemeClr>
                </a:solidFill>
              </a:rPr>
              <a:t> </a:t>
            </a:r>
            <a:r>
              <a:rPr lang="en-US" i="1" dirty="0" err="1">
                <a:solidFill>
                  <a:schemeClr val="accent5">
                    <a:lumMod val="50000"/>
                  </a:schemeClr>
                </a:solidFill>
              </a:rPr>
              <a:t>göre</a:t>
            </a:r>
            <a:r>
              <a:rPr lang="en-US" i="1" dirty="0">
                <a:solidFill>
                  <a:schemeClr val="accent5">
                    <a:lumMod val="50000"/>
                  </a:schemeClr>
                </a:solidFill>
              </a:rPr>
              <a:t> </a:t>
            </a:r>
            <a:r>
              <a:rPr lang="en-US" i="1" dirty="0" err="1">
                <a:solidFill>
                  <a:schemeClr val="accent5">
                    <a:lumMod val="50000"/>
                  </a:schemeClr>
                </a:solidFill>
              </a:rPr>
              <a:t>bina</a:t>
            </a:r>
            <a:r>
              <a:rPr lang="en-US" i="1" dirty="0">
                <a:solidFill>
                  <a:schemeClr val="accent5">
                    <a:lumMod val="50000"/>
                  </a:schemeClr>
                </a:solidFill>
              </a:rPr>
              <a:t> </a:t>
            </a:r>
            <a:r>
              <a:rPr lang="en-US" i="1" dirty="0" err="1">
                <a:solidFill>
                  <a:schemeClr val="accent5">
                    <a:lumMod val="50000"/>
                  </a:schemeClr>
                </a:solidFill>
              </a:rPr>
              <a:t>edilir</a:t>
            </a:r>
            <a:r>
              <a:rPr lang="en-US" i="1" dirty="0">
                <a:solidFill>
                  <a:schemeClr val="accent5">
                    <a:lumMod val="50000"/>
                  </a:schemeClr>
                </a:solidFill>
              </a:rPr>
              <a:t>; </a:t>
            </a:r>
            <a:r>
              <a:rPr lang="en-US" i="1" dirty="0" err="1">
                <a:solidFill>
                  <a:schemeClr val="accent5">
                    <a:lumMod val="50000"/>
                  </a:schemeClr>
                </a:solidFill>
              </a:rPr>
              <a:t>böylece</a:t>
            </a:r>
            <a:r>
              <a:rPr lang="en-US" i="1" dirty="0">
                <a:solidFill>
                  <a:schemeClr val="accent5">
                    <a:lumMod val="50000"/>
                  </a:schemeClr>
                </a:solidFill>
              </a:rPr>
              <a:t> </a:t>
            </a:r>
            <a:r>
              <a:rPr lang="en-US" i="1" dirty="0" err="1">
                <a:solidFill>
                  <a:schemeClr val="accent5">
                    <a:lumMod val="50000"/>
                  </a:schemeClr>
                </a:solidFill>
              </a:rPr>
              <a:t>olgunlaştıklarında</a:t>
            </a:r>
            <a:r>
              <a:rPr lang="en-US" i="1" dirty="0">
                <a:solidFill>
                  <a:schemeClr val="accent5">
                    <a:lumMod val="50000"/>
                  </a:schemeClr>
                </a:solidFill>
              </a:rPr>
              <a:t> </a:t>
            </a:r>
            <a:r>
              <a:rPr lang="en-US" i="1" dirty="0" err="1">
                <a:solidFill>
                  <a:schemeClr val="accent5">
                    <a:lumMod val="50000"/>
                  </a:schemeClr>
                </a:solidFill>
              </a:rPr>
              <a:t>ya</a:t>
            </a:r>
            <a:r>
              <a:rPr lang="en-US" i="1" dirty="0">
                <a:solidFill>
                  <a:schemeClr val="accent5">
                    <a:lumMod val="50000"/>
                  </a:schemeClr>
                </a:solidFill>
              </a:rPr>
              <a:t> </a:t>
            </a:r>
            <a:r>
              <a:rPr lang="en-US" i="1" dirty="0" err="1">
                <a:solidFill>
                  <a:schemeClr val="accent5">
                    <a:lumMod val="50000"/>
                  </a:schemeClr>
                </a:solidFill>
              </a:rPr>
              <a:t>teşvik</a:t>
            </a:r>
            <a:r>
              <a:rPr lang="en-US" i="1" dirty="0">
                <a:solidFill>
                  <a:schemeClr val="accent5">
                    <a:lumMod val="50000"/>
                  </a:schemeClr>
                </a:solidFill>
              </a:rPr>
              <a:t> </a:t>
            </a:r>
            <a:r>
              <a:rPr lang="en-US" i="1" dirty="0" err="1">
                <a:solidFill>
                  <a:schemeClr val="accent5">
                    <a:lumMod val="50000"/>
                  </a:schemeClr>
                </a:solidFill>
              </a:rPr>
              <a:t>görür</a:t>
            </a:r>
            <a:r>
              <a:rPr lang="en-US" i="1" dirty="0">
                <a:solidFill>
                  <a:schemeClr val="accent5">
                    <a:lumMod val="50000"/>
                  </a:schemeClr>
                </a:solidFill>
              </a:rPr>
              <a:t> </a:t>
            </a:r>
            <a:r>
              <a:rPr lang="en-US" i="1" dirty="0" err="1">
                <a:solidFill>
                  <a:schemeClr val="accent5">
                    <a:lumMod val="50000"/>
                  </a:schemeClr>
                </a:solidFill>
              </a:rPr>
              <a:t>ya</a:t>
            </a:r>
            <a:r>
              <a:rPr lang="en-US" i="1" dirty="0">
                <a:solidFill>
                  <a:schemeClr val="accent5">
                    <a:lumMod val="50000"/>
                  </a:schemeClr>
                </a:solidFill>
              </a:rPr>
              <a:t> </a:t>
            </a:r>
            <a:r>
              <a:rPr lang="en-US" i="1" dirty="0" err="1">
                <a:solidFill>
                  <a:schemeClr val="accent5">
                    <a:lumMod val="50000"/>
                  </a:schemeClr>
                </a:solidFill>
              </a:rPr>
              <a:t>hayal</a:t>
            </a:r>
            <a:r>
              <a:rPr lang="en-US" i="1" dirty="0">
                <a:solidFill>
                  <a:schemeClr val="accent5">
                    <a:lumMod val="50000"/>
                  </a:schemeClr>
                </a:solidFill>
              </a:rPr>
              <a:t> </a:t>
            </a:r>
            <a:r>
              <a:rPr lang="en-US" i="1" dirty="0" err="1">
                <a:solidFill>
                  <a:schemeClr val="accent5">
                    <a:lumMod val="50000"/>
                  </a:schemeClr>
                </a:solidFill>
              </a:rPr>
              <a:t>kırıklığı</a:t>
            </a:r>
            <a:r>
              <a:rPr lang="en-US" i="1" dirty="0">
                <a:solidFill>
                  <a:schemeClr val="accent5">
                    <a:lumMod val="50000"/>
                  </a:schemeClr>
                </a:solidFill>
              </a:rPr>
              <a:t> </a:t>
            </a:r>
            <a:r>
              <a:rPr lang="en-US" i="1" dirty="0" err="1">
                <a:solidFill>
                  <a:schemeClr val="accent5">
                    <a:lumMod val="50000"/>
                  </a:schemeClr>
                </a:solidFill>
              </a:rPr>
              <a:t>yaşarlar</a:t>
            </a:r>
            <a:r>
              <a:rPr lang="en-US" i="1" dirty="0">
                <a:solidFill>
                  <a:schemeClr val="accent5">
                    <a:lumMod val="50000"/>
                  </a:schemeClr>
                </a:solidFill>
              </a:rPr>
              <a:t>...</a:t>
            </a:r>
          </a:p>
          <a:p>
            <a:r>
              <a:rPr lang="en-US" i="1" dirty="0">
                <a:solidFill>
                  <a:schemeClr val="accent5">
                    <a:lumMod val="50000"/>
                  </a:schemeClr>
                </a:solidFill>
              </a:rPr>
              <a:t>			</a:t>
            </a:r>
          </a:p>
          <a:p>
            <a:r>
              <a:rPr lang="en-US" i="1" dirty="0" err="1">
                <a:solidFill>
                  <a:schemeClr val="accent5">
                    <a:lumMod val="50000"/>
                  </a:schemeClr>
                </a:solidFill>
              </a:rPr>
              <a:t>Toplumun</a:t>
            </a:r>
            <a:r>
              <a:rPr lang="en-US" i="1" dirty="0">
                <a:solidFill>
                  <a:schemeClr val="accent5">
                    <a:lumMod val="50000"/>
                  </a:schemeClr>
                </a:solidFill>
              </a:rPr>
              <a:t> </a:t>
            </a:r>
            <a:r>
              <a:rPr lang="en-US" i="1" dirty="0" err="1">
                <a:solidFill>
                  <a:schemeClr val="accent5">
                    <a:lumMod val="50000"/>
                  </a:schemeClr>
                </a:solidFill>
              </a:rPr>
              <a:t>sağlıklı</a:t>
            </a:r>
            <a:r>
              <a:rPr lang="en-US" i="1" dirty="0">
                <a:solidFill>
                  <a:schemeClr val="accent5">
                    <a:lumMod val="50000"/>
                  </a:schemeClr>
                </a:solidFill>
              </a:rPr>
              <a:t> </a:t>
            </a:r>
            <a:r>
              <a:rPr lang="en-US" i="1" dirty="0" err="1">
                <a:solidFill>
                  <a:schemeClr val="accent5">
                    <a:lumMod val="50000"/>
                  </a:schemeClr>
                </a:solidFill>
              </a:rPr>
              <a:t>bir</a:t>
            </a:r>
            <a:r>
              <a:rPr lang="en-US" i="1" dirty="0">
                <a:solidFill>
                  <a:schemeClr val="accent5">
                    <a:lumMod val="50000"/>
                  </a:schemeClr>
                </a:solidFill>
              </a:rPr>
              <a:t> </a:t>
            </a:r>
            <a:r>
              <a:rPr lang="en-US" i="1" dirty="0" err="1">
                <a:solidFill>
                  <a:schemeClr val="accent5">
                    <a:lumMod val="50000"/>
                  </a:schemeClr>
                </a:solidFill>
              </a:rPr>
              <a:t>şekilde</a:t>
            </a:r>
            <a:r>
              <a:rPr lang="en-US" i="1" dirty="0">
                <a:solidFill>
                  <a:schemeClr val="accent5">
                    <a:lumMod val="50000"/>
                  </a:schemeClr>
                </a:solidFill>
              </a:rPr>
              <a:t> </a:t>
            </a:r>
            <a:r>
              <a:rPr lang="en-US" i="1" dirty="0" err="1">
                <a:solidFill>
                  <a:schemeClr val="accent5">
                    <a:lumMod val="50000"/>
                  </a:schemeClr>
                </a:solidFill>
              </a:rPr>
              <a:t>işleyebilmesi</a:t>
            </a:r>
            <a:r>
              <a:rPr lang="en-US" i="1" dirty="0">
                <a:solidFill>
                  <a:schemeClr val="accent5">
                    <a:lumMod val="50000"/>
                  </a:schemeClr>
                </a:solidFill>
              </a:rPr>
              <a:t> </a:t>
            </a:r>
            <a:r>
              <a:rPr lang="en-US" i="1" dirty="0" err="1">
                <a:solidFill>
                  <a:schemeClr val="accent5">
                    <a:lumMod val="50000"/>
                  </a:schemeClr>
                </a:solidFill>
              </a:rPr>
              <a:t>için</a:t>
            </a:r>
            <a:r>
              <a:rPr lang="en-US" i="1" dirty="0">
                <a:solidFill>
                  <a:schemeClr val="accent5">
                    <a:lumMod val="50000"/>
                  </a:schemeClr>
                </a:solidFill>
              </a:rPr>
              <a:t>, </a:t>
            </a:r>
            <a:r>
              <a:rPr lang="en-US" i="1" dirty="0" err="1">
                <a:solidFill>
                  <a:schemeClr val="accent5">
                    <a:lumMod val="50000"/>
                  </a:schemeClr>
                </a:solidFill>
              </a:rPr>
              <a:t>üyelerinin</a:t>
            </a:r>
            <a:r>
              <a:rPr lang="en-US" i="1" dirty="0">
                <a:solidFill>
                  <a:schemeClr val="accent5">
                    <a:lumMod val="50000"/>
                  </a:schemeClr>
                </a:solidFill>
              </a:rPr>
              <a:t> belli </a:t>
            </a:r>
            <a:r>
              <a:rPr lang="en-US" i="1" dirty="0" err="1">
                <a:solidFill>
                  <a:schemeClr val="accent5">
                    <a:lumMod val="50000"/>
                  </a:schemeClr>
                </a:solidFill>
              </a:rPr>
              <a:t>bir</a:t>
            </a:r>
            <a:r>
              <a:rPr lang="en-US" i="1" dirty="0">
                <a:solidFill>
                  <a:schemeClr val="accent5">
                    <a:lumMod val="50000"/>
                  </a:schemeClr>
                </a:solidFill>
              </a:rPr>
              <a:t> </a:t>
            </a:r>
            <a:r>
              <a:rPr lang="en-US" i="1" dirty="0" err="1">
                <a:solidFill>
                  <a:schemeClr val="accent5">
                    <a:lumMod val="50000"/>
                  </a:schemeClr>
                </a:solidFill>
              </a:rPr>
              <a:t>karaktere</a:t>
            </a:r>
            <a:r>
              <a:rPr lang="en-US" i="1" dirty="0">
                <a:solidFill>
                  <a:schemeClr val="accent5">
                    <a:lumMod val="50000"/>
                  </a:schemeClr>
                </a:solidFill>
              </a:rPr>
              <a:t> </a:t>
            </a:r>
            <a:r>
              <a:rPr lang="en-US" i="1" dirty="0" err="1">
                <a:solidFill>
                  <a:schemeClr val="accent5">
                    <a:lumMod val="50000"/>
                  </a:schemeClr>
                </a:solidFill>
              </a:rPr>
              <a:t>sahip</a:t>
            </a:r>
            <a:r>
              <a:rPr lang="en-US" i="1" dirty="0">
                <a:solidFill>
                  <a:schemeClr val="accent5">
                    <a:lumMod val="50000"/>
                  </a:schemeClr>
                </a:solidFill>
              </a:rPr>
              <a:t> </a:t>
            </a:r>
            <a:r>
              <a:rPr lang="en-US" i="1" dirty="0" err="1">
                <a:solidFill>
                  <a:schemeClr val="accent5">
                    <a:lumMod val="50000"/>
                  </a:schemeClr>
                </a:solidFill>
              </a:rPr>
              <a:t>olması</a:t>
            </a:r>
            <a:r>
              <a:rPr lang="en-US" i="1" dirty="0">
                <a:solidFill>
                  <a:schemeClr val="accent5">
                    <a:lumMod val="50000"/>
                  </a:schemeClr>
                </a:solidFill>
              </a:rPr>
              <a:t> </a:t>
            </a:r>
            <a:r>
              <a:rPr lang="en-US" i="1" dirty="0" err="1">
                <a:solidFill>
                  <a:schemeClr val="accent5">
                    <a:lumMod val="50000"/>
                  </a:schemeClr>
                </a:solidFill>
              </a:rPr>
              <a:t>gerekir</a:t>
            </a:r>
            <a:r>
              <a:rPr lang="en-US" i="1" dirty="0">
                <a:solidFill>
                  <a:schemeClr val="accent5">
                    <a:lumMod val="50000"/>
                  </a:schemeClr>
                </a:solidFill>
              </a:rPr>
              <a:t>. Bu </a:t>
            </a:r>
            <a:r>
              <a:rPr lang="en-US" i="1" dirty="0" err="1">
                <a:solidFill>
                  <a:schemeClr val="accent5">
                    <a:lumMod val="50000"/>
                  </a:schemeClr>
                </a:solidFill>
              </a:rPr>
              <a:t>karakter</a:t>
            </a:r>
            <a:r>
              <a:rPr lang="en-US" i="1" dirty="0">
                <a:solidFill>
                  <a:schemeClr val="accent5">
                    <a:lumMod val="50000"/>
                  </a:schemeClr>
                </a:solidFill>
              </a:rPr>
              <a:t> </a:t>
            </a:r>
            <a:r>
              <a:rPr lang="en-US" i="1" dirty="0" err="1">
                <a:solidFill>
                  <a:schemeClr val="accent5">
                    <a:lumMod val="50000"/>
                  </a:schemeClr>
                </a:solidFill>
              </a:rPr>
              <a:t>onlara</a:t>
            </a:r>
            <a:r>
              <a:rPr lang="en-US" i="1" dirty="0">
                <a:solidFill>
                  <a:schemeClr val="accent5">
                    <a:lumMod val="50000"/>
                  </a:schemeClr>
                </a:solidFill>
              </a:rPr>
              <a:t>, </a:t>
            </a:r>
            <a:r>
              <a:rPr lang="en-US" i="1" dirty="0" err="1">
                <a:solidFill>
                  <a:schemeClr val="accent5">
                    <a:lumMod val="50000"/>
                  </a:schemeClr>
                </a:solidFill>
              </a:rPr>
              <a:t>eylemlerinde</a:t>
            </a:r>
            <a:r>
              <a:rPr lang="en-US" i="1" dirty="0">
                <a:solidFill>
                  <a:schemeClr val="accent5">
                    <a:lumMod val="50000"/>
                  </a:schemeClr>
                </a:solidFill>
              </a:rPr>
              <a:t> o </a:t>
            </a:r>
            <a:r>
              <a:rPr lang="en-US" i="1" dirty="0" err="1">
                <a:solidFill>
                  <a:schemeClr val="accent5">
                    <a:lumMod val="50000"/>
                  </a:schemeClr>
                </a:solidFill>
              </a:rPr>
              <a:t>toplumun</a:t>
            </a:r>
            <a:r>
              <a:rPr lang="en-US" i="1" dirty="0">
                <a:solidFill>
                  <a:schemeClr val="accent5">
                    <a:lumMod val="50000"/>
                  </a:schemeClr>
                </a:solidFill>
              </a:rPr>
              <a:t> </a:t>
            </a:r>
            <a:r>
              <a:rPr lang="en-US" i="1" dirty="0" err="1">
                <a:solidFill>
                  <a:schemeClr val="accent5">
                    <a:lumMod val="50000"/>
                  </a:schemeClr>
                </a:solidFill>
              </a:rPr>
              <a:t>üyesi</a:t>
            </a:r>
            <a:r>
              <a:rPr lang="en-US" i="1" dirty="0">
                <a:solidFill>
                  <a:schemeClr val="accent5">
                    <a:lumMod val="50000"/>
                  </a:schemeClr>
                </a:solidFill>
              </a:rPr>
              <a:t> </a:t>
            </a:r>
            <a:r>
              <a:rPr lang="en-US" i="1" dirty="0" err="1">
                <a:solidFill>
                  <a:schemeClr val="accent5">
                    <a:lumMod val="50000"/>
                  </a:schemeClr>
                </a:solidFill>
              </a:rPr>
              <a:t>vasfıyla</a:t>
            </a:r>
            <a:r>
              <a:rPr lang="en-US" i="1" dirty="0">
                <a:solidFill>
                  <a:schemeClr val="accent5">
                    <a:lumMod val="50000"/>
                  </a:schemeClr>
                </a:solidFill>
              </a:rPr>
              <a:t> </a:t>
            </a:r>
            <a:r>
              <a:rPr lang="en-US" i="1" dirty="0" err="1">
                <a:solidFill>
                  <a:schemeClr val="accent5">
                    <a:lumMod val="50000"/>
                  </a:schemeClr>
                </a:solidFill>
              </a:rPr>
              <a:t>hareket</a:t>
            </a:r>
            <a:r>
              <a:rPr lang="en-US" i="1" dirty="0">
                <a:solidFill>
                  <a:schemeClr val="accent5">
                    <a:lumMod val="50000"/>
                  </a:schemeClr>
                </a:solidFill>
              </a:rPr>
              <a:t> </a:t>
            </a:r>
            <a:r>
              <a:rPr lang="en-US" i="1" dirty="0" err="1">
                <a:solidFill>
                  <a:schemeClr val="accent5">
                    <a:lumMod val="50000"/>
                  </a:schemeClr>
                </a:solidFill>
              </a:rPr>
              <a:t>etmeleri</a:t>
            </a:r>
            <a:r>
              <a:rPr lang="en-US" i="1" dirty="0">
                <a:solidFill>
                  <a:schemeClr val="accent5">
                    <a:lumMod val="50000"/>
                  </a:schemeClr>
                </a:solidFill>
              </a:rPr>
              <a:t> </a:t>
            </a:r>
            <a:r>
              <a:rPr lang="en-US" i="1" dirty="0" err="1">
                <a:solidFill>
                  <a:schemeClr val="accent5">
                    <a:lumMod val="50000"/>
                  </a:schemeClr>
                </a:solidFill>
              </a:rPr>
              <a:t>gerektiğini</a:t>
            </a:r>
            <a:r>
              <a:rPr lang="en-US" i="1" dirty="0">
                <a:solidFill>
                  <a:schemeClr val="accent5">
                    <a:lumMod val="50000"/>
                  </a:schemeClr>
                </a:solidFill>
              </a:rPr>
              <a:t>, </a:t>
            </a:r>
            <a:r>
              <a:rPr lang="en-US" i="1" dirty="0" err="1">
                <a:solidFill>
                  <a:schemeClr val="accent5">
                    <a:lumMod val="50000"/>
                  </a:schemeClr>
                </a:solidFill>
              </a:rPr>
              <a:t>dahası</a:t>
            </a:r>
            <a:r>
              <a:rPr lang="en-US" i="1" dirty="0">
                <a:solidFill>
                  <a:schemeClr val="accent5">
                    <a:lumMod val="50000"/>
                  </a:schemeClr>
                </a:solidFill>
              </a:rPr>
              <a:t> </a:t>
            </a:r>
            <a:r>
              <a:rPr lang="en-US" i="1" dirty="0" err="1">
                <a:solidFill>
                  <a:schemeClr val="accent5">
                    <a:lumMod val="50000"/>
                  </a:schemeClr>
                </a:solidFill>
              </a:rPr>
              <a:t>böyle</a:t>
            </a:r>
            <a:r>
              <a:rPr lang="en-US" i="1" dirty="0">
                <a:solidFill>
                  <a:schemeClr val="accent5">
                    <a:lumMod val="50000"/>
                  </a:schemeClr>
                </a:solidFill>
              </a:rPr>
              <a:t> </a:t>
            </a:r>
            <a:r>
              <a:rPr lang="en-US" i="1" dirty="0" err="1">
                <a:solidFill>
                  <a:schemeClr val="accent5">
                    <a:lumMod val="50000"/>
                  </a:schemeClr>
                </a:solidFill>
              </a:rPr>
              <a:t>hareket</a:t>
            </a:r>
            <a:r>
              <a:rPr lang="en-US" i="1" dirty="0">
                <a:solidFill>
                  <a:schemeClr val="accent5">
                    <a:lumMod val="50000"/>
                  </a:schemeClr>
                </a:solidFill>
              </a:rPr>
              <a:t> </a:t>
            </a:r>
            <a:r>
              <a:rPr lang="en-US" i="1" dirty="0" err="1">
                <a:solidFill>
                  <a:schemeClr val="accent5">
                    <a:lumMod val="50000"/>
                  </a:schemeClr>
                </a:solidFill>
              </a:rPr>
              <a:t>etmeyi</a:t>
            </a:r>
            <a:r>
              <a:rPr lang="en-US" i="1" dirty="0">
                <a:solidFill>
                  <a:schemeClr val="accent5">
                    <a:lumMod val="50000"/>
                  </a:schemeClr>
                </a:solidFill>
              </a:rPr>
              <a:t> </a:t>
            </a:r>
            <a:r>
              <a:rPr lang="en-US" i="1" dirty="0" err="1">
                <a:solidFill>
                  <a:schemeClr val="accent5">
                    <a:lumMod val="50000"/>
                  </a:schemeClr>
                </a:solidFill>
              </a:rPr>
              <a:t>istemeleri</a:t>
            </a:r>
            <a:r>
              <a:rPr lang="en-US" i="1" dirty="0">
                <a:solidFill>
                  <a:schemeClr val="accent5">
                    <a:lumMod val="50000"/>
                  </a:schemeClr>
                </a:solidFill>
              </a:rPr>
              <a:t> </a:t>
            </a:r>
            <a:r>
              <a:rPr lang="en-US" i="1" dirty="0" err="1">
                <a:solidFill>
                  <a:schemeClr val="accent5">
                    <a:lumMod val="50000"/>
                  </a:schemeClr>
                </a:solidFill>
              </a:rPr>
              <a:t>gerektiğini</a:t>
            </a:r>
            <a:r>
              <a:rPr lang="en-US" i="1" dirty="0">
                <a:solidFill>
                  <a:schemeClr val="accent5">
                    <a:lumMod val="50000"/>
                  </a:schemeClr>
                </a:solidFill>
              </a:rPr>
              <a:t> </a:t>
            </a:r>
            <a:r>
              <a:rPr lang="en-US" i="1" dirty="0" err="1">
                <a:solidFill>
                  <a:schemeClr val="accent5">
                    <a:lumMod val="50000"/>
                  </a:schemeClr>
                </a:solidFill>
              </a:rPr>
              <a:t>öğretir</a:t>
            </a:r>
            <a:r>
              <a:rPr lang="en-US" i="1" dirty="0">
                <a:solidFill>
                  <a:schemeClr val="accent5">
                    <a:lumMod val="50000"/>
                  </a:schemeClr>
                </a:solidFill>
              </a:rPr>
              <a:t>...</a:t>
            </a:r>
          </a:p>
          <a:p>
            <a:pPr>
              <a:lnSpc>
                <a:spcPct val="90000"/>
              </a:lnSpc>
              <a:spcAft>
                <a:spcPts val="600"/>
              </a:spcAft>
            </a:pPr>
            <a:endParaRPr lang="en-US" sz="2000" dirty="0">
              <a:solidFill>
                <a:schemeClr val="accent5">
                  <a:lumMod val="50000"/>
                </a:schemeClr>
              </a:solidFill>
            </a:endParaRPr>
          </a:p>
          <a:p>
            <a:pPr>
              <a:lnSpc>
                <a:spcPct val="90000"/>
              </a:lnSpc>
              <a:spcAft>
                <a:spcPts val="600"/>
              </a:spcAft>
            </a:pPr>
            <a:endParaRPr lang="en-US" sz="2000" dirty="0"/>
          </a:p>
        </p:txBody>
      </p:sp>
      <p:sp>
        <p:nvSpPr>
          <p:cNvPr id="14" name="Rectangle 1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533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5535D-AE5A-1990-2C7F-4CA98E37AF2D}"/>
            </a:ext>
          </a:extLst>
        </p:cNvPr>
        <p:cNvGrpSpPr/>
        <p:nvPr/>
      </p:nvGrpSpPr>
      <p:grpSpPr>
        <a:xfrm>
          <a:off x="0" y="0"/>
          <a:ext cx="0" cy="0"/>
          <a:chOff x="0" y="0"/>
          <a:chExt cx="0" cy="0"/>
        </a:xfrm>
      </p:grpSpPr>
      <p:pic>
        <p:nvPicPr>
          <p:cNvPr id="7" name="Resim 6" descr="insan yüzü, giyim, kişi, şahıs, portre içeren bir resim&#10;&#10;Yapay zeka tarafından oluşturulmuş içerik yanlış olabilir.">
            <a:extLst>
              <a:ext uri="{FF2B5EF4-FFF2-40B4-BE49-F238E27FC236}">
                <a16:creationId xmlns:a16="http://schemas.microsoft.com/office/drawing/2014/main" id="{74EA0D8D-16D0-1F2F-C95E-1AA509F4A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339" y="918640"/>
            <a:ext cx="3659747" cy="4589025"/>
          </a:xfrm>
          <a:prstGeom prst="rect">
            <a:avLst/>
          </a:prstGeom>
        </p:spPr>
      </p:pic>
      <p:sp>
        <p:nvSpPr>
          <p:cNvPr id="5" name="Metin kutusu 4">
            <a:extLst>
              <a:ext uri="{FF2B5EF4-FFF2-40B4-BE49-F238E27FC236}">
                <a16:creationId xmlns:a16="http://schemas.microsoft.com/office/drawing/2014/main" id="{CD69F7D6-08DB-948C-57F8-25BC8C66CBE6}"/>
              </a:ext>
            </a:extLst>
          </p:cNvPr>
          <p:cNvSpPr txBox="1"/>
          <p:nvPr/>
        </p:nvSpPr>
        <p:spPr>
          <a:xfrm>
            <a:off x="5596254" y="1086641"/>
            <a:ext cx="5887534" cy="4684718"/>
          </a:xfrm>
          <a:prstGeom prst="rect">
            <a:avLst/>
          </a:prstGeom>
        </p:spPr>
        <p:txBody>
          <a:bodyPr vert="horz" lIns="91440" tIns="45720" rIns="91440" bIns="45720" rtlCol="0" anchor="t">
            <a:normAutofit/>
          </a:bodyPr>
          <a:lstStyle/>
          <a:p>
            <a:pPr>
              <a:lnSpc>
                <a:spcPct val="90000"/>
              </a:lnSpc>
              <a:spcAft>
                <a:spcPts val="600"/>
              </a:spcAft>
            </a:pPr>
            <a:r>
              <a:rPr lang="en-US" sz="2400" b="1" dirty="0">
                <a:solidFill>
                  <a:schemeClr val="accent5">
                    <a:lumMod val="50000"/>
                  </a:schemeClr>
                </a:solidFill>
              </a:rPr>
              <a:t>Gelenek Yöneltimli</a:t>
            </a:r>
            <a:endParaRPr lang="en-US" sz="1050" dirty="0">
              <a:solidFill>
                <a:schemeClr val="accent5">
                  <a:lumMod val="50000"/>
                </a:schemeClr>
              </a:solidFill>
            </a:endParaRPr>
          </a:p>
          <a:p>
            <a:pPr>
              <a:lnSpc>
                <a:spcPct val="90000"/>
              </a:lnSpc>
              <a:spcAft>
                <a:spcPts val="600"/>
              </a:spcAft>
            </a:pPr>
            <a:r>
              <a:rPr lang="en-US" sz="2000" dirty="0">
                <a:solidFill>
                  <a:schemeClr val="accent5">
                    <a:lumMod val="50000"/>
                  </a:schemeClr>
                </a:solidFill>
              </a:rPr>
              <a:t>Tarih boyunca dünyanın her yerinde, aile ya da kabile etrafında toplanılan geleneksel yaşam biçimleri görülmüştür. Bunlar “endişe, sadizm ve marazlarla dolu” berbat ilişki biçimleri olsa bile kişisel farklılıkları reddetmezler. Ne var ki bu topluluklarda yaş, cinsiyet ve statü belirleyicidir; kişiler verili toplumsal rollerinin dışına nadiren çıkabilir. Topluma uyum sağlamakta ayak direyenler –bunlar ileride yenilik ya da isyan yaratma ihtimali olanlardır- kendilerine şaman ya da büyücü olarak yer bulurlar. Avrupa, Hindistan, Afrika ya da Çin, nerede olursa olsun </a:t>
            </a:r>
            <a:r>
              <a:rPr lang="en-US" sz="2000" i="1" dirty="0">
                <a:solidFill>
                  <a:schemeClr val="accent5">
                    <a:lumMod val="50000"/>
                  </a:schemeClr>
                </a:solidFill>
              </a:rPr>
              <a:t>gemeinschaft</a:t>
            </a:r>
            <a:r>
              <a:rPr lang="en-US" sz="2000" dirty="0">
                <a:solidFill>
                  <a:schemeClr val="accent5">
                    <a:lumMod val="50000"/>
                  </a:schemeClr>
                </a:solidFill>
              </a:rPr>
              <a:t> toplumları birbirine benzer: Hepsi hısım ve akrabalık bağları üzerine kuruludur, değişime direnirler, sorgusuz sualsiz kabul ettikleri sıkı bir değerler ağıyla çevrilidirler. </a:t>
            </a:r>
          </a:p>
          <a:p>
            <a:pPr>
              <a:lnSpc>
                <a:spcPct val="90000"/>
              </a:lnSpc>
              <a:spcAft>
                <a:spcPts val="600"/>
              </a:spcAft>
            </a:pPr>
            <a:endParaRPr lang="en-US" sz="2000" dirty="0"/>
          </a:p>
        </p:txBody>
      </p:sp>
    </p:spTree>
    <p:extLst>
      <p:ext uri="{BB962C8B-B14F-4D97-AF65-F5344CB8AC3E}">
        <p14:creationId xmlns:p14="http://schemas.microsoft.com/office/powerpoint/2010/main" val="419472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1C576-C8D2-F1F9-3415-0E3836F2655A}"/>
            </a:ext>
          </a:extLst>
        </p:cNvPr>
        <p:cNvGrpSpPr/>
        <p:nvPr/>
      </p:nvGrpSpPr>
      <p:grpSpPr>
        <a:xfrm>
          <a:off x="0" y="0"/>
          <a:ext cx="0" cy="0"/>
          <a:chOff x="0" y="0"/>
          <a:chExt cx="0" cy="0"/>
        </a:xfrm>
      </p:grpSpPr>
      <p:pic>
        <p:nvPicPr>
          <p:cNvPr id="7" name="Resim 6" descr="insan yüzü, giyim, kişi, şahıs, portre içeren bir resim&#10;&#10;Yapay zeka tarafından oluşturulmuş içerik yanlış olabilir.">
            <a:extLst>
              <a:ext uri="{FF2B5EF4-FFF2-40B4-BE49-F238E27FC236}">
                <a16:creationId xmlns:a16="http://schemas.microsoft.com/office/drawing/2014/main" id="{C41F5A80-5EBA-DCEA-2F30-4F146F7F2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339" y="918640"/>
            <a:ext cx="3659747" cy="4589025"/>
          </a:xfrm>
          <a:prstGeom prst="rect">
            <a:avLst/>
          </a:prstGeom>
        </p:spPr>
      </p:pic>
      <p:sp>
        <p:nvSpPr>
          <p:cNvPr id="5" name="Metin kutusu 4">
            <a:extLst>
              <a:ext uri="{FF2B5EF4-FFF2-40B4-BE49-F238E27FC236}">
                <a16:creationId xmlns:a16="http://schemas.microsoft.com/office/drawing/2014/main" id="{0BA385C4-02F8-BAB0-40C5-0AC00FD7081E}"/>
              </a:ext>
            </a:extLst>
          </p:cNvPr>
          <p:cNvSpPr txBox="1"/>
          <p:nvPr/>
        </p:nvSpPr>
        <p:spPr>
          <a:xfrm>
            <a:off x="5609701" y="1167323"/>
            <a:ext cx="5887534" cy="4684718"/>
          </a:xfrm>
          <a:prstGeom prst="rect">
            <a:avLst/>
          </a:prstGeom>
        </p:spPr>
        <p:txBody>
          <a:bodyPr vert="horz" lIns="91440" tIns="45720" rIns="91440" bIns="45720" rtlCol="0" anchor="t">
            <a:normAutofit/>
          </a:bodyPr>
          <a:lstStyle/>
          <a:p>
            <a:pPr>
              <a:lnSpc>
                <a:spcPct val="90000"/>
              </a:lnSpc>
              <a:spcAft>
                <a:spcPts val="600"/>
              </a:spcAft>
            </a:pPr>
            <a:r>
              <a:rPr lang="en-US" sz="2400" b="1" dirty="0">
                <a:solidFill>
                  <a:schemeClr val="accent5">
                    <a:lumMod val="50000"/>
                  </a:schemeClr>
                </a:solidFill>
              </a:rPr>
              <a:t>İçten Yöneltimli</a:t>
            </a:r>
            <a:endParaRPr lang="en-US" sz="1050" dirty="0">
              <a:solidFill>
                <a:schemeClr val="accent5">
                  <a:lumMod val="50000"/>
                </a:schemeClr>
              </a:solidFill>
            </a:endParaRPr>
          </a:p>
          <a:p>
            <a:pPr>
              <a:lnSpc>
                <a:spcPct val="90000"/>
              </a:lnSpc>
              <a:spcAft>
                <a:spcPts val="600"/>
              </a:spcAft>
            </a:pPr>
            <a:r>
              <a:rPr lang="en-US" sz="2000" dirty="0">
                <a:solidFill>
                  <a:schemeClr val="accent5">
                    <a:lumMod val="50000"/>
                  </a:schemeClr>
                </a:solidFill>
              </a:rPr>
              <a:t>Gelenek yöneltimli birey, erken modernlikle birlikte yerini içten yöneltimli bireye bırakmaya başlar. Toplumsal modernleşme, geleneğin parçalanmasını ve kişinin hayatının gidişatına yön verebilmesini sağlayan bireysel özgürlüklerin varlığını gerektirir. Bu koşullar, nüfus artışındaki değişim, endüstriyel kapitalizmin yükselişi ve büyük ölçekli kitlesel üretimle birlikte oluşmuştur. O halde kişiler geleneklerce sarılıp sarmalanmadıkları, her an değişen bir dünyada kendilerine nasıl yön vereceklerdir? Kişiler, kendi yönlerini kendileri tayin etmeli, kendi kaderini kendi çizebilmelidir. Modernliğin erken dönemlerinde kalan bu karakter tipi bankerler, tüccarlar, girişimciler ve mühendislerde karşımıza çıkar. </a:t>
            </a:r>
          </a:p>
          <a:p>
            <a:pPr>
              <a:lnSpc>
                <a:spcPct val="90000"/>
              </a:lnSpc>
              <a:spcAft>
                <a:spcPts val="600"/>
              </a:spcAft>
            </a:pPr>
            <a:endParaRPr lang="en-US" sz="2000" dirty="0"/>
          </a:p>
        </p:txBody>
      </p:sp>
    </p:spTree>
    <p:extLst>
      <p:ext uri="{BB962C8B-B14F-4D97-AF65-F5344CB8AC3E}">
        <p14:creationId xmlns:p14="http://schemas.microsoft.com/office/powerpoint/2010/main" val="252639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B0D8-7FC2-5AA2-4247-65979A4BB12E}"/>
            </a:ext>
          </a:extLst>
        </p:cNvPr>
        <p:cNvGrpSpPr/>
        <p:nvPr/>
      </p:nvGrpSpPr>
      <p:grpSpPr>
        <a:xfrm>
          <a:off x="0" y="0"/>
          <a:ext cx="0" cy="0"/>
          <a:chOff x="0" y="0"/>
          <a:chExt cx="0" cy="0"/>
        </a:xfrm>
      </p:grpSpPr>
      <p:pic>
        <p:nvPicPr>
          <p:cNvPr id="7" name="Resim 6" descr="insan yüzü, giyim, kişi, şahıs, portre içeren bir resim&#10;&#10;Yapay zeka tarafından oluşturulmuş içerik yanlış olabilir.">
            <a:extLst>
              <a:ext uri="{FF2B5EF4-FFF2-40B4-BE49-F238E27FC236}">
                <a16:creationId xmlns:a16="http://schemas.microsoft.com/office/drawing/2014/main" id="{D3631D5F-090E-C584-4467-5C8941775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339" y="918640"/>
            <a:ext cx="3659747" cy="4589025"/>
          </a:xfrm>
          <a:prstGeom prst="rect">
            <a:avLst/>
          </a:prstGeom>
        </p:spPr>
      </p:pic>
      <p:sp>
        <p:nvSpPr>
          <p:cNvPr id="5" name="Metin kutusu 4">
            <a:extLst>
              <a:ext uri="{FF2B5EF4-FFF2-40B4-BE49-F238E27FC236}">
                <a16:creationId xmlns:a16="http://schemas.microsoft.com/office/drawing/2014/main" id="{800269E0-3B5D-7E74-3D83-97D5E3A82EA8}"/>
              </a:ext>
            </a:extLst>
          </p:cNvPr>
          <p:cNvSpPr txBox="1"/>
          <p:nvPr/>
        </p:nvSpPr>
        <p:spPr>
          <a:xfrm>
            <a:off x="5648890" y="1229180"/>
            <a:ext cx="5887534" cy="4684718"/>
          </a:xfrm>
          <a:prstGeom prst="rect">
            <a:avLst/>
          </a:prstGeom>
        </p:spPr>
        <p:txBody>
          <a:bodyPr vert="horz" lIns="91440" tIns="45720" rIns="91440" bIns="45720" rtlCol="0" anchor="t">
            <a:normAutofit fontScale="92500" lnSpcReduction="20000"/>
          </a:bodyPr>
          <a:lstStyle/>
          <a:p>
            <a:pPr>
              <a:lnSpc>
                <a:spcPct val="90000"/>
              </a:lnSpc>
              <a:spcAft>
                <a:spcPts val="600"/>
              </a:spcAft>
            </a:pPr>
            <a:r>
              <a:rPr lang="en-US" sz="2400" b="1" dirty="0">
                <a:solidFill>
                  <a:schemeClr val="accent5">
                    <a:lumMod val="50000"/>
                  </a:schemeClr>
                </a:solidFill>
              </a:rPr>
              <a:t>Dıştan Yöneltimli</a:t>
            </a:r>
            <a:endParaRPr lang="en-US" sz="1050" dirty="0">
              <a:solidFill>
                <a:schemeClr val="accent5">
                  <a:lumMod val="50000"/>
                </a:schemeClr>
              </a:solidFill>
            </a:endParaRPr>
          </a:p>
          <a:p>
            <a:pPr>
              <a:lnSpc>
                <a:spcPct val="90000"/>
              </a:lnSpc>
              <a:spcAft>
                <a:spcPts val="600"/>
              </a:spcAft>
            </a:pPr>
            <a:r>
              <a:rPr lang="en-US" sz="2200" dirty="0">
                <a:solidFill>
                  <a:schemeClr val="accent5">
                    <a:lumMod val="50000"/>
                  </a:schemeClr>
                </a:solidFill>
              </a:rPr>
              <a:t>Yirminci yüzyılın ortasında, postmodern nitelikte yeni bir karakter tipi ortaya çıkar: Dıştan yöneltimli birey kendisine yön veren normları içsel dürtülerine değil sosyal baskılara göre belirler, günlük yaşamında karşılaştığı “birincil grup normları” doğrultusunda hareket eder. Riesman bunun oldukça yeni bir gelişme olduğunu vurgular; en yüksek seviyeye ABD’de ulaşmakla birlikte varlığı burasıyla sınırlı değildir. Bu yeni orta sınıf karakter tipi, memurlarda ve büyük firmalardaki ücretli çalışanlarda görülür. Bu tip bireyde uyumu üreten, “gerek tanışık olduğu gerekse arkadaşları ve kitle iletişim araçları sayesinde dolaylı olarak tanıdığı” diğer kişilerin düşünce ve değerleridir. Postmodern birey, kendi başına hareket eden modern öncülünün aksine, diğerlerinin etkisine fevkalade açıktır: Sığ ve yüzeyseldir, para peşinde koşar, kendinden pek de emin değildir, kendini sürekli diğerlerinin onayına muhtaç hisseder. </a:t>
            </a:r>
          </a:p>
          <a:p>
            <a:pPr>
              <a:lnSpc>
                <a:spcPct val="90000"/>
              </a:lnSpc>
              <a:spcAft>
                <a:spcPts val="600"/>
              </a:spcAft>
            </a:pPr>
            <a:endParaRPr lang="en-US" sz="2000" dirty="0"/>
          </a:p>
        </p:txBody>
      </p:sp>
    </p:spTree>
    <p:extLst>
      <p:ext uri="{BB962C8B-B14F-4D97-AF65-F5344CB8AC3E}">
        <p14:creationId xmlns:p14="http://schemas.microsoft.com/office/powerpoint/2010/main" val="164860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AAE667-EAE0-5D66-F067-0C45E0D433D2}"/>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CBE3092D-4105-4026-9B66-A0011E0CA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etin kutusu 5">
            <a:extLst>
              <a:ext uri="{FF2B5EF4-FFF2-40B4-BE49-F238E27FC236}">
                <a16:creationId xmlns:a16="http://schemas.microsoft.com/office/drawing/2014/main" id="{B4658CEE-807A-901A-2D06-91171DD2ECB6}"/>
              </a:ext>
            </a:extLst>
          </p:cNvPr>
          <p:cNvSpPr txBox="1"/>
          <p:nvPr/>
        </p:nvSpPr>
        <p:spPr>
          <a:xfrm>
            <a:off x="871443" y="1235578"/>
            <a:ext cx="5038916" cy="4386843"/>
          </a:xfrm>
          <a:prstGeom prst="rect">
            <a:avLst/>
          </a:prstGeom>
        </p:spPr>
        <p:txBody>
          <a:bodyPr vert="horz" lIns="91440" tIns="45720" rIns="91440" bIns="45720" rtlCol="0" anchor="t">
            <a:normAutofit/>
          </a:bodyPr>
          <a:lstStyle/>
          <a:p>
            <a:pPr>
              <a:lnSpc>
                <a:spcPct val="90000"/>
              </a:lnSpc>
              <a:spcAft>
                <a:spcPts val="600"/>
              </a:spcAft>
            </a:pPr>
            <a:r>
              <a:rPr lang="en-US">
                <a:solidFill>
                  <a:schemeClr val="bg1"/>
                </a:solidFill>
              </a:rPr>
              <a:t>Riesman bu üç karakter tipi arasındaki yapısal farkları özetlerken, bu karakterlerin davranışlarını düzenleyen duygusal kontrol mekanizmalarını da ayırt eder. </a:t>
            </a:r>
          </a:p>
          <a:p>
            <a:pPr>
              <a:lnSpc>
                <a:spcPct val="90000"/>
              </a:lnSpc>
              <a:spcAft>
                <a:spcPts val="600"/>
              </a:spcAft>
            </a:pPr>
            <a:endParaRPr lang="en-US">
              <a:solidFill>
                <a:schemeClr val="bg1"/>
              </a:solidFill>
            </a:endParaRPr>
          </a:p>
          <a:p>
            <a:pPr>
              <a:lnSpc>
                <a:spcPct val="90000"/>
              </a:lnSpc>
              <a:spcAft>
                <a:spcPts val="600"/>
              </a:spcAft>
            </a:pPr>
            <a:r>
              <a:rPr lang="en-US">
                <a:solidFill>
                  <a:schemeClr val="bg1"/>
                </a:solidFill>
              </a:rPr>
              <a:t>Geleneksel toplumlarda bireyler utanç nedeniyle uyuma yönelir, içten yöneltimli birey suçluluk duygusuyla kontrol edilir, dıştan yöneltimli birey ise diğerlerine uymadığında endişeye düşer. Dıştan yöneltimli birey ise adeta bir radarla iç durmadan dış çevreyi tarayıp kendilik duygusuna zarar verebilecek unsurları tespit eder. </a:t>
            </a:r>
          </a:p>
          <a:p>
            <a:pPr indent="-228600">
              <a:lnSpc>
                <a:spcPct val="90000"/>
              </a:lnSpc>
              <a:spcAft>
                <a:spcPts val="600"/>
              </a:spcAft>
              <a:buFont typeface="Arial" panose="020B0604020202020204" pitchFamily="34" charset="0"/>
              <a:buChar char="•"/>
            </a:pPr>
            <a:endParaRPr lang="en-US">
              <a:solidFill>
                <a:schemeClr val="bg1"/>
              </a:solidFill>
            </a:endParaRPr>
          </a:p>
          <a:p>
            <a:pPr>
              <a:lnSpc>
                <a:spcPct val="90000"/>
              </a:lnSpc>
              <a:spcAft>
                <a:spcPts val="600"/>
              </a:spcAft>
            </a:pPr>
            <a:r>
              <a:rPr lang="en-US">
                <a:solidFill>
                  <a:schemeClr val="bg1"/>
                </a:solidFill>
              </a:rPr>
              <a:t>Dıştan yöneltimli bireyler ana babalarından ziyade akranlarının ürünüdür. “Birey ile medyadan yayılan mesajların arasında bu gruplar durur.”</a:t>
            </a:r>
          </a:p>
        </p:txBody>
      </p:sp>
      <p:pic>
        <p:nvPicPr>
          <p:cNvPr id="3" name="Resim 2" descr="metin, adam, insan, insan yüzü, poster içeren bir resim&#10;&#10;Yapay zeka tarafından oluşturulmuş içerik yanlış olabilir.">
            <a:extLst>
              <a:ext uri="{FF2B5EF4-FFF2-40B4-BE49-F238E27FC236}">
                <a16:creationId xmlns:a16="http://schemas.microsoft.com/office/drawing/2014/main" id="{F28B4965-0E84-B078-A6B6-470FC8079933}"/>
              </a:ext>
            </a:extLst>
          </p:cNvPr>
          <p:cNvPicPr>
            <a:picLocks noChangeAspect="1"/>
          </p:cNvPicPr>
          <p:nvPr/>
        </p:nvPicPr>
        <p:blipFill>
          <a:blip r:embed="rId2">
            <a:extLst>
              <a:ext uri="{28A0092B-C50C-407E-A947-70E740481C1C}">
                <a14:useLocalDpi xmlns:a14="http://schemas.microsoft.com/office/drawing/2010/main" val="0"/>
              </a:ext>
            </a:extLst>
          </a:blip>
          <a:srcRect t="3787" r="-4" b="-4"/>
          <a:stretch>
            <a:fillRect/>
          </a:stretch>
        </p:blipFill>
        <p:spPr>
          <a:xfrm>
            <a:off x="7082246" y="819130"/>
            <a:ext cx="4117787" cy="5219740"/>
          </a:xfrm>
          <a:prstGeom prst="rect">
            <a:avLst/>
          </a:prstGeom>
        </p:spPr>
      </p:pic>
    </p:spTree>
    <p:extLst>
      <p:ext uri="{BB962C8B-B14F-4D97-AF65-F5344CB8AC3E}">
        <p14:creationId xmlns:p14="http://schemas.microsoft.com/office/powerpoint/2010/main" val="154530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9CC78-8C21-809C-67F3-CFF51B0E22A2}"/>
            </a:ext>
          </a:extLst>
        </p:cNvPr>
        <p:cNvGrpSpPr/>
        <p:nvPr/>
      </p:nvGrpSpPr>
      <p:grpSpPr>
        <a:xfrm>
          <a:off x="0" y="0"/>
          <a:ext cx="0" cy="0"/>
          <a:chOff x="0" y="0"/>
          <a:chExt cx="0" cy="0"/>
        </a:xfrm>
      </p:grpSpPr>
      <p:pic>
        <p:nvPicPr>
          <p:cNvPr id="7" name="Resim 6" descr="insan yüzü, giyim, kişi, şahıs, portre içeren bir resim&#10;&#10;Yapay zeka tarafından oluşturulmuş içerik yanlış olabilir.">
            <a:extLst>
              <a:ext uri="{FF2B5EF4-FFF2-40B4-BE49-F238E27FC236}">
                <a16:creationId xmlns:a16="http://schemas.microsoft.com/office/drawing/2014/main" id="{F2D5294A-E2D9-DE6B-58BD-E73EEFCE6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339" y="918640"/>
            <a:ext cx="3659747" cy="4589025"/>
          </a:xfrm>
          <a:prstGeom prst="rect">
            <a:avLst/>
          </a:prstGeom>
        </p:spPr>
      </p:pic>
      <p:sp>
        <p:nvSpPr>
          <p:cNvPr id="5" name="Metin kutusu 4">
            <a:extLst>
              <a:ext uri="{FF2B5EF4-FFF2-40B4-BE49-F238E27FC236}">
                <a16:creationId xmlns:a16="http://schemas.microsoft.com/office/drawing/2014/main" id="{3AB047F4-4F39-DDBE-E6C1-108461A4231E}"/>
              </a:ext>
            </a:extLst>
          </p:cNvPr>
          <p:cNvSpPr txBox="1"/>
          <p:nvPr/>
        </p:nvSpPr>
        <p:spPr>
          <a:xfrm>
            <a:off x="5193205" y="635669"/>
            <a:ext cx="6654806" cy="5586662"/>
          </a:xfrm>
          <a:prstGeom prst="rect">
            <a:avLst/>
          </a:prstGeom>
        </p:spPr>
        <p:txBody>
          <a:bodyPr vert="horz" lIns="91440" tIns="45720" rIns="91440" bIns="45720" rtlCol="0" anchor="t">
            <a:normAutofit fontScale="85000" lnSpcReduction="20000"/>
          </a:bodyPr>
          <a:lstStyle/>
          <a:p>
            <a:pPr>
              <a:lnSpc>
                <a:spcPct val="120000"/>
              </a:lnSpc>
              <a:spcAft>
                <a:spcPts val="600"/>
              </a:spcAft>
            </a:pPr>
            <a:r>
              <a:rPr lang="en-US" sz="2400" dirty="0">
                <a:solidFill>
                  <a:schemeClr val="accent5">
                    <a:lumMod val="50000"/>
                  </a:schemeClr>
                </a:solidFill>
              </a:rPr>
              <a:t>Benliğin yapısındaki bu dönüşümün temelinde, işin ve işyerinin doğasındaki değişime uyumlanmamız yatar. Boş zamanın insan yaşamındaki yerinin artması bir diğer etmendir. </a:t>
            </a:r>
          </a:p>
          <a:p>
            <a:pPr>
              <a:lnSpc>
                <a:spcPct val="120000"/>
              </a:lnSpc>
              <a:spcAft>
                <a:spcPts val="600"/>
              </a:spcAft>
            </a:pPr>
            <a:r>
              <a:rPr lang="en-US" sz="2400" dirty="0">
                <a:solidFill>
                  <a:schemeClr val="accent5">
                    <a:lumMod val="50000"/>
                  </a:schemeClr>
                </a:solidFill>
              </a:rPr>
              <a:t>Ondokuzuncu yüzyılda iş yeri (tipik örneği fabrika) katı bir idari hiyerarşiye, otorite ve statü ayrımına tabiydi; ustalar ve vasıfsız işçiler arasında kişisellikten uzak bir ilişki hakimdi. İşyerindeki başlıca uğraşı, teknik ve üretimsel boyutlarını gözeterek emek sürecini idare etmekti. Yaşam bütünüyle iş etrafında dönüyordu; çoğunluğun ne köşeye atabileceği fazladan parası ne de kendine ayırabileceği boş zamanı vardı. 20. yüzyıl ortasında ise iş yerinin (tipik örneği ofis) hiyerarşik yapısı daha gevşektir; eskisi kadar emir-komutaya dayalı değildir, çalışanların idare edilmesi ve sağlıklı çalışma ilişkilerinin kurulması daha öncelikli bir sorundur. Bir de, geçmişte yalnız zenginlere ve ayrıcalıklı kesimlere özgü boş zaman faaliyetleriyle ilgilenebilmek için daha fazla zaman ve parasal imkan vardır. </a:t>
            </a:r>
          </a:p>
          <a:p>
            <a:pPr>
              <a:lnSpc>
                <a:spcPct val="90000"/>
              </a:lnSpc>
              <a:spcAft>
                <a:spcPts val="600"/>
              </a:spcAft>
            </a:pPr>
            <a:endParaRPr lang="en-US" sz="2000" dirty="0"/>
          </a:p>
        </p:txBody>
      </p:sp>
    </p:spTree>
    <p:extLst>
      <p:ext uri="{BB962C8B-B14F-4D97-AF65-F5344CB8AC3E}">
        <p14:creationId xmlns:p14="http://schemas.microsoft.com/office/powerpoint/2010/main" val="346256130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1477</Words>
  <Application>Microsoft Macintosh PowerPoint</Application>
  <PresentationFormat>Geniş ekran</PresentationFormat>
  <Paragraphs>32</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Oguzhan.Tas</cp:lastModifiedBy>
  <cp:revision>106</cp:revision>
  <dcterms:created xsi:type="dcterms:W3CDTF">2015-02-23T09:39:41Z</dcterms:created>
  <dcterms:modified xsi:type="dcterms:W3CDTF">2025-12-22T15:36:31Z</dcterms:modified>
</cp:coreProperties>
</file>