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0" r:id="rId3"/>
    <p:sldId id="361" r:id="rId4"/>
    <p:sldId id="291" r:id="rId5"/>
    <p:sldId id="293" r:id="rId6"/>
    <p:sldId id="294" r:id="rId7"/>
    <p:sldId id="296" r:id="rId8"/>
    <p:sldId id="298" r:id="rId9"/>
    <p:sldId id="297" r:id="rId10"/>
    <p:sldId id="34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43" autoAdjust="0"/>
    <p:restoredTop sz="94660"/>
  </p:normalViewPr>
  <p:slideViewPr>
    <p:cSldViewPr snapToGrid="0" showGuides="1">
      <p:cViewPr varScale="1">
        <p:scale>
          <a:sx n="88" d="100"/>
          <a:sy n="88" d="100"/>
        </p:scale>
        <p:origin x="499"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9961E2E0-E83E-452C-8ACC-234441F5DBC0}"/>
              </a:ext>
            </a:extLst>
          </p:cNvPr>
          <p:cNvSpPr>
            <a:spLocks noGrp="1" noChangeArrowheads="1"/>
          </p:cNvSpPr>
          <p:nvPr>
            <p:ph type="title" idx="4294967295"/>
          </p:nvPr>
        </p:nvSpPr>
        <p:spPr>
          <a:xfrm>
            <a:off x="2314431" y="187829"/>
            <a:ext cx="8229600" cy="646331"/>
          </a:xfrm>
        </p:spPr>
        <p:txBody>
          <a:bodyPr rtlCol="0" anchor="b">
            <a:spAutoFit/>
          </a:bodyPr>
          <a:lstStyle/>
          <a:p>
            <a:pPr>
              <a:defRPr/>
            </a:pPr>
            <a:r>
              <a:rPr lang="tr-TR" b="1" dirty="0">
                <a:effectLst>
                  <a:outerShdw blurRad="38100" dist="38100" dir="2700000" algn="tl">
                    <a:srgbClr val="C0C0C0"/>
                  </a:outerShdw>
                </a:effectLst>
              </a:rPr>
              <a:t>Hizmetlerin Sınıflandırılması</a:t>
            </a:r>
          </a:p>
        </p:txBody>
      </p:sp>
      <p:sp>
        <p:nvSpPr>
          <p:cNvPr id="46083" name="Rectangle 3">
            <a:extLst>
              <a:ext uri="{FF2B5EF4-FFF2-40B4-BE49-F238E27FC236}">
                <a16:creationId xmlns:a16="http://schemas.microsoft.com/office/drawing/2014/main" id="{EB042A56-FB2F-461E-B409-98CE16499787}"/>
              </a:ext>
            </a:extLst>
          </p:cNvPr>
          <p:cNvSpPr>
            <a:spLocks noGrp="1" noChangeArrowheads="1"/>
          </p:cNvSpPr>
          <p:nvPr>
            <p:ph type="body" idx="4294967295"/>
          </p:nvPr>
        </p:nvSpPr>
        <p:spPr>
          <a:xfrm>
            <a:off x="0" y="1009723"/>
            <a:ext cx="11440392" cy="5400675"/>
          </a:xfrm>
        </p:spPr>
        <p:txBody>
          <a:bodyPr rtlCol="0">
            <a:normAutofit lnSpcReduction="10000"/>
          </a:bodyPr>
          <a:lstStyle/>
          <a:p>
            <a:pPr marL="609600" indent="-609600" algn="just">
              <a:buFont typeface="Wingdings" pitchFamily="2" charset="2"/>
              <a:buChar char="v"/>
              <a:defRPr/>
            </a:pPr>
            <a:r>
              <a:rPr lang="tr-TR" sz="2600" b="1" dirty="0">
                <a:solidFill>
                  <a:srgbClr val="CC0000"/>
                </a:solidFill>
                <a:effectLst>
                  <a:outerShdw blurRad="38100" dist="38100" dir="2700000" algn="tl">
                    <a:srgbClr val="C0C0C0"/>
                  </a:outerShdw>
                </a:effectLst>
              </a:rPr>
              <a:t>Malla ilgili hizmetler</a:t>
            </a:r>
            <a:r>
              <a:rPr lang="tr-TR" sz="2600" dirty="0">
                <a:solidFill>
                  <a:srgbClr val="CC0000"/>
                </a:solidFill>
                <a:effectLst>
                  <a:outerShdw blurRad="38100" dist="38100" dir="2700000" algn="tl">
                    <a:srgbClr val="C0C0C0"/>
                  </a:outerShdw>
                </a:effectLst>
              </a:rPr>
              <a:t> </a:t>
            </a:r>
          </a:p>
          <a:p>
            <a:pPr marL="609600" indent="-609600" algn="just">
              <a:buNone/>
              <a:defRPr/>
            </a:pPr>
            <a:r>
              <a:rPr lang="tr-TR" sz="2600" dirty="0">
                <a:effectLst>
                  <a:outerShdw blurRad="38100" dist="38100" dir="2700000" algn="tl">
                    <a:srgbClr val="C0C0C0"/>
                  </a:outerShdw>
                </a:effectLst>
              </a:rPr>
              <a:t>	tüketiciye sunulan garantiler, bakım-tamir,yedek parça, kurma- takma... </a:t>
            </a:r>
            <a:endParaRPr lang="en-US" sz="2600" dirty="0">
              <a:effectLst>
                <a:outerShdw blurRad="38100" dist="38100" dir="2700000" algn="tl">
                  <a:srgbClr val="C0C0C0"/>
                </a:outerShdw>
              </a:effectLst>
            </a:endParaRPr>
          </a:p>
          <a:p>
            <a:pPr marL="609600" indent="-609600" algn="just">
              <a:buFont typeface="Wingdings" pitchFamily="2" charset="2"/>
              <a:buChar char="v"/>
              <a:defRPr/>
            </a:pPr>
            <a:r>
              <a:rPr lang="tr-TR" sz="2600" b="1" dirty="0">
                <a:solidFill>
                  <a:srgbClr val="CC0000"/>
                </a:solidFill>
                <a:effectLst>
                  <a:outerShdw blurRad="38100" dist="38100" dir="2700000" algn="tl">
                    <a:srgbClr val="C0C0C0"/>
                  </a:outerShdw>
                </a:effectLst>
              </a:rPr>
              <a:t>Ekipmana dayalı hizmetler</a:t>
            </a:r>
          </a:p>
          <a:p>
            <a:pPr marL="609600" indent="-609600" algn="just">
              <a:buNone/>
              <a:defRPr/>
            </a:pPr>
            <a:r>
              <a:rPr lang="tr-TR" sz="2600" dirty="0">
                <a:effectLst>
                  <a:outerShdw blurRad="38100" dist="38100" dir="2700000" algn="tl">
                    <a:srgbClr val="C0C0C0"/>
                  </a:outerShdw>
                </a:effectLst>
              </a:rPr>
              <a:t>	Hizmetin asıl “pazarlanan nesne” mal da onu destekleyici bir rol oynadığı hizmetler grubudur. Otomatik satış yapan meşrubat </a:t>
            </a:r>
            <a:r>
              <a:rPr lang="tr-TR" sz="2600" dirty="0" err="1">
                <a:effectLst>
                  <a:outerShdw blurRad="38100" dist="38100" dir="2700000" algn="tl">
                    <a:srgbClr val="C0C0C0"/>
                  </a:outerShdw>
                </a:effectLst>
              </a:rPr>
              <a:t>makinası</a:t>
            </a:r>
            <a:r>
              <a:rPr lang="tr-TR" sz="2600" dirty="0">
                <a:effectLst>
                  <a:outerShdw blurRad="38100" dist="38100" dir="2700000" algn="tl">
                    <a:srgbClr val="C0C0C0"/>
                  </a:outerShdw>
                </a:effectLst>
              </a:rPr>
              <a:t>, oto yıkama </a:t>
            </a:r>
            <a:r>
              <a:rPr lang="tr-TR" sz="2600" dirty="0" err="1">
                <a:effectLst>
                  <a:outerShdw blurRad="38100" dist="38100" dir="2700000" algn="tl">
                    <a:srgbClr val="C0C0C0"/>
                  </a:outerShdw>
                </a:effectLst>
              </a:rPr>
              <a:t>makinası</a:t>
            </a:r>
            <a:r>
              <a:rPr lang="tr-TR" sz="2600" dirty="0">
                <a:effectLst>
                  <a:outerShdw blurRad="38100" dist="38100" dir="2700000" algn="tl">
                    <a:srgbClr val="C0C0C0"/>
                  </a:outerShdw>
                </a:effectLst>
              </a:rPr>
              <a:t>, kuru temizleme </a:t>
            </a:r>
            <a:r>
              <a:rPr lang="tr-TR" sz="2600" dirty="0" err="1">
                <a:effectLst>
                  <a:outerShdw blurRad="38100" dist="38100" dir="2700000" algn="tl">
                    <a:srgbClr val="C0C0C0"/>
                  </a:outerShdw>
                </a:effectLst>
              </a:rPr>
              <a:t>makinası</a:t>
            </a:r>
            <a:r>
              <a:rPr lang="tr-TR" sz="2600" dirty="0">
                <a:effectLst>
                  <a:outerShdw blurRad="38100" dist="38100" dir="2700000" algn="tl">
                    <a:srgbClr val="C0C0C0"/>
                  </a:outerShdw>
                </a:effectLst>
              </a:rPr>
              <a:t>, taksi, otobüs, veya havayolu ile seyahat... </a:t>
            </a:r>
          </a:p>
          <a:p>
            <a:pPr marL="609600" indent="-609600" algn="just">
              <a:buFont typeface="Wingdings" pitchFamily="2" charset="2"/>
              <a:buChar char="v"/>
              <a:defRPr/>
            </a:pPr>
            <a:r>
              <a:rPr lang="tr-TR" sz="2600" b="1" dirty="0">
                <a:solidFill>
                  <a:srgbClr val="CC0000"/>
                </a:solidFill>
                <a:effectLst>
                  <a:outerShdw blurRad="38100" dist="38100" dir="2700000" algn="tl">
                    <a:srgbClr val="C0C0C0"/>
                  </a:outerShdw>
                </a:effectLst>
              </a:rPr>
              <a:t>İnsana bağlı olarak verilen hizmetler</a:t>
            </a:r>
            <a:r>
              <a:rPr lang="tr-TR" sz="2600" dirty="0">
                <a:solidFill>
                  <a:srgbClr val="CC0000"/>
                </a:solidFill>
                <a:effectLst>
                  <a:outerShdw blurRad="38100" dist="38100" dir="2700000" algn="tl">
                    <a:srgbClr val="C0C0C0"/>
                  </a:outerShdw>
                </a:effectLst>
              </a:rPr>
              <a:t> </a:t>
            </a:r>
          </a:p>
          <a:p>
            <a:pPr marL="609600" indent="-609600" algn="just">
              <a:buNone/>
              <a:defRPr/>
            </a:pPr>
            <a:r>
              <a:rPr lang="tr-TR" sz="2600" dirty="0">
                <a:effectLst>
                  <a:outerShdw blurRad="38100" dist="38100" dir="2700000" algn="tl">
                    <a:srgbClr val="C0C0C0"/>
                  </a:outerShdw>
                </a:effectLst>
              </a:rPr>
              <a:t>	Hizmetle ilgili kimselere bağlı olarak sunulan  hizmetlerdir. Koruma görevlisi, çocuk bakımı hizmetleri ile doktorluk, avukatlık, mali müşavirlik vb. profesyonel hizmetler. Bunlar, ilk grubun aksine </a:t>
            </a:r>
            <a:r>
              <a:rPr lang="tr-TR" sz="2400" dirty="0">
                <a:effectLst>
                  <a:outerShdw blurRad="38100" dist="38100" dir="2700000" algn="tl">
                    <a:srgbClr val="C0C0C0"/>
                  </a:outerShdw>
                </a:effectLst>
              </a:rPr>
              <a:t>en soyut olan hizmetlerdir. </a:t>
            </a:r>
          </a:p>
        </p:txBody>
      </p:sp>
    </p:spTree>
    <p:extLst>
      <p:ext uri="{BB962C8B-B14F-4D97-AF65-F5344CB8AC3E}">
        <p14:creationId xmlns:p14="http://schemas.microsoft.com/office/powerpoint/2010/main" val="2955661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C923F91-63E5-441E-A745-E25D3BB72E0B}"/>
              </a:ext>
            </a:extLst>
          </p:cNvPr>
          <p:cNvSpPr>
            <a:spLocks noGrp="1"/>
          </p:cNvSpPr>
          <p:nvPr>
            <p:ph type="title"/>
          </p:nvPr>
        </p:nvSpPr>
        <p:spPr>
          <a:xfrm>
            <a:off x="1846119" y="209490"/>
            <a:ext cx="8229600" cy="777875"/>
          </a:xfrm>
        </p:spPr>
        <p:txBody>
          <a:bodyPr rtlCol="0">
            <a:normAutofit fontScale="90000"/>
          </a:bodyPr>
          <a:lstStyle/>
          <a:p>
            <a:pPr>
              <a:defRPr/>
            </a:pPr>
            <a:r>
              <a:rPr lang="tr-TR" sz="3200" b="1" dirty="0"/>
              <a:t>HİZMET SEKTÖRÜNÜN SINIFLANDIRILMASI</a:t>
            </a:r>
            <a:r>
              <a:rPr lang="tr-TR" sz="3200" dirty="0"/>
              <a:t/>
            </a:r>
            <a:br>
              <a:rPr lang="tr-TR" sz="3200" dirty="0"/>
            </a:br>
            <a:endParaRPr lang="tr-TR" sz="3200" dirty="0"/>
          </a:p>
        </p:txBody>
      </p:sp>
      <p:sp>
        <p:nvSpPr>
          <p:cNvPr id="3" name="2 İçerik Yer Tutucusu">
            <a:extLst>
              <a:ext uri="{FF2B5EF4-FFF2-40B4-BE49-F238E27FC236}">
                <a16:creationId xmlns:a16="http://schemas.microsoft.com/office/drawing/2014/main" id="{33B8B870-0E8C-4484-ABDE-867DFACD8783}"/>
              </a:ext>
            </a:extLst>
          </p:cNvPr>
          <p:cNvSpPr>
            <a:spLocks noGrp="1"/>
          </p:cNvSpPr>
          <p:nvPr>
            <p:ph idx="1"/>
          </p:nvPr>
        </p:nvSpPr>
        <p:spPr>
          <a:xfrm>
            <a:off x="340073" y="1797262"/>
            <a:ext cx="11625503" cy="5725161"/>
          </a:xfrm>
        </p:spPr>
        <p:txBody>
          <a:bodyPr rtlCol="0">
            <a:normAutofit/>
          </a:bodyPr>
          <a:lstStyle/>
          <a:p>
            <a:pPr>
              <a:defRPr/>
            </a:pPr>
            <a:r>
              <a:rPr lang="tr-TR" sz="2400" dirty="0">
                <a:solidFill>
                  <a:srgbClr val="FF0000"/>
                </a:solidFill>
              </a:rPr>
              <a:t>Spor ve Rekreasyon </a:t>
            </a:r>
            <a:r>
              <a:rPr lang="tr-TR" sz="2400" dirty="0"/>
              <a:t>: Boş zaman aktiviteleri merkezleri, yüzme havuzları, oyun alanları, yürüyüş alanları, vb.</a:t>
            </a:r>
          </a:p>
          <a:p>
            <a:pPr>
              <a:defRPr/>
            </a:pPr>
            <a:r>
              <a:rPr lang="tr-TR" sz="2400" dirty="0">
                <a:solidFill>
                  <a:srgbClr val="FF0000"/>
                </a:solidFill>
              </a:rPr>
              <a:t>Kırsal alan Rekreasyonları </a:t>
            </a:r>
            <a:r>
              <a:rPr lang="tr-TR" sz="2400" dirty="0"/>
              <a:t>: Kamplar, yürüyüş alanları, piknik alanları, ulusal parklar ve diğer alanlar.</a:t>
            </a:r>
          </a:p>
          <a:p>
            <a:pPr>
              <a:defRPr/>
            </a:pPr>
            <a:r>
              <a:rPr lang="tr-TR" sz="2400" dirty="0">
                <a:solidFill>
                  <a:srgbClr val="FF0000"/>
                </a:solidFill>
              </a:rPr>
              <a:t>Eğitim :</a:t>
            </a:r>
            <a:r>
              <a:rPr lang="tr-TR" sz="2400" dirty="0"/>
              <a:t> Kütüphaneler, akşam kursları ve okulları, gençlik </a:t>
            </a:r>
            <a:r>
              <a:rPr lang="tr-TR" sz="2400" dirty="0" err="1"/>
              <a:t>klüpleri</a:t>
            </a:r>
            <a:endParaRPr lang="tr-TR" sz="2400" dirty="0"/>
          </a:p>
          <a:p>
            <a:pPr>
              <a:defRPr/>
            </a:pPr>
            <a:r>
              <a:rPr lang="tr-TR" sz="2400" dirty="0">
                <a:solidFill>
                  <a:srgbClr val="FF0000"/>
                </a:solidFill>
              </a:rPr>
              <a:t>Kültürel :</a:t>
            </a:r>
            <a:r>
              <a:rPr lang="tr-TR" sz="2400" dirty="0"/>
              <a:t> Konser salonları, tiyatrolar, vb.</a:t>
            </a:r>
          </a:p>
          <a:p>
            <a:pPr>
              <a:defRPr/>
            </a:pPr>
            <a:r>
              <a:rPr lang="tr-TR" sz="2400" dirty="0">
                <a:solidFill>
                  <a:srgbClr val="FF0000"/>
                </a:solidFill>
              </a:rPr>
              <a:t>Tarihsel odaklı hizmetler : </a:t>
            </a:r>
            <a:r>
              <a:rPr lang="tr-TR" sz="2400" dirty="0"/>
              <a:t>Müzeler, tarihi alanlar, vb.</a:t>
            </a:r>
          </a:p>
          <a:p>
            <a:pPr>
              <a:defRPr/>
            </a:pPr>
            <a:endParaRPr lang="tr-TR" sz="2400" dirty="0"/>
          </a:p>
          <a:p>
            <a:pPr>
              <a:defRPr/>
            </a:pPr>
            <a:endParaRPr lang="tr-TR" sz="2400" dirty="0"/>
          </a:p>
        </p:txBody>
      </p:sp>
    </p:spTree>
    <p:extLst>
      <p:ext uri="{BB962C8B-B14F-4D97-AF65-F5344CB8AC3E}">
        <p14:creationId xmlns:p14="http://schemas.microsoft.com/office/powerpoint/2010/main" val="373329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C923F91-63E5-441E-A745-E25D3BB72E0B}"/>
              </a:ext>
            </a:extLst>
          </p:cNvPr>
          <p:cNvSpPr>
            <a:spLocks noGrp="1"/>
          </p:cNvSpPr>
          <p:nvPr>
            <p:ph type="title"/>
          </p:nvPr>
        </p:nvSpPr>
        <p:spPr>
          <a:xfrm>
            <a:off x="1846119" y="209490"/>
            <a:ext cx="8229600" cy="777875"/>
          </a:xfrm>
        </p:spPr>
        <p:txBody>
          <a:bodyPr rtlCol="0">
            <a:normAutofit fontScale="90000"/>
          </a:bodyPr>
          <a:lstStyle/>
          <a:p>
            <a:pPr>
              <a:defRPr/>
            </a:pPr>
            <a:r>
              <a:rPr lang="tr-TR" sz="3200" b="1" dirty="0"/>
              <a:t>HİZMET SEKTÖRÜNÜN SINIFLANDIRILMASI</a:t>
            </a:r>
            <a:r>
              <a:rPr lang="tr-TR" sz="3200" dirty="0"/>
              <a:t/>
            </a:r>
            <a:br>
              <a:rPr lang="tr-TR" sz="3200" dirty="0"/>
            </a:br>
            <a:endParaRPr lang="tr-TR" sz="3200" dirty="0"/>
          </a:p>
        </p:txBody>
      </p:sp>
      <p:sp>
        <p:nvSpPr>
          <p:cNvPr id="3" name="2 İçerik Yer Tutucusu">
            <a:extLst>
              <a:ext uri="{FF2B5EF4-FFF2-40B4-BE49-F238E27FC236}">
                <a16:creationId xmlns:a16="http://schemas.microsoft.com/office/drawing/2014/main" id="{33B8B870-0E8C-4484-ABDE-867DFACD8783}"/>
              </a:ext>
            </a:extLst>
          </p:cNvPr>
          <p:cNvSpPr>
            <a:spLocks noGrp="1"/>
          </p:cNvSpPr>
          <p:nvPr>
            <p:ph idx="1"/>
          </p:nvPr>
        </p:nvSpPr>
        <p:spPr>
          <a:xfrm>
            <a:off x="261696" y="1997559"/>
            <a:ext cx="11625503" cy="5725161"/>
          </a:xfrm>
        </p:spPr>
        <p:txBody>
          <a:bodyPr rtlCol="0">
            <a:normAutofit/>
          </a:bodyPr>
          <a:lstStyle/>
          <a:p>
            <a:pPr>
              <a:defRPr/>
            </a:pPr>
            <a:r>
              <a:rPr lang="tr-TR" sz="2400" dirty="0" smtClean="0">
                <a:solidFill>
                  <a:srgbClr val="FF0000"/>
                </a:solidFill>
              </a:rPr>
              <a:t>Turizm </a:t>
            </a:r>
            <a:r>
              <a:rPr lang="tr-TR" sz="2400" dirty="0">
                <a:solidFill>
                  <a:srgbClr val="FF0000"/>
                </a:solidFill>
              </a:rPr>
              <a:t>:</a:t>
            </a:r>
            <a:r>
              <a:rPr lang="tr-TR" sz="2400" dirty="0"/>
              <a:t> Ulaştırma, konaklama, seyahat acenteleri, tur operatörleri, vb.</a:t>
            </a:r>
          </a:p>
          <a:p>
            <a:pPr>
              <a:defRPr/>
            </a:pPr>
            <a:r>
              <a:rPr lang="tr-TR" sz="2400" dirty="0">
                <a:solidFill>
                  <a:srgbClr val="FF0000"/>
                </a:solidFill>
              </a:rPr>
              <a:t>Finansal :</a:t>
            </a:r>
            <a:r>
              <a:rPr lang="tr-TR" sz="2400" dirty="0"/>
              <a:t> Bankalar, sigorta şirketleri, vb.</a:t>
            </a:r>
          </a:p>
          <a:p>
            <a:pPr>
              <a:defRPr/>
            </a:pPr>
            <a:r>
              <a:rPr lang="tr-TR" sz="2400" dirty="0">
                <a:solidFill>
                  <a:srgbClr val="FF0000"/>
                </a:solidFill>
              </a:rPr>
              <a:t>Uzmanlık hizmetleri : </a:t>
            </a:r>
            <a:r>
              <a:rPr lang="tr-TR" sz="2400" dirty="0"/>
              <a:t>Danışmanlık, emlakçılık, hukuk büroları, vb.</a:t>
            </a:r>
          </a:p>
          <a:p>
            <a:pPr>
              <a:defRPr/>
            </a:pPr>
            <a:r>
              <a:rPr lang="tr-TR" sz="2400" dirty="0">
                <a:solidFill>
                  <a:srgbClr val="FF0000"/>
                </a:solidFill>
              </a:rPr>
              <a:t>Uluslararası hizmetler : </a:t>
            </a:r>
            <a:r>
              <a:rPr lang="tr-TR" sz="2400" dirty="0"/>
              <a:t>Reklam ajansları, havayolları, üniversiteler, vb.</a:t>
            </a:r>
          </a:p>
          <a:p>
            <a:pPr>
              <a:defRPr/>
            </a:pPr>
            <a:r>
              <a:rPr lang="tr-TR" sz="2400" dirty="0">
                <a:solidFill>
                  <a:srgbClr val="FF0000"/>
                </a:solidFill>
              </a:rPr>
              <a:t>Satış sonrası hizmetler : </a:t>
            </a:r>
            <a:r>
              <a:rPr lang="tr-TR" sz="2400" dirty="0"/>
              <a:t>Tamir, yetkili servisler, bakım ve onarım hizmetleri, vb.</a:t>
            </a:r>
          </a:p>
          <a:p>
            <a:pPr>
              <a:defRPr/>
            </a:pPr>
            <a:endParaRPr lang="tr-TR" sz="2400" dirty="0"/>
          </a:p>
          <a:p>
            <a:pPr>
              <a:defRPr/>
            </a:pPr>
            <a:endParaRPr lang="tr-TR" sz="2400" dirty="0"/>
          </a:p>
        </p:txBody>
      </p:sp>
    </p:spTree>
    <p:extLst>
      <p:ext uri="{BB962C8B-B14F-4D97-AF65-F5344CB8AC3E}">
        <p14:creationId xmlns:p14="http://schemas.microsoft.com/office/powerpoint/2010/main" val="3278694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E125DC6-FA2D-4378-888E-E868BA49C6FA}"/>
              </a:ext>
            </a:extLst>
          </p:cNvPr>
          <p:cNvSpPr>
            <a:spLocks noGrp="1"/>
          </p:cNvSpPr>
          <p:nvPr>
            <p:ph type="title" idx="4294967295"/>
          </p:nvPr>
        </p:nvSpPr>
        <p:spPr>
          <a:xfrm>
            <a:off x="232498" y="409863"/>
            <a:ext cx="10464510" cy="1714500"/>
          </a:xfrm>
        </p:spPr>
        <p:txBody>
          <a:bodyPr rtlCol="0">
            <a:normAutofit/>
          </a:bodyPr>
          <a:lstStyle/>
          <a:p>
            <a:pPr>
              <a:defRPr/>
            </a:pPr>
            <a:r>
              <a:rPr lang="tr-TR" dirty="0">
                <a:latin typeface="Arial Black" pitchFamily="34" charset="0"/>
              </a:rPr>
              <a:t>HİZMETLERİN ORTAK ÖZELLİKLERİ</a:t>
            </a:r>
            <a:r>
              <a:rPr lang="tr-TR" sz="4000" dirty="0">
                <a:latin typeface="Arial Black" pitchFamily="34" charset="0"/>
              </a:rPr>
              <a:t/>
            </a:r>
            <a:br>
              <a:rPr lang="tr-TR" sz="4000" dirty="0">
                <a:latin typeface="Arial Black" pitchFamily="34" charset="0"/>
              </a:rPr>
            </a:br>
            <a:r>
              <a:rPr lang="tr-TR" sz="2200" dirty="0">
                <a:solidFill>
                  <a:schemeClr val="tx1"/>
                </a:solidFill>
                <a:latin typeface="Arial" pitchFamily="34" charset="0"/>
                <a:cs typeface="Arial" pitchFamily="34" charset="0"/>
              </a:rPr>
              <a:t>Hizmetleri, fiziksel mallardan farklı kılan belirli ayırt edici nitelikleri mevcuttur.</a:t>
            </a:r>
            <a:br>
              <a:rPr lang="tr-TR" sz="2200" dirty="0">
                <a:solidFill>
                  <a:schemeClr val="tx1"/>
                </a:solidFill>
                <a:latin typeface="Arial" pitchFamily="34" charset="0"/>
                <a:cs typeface="Arial" pitchFamily="34" charset="0"/>
              </a:rPr>
            </a:br>
            <a:r>
              <a:rPr lang="tr-TR" sz="2200" dirty="0">
                <a:solidFill>
                  <a:schemeClr val="tx1"/>
                </a:solidFill>
                <a:latin typeface="Arial" pitchFamily="34" charset="0"/>
                <a:cs typeface="Arial" pitchFamily="34" charset="0"/>
              </a:rPr>
              <a:t>Bu farklar ise; </a:t>
            </a:r>
          </a:p>
        </p:txBody>
      </p:sp>
      <p:graphicFrame>
        <p:nvGraphicFramePr>
          <p:cNvPr id="4" name="3 İçerik Yer Tutucusu">
            <a:extLst>
              <a:ext uri="{FF2B5EF4-FFF2-40B4-BE49-F238E27FC236}">
                <a16:creationId xmlns:a16="http://schemas.microsoft.com/office/drawing/2014/main" id="{3C002213-E4D3-4A2A-9DA7-CA0DF8F1645F}"/>
              </a:ext>
            </a:extLst>
          </p:cNvPr>
          <p:cNvGraphicFramePr>
            <a:graphicFrameLocks noGrp="1"/>
          </p:cNvGraphicFramePr>
          <p:nvPr>
            <p:ph idx="4294967295"/>
          </p:nvPr>
        </p:nvGraphicFramePr>
        <p:xfrm>
          <a:off x="747281" y="2278207"/>
          <a:ext cx="9434944" cy="4169930"/>
        </p:xfrm>
        <a:graphic>
          <a:graphicData uri="http://schemas.openxmlformats.org/drawingml/2006/table">
            <a:tbl>
              <a:tblPr firstRow="1" bandRow="1">
                <a:tableStyleId>{5C22544A-7EE6-4342-B048-85BDC9FD1C3A}</a:tableStyleId>
              </a:tblPr>
              <a:tblGrid>
                <a:gridCol w="4717472">
                  <a:extLst>
                    <a:ext uri="{9D8B030D-6E8A-4147-A177-3AD203B41FA5}">
                      <a16:colId xmlns:a16="http://schemas.microsoft.com/office/drawing/2014/main" val="20000"/>
                    </a:ext>
                  </a:extLst>
                </a:gridCol>
                <a:gridCol w="4717472">
                  <a:extLst>
                    <a:ext uri="{9D8B030D-6E8A-4147-A177-3AD203B41FA5}">
                      <a16:colId xmlns:a16="http://schemas.microsoft.com/office/drawing/2014/main" val="20001"/>
                    </a:ext>
                  </a:extLst>
                </a:gridCol>
              </a:tblGrid>
              <a:tr h="183023">
                <a:tc>
                  <a:txBody>
                    <a:bodyPr/>
                    <a:lstStyle/>
                    <a:p>
                      <a:r>
                        <a:rPr lang="tr-TR" dirty="0"/>
                        <a:t>FİZİKSEL</a:t>
                      </a:r>
                      <a:r>
                        <a:rPr lang="tr-TR" baseline="0" dirty="0"/>
                        <a:t> MALLAR</a:t>
                      </a:r>
                      <a:endParaRPr lang="tr-TR" dirty="0"/>
                    </a:p>
                  </a:txBody>
                  <a:tcPr/>
                </a:tc>
                <a:tc>
                  <a:txBody>
                    <a:bodyPr/>
                    <a:lstStyle/>
                    <a:p>
                      <a:r>
                        <a:rPr lang="tr-TR" dirty="0"/>
                        <a:t>HİZMETLER</a:t>
                      </a:r>
                    </a:p>
                  </a:txBody>
                  <a:tcPr/>
                </a:tc>
                <a:extLst>
                  <a:ext uri="{0D108BD9-81ED-4DB2-BD59-A6C34878D82A}">
                    <a16:rowId xmlns:a16="http://schemas.microsoft.com/office/drawing/2014/main" val="10000"/>
                  </a:ext>
                </a:extLst>
              </a:tr>
              <a:tr h="400570">
                <a:tc>
                  <a:txBody>
                    <a:bodyPr/>
                    <a:lstStyle/>
                    <a:p>
                      <a:r>
                        <a:rPr lang="tr-TR" sz="1800" dirty="0">
                          <a:solidFill>
                            <a:schemeClr val="tx1"/>
                          </a:solidFill>
                        </a:rPr>
                        <a:t>DOKUNULABİLİR.</a:t>
                      </a:r>
                    </a:p>
                  </a:txBody>
                  <a:tcPr/>
                </a:tc>
                <a:tc>
                  <a:txBody>
                    <a:bodyPr/>
                    <a:lstStyle/>
                    <a:p>
                      <a:r>
                        <a:rPr lang="tr-TR" sz="1800" b="0" dirty="0">
                          <a:solidFill>
                            <a:schemeClr val="tx1"/>
                          </a:solidFill>
                        </a:rPr>
                        <a:t>DOKUNULAMAZ</a:t>
                      </a:r>
                    </a:p>
                  </a:txBody>
                  <a:tcPr/>
                </a:tc>
                <a:extLst>
                  <a:ext uri="{0D108BD9-81ED-4DB2-BD59-A6C34878D82A}">
                    <a16:rowId xmlns:a16="http://schemas.microsoft.com/office/drawing/2014/main" val="10001"/>
                  </a:ext>
                </a:extLst>
              </a:tr>
              <a:tr h="370840">
                <a:tc>
                  <a:txBody>
                    <a:bodyPr/>
                    <a:lstStyle/>
                    <a:p>
                      <a:r>
                        <a:rPr lang="tr-TR" sz="1800" dirty="0">
                          <a:solidFill>
                            <a:schemeClr val="tx1"/>
                          </a:solidFill>
                        </a:rPr>
                        <a:t>TÜRDEŞTİR.</a:t>
                      </a:r>
                    </a:p>
                  </a:txBody>
                  <a:tcPr/>
                </a:tc>
                <a:tc>
                  <a:txBody>
                    <a:bodyPr/>
                    <a:lstStyle/>
                    <a:p>
                      <a:r>
                        <a:rPr lang="tr-TR" sz="1800" dirty="0">
                          <a:solidFill>
                            <a:schemeClr val="tx1"/>
                          </a:solidFill>
                        </a:rPr>
                        <a:t>TÜRDEŞ DEĞİLDİR.</a:t>
                      </a:r>
                    </a:p>
                  </a:txBody>
                  <a:tcPr/>
                </a:tc>
                <a:extLst>
                  <a:ext uri="{0D108BD9-81ED-4DB2-BD59-A6C34878D82A}">
                    <a16:rowId xmlns:a16="http://schemas.microsoft.com/office/drawing/2014/main" val="10002"/>
                  </a:ext>
                </a:extLst>
              </a:tr>
              <a:tr h="370840">
                <a:tc>
                  <a:txBody>
                    <a:bodyPr/>
                    <a:lstStyle/>
                    <a:p>
                      <a:r>
                        <a:rPr lang="tr-TR" sz="1800" dirty="0">
                          <a:solidFill>
                            <a:schemeClr val="tx1"/>
                          </a:solidFill>
                        </a:rPr>
                        <a:t>ÜRETİM</a:t>
                      </a:r>
                      <a:r>
                        <a:rPr lang="tr-TR" sz="1800" baseline="0" dirty="0">
                          <a:solidFill>
                            <a:schemeClr val="tx1"/>
                          </a:solidFill>
                        </a:rPr>
                        <a:t> VE DAĞITM TÜKETİMDEN  AYRIDIR.</a:t>
                      </a:r>
                      <a:endParaRPr lang="tr-TR" sz="1800" dirty="0">
                        <a:solidFill>
                          <a:schemeClr val="tx1"/>
                        </a:solidFill>
                      </a:endParaRPr>
                    </a:p>
                  </a:txBody>
                  <a:tcPr/>
                </a:tc>
                <a:tc>
                  <a:txBody>
                    <a:bodyPr/>
                    <a:lstStyle/>
                    <a:p>
                      <a:r>
                        <a:rPr lang="tr-TR" sz="1800" dirty="0">
                          <a:solidFill>
                            <a:schemeClr val="tx1"/>
                          </a:solidFill>
                        </a:rPr>
                        <a:t>ÜRETİM</a:t>
                      </a:r>
                      <a:r>
                        <a:rPr lang="tr-TR" sz="1800" baseline="0" dirty="0">
                          <a:solidFill>
                            <a:schemeClr val="tx1"/>
                          </a:solidFill>
                        </a:rPr>
                        <a:t> VE TÜKETİM EŞ ZAMNLI SÜREÇLERDİR.</a:t>
                      </a:r>
                      <a:endParaRPr lang="tr-TR" sz="1800" dirty="0">
                        <a:solidFill>
                          <a:schemeClr val="tx1"/>
                        </a:solidFill>
                      </a:endParaRPr>
                    </a:p>
                  </a:txBody>
                  <a:tcPr/>
                </a:tc>
                <a:extLst>
                  <a:ext uri="{0D108BD9-81ED-4DB2-BD59-A6C34878D82A}">
                    <a16:rowId xmlns:a16="http://schemas.microsoft.com/office/drawing/2014/main" val="10003"/>
                  </a:ext>
                </a:extLst>
              </a:tr>
              <a:tr h="370840">
                <a:tc>
                  <a:txBody>
                    <a:bodyPr/>
                    <a:lstStyle/>
                    <a:p>
                      <a:r>
                        <a:rPr lang="tr-TR" sz="1800" dirty="0">
                          <a:solidFill>
                            <a:schemeClr val="tx1"/>
                          </a:solidFill>
                        </a:rPr>
                        <a:t>BİR</a:t>
                      </a:r>
                      <a:r>
                        <a:rPr lang="tr-TR" sz="1800" baseline="0" dirty="0">
                          <a:solidFill>
                            <a:schemeClr val="tx1"/>
                          </a:solidFill>
                        </a:rPr>
                        <a:t> NESNE SÖZ KONUSUDUR.</a:t>
                      </a:r>
                    </a:p>
                  </a:txBody>
                  <a:tcPr/>
                </a:tc>
                <a:tc>
                  <a:txBody>
                    <a:bodyPr/>
                    <a:lstStyle/>
                    <a:p>
                      <a:r>
                        <a:rPr lang="tr-TR" sz="1800" dirty="0">
                          <a:solidFill>
                            <a:schemeClr val="tx1"/>
                          </a:solidFill>
                        </a:rPr>
                        <a:t>BİR  FAALİYET  YADA  SÜREÇTİR.</a:t>
                      </a:r>
                    </a:p>
                  </a:txBody>
                  <a:tcPr/>
                </a:tc>
                <a:extLst>
                  <a:ext uri="{0D108BD9-81ED-4DB2-BD59-A6C34878D82A}">
                    <a16:rowId xmlns:a16="http://schemas.microsoft.com/office/drawing/2014/main" val="10004"/>
                  </a:ext>
                </a:extLst>
              </a:tr>
              <a:tr h="370840">
                <a:tc>
                  <a:txBody>
                    <a:bodyPr/>
                    <a:lstStyle/>
                    <a:p>
                      <a:r>
                        <a:rPr lang="tr-TR" sz="1800" dirty="0">
                          <a:solidFill>
                            <a:schemeClr val="tx1"/>
                          </a:solidFill>
                        </a:rPr>
                        <a:t>TEMEL DEĞER FABRİKADA</a:t>
                      </a:r>
                      <a:r>
                        <a:rPr lang="tr-TR" sz="1800" baseline="0" dirty="0">
                          <a:solidFill>
                            <a:schemeClr val="tx1"/>
                          </a:solidFill>
                        </a:rPr>
                        <a:t>  ÜRETİLİR.</a:t>
                      </a:r>
                    </a:p>
                  </a:txBody>
                  <a:tcPr/>
                </a:tc>
                <a:tc>
                  <a:txBody>
                    <a:bodyPr/>
                    <a:lstStyle/>
                    <a:p>
                      <a:r>
                        <a:rPr lang="tr-TR" sz="1800" dirty="0">
                          <a:solidFill>
                            <a:schemeClr val="tx1"/>
                          </a:solidFill>
                        </a:rPr>
                        <a:t>TEMEL DEĞER  ALICI  VE SATICI  ETKİLEŞİMLERİNDE</a:t>
                      </a:r>
                      <a:r>
                        <a:rPr lang="tr-TR" sz="1800" baseline="0" dirty="0">
                          <a:solidFill>
                            <a:schemeClr val="tx1"/>
                          </a:solidFill>
                        </a:rPr>
                        <a:t>  ÜRETİLİR.</a:t>
                      </a:r>
                      <a:endParaRPr lang="tr-TR" sz="1800" dirty="0">
                        <a:solidFill>
                          <a:schemeClr val="tx1"/>
                        </a:solidFill>
                      </a:endParaRPr>
                    </a:p>
                  </a:txBody>
                  <a:tcPr/>
                </a:tc>
                <a:extLst>
                  <a:ext uri="{0D108BD9-81ED-4DB2-BD59-A6C34878D82A}">
                    <a16:rowId xmlns:a16="http://schemas.microsoft.com/office/drawing/2014/main" val="10005"/>
                  </a:ext>
                </a:extLst>
              </a:tr>
              <a:tr h="370840">
                <a:tc>
                  <a:txBody>
                    <a:bodyPr/>
                    <a:lstStyle/>
                    <a:p>
                      <a:r>
                        <a:rPr lang="tr-TR" sz="1800" dirty="0">
                          <a:solidFill>
                            <a:schemeClr val="tx1"/>
                          </a:solidFill>
                        </a:rPr>
                        <a:t>MÜŞTERİLER</a:t>
                      </a:r>
                      <a:r>
                        <a:rPr lang="tr-TR" sz="1800" baseline="0" dirty="0">
                          <a:solidFill>
                            <a:schemeClr val="tx1"/>
                          </a:solidFill>
                        </a:rPr>
                        <a:t> ÜRETİM SÜRECİNE  GENELLİKLE  KATILMAZLAR.</a:t>
                      </a:r>
                      <a:endParaRPr lang="tr-TR" sz="1800" dirty="0">
                        <a:solidFill>
                          <a:schemeClr val="tx1"/>
                        </a:solidFill>
                      </a:endParaRPr>
                    </a:p>
                  </a:txBody>
                  <a:tcPr/>
                </a:tc>
                <a:tc>
                  <a:txBody>
                    <a:bodyPr/>
                    <a:lstStyle/>
                    <a:p>
                      <a:r>
                        <a:rPr lang="tr-TR" sz="1800" dirty="0">
                          <a:solidFill>
                            <a:schemeClr val="tx1"/>
                          </a:solidFill>
                        </a:rPr>
                        <a:t>MÜŞTERİLER  ÜRETİM SÜRECİNE KATILIRLAR.</a:t>
                      </a:r>
                    </a:p>
                  </a:txBody>
                  <a:tcPr/>
                </a:tc>
                <a:extLst>
                  <a:ext uri="{0D108BD9-81ED-4DB2-BD59-A6C34878D82A}">
                    <a16:rowId xmlns:a16="http://schemas.microsoft.com/office/drawing/2014/main" val="10006"/>
                  </a:ext>
                </a:extLst>
              </a:tr>
              <a:tr h="370840">
                <a:tc>
                  <a:txBody>
                    <a:bodyPr/>
                    <a:lstStyle/>
                    <a:p>
                      <a:r>
                        <a:rPr lang="tr-TR" sz="1800" dirty="0">
                          <a:solidFill>
                            <a:schemeClr val="tx1"/>
                          </a:solidFill>
                        </a:rPr>
                        <a:t>STOKLANABİLİRLER.</a:t>
                      </a:r>
                    </a:p>
                  </a:txBody>
                  <a:tcPr/>
                </a:tc>
                <a:tc>
                  <a:txBody>
                    <a:bodyPr/>
                    <a:lstStyle/>
                    <a:p>
                      <a:r>
                        <a:rPr lang="tr-TR" sz="1800" dirty="0">
                          <a:solidFill>
                            <a:schemeClr val="tx1"/>
                          </a:solidFill>
                        </a:rPr>
                        <a:t>STOKLANAMAZLAR.</a:t>
                      </a:r>
                    </a:p>
                  </a:txBody>
                  <a:tcPr/>
                </a:tc>
                <a:extLst>
                  <a:ext uri="{0D108BD9-81ED-4DB2-BD59-A6C34878D82A}">
                    <a16:rowId xmlns:a16="http://schemas.microsoft.com/office/drawing/2014/main" val="10007"/>
                  </a:ext>
                </a:extLst>
              </a:tr>
              <a:tr h="370840">
                <a:tc>
                  <a:txBody>
                    <a:bodyPr/>
                    <a:lstStyle/>
                    <a:p>
                      <a:r>
                        <a:rPr lang="tr-TR" sz="1800" dirty="0">
                          <a:solidFill>
                            <a:schemeClr val="tx1"/>
                          </a:solidFill>
                        </a:rPr>
                        <a:t>SAHİPLİK TRANSFER  EDİLEBİLİR.</a:t>
                      </a:r>
                    </a:p>
                  </a:txBody>
                  <a:tcPr/>
                </a:tc>
                <a:tc>
                  <a:txBody>
                    <a:bodyPr/>
                    <a:lstStyle/>
                    <a:p>
                      <a:r>
                        <a:rPr lang="tr-TR" sz="1800" dirty="0">
                          <a:solidFill>
                            <a:schemeClr val="tx1"/>
                          </a:solidFill>
                        </a:rPr>
                        <a:t>SAHİPLİK TRANSFER   EDİLEMEZ.</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984425473"/>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620779B-DE5E-4749-B355-A34C5F81CF79}"/>
              </a:ext>
            </a:extLst>
          </p:cNvPr>
          <p:cNvSpPr/>
          <p:nvPr/>
        </p:nvSpPr>
        <p:spPr>
          <a:xfrm>
            <a:off x="488373" y="280945"/>
            <a:ext cx="8842664" cy="6119945"/>
          </a:xfrm>
          <a:prstGeom prst="rect">
            <a:avLst/>
          </a:prstGeom>
        </p:spPr>
        <p:txBody>
          <a:bodyPr wrap="square">
            <a:spAutoFit/>
          </a:bodyPr>
          <a:lstStyle/>
          <a:p>
            <a:pPr algn="just">
              <a:lnSpc>
                <a:spcPct val="150000"/>
              </a:lnSpc>
              <a:spcBef>
                <a:spcPts val="1200"/>
              </a:spcBef>
              <a:spcAft>
                <a:spcPts val="1200"/>
              </a:spcAft>
            </a:pPr>
            <a:r>
              <a:rPr lang="tr-TR" sz="2400" b="1" dirty="0">
                <a:latin typeface="Times New Roman" panose="02020603050405020304" pitchFamily="18" charset="0"/>
                <a:ea typeface="Times New Roman" panose="02020603050405020304" pitchFamily="18" charset="0"/>
              </a:rPr>
              <a:t>Dokunulmazlık: </a:t>
            </a:r>
            <a:r>
              <a:rPr lang="tr-TR" sz="2400" dirty="0">
                <a:latin typeface="Times New Roman" panose="02020603050405020304" pitchFamily="18" charset="0"/>
                <a:ea typeface="Times New Roman" panose="02020603050405020304" pitchFamily="18" charset="0"/>
              </a:rPr>
              <a:t>Endüstriyel malların tersine hizmetler üretilmeden önce görülmez, tadına bakılamaz, hissedilemez, duyulmaz ve koklanamaz. Hizmetlerin bu özelliği dolayısıyla mal pazarlamasıyla hizmet pazarlaması birbirinden ayrılmaktadır. Zira mal pazarlaması dokunulabilir malların pazarlamasına göre şekillenmiş dağıtım fiyat ve tutundurma karma elemanları buna göre düzenlenmiştir. Hizmetlerin kontrol edilememesi ya da dokunulmazlık özelliği tüketicileri hizmetlerin değerini ve kalitelerini ölçmede sıkıntıya sokmaktadır. Bu nedenle tüketiciler hizmetlerin kalitesini algılamak için fiziksel ve sosyal kanıtlar aramaktadırlar. Sağlık, eğitim danışmanlık hizmetlerini veren hizmetler dokunulmazlık özelliğine sahiptir.</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8978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25A5625-7DDF-4BFD-8665-AC50538E8D18}"/>
              </a:ext>
            </a:extLst>
          </p:cNvPr>
          <p:cNvSpPr/>
          <p:nvPr/>
        </p:nvSpPr>
        <p:spPr>
          <a:xfrm>
            <a:off x="322118" y="112323"/>
            <a:ext cx="9611591" cy="6633354"/>
          </a:xfrm>
          <a:prstGeom prst="rect">
            <a:avLst/>
          </a:prstGeom>
        </p:spPr>
        <p:txBody>
          <a:bodyPr wrap="square">
            <a:spAutoFit/>
          </a:bodyPr>
          <a:lstStyle/>
          <a:p>
            <a:pPr algn="just">
              <a:lnSpc>
                <a:spcPct val="150000"/>
              </a:lnSpc>
              <a:spcBef>
                <a:spcPts val="1200"/>
              </a:spcBef>
              <a:spcAft>
                <a:spcPts val="1200"/>
              </a:spcAft>
            </a:pPr>
            <a:r>
              <a:rPr lang="tr-TR" sz="2200" b="1" dirty="0">
                <a:latin typeface="Times New Roman" panose="02020603050405020304" pitchFamily="18" charset="0"/>
                <a:ea typeface="Times New Roman" panose="02020603050405020304" pitchFamily="18" charset="0"/>
              </a:rPr>
              <a:t>Ayrılmazlık: </a:t>
            </a:r>
            <a:r>
              <a:rPr lang="tr-TR" sz="2200" dirty="0">
                <a:latin typeface="Times New Roman" panose="02020603050405020304" pitchFamily="18" charset="0"/>
                <a:ea typeface="Times New Roman" panose="02020603050405020304" pitchFamily="18" charset="0"/>
              </a:rPr>
              <a:t>Hizmetler genel olarak performans içeriğinde ortaya çıktıkları ve genellikle insanlar tarafından üretildikleri için birbirinden ayrılmaları olanaklı olmamaktadır. Örneğin, müşteri açısından hizmeti sağlayan insandır, yani insanın hizmetin kendisini oluşturması, performansın zamana ve döneme bağlı olarak değişmesine ve dalgalanmasına neden olabilmektedir. Öte yandan, değişkenlik müşteriden de kaynaklanmaktadır. Zira herhangi bir hizmeti tüketen müşterilerin her an değişmesi, ürün ve çalışanlardan kaynaklanan performans sürekli aynı kalsa bile müşterilerin tatminini ve hizmetin kalitesinin değerlendirilmesini etkilemektedir. Ayrıca hizmetlerin istenildiği anda üretilmesi, yani üretimde düzenliliğin olmaması dolayısıyla </a:t>
            </a:r>
            <a:r>
              <a:rPr lang="tr-TR" sz="2200" dirty="0" err="1">
                <a:latin typeface="Times New Roman" panose="02020603050405020304" pitchFamily="18" charset="0"/>
                <a:ea typeface="Times New Roman" panose="02020603050405020304" pitchFamily="18" charset="0"/>
              </a:rPr>
              <a:t>standartisazyonun</a:t>
            </a:r>
            <a:r>
              <a:rPr lang="tr-TR" sz="2200" dirty="0">
                <a:latin typeface="Times New Roman" panose="02020603050405020304" pitchFamily="18" charset="0"/>
                <a:ea typeface="Times New Roman" panose="02020603050405020304" pitchFamily="18" charset="0"/>
              </a:rPr>
              <a:t> sağlanmasında sıkıntılar yaşanabilmektedir. Örneğin bir otel işletmesinde konaklayan bütün müşteriler aynı tür odalarda kalsalar dahi kendilerine sunulan hizmetten aynı düzeyde tatmin olmaları her zaman mümkün olamamaktadır.</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9633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36561F0-EAE6-4ED7-ABD0-DDBE7561EB09}"/>
              </a:ext>
            </a:extLst>
          </p:cNvPr>
          <p:cNvSpPr/>
          <p:nvPr/>
        </p:nvSpPr>
        <p:spPr>
          <a:xfrm>
            <a:off x="284018" y="209632"/>
            <a:ext cx="11042072" cy="3903954"/>
          </a:xfrm>
          <a:prstGeom prst="rect">
            <a:avLst/>
          </a:prstGeom>
        </p:spPr>
        <p:txBody>
          <a:bodyPr wrap="square">
            <a:spAutoFit/>
          </a:bodyPr>
          <a:lstStyle/>
          <a:p>
            <a:pPr algn="just">
              <a:lnSpc>
                <a:spcPct val="150000"/>
              </a:lnSpc>
              <a:spcBef>
                <a:spcPts val="1200"/>
              </a:spcBef>
              <a:spcAft>
                <a:spcPts val="1200"/>
              </a:spcAft>
            </a:pPr>
            <a:r>
              <a:rPr lang="tr-TR" sz="2400" b="1" dirty="0">
                <a:latin typeface="Times New Roman" panose="02020603050405020304" pitchFamily="18" charset="0"/>
                <a:ea typeface="Times New Roman" panose="02020603050405020304" pitchFamily="18" charset="0"/>
              </a:rPr>
              <a:t>Stoklanamama: </a:t>
            </a:r>
            <a:r>
              <a:rPr lang="tr-TR" sz="2400" dirty="0">
                <a:latin typeface="Times New Roman" panose="02020603050405020304" pitchFamily="18" charset="0"/>
                <a:ea typeface="Times New Roman" panose="02020603050405020304" pitchFamily="18" charset="0"/>
              </a:rPr>
              <a:t>Bu özellik esas itibari ile soyutluktan kaynaklanmaktadır. Hizmetlerin bir eylem süreç ve performans olmasından dolayı depolanması, saklanması, tekrar satılması ve değiştirilmesi olası değildir. Bununla birlikte hizmetin üretilmesi için kullanılan üretim araçlarının stoklanması olası olabilmektedir. Hizmetlerin stoklanamamasına bir uçağın otobüstün koltukları ile bir otelin odasının gününde ve saatinde satışı örnek verilebilmektedir. Söz konusu hizmetlerin satılamaması durumunda sonraki günde tekrar satışı söz konusu olamamaktadır.</a:t>
            </a:r>
            <a:endParaRPr lang="tr-TR" sz="2400" dirty="0">
              <a:effectLst/>
              <a:latin typeface="Times New Roman" panose="02020603050405020304" pitchFamily="18" charset="0"/>
              <a:ea typeface="Times New Roman" panose="02020603050405020304" pitchFamily="18" charset="0"/>
            </a:endParaRPr>
          </a:p>
        </p:txBody>
      </p:sp>
      <p:sp>
        <p:nvSpPr>
          <p:cNvPr id="3" name="Dikdörtgen 2">
            <a:extLst>
              <a:ext uri="{FF2B5EF4-FFF2-40B4-BE49-F238E27FC236}">
                <a16:creationId xmlns:a16="http://schemas.microsoft.com/office/drawing/2014/main" id="{8D1EE62A-1885-442F-9068-FD78E659E1E6}"/>
              </a:ext>
            </a:extLst>
          </p:cNvPr>
          <p:cNvSpPr/>
          <p:nvPr/>
        </p:nvSpPr>
        <p:spPr>
          <a:xfrm>
            <a:off x="284018" y="3586676"/>
            <a:ext cx="11042072" cy="2549737"/>
          </a:xfrm>
          <a:prstGeom prst="rect">
            <a:avLst/>
          </a:prstGeom>
        </p:spPr>
        <p:txBody>
          <a:bodyPr wrap="square">
            <a:spAutoFit/>
          </a:bodyPr>
          <a:lstStyle/>
          <a:p>
            <a:pPr algn="just">
              <a:lnSpc>
                <a:spcPct val="150000"/>
              </a:lnSpc>
              <a:spcBef>
                <a:spcPts val="1200"/>
              </a:spcBef>
              <a:spcAft>
                <a:spcPts val="1200"/>
              </a:spcAft>
            </a:pPr>
            <a:r>
              <a:rPr lang="tr-TR" sz="2400" dirty="0">
                <a:latin typeface="Times New Roman" panose="02020603050405020304" pitchFamily="18" charset="0"/>
                <a:ea typeface="Times New Roman" panose="02020603050405020304" pitchFamily="18" charset="0"/>
              </a:rPr>
              <a:t> </a:t>
            </a:r>
          </a:p>
          <a:p>
            <a:pPr algn="just">
              <a:lnSpc>
                <a:spcPct val="150000"/>
              </a:lnSpc>
              <a:spcBef>
                <a:spcPts val="1200"/>
              </a:spcBef>
              <a:spcAft>
                <a:spcPts val="1200"/>
              </a:spcAft>
            </a:pPr>
            <a:r>
              <a:rPr lang="tr-TR" sz="2400" b="1" dirty="0">
                <a:latin typeface="Times New Roman" panose="02020603050405020304" pitchFamily="18" charset="0"/>
                <a:ea typeface="Times New Roman" panose="02020603050405020304" pitchFamily="18" charset="0"/>
              </a:rPr>
              <a:t>Sahipsizlik( Mülkiyetin devredilememesi): </a:t>
            </a:r>
            <a:r>
              <a:rPr lang="tr-TR" sz="2400" dirty="0">
                <a:latin typeface="Times New Roman" panose="02020603050405020304" pitchFamily="18" charset="0"/>
                <a:ea typeface="Times New Roman" panose="02020603050405020304" pitchFamily="18" charset="0"/>
              </a:rPr>
              <a:t>Endüstriyel malları satın alanlar aynı zamanda o malın mülkiyetine de sahip olurlar. Ancak hizmetlerin sahiplenilmesi olası değildir. Sadece belli sürelerde o hizmetlerden yararlanma söz konusu olmaktadır.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88466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B40038C-320F-48A8-B522-EDBE1F8A506A}"/>
              </a:ext>
            </a:extLst>
          </p:cNvPr>
          <p:cNvSpPr/>
          <p:nvPr/>
        </p:nvSpPr>
        <p:spPr>
          <a:xfrm>
            <a:off x="280554" y="100341"/>
            <a:ext cx="9964882" cy="6735498"/>
          </a:xfrm>
          <a:prstGeom prst="rect">
            <a:avLst/>
          </a:prstGeom>
        </p:spPr>
        <p:txBody>
          <a:bodyPr wrap="square">
            <a:spAutoFit/>
          </a:bodyPr>
          <a:lstStyle/>
          <a:p>
            <a:pPr algn="just">
              <a:lnSpc>
                <a:spcPct val="150000"/>
              </a:lnSpc>
              <a:spcBef>
                <a:spcPts val="1200"/>
              </a:spcBef>
              <a:spcAft>
                <a:spcPts val="1200"/>
              </a:spcAft>
              <a:defRPr/>
            </a:pPr>
            <a:r>
              <a:rPr lang="tr-TR" sz="2400" b="1" dirty="0">
                <a:latin typeface="Times New Roman" panose="02020603050405020304" pitchFamily="18" charset="0"/>
              </a:rPr>
              <a:t>Türdeş Olmama( </a:t>
            </a:r>
            <a:r>
              <a:rPr lang="tr-TR" sz="2400" b="1" dirty="0" err="1">
                <a:latin typeface="Times New Roman" panose="02020603050405020304" pitchFamily="18" charset="0"/>
              </a:rPr>
              <a:t>Heterojenlik</a:t>
            </a:r>
            <a:r>
              <a:rPr lang="tr-TR" sz="2400" dirty="0">
                <a:latin typeface="Times New Roman" panose="02020603050405020304" pitchFamily="18" charset="0"/>
              </a:rPr>
              <a:t>):Hizmetler genellikle insanlar tarafından üretilen performanslar olduğu  için aynı hizmetin iki ayrı sunumunun aynı olması olanaksızdır. Hizmetlerin kalite ve içerikleri hizmeti yaratandan bir diğerine, müşteriden müşteriye  günden güne hatta saatten saate değişiklik gösterebilir. </a:t>
            </a:r>
          </a:p>
          <a:p>
            <a:pPr algn="just">
              <a:lnSpc>
                <a:spcPct val="150000"/>
              </a:lnSpc>
              <a:spcBef>
                <a:spcPts val="1200"/>
              </a:spcBef>
              <a:spcAft>
                <a:spcPts val="1200"/>
              </a:spcAft>
              <a:defRPr/>
            </a:pPr>
            <a:r>
              <a:rPr lang="tr-TR" sz="2400" dirty="0">
                <a:latin typeface="Times New Roman" panose="02020603050405020304" pitchFamily="18" charset="0"/>
              </a:rPr>
              <a:t>Genellikle hizmeti oluşturan personel müşterinin gözünde hizmetin kendisidir. İnsanların performansları ise her zaman aynı olmaz. Diğer bir sorun ise her müşterinin beklentileri ve hizmet deneyimleri farklıdır. Bu yüzden de hizmetlerde türdeş olmama çoğunlukla insan etkileşimlerinin bir sonucudur.</a:t>
            </a:r>
          </a:p>
          <a:p>
            <a:pPr algn="just">
              <a:lnSpc>
                <a:spcPct val="150000"/>
              </a:lnSpc>
              <a:spcBef>
                <a:spcPts val="1200"/>
              </a:spcBef>
              <a:spcAft>
                <a:spcPts val="1200"/>
              </a:spcAft>
              <a:defRPr/>
            </a:pPr>
            <a:r>
              <a:rPr lang="tr-TR" sz="2400" dirty="0" err="1">
                <a:latin typeface="Times New Roman" panose="02020603050405020304" pitchFamily="18" charset="0"/>
              </a:rPr>
              <a:t>Örneğin;bir</a:t>
            </a:r>
            <a:r>
              <a:rPr lang="tr-TR" sz="2400" dirty="0">
                <a:latin typeface="Times New Roman" panose="02020603050405020304" pitchFamily="18" charset="0"/>
              </a:rPr>
              <a:t> tur işletmesi aynı tur paketini farklı zamanlarda hem aynı standartta sunamaz hem de aynı tur paketi farklı tüketicileri aynı ölçüde tatmin edemez.</a:t>
            </a:r>
          </a:p>
        </p:txBody>
      </p:sp>
    </p:spTree>
    <p:extLst>
      <p:ext uri="{BB962C8B-B14F-4D97-AF65-F5344CB8AC3E}">
        <p14:creationId xmlns:p14="http://schemas.microsoft.com/office/powerpoint/2010/main" val="2173790221"/>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249</TotalTime>
  <Words>613</Words>
  <Application>Microsoft Office PowerPoint</Application>
  <PresentationFormat>Geniş ekran</PresentationFormat>
  <Paragraphs>54</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Arial Black</vt:lpstr>
      <vt:lpstr>Times New Roman</vt:lpstr>
      <vt:lpstr>Trebuchet MS</vt:lpstr>
      <vt:lpstr>Wingdings</vt:lpstr>
      <vt:lpstr>Wingdings 3</vt:lpstr>
      <vt:lpstr>Yüzeyler</vt:lpstr>
      <vt:lpstr>TURİZM PAZARLAMASI</vt:lpstr>
      <vt:lpstr>Hizmetlerin Sınıflandırılması</vt:lpstr>
      <vt:lpstr>HİZMET SEKTÖRÜNÜN SINIFLANDIRILMASI </vt:lpstr>
      <vt:lpstr>HİZMET SEKTÖRÜNÜN SINIFLANDIRILMASI </vt:lpstr>
      <vt:lpstr>HİZMETLERİN ORTAK ÖZELLİKLERİ Hizmetleri, fiziksel mallardan farklı kılan belirli ayırt edici nitelikleri mevcuttur. Bu farklar ise; </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32</cp:revision>
  <dcterms:created xsi:type="dcterms:W3CDTF">2019-02-18T10:31:28Z</dcterms:created>
  <dcterms:modified xsi:type="dcterms:W3CDTF">2019-05-01T17:12:44Z</dcterms:modified>
</cp:coreProperties>
</file>