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02" y="2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Dikdörtgen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Dikdörtgen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Dikdörtgen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2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Düz Bağlayıcı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691730"/>
          </a:xfrm>
        </p:spPr>
        <p:txBody>
          <a:bodyPr>
            <a:normAutofit/>
          </a:bodyPr>
          <a:lstStyle/>
          <a:p>
            <a:pPr algn="ctr"/>
            <a:r>
              <a:rPr lang="tr-TR" sz="4000" dirty="0" smtClean="0"/>
              <a:t>Ankara Üniversitesi </a:t>
            </a:r>
            <a:br>
              <a:rPr lang="tr-TR" sz="4000" dirty="0" smtClean="0"/>
            </a:br>
            <a:r>
              <a:rPr lang="tr-TR" sz="4000" dirty="0" smtClean="0"/>
              <a:t>Sağlık Bilimleri Fakültesi</a:t>
            </a:r>
            <a:br>
              <a:rPr lang="tr-TR" sz="4000" dirty="0" smtClean="0"/>
            </a:br>
            <a:r>
              <a:rPr lang="tr-TR" sz="4000" dirty="0" smtClean="0"/>
              <a:t>Sosyal Hizmet Bölümü</a:t>
            </a:r>
            <a:endParaRPr lang="tr-TR" sz="40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043608" y="3645024"/>
            <a:ext cx="8100392" cy="2088232"/>
          </a:xfrm>
        </p:spPr>
        <p:txBody>
          <a:bodyPr>
            <a:noAutofit/>
          </a:bodyPr>
          <a:lstStyle/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Dersin Adı: Sosyal Hizmet Kuramı II</a:t>
            </a: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Sorumlu Öğretim Üyesi: Prof. Dr. Veli DUYAN</a:t>
            </a:r>
          </a:p>
          <a:p>
            <a:pPr algn="just"/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Konu: </a:t>
            </a:r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Gruplarla Sosyal Hizmet Mesleki Gelişim</a:t>
            </a:r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altLang="tr-TR" sz="2400" b="1" u="sng" dirty="0"/>
              <a:t>Temel </a:t>
            </a:r>
            <a:r>
              <a:rPr lang="tr-TR" altLang="tr-TR" sz="2400" b="1" u="sng" dirty="0" smtClean="0"/>
              <a:t>Hipotezler</a:t>
            </a:r>
          </a:p>
          <a:p>
            <a:pPr marL="0" indent="0">
              <a:buNone/>
            </a:pPr>
            <a:endParaRPr lang="tr-TR" altLang="tr-TR" sz="2400" b="1" u="sng" dirty="0" smtClean="0"/>
          </a:p>
          <a:p>
            <a:pPr marL="609600" indent="-609600" algn="ctr">
              <a:lnSpc>
                <a:spcPct val="90000"/>
              </a:lnSpc>
              <a:buFont typeface="+mj-lt"/>
              <a:buAutoNum type="arabicPeriod"/>
              <a:defRPr/>
            </a:pPr>
            <a:r>
              <a:rPr lang="tr-TR" sz="2400" b="1" dirty="0"/>
              <a:t>Etkili ve bilinçli kendilik kullanımı mesleki olarak sürekli bir </a:t>
            </a:r>
            <a:r>
              <a:rPr lang="tr-TR" sz="2400" b="1" dirty="0" err="1"/>
              <a:t>özgelişim</a:t>
            </a:r>
            <a:r>
              <a:rPr lang="tr-TR" sz="2400" b="1" dirty="0"/>
              <a:t> gerektirir</a:t>
            </a:r>
          </a:p>
          <a:p>
            <a:pPr marL="609600" indent="-609600" algn="ctr">
              <a:lnSpc>
                <a:spcPct val="90000"/>
              </a:lnSpc>
              <a:buFont typeface="+mj-lt"/>
              <a:buAutoNum type="arabicPeriod"/>
              <a:defRPr/>
            </a:pPr>
            <a:r>
              <a:rPr lang="tr-TR" sz="2400" b="1" dirty="0" smtClean="0"/>
              <a:t>Mesleki </a:t>
            </a:r>
            <a:r>
              <a:rPr lang="tr-TR" sz="2400" b="1" dirty="0" err="1"/>
              <a:t>özgelişim</a:t>
            </a:r>
            <a:r>
              <a:rPr lang="tr-TR" sz="2400" b="1" dirty="0"/>
              <a:t> uzmanın tüm gelişim boyutlarında kendini geliştirmesiyle devam eder</a:t>
            </a:r>
          </a:p>
          <a:p>
            <a:pPr marL="609600" indent="-609600" algn="ctr">
              <a:lnSpc>
                <a:spcPct val="90000"/>
              </a:lnSpc>
              <a:buFont typeface="+mj-lt"/>
              <a:buAutoNum type="arabicPeriod"/>
              <a:defRPr/>
            </a:pPr>
            <a:r>
              <a:rPr lang="tr-TR" sz="2400" b="1" dirty="0" smtClean="0"/>
              <a:t>Mesleki </a:t>
            </a:r>
            <a:r>
              <a:rPr lang="tr-TR" sz="2400" b="1" dirty="0" err="1"/>
              <a:t>özgelişim</a:t>
            </a:r>
            <a:r>
              <a:rPr lang="tr-TR" sz="2400" b="1" dirty="0"/>
              <a:t> ayrıca yardım edici ilişkideki </a:t>
            </a:r>
            <a:r>
              <a:rPr lang="tr-TR" sz="2400" b="1" dirty="0" err="1"/>
              <a:t>transferans</a:t>
            </a:r>
            <a:r>
              <a:rPr lang="tr-TR" sz="2400" b="1" dirty="0"/>
              <a:t> ve karşıt </a:t>
            </a:r>
            <a:r>
              <a:rPr lang="tr-TR" sz="2400" b="1" dirty="0" err="1"/>
              <a:t>transferansları</a:t>
            </a:r>
            <a:r>
              <a:rPr lang="tr-TR" sz="2400" b="1" dirty="0"/>
              <a:t> etkili bir şekilde yönetmek için gerekli olan bilgi, beceri ve değerin gelişimin içerir.</a:t>
            </a:r>
          </a:p>
          <a:p>
            <a:pPr marL="457200" indent="-457200">
              <a:buFont typeface="+mj-lt"/>
              <a:buAutoNum type="arabicPeriod"/>
            </a:pPr>
            <a:endParaRPr lang="tr-TR" altLang="tr-TR" sz="2400" u="sng" dirty="0"/>
          </a:p>
        </p:txBody>
      </p:sp>
    </p:spTree>
    <p:extLst>
      <p:ext uri="{BB962C8B-B14F-4D97-AF65-F5344CB8AC3E}">
        <p14:creationId xmlns:p14="http://schemas.microsoft.com/office/powerpoint/2010/main" val="32029800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67544" y="1340768"/>
            <a:ext cx="8229600" cy="4384144"/>
          </a:xfrm>
        </p:spPr>
        <p:txBody>
          <a:bodyPr>
            <a:normAutofit/>
          </a:bodyPr>
          <a:lstStyle/>
          <a:p>
            <a:pPr marL="609600" indent="-609600" algn="ctr">
              <a:lnSpc>
                <a:spcPct val="90000"/>
              </a:lnSpc>
              <a:buNone/>
              <a:defRPr/>
            </a:pPr>
            <a:r>
              <a:rPr lang="tr-TR" sz="2800" b="1" u="sng" dirty="0" err="1"/>
              <a:t>Duyuşsal</a:t>
            </a:r>
            <a:r>
              <a:rPr lang="tr-TR" sz="2800" b="1" u="sng" dirty="0"/>
              <a:t> </a:t>
            </a:r>
            <a:r>
              <a:rPr lang="tr-TR" sz="2800" b="1" u="sng" dirty="0" smtClean="0"/>
              <a:t>Gelişim</a:t>
            </a:r>
            <a:r>
              <a:rPr lang="tr-TR" sz="2800" b="1" dirty="0" smtClean="0"/>
              <a:t>: </a:t>
            </a:r>
          </a:p>
          <a:p>
            <a:pPr marL="609600" indent="-609600" algn="ctr">
              <a:lnSpc>
                <a:spcPct val="90000"/>
              </a:lnSpc>
              <a:buNone/>
              <a:defRPr/>
            </a:pPr>
            <a:endParaRPr lang="tr-TR" sz="2800" b="1" dirty="0" smtClean="0"/>
          </a:p>
          <a:p>
            <a:pPr marL="609600" indent="-609600" algn="ctr">
              <a:lnSpc>
                <a:spcPct val="90000"/>
              </a:lnSpc>
              <a:buNone/>
              <a:defRPr/>
            </a:pPr>
            <a:r>
              <a:rPr lang="tr-TR" dirty="0" smtClean="0"/>
              <a:t>Sosyal </a:t>
            </a:r>
            <a:r>
              <a:rPr lang="tr-TR" dirty="0"/>
              <a:t>hizmet uzmanı </a:t>
            </a:r>
            <a:r>
              <a:rPr lang="tr-TR" dirty="0" err="1"/>
              <a:t>duyuşsal</a:t>
            </a:r>
            <a:r>
              <a:rPr lang="tr-TR" dirty="0"/>
              <a:t> gelişimin üç birbiri ardı giden ve birbiriyle ilişkili süreci içine dahil olmalıdır: </a:t>
            </a:r>
          </a:p>
          <a:p>
            <a:pPr marL="609600" indent="-609600" algn="ctr">
              <a:lnSpc>
                <a:spcPct val="90000"/>
              </a:lnSpc>
              <a:buNone/>
              <a:defRPr/>
            </a:pPr>
            <a:r>
              <a:rPr lang="tr-TR" dirty="0"/>
              <a:t>(a)- öz (kendine) farkındalık, </a:t>
            </a:r>
          </a:p>
          <a:p>
            <a:pPr marL="609600" indent="-609600" algn="ctr">
              <a:lnSpc>
                <a:spcPct val="90000"/>
              </a:lnSpc>
              <a:buNone/>
              <a:defRPr/>
            </a:pPr>
            <a:r>
              <a:rPr lang="tr-TR" dirty="0"/>
              <a:t>(b) öz (kendini) kabul, </a:t>
            </a:r>
          </a:p>
          <a:p>
            <a:pPr marL="609600" indent="-609600" algn="ctr">
              <a:lnSpc>
                <a:spcPct val="90000"/>
              </a:lnSpc>
              <a:buNone/>
              <a:defRPr/>
            </a:pPr>
            <a:r>
              <a:rPr lang="tr-TR" dirty="0" smtClean="0"/>
              <a:t>( c) duyumsama </a:t>
            </a:r>
            <a:r>
              <a:rPr lang="tr-TR" dirty="0"/>
              <a:t>(hissetme) kapasitesi</a:t>
            </a:r>
            <a:endParaRPr lang="tr-TR" dirty="0"/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723321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340768"/>
            <a:ext cx="8229600" cy="4816192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lnSpc>
                <a:spcPct val="90000"/>
              </a:lnSpc>
              <a:buNone/>
              <a:defRPr/>
            </a:pPr>
            <a:r>
              <a:rPr lang="tr-TR" sz="2800" b="1" u="sng" dirty="0" smtClean="0"/>
              <a:t>Öz-Farkındalık: </a:t>
            </a:r>
          </a:p>
          <a:p>
            <a:pPr algn="ctr">
              <a:lnSpc>
                <a:spcPct val="90000"/>
              </a:lnSpc>
              <a:defRPr/>
            </a:pPr>
            <a:endParaRPr lang="tr-TR" sz="2800" b="1" dirty="0"/>
          </a:p>
          <a:p>
            <a:pPr algn="ctr">
              <a:lnSpc>
                <a:spcPct val="90000"/>
              </a:lnSpc>
              <a:defRPr/>
            </a:pPr>
            <a:r>
              <a:rPr lang="tr-TR" sz="2800" b="1" dirty="0" smtClean="0"/>
              <a:t>Ayırt </a:t>
            </a:r>
            <a:r>
              <a:rPr lang="tr-TR" sz="2800" b="1" dirty="0"/>
              <a:t>etme</a:t>
            </a:r>
          </a:p>
          <a:p>
            <a:pPr algn="ctr">
              <a:lnSpc>
                <a:spcPct val="90000"/>
              </a:lnSpc>
              <a:defRPr/>
            </a:pPr>
            <a:r>
              <a:rPr lang="tr-TR" sz="2800" b="1" dirty="0"/>
              <a:t>Kabul etme</a:t>
            </a:r>
          </a:p>
          <a:p>
            <a:pPr algn="ctr">
              <a:lnSpc>
                <a:spcPct val="90000"/>
              </a:lnSpc>
              <a:defRPr/>
            </a:pPr>
            <a:r>
              <a:rPr lang="tr-TR" sz="2800" b="1" dirty="0"/>
              <a:t>Karşıt </a:t>
            </a:r>
            <a:r>
              <a:rPr lang="tr-TR" sz="2800" b="1" dirty="0" err="1"/>
              <a:t>transferanslara</a:t>
            </a:r>
            <a:r>
              <a:rPr lang="tr-TR" sz="2800" b="1" dirty="0"/>
              <a:t> farkındalık</a:t>
            </a:r>
          </a:p>
          <a:p>
            <a:pPr algn="ctr">
              <a:lnSpc>
                <a:spcPct val="90000"/>
              </a:lnSpc>
              <a:defRPr/>
            </a:pPr>
            <a:r>
              <a:rPr lang="tr-TR" sz="2800" b="1" dirty="0" err="1"/>
              <a:t>Empatik</a:t>
            </a:r>
            <a:r>
              <a:rPr lang="tr-TR" sz="2800" b="1" dirty="0"/>
              <a:t> tepki</a:t>
            </a:r>
          </a:p>
          <a:p>
            <a:pPr algn="ctr">
              <a:lnSpc>
                <a:spcPct val="90000"/>
              </a:lnSpc>
              <a:defRPr/>
            </a:pPr>
            <a:r>
              <a:rPr lang="tr-TR" sz="2800" b="1" dirty="0"/>
              <a:t>Sezgi</a:t>
            </a:r>
          </a:p>
          <a:p>
            <a:pPr marL="609600" indent="-609600" algn="ctr">
              <a:lnSpc>
                <a:spcPct val="90000"/>
              </a:lnSpc>
              <a:buNone/>
              <a:defRPr/>
            </a:pPr>
            <a:r>
              <a:rPr lang="tr-TR" sz="2800" b="1" dirty="0"/>
              <a:t>Sınırlar</a:t>
            </a:r>
          </a:p>
          <a:p>
            <a:pPr algn="ctr">
              <a:lnSpc>
                <a:spcPct val="90000"/>
              </a:lnSpc>
              <a:defRPr/>
            </a:pPr>
            <a:r>
              <a:rPr lang="tr-TR" sz="2800" b="1" dirty="0"/>
              <a:t>Kişilerarası sınırlar</a:t>
            </a:r>
          </a:p>
          <a:p>
            <a:pPr algn="ctr">
              <a:lnSpc>
                <a:spcPct val="90000"/>
              </a:lnSpc>
              <a:defRPr/>
            </a:pPr>
            <a:r>
              <a:rPr lang="tr-TR" sz="2800" b="1" dirty="0"/>
              <a:t>Gereksinimler</a:t>
            </a:r>
          </a:p>
          <a:p>
            <a:pPr algn="ctr">
              <a:lnSpc>
                <a:spcPct val="90000"/>
              </a:lnSpc>
              <a:defRPr/>
            </a:pPr>
            <a:r>
              <a:rPr lang="tr-TR" sz="2800" b="1" dirty="0"/>
              <a:t>Yardım edici olmanın maliyeti</a:t>
            </a:r>
          </a:p>
          <a:p>
            <a:pPr algn="ctr">
              <a:lnSpc>
                <a:spcPct val="90000"/>
              </a:lnSpc>
              <a:defRPr/>
            </a:pPr>
            <a:endParaRPr lang="tr-TR" sz="2800" b="1" dirty="0"/>
          </a:p>
          <a:p>
            <a:pPr algn="ctr">
              <a:lnSpc>
                <a:spcPct val="90000"/>
              </a:lnSpc>
              <a:defRPr/>
            </a:pPr>
            <a:r>
              <a:rPr lang="tr-TR" sz="2800" b="1" dirty="0"/>
              <a:t>Bilişsel gelişim önce gelir</a:t>
            </a:r>
          </a:p>
          <a:p>
            <a:pPr marL="0" indent="0" algn="ctr">
              <a:lnSpc>
                <a:spcPct val="90000"/>
              </a:lnSpc>
              <a:buNone/>
              <a:defRPr/>
            </a:pPr>
            <a:r>
              <a:rPr lang="tr-TR" sz="2800" b="1" dirty="0"/>
              <a:t>– </a:t>
            </a:r>
            <a:r>
              <a:rPr lang="tr-TR" sz="2800" b="1" dirty="0" err="1"/>
              <a:t>Duyuşsal</a:t>
            </a:r>
            <a:r>
              <a:rPr lang="tr-TR" sz="2800" b="1" dirty="0"/>
              <a:t> gelişim sonra</a:t>
            </a:r>
          </a:p>
          <a:p>
            <a:pPr marL="0" indent="0">
              <a:buNone/>
            </a:pPr>
            <a:endParaRPr lang="tr-TR" sz="2800" b="1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95733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sz="3200" b="1" u="sng" dirty="0"/>
              <a:t>Öz (Kendini) </a:t>
            </a:r>
            <a:r>
              <a:rPr lang="tr-TR" sz="3200" b="1" u="sng" dirty="0" smtClean="0"/>
              <a:t>Kabul:</a:t>
            </a:r>
          </a:p>
          <a:p>
            <a:pPr marL="0" indent="0">
              <a:buNone/>
            </a:pPr>
            <a:endParaRPr lang="tr-TR" sz="3200" b="1" u="sng" dirty="0"/>
          </a:p>
          <a:p>
            <a:pPr marL="609600" indent="-609600" algn="ctr">
              <a:lnSpc>
                <a:spcPct val="90000"/>
              </a:lnSpc>
              <a:buNone/>
              <a:defRPr/>
            </a:pPr>
            <a:r>
              <a:rPr lang="tr-TR" sz="3200" dirty="0"/>
              <a:t>Kendini kabul etmek muhtemelen sosyal hizmet uzmanının yapabileceği en temel ve en radikal değişimdir. </a:t>
            </a:r>
          </a:p>
          <a:p>
            <a:pPr marL="609600" indent="-609600" algn="ctr">
              <a:lnSpc>
                <a:spcPct val="90000"/>
              </a:lnSpc>
              <a:buNone/>
              <a:defRPr/>
            </a:pPr>
            <a:r>
              <a:rPr lang="tr-TR" sz="3200" dirty="0"/>
              <a:t>Uzman kendini kabul ettikçe, sevme ve başkalarının özgürlüğünü güçlendirme becerisi olan özgür bir insan olur.</a:t>
            </a:r>
          </a:p>
          <a:p>
            <a:pPr marL="609600" indent="-609600">
              <a:lnSpc>
                <a:spcPct val="90000"/>
              </a:lnSpc>
              <a:buNone/>
              <a:defRPr/>
            </a:pPr>
            <a:endParaRPr lang="tr-TR" sz="3200" b="1" dirty="0"/>
          </a:p>
          <a:p>
            <a:pPr marL="609600" indent="-609600" algn="ctr">
              <a:lnSpc>
                <a:spcPct val="90000"/>
              </a:lnSpc>
              <a:buNone/>
              <a:defRPr/>
            </a:pPr>
            <a:r>
              <a:rPr lang="tr-TR" sz="3200" b="1" dirty="0"/>
              <a:t>Olumlu ve Olumsuz Yönlerimiz</a:t>
            </a:r>
          </a:p>
          <a:p>
            <a:pPr marL="0" indent="0">
              <a:buNone/>
            </a:pPr>
            <a:endParaRPr lang="tr-TR" sz="3200" dirty="0" smtClean="0"/>
          </a:p>
        </p:txBody>
      </p:sp>
    </p:spTree>
    <p:extLst>
      <p:ext uri="{BB962C8B-B14F-4D97-AF65-F5344CB8AC3E}">
        <p14:creationId xmlns:p14="http://schemas.microsoft.com/office/powerpoint/2010/main" val="36842054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sz="2400" b="1" u="sng" dirty="0"/>
              <a:t>Duyumsama – Hissetme </a:t>
            </a:r>
            <a:r>
              <a:rPr lang="tr-TR" sz="2400" b="1" u="sng" dirty="0" smtClean="0"/>
              <a:t>Kapasitesi:</a:t>
            </a:r>
          </a:p>
          <a:p>
            <a:endParaRPr lang="tr-TR" sz="2400" b="1" u="sng" dirty="0"/>
          </a:p>
          <a:p>
            <a:endParaRPr lang="tr-TR" sz="2400" b="1" u="sng" dirty="0" smtClean="0"/>
          </a:p>
          <a:p>
            <a:pPr algn="ctr">
              <a:defRPr/>
            </a:pPr>
            <a:r>
              <a:rPr lang="tr-TR" dirty="0"/>
              <a:t>Müracaatçının duygusuyla temas </a:t>
            </a:r>
            <a:r>
              <a:rPr lang="tr-TR" dirty="0" smtClean="0"/>
              <a:t>kurma</a:t>
            </a:r>
            <a:endParaRPr lang="tr-TR" dirty="0"/>
          </a:p>
          <a:p>
            <a:pPr algn="ctr">
              <a:defRPr/>
            </a:pPr>
            <a:r>
              <a:rPr lang="tr-TR" dirty="0"/>
              <a:t>Müracaatçıya iletme</a:t>
            </a:r>
          </a:p>
          <a:p>
            <a:pPr algn="ctr">
              <a:defRPr/>
            </a:pPr>
            <a:r>
              <a:rPr lang="tr-TR" dirty="0"/>
              <a:t>Birlikte acı </a:t>
            </a:r>
            <a:r>
              <a:rPr lang="tr-TR" dirty="0" smtClean="0"/>
              <a:t>çekme</a:t>
            </a:r>
            <a:endParaRPr lang="tr-TR" dirty="0"/>
          </a:p>
          <a:p>
            <a:pPr algn="ctr">
              <a:defRPr/>
            </a:pPr>
            <a:r>
              <a:rPr lang="tr-TR" dirty="0"/>
              <a:t>Birlikte kutlama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316606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42</TotalTime>
  <Words>207</Words>
  <Application>Microsoft Office PowerPoint</Application>
  <PresentationFormat>Ekran Gösterisi (4:3)</PresentationFormat>
  <Paragraphs>43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2" baseType="lpstr">
      <vt:lpstr>Bookman Old Style</vt:lpstr>
      <vt:lpstr>Calibri</vt:lpstr>
      <vt:lpstr>Gill Sans MT</vt:lpstr>
      <vt:lpstr>Wingdings</vt:lpstr>
      <vt:lpstr>Wingdings 3</vt:lpstr>
      <vt:lpstr>Kaynak</vt:lpstr>
      <vt:lpstr>Ankara Üniversitesi  Sağlık Bilimleri Fakültesi Sosyal Hizmet Bölümü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Üniversitesi  Sağlık Bilimleri Fakültesi Sosyal Hizmet Bölümü</dc:title>
  <dc:creator>DURU</dc:creator>
  <cp:lastModifiedBy>Ezgi Arslan</cp:lastModifiedBy>
  <cp:revision>11</cp:revision>
  <dcterms:created xsi:type="dcterms:W3CDTF">2017-04-26T08:36:58Z</dcterms:created>
  <dcterms:modified xsi:type="dcterms:W3CDTF">2017-12-11T07:42:10Z</dcterms:modified>
</cp:coreProperties>
</file>