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Gruplarla Sosyal Hizmet Mesleki Gelişim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sz="2400" b="1" u="sng" dirty="0"/>
              <a:t>Temel </a:t>
            </a:r>
            <a:r>
              <a:rPr lang="tr-TR" altLang="tr-TR" sz="2400" b="1" u="sng" dirty="0" smtClean="0"/>
              <a:t>Hipotezler</a:t>
            </a:r>
          </a:p>
          <a:p>
            <a:pPr marL="0" indent="0">
              <a:buNone/>
            </a:pPr>
            <a:endParaRPr lang="tr-TR" altLang="tr-TR" sz="2400" b="1" u="sng" dirty="0" smtClean="0"/>
          </a:p>
          <a:p>
            <a:pPr marL="609600" indent="-609600" algn="ctr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400" b="1" dirty="0"/>
              <a:t>Etkili ve bilinçli kendilik kullanımı mesleki olarak sürekli bir </a:t>
            </a:r>
            <a:r>
              <a:rPr lang="tr-TR" sz="2400" b="1" dirty="0" err="1"/>
              <a:t>özgelişim</a:t>
            </a:r>
            <a:r>
              <a:rPr lang="tr-TR" sz="2400" b="1" dirty="0"/>
              <a:t> gerektirir</a:t>
            </a:r>
          </a:p>
          <a:p>
            <a:pPr marL="609600" indent="-609600" algn="ctr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400" b="1" dirty="0" smtClean="0"/>
              <a:t>Mesleki </a:t>
            </a:r>
            <a:r>
              <a:rPr lang="tr-TR" sz="2400" b="1" dirty="0" err="1"/>
              <a:t>özgelişim</a:t>
            </a:r>
            <a:r>
              <a:rPr lang="tr-TR" sz="2400" b="1" dirty="0"/>
              <a:t> uzmanın tüm gelişim boyutlarında kendini geliştirmesiyle devam eder</a:t>
            </a:r>
          </a:p>
          <a:p>
            <a:pPr marL="609600" indent="-609600" algn="ctr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400" b="1" dirty="0" smtClean="0"/>
              <a:t>Mesleki </a:t>
            </a:r>
            <a:r>
              <a:rPr lang="tr-TR" sz="2400" b="1" dirty="0" err="1"/>
              <a:t>özgelişim</a:t>
            </a:r>
            <a:r>
              <a:rPr lang="tr-TR" sz="2400" b="1" dirty="0"/>
              <a:t> ayrıca yardım edici ilişkideki </a:t>
            </a:r>
            <a:r>
              <a:rPr lang="tr-TR" sz="2400" b="1" dirty="0" err="1"/>
              <a:t>transferans</a:t>
            </a:r>
            <a:r>
              <a:rPr lang="tr-TR" sz="2400" b="1" dirty="0"/>
              <a:t> ve karşıt </a:t>
            </a:r>
            <a:r>
              <a:rPr lang="tr-TR" sz="2400" b="1" dirty="0" err="1"/>
              <a:t>transferansları</a:t>
            </a:r>
            <a:r>
              <a:rPr lang="tr-TR" sz="2400" b="1" dirty="0"/>
              <a:t> etkili bir şekilde yönetmek için gerekli olan bilgi, beceri ve değerin gelişimin içerir.</a:t>
            </a:r>
          </a:p>
          <a:p>
            <a:pPr marL="457200" indent="-457200">
              <a:buFont typeface="+mj-lt"/>
              <a:buAutoNum type="arabicPeriod"/>
            </a:pPr>
            <a:endParaRPr lang="tr-TR" altLang="tr-TR" sz="2400" u="sng" dirty="0"/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sz="2800" b="1" u="sng" dirty="0" err="1"/>
              <a:t>Duyuşsal</a:t>
            </a:r>
            <a:r>
              <a:rPr lang="tr-TR" sz="2800" b="1" u="sng" dirty="0"/>
              <a:t> </a:t>
            </a:r>
            <a:r>
              <a:rPr lang="tr-TR" sz="2800" b="1" u="sng" dirty="0" smtClean="0"/>
              <a:t>Gelişim</a:t>
            </a:r>
            <a:r>
              <a:rPr lang="tr-TR" sz="2800" b="1" dirty="0" smtClean="0"/>
              <a:t>: 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endParaRPr lang="tr-TR" sz="2800" b="1" dirty="0" smtClean="0"/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dirty="0" smtClean="0"/>
              <a:t>Sosyal </a:t>
            </a:r>
            <a:r>
              <a:rPr lang="tr-TR" dirty="0"/>
              <a:t>hizmet uzmanı </a:t>
            </a:r>
            <a:r>
              <a:rPr lang="tr-TR" dirty="0" err="1"/>
              <a:t>duyuşsal</a:t>
            </a:r>
            <a:r>
              <a:rPr lang="tr-TR" dirty="0"/>
              <a:t> gelişimin üç birbiri ardı giden ve birbiriyle ilişkili süreci içine dahil olmalıdır: 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dirty="0"/>
              <a:t>(a)- öz (kendine) farkındalık, 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dirty="0"/>
              <a:t>(b) öz (kendini) kabul, 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dirty="0" smtClean="0"/>
              <a:t>( c) duyumsama </a:t>
            </a:r>
            <a:r>
              <a:rPr lang="tr-TR" dirty="0"/>
              <a:t>(hissetme) kapasitesi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tr-TR" sz="2800" b="1" u="sng" dirty="0" smtClean="0"/>
              <a:t>Öz-Farkındalık: </a:t>
            </a:r>
          </a:p>
          <a:p>
            <a:pPr algn="ctr">
              <a:lnSpc>
                <a:spcPct val="90000"/>
              </a:lnSpc>
              <a:defRPr/>
            </a:pPr>
            <a:endParaRPr lang="tr-TR" sz="2800" b="1" dirty="0"/>
          </a:p>
          <a:p>
            <a:pPr algn="ctr">
              <a:lnSpc>
                <a:spcPct val="90000"/>
              </a:lnSpc>
              <a:defRPr/>
            </a:pPr>
            <a:r>
              <a:rPr lang="tr-TR" sz="2800" b="1" dirty="0" smtClean="0"/>
              <a:t>Ayırt </a:t>
            </a:r>
            <a:r>
              <a:rPr lang="tr-TR" sz="2800" b="1" dirty="0"/>
              <a:t>etme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800" b="1" dirty="0"/>
              <a:t>Kabul etme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800" b="1" dirty="0"/>
              <a:t>Karşıt </a:t>
            </a:r>
            <a:r>
              <a:rPr lang="tr-TR" sz="2800" b="1" dirty="0" err="1"/>
              <a:t>transferanslara</a:t>
            </a:r>
            <a:r>
              <a:rPr lang="tr-TR" sz="2800" b="1" dirty="0"/>
              <a:t> farkındalık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800" b="1" dirty="0" err="1"/>
              <a:t>Empatik</a:t>
            </a:r>
            <a:r>
              <a:rPr lang="tr-TR" sz="2800" b="1" dirty="0"/>
              <a:t> tepki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800" b="1" dirty="0"/>
              <a:t>Sezgi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sz="2800" b="1" dirty="0"/>
              <a:t>Sınırlar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800" b="1" dirty="0"/>
              <a:t>Kişilerarası sınırlar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800" b="1" dirty="0"/>
              <a:t>Gereksinimler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800" b="1" dirty="0"/>
              <a:t>Yardım edici olmanın maliyeti</a:t>
            </a:r>
          </a:p>
          <a:p>
            <a:pPr algn="ctr">
              <a:lnSpc>
                <a:spcPct val="90000"/>
              </a:lnSpc>
              <a:defRPr/>
            </a:pPr>
            <a:endParaRPr lang="tr-TR" sz="2800" b="1" dirty="0"/>
          </a:p>
          <a:p>
            <a:pPr algn="ctr">
              <a:lnSpc>
                <a:spcPct val="90000"/>
              </a:lnSpc>
              <a:defRPr/>
            </a:pPr>
            <a:r>
              <a:rPr lang="tr-TR" sz="2800" b="1" dirty="0"/>
              <a:t>Bilişsel gelişim önce gelir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tr-TR" sz="2800" b="1" dirty="0"/>
              <a:t>– </a:t>
            </a:r>
            <a:r>
              <a:rPr lang="tr-TR" sz="2800" b="1" dirty="0" err="1"/>
              <a:t>Duyuşsal</a:t>
            </a:r>
            <a:r>
              <a:rPr lang="tr-TR" sz="2800" b="1" dirty="0"/>
              <a:t> gelişim sonra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b="1" u="sng" dirty="0"/>
              <a:t>Öz (Kendini) </a:t>
            </a:r>
            <a:r>
              <a:rPr lang="tr-TR" sz="3200" b="1" u="sng" dirty="0" smtClean="0"/>
              <a:t>Kabul:</a:t>
            </a:r>
          </a:p>
          <a:p>
            <a:pPr marL="0" indent="0">
              <a:buNone/>
            </a:pPr>
            <a:endParaRPr lang="tr-TR" sz="3200" b="1" u="sng" dirty="0"/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sz="3200" dirty="0"/>
              <a:t>Kendini kabul etmek muhtemelen sosyal hizmet uzmanının yapabileceği en temel ve en radikal değişimdir. 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sz="3200" dirty="0"/>
              <a:t>Uzman kendini kabul ettikçe, sevme ve başkalarının özgürlüğünü güçlendirme becerisi olan özgür bir insan olur.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tr-TR" sz="3200" b="1" dirty="0"/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sz="3200" b="1" dirty="0"/>
              <a:t>Olumlu ve Olumsuz Yönlerimiz</a:t>
            </a:r>
          </a:p>
          <a:p>
            <a:pPr marL="0" indent="0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b="1" u="sng" dirty="0"/>
              <a:t>Duyumsama – Hissetme </a:t>
            </a:r>
            <a:r>
              <a:rPr lang="tr-TR" sz="2400" b="1" u="sng" dirty="0" smtClean="0"/>
              <a:t>Kapasitesi:</a:t>
            </a:r>
          </a:p>
          <a:p>
            <a:endParaRPr lang="tr-TR" sz="2400" b="1" u="sng" dirty="0"/>
          </a:p>
          <a:p>
            <a:endParaRPr lang="tr-TR" sz="2400" b="1" u="sng" dirty="0" smtClean="0"/>
          </a:p>
          <a:p>
            <a:pPr algn="ctr">
              <a:defRPr/>
            </a:pPr>
            <a:r>
              <a:rPr lang="tr-TR" dirty="0"/>
              <a:t>Müracaatçının duygusuyla temas </a:t>
            </a:r>
            <a:r>
              <a:rPr lang="tr-TR" dirty="0" smtClean="0"/>
              <a:t>kurma</a:t>
            </a:r>
            <a:endParaRPr lang="tr-TR" dirty="0"/>
          </a:p>
          <a:p>
            <a:pPr algn="ctr">
              <a:defRPr/>
            </a:pPr>
            <a:r>
              <a:rPr lang="tr-TR" dirty="0"/>
              <a:t>Müracaatçıya iletme</a:t>
            </a:r>
          </a:p>
          <a:p>
            <a:pPr algn="ctr">
              <a:defRPr/>
            </a:pPr>
            <a:r>
              <a:rPr lang="tr-TR" dirty="0"/>
              <a:t>Birlikte acı </a:t>
            </a:r>
            <a:r>
              <a:rPr lang="tr-TR" dirty="0" smtClean="0"/>
              <a:t>çekme</a:t>
            </a:r>
            <a:endParaRPr lang="tr-TR" dirty="0"/>
          </a:p>
          <a:p>
            <a:pPr algn="ctr">
              <a:defRPr/>
            </a:pPr>
            <a:r>
              <a:rPr lang="tr-TR" dirty="0"/>
              <a:t>Birlikte kutlama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660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</TotalTime>
  <Words>207</Words>
  <Application>Microsoft Office PowerPoint</Application>
  <PresentationFormat>Ekran Gösterisi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11</cp:revision>
  <dcterms:created xsi:type="dcterms:W3CDTF">2017-04-26T08:36:58Z</dcterms:created>
  <dcterms:modified xsi:type="dcterms:W3CDTF">2017-12-11T07:42:10Z</dcterms:modified>
</cp:coreProperties>
</file>