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A3917564-B1E2-41BC-82C4-46F3576E1275}" type="datetimeFigureOut">
              <a:rPr lang="tr-TR" smtClean="0"/>
              <a:pPr/>
              <a:t>30.03.2019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D4F32850-2BDC-4936-A1F7-97819ADD2E0B}"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3917564-B1E2-41BC-82C4-46F3576E1275}" type="datetimeFigureOut">
              <a:rPr lang="tr-TR" smtClean="0"/>
              <a:pPr/>
              <a:t>30.03.2019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4F32850-2BDC-4936-A1F7-97819ADD2E0B}"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3917564-B1E2-41BC-82C4-46F3576E1275}" type="datetimeFigureOut">
              <a:rPr lang="tr-TR" smtClean="0"/>
              <a:pPr/>
              <a:t>30.03.2019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4F32850-2BDC-4936-A1F7-97819ADD2E0B}"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A3917564-B1E2-41BC-82C4-46F3576E1275}" type="datetimeFigureOut">
              <a:rPr lang="tr-TR" smtClean="0"/>
              <a:pPr/>
              <a:t>30.03.2019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4F32850-2BDC-4936-A1F7-97819ADD2E0B}"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A3917564-B1E2-41BC-82C4-46F3576E1275}" type="datetimeFigureOut">
              <a:rPr lang="tr-TR" smtClean="0"/>
              <a:pPr/>
              <a:t>30.03.2019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D4F32850-2BDC-4936-A1F7-97819ADD2E0B}"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A3917564-B1E2-41BC-82C4-46F3576E1275}" type="datetimeFigureOut">
              <a:rPr lang="tr-TR" smtClean="0"/>
              <a:pPr/>
              <a:t>30.03.2019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D4F32850-2BDC-4936-A1F7-97819ADD2E0B}"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A3917564-B1E2-41BC-82C4-46F3576E1275}" type="datetimeFigureOut">
              <a:rPr lang="tr-TR" smtClean="0"/>
              <a:pPr/>
              <a:t>30.03.2019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D4F32850-2BDC-4936-A1F7-97819ADD2E0B}"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A3917564-B1E2-41BC-82C4-46F3576E1275}" type="datetimeFigureOut">
              <a:rPr lang="tr-TR" smtClean="0"/>
              <a:pPr/>
              <a:t>30.03.2019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D4F32850-2BDC-4936-A1F7-97819ADD2E0B}"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3917564-B1E2-41BC-82C4-46F3576E1275}" type="datetimeFigureOut">
              <a:rPr lang="tr-TR" smtClean="0"/>
              <a:pPr/>
              <a:t>30.03.2019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D4F32850-2BDC-4936-A1F7-97819ADD2E0B}"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A3917564-B1E2-41BC-82C4-46F3576E1275}" type="datetimeFigureOut">
              <a:rPr lang="tr-TR" smtClean="0"/>
              <a:pPr/>
              <a:t>30.03.2019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D4F32850-2BDC-4936-A1F7-97819ADD2E0B}"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A3917564-B1E2-41BC-82C4-46F3576E1275}" type="datetimeFigureOut">
              <a:rPr lang="tr-TR" smtClean="0"/>
              <a:pPr/>
              <a:t>30.03.2019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D4F32850-2BDC-4936-A1F7-97819ADD2E0B}" type="slidenum">
              <a:rPr lang="tr-TR" smtClean="0"/>
              <a:pPr/>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3917564-B1E2-41BC-82C4-46F3576E1275}" type="datetimeFigureOut">
              <a:rPr lang="tr-TR" smtClean="0"/>
              <a:pPr/>
              <a:t>30.03.2019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4F32850-2BDC-4936-A1F7-97819ADD2E0B}" type="slidenum">
              <a:rPr lang="tr-TR" smtClean="0"/>
              <a:pPr/>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42910" y="1714488"/>
            <a:ext cx="7772400" cy="2000264"/>
          </a:xfrm>
        </p:spPr>
        <p:txBody>
          <a:bodyPr>
            <a:normAutofit fontScale="90000"/>
          </a:bodyPr>
          <a:lstStyle/>
          <a:p>
            <a:r>
              <a:rPr lang="tr-TR" b="1" dirty="0" smtClean="0"/>
              <a:t>ORTAÇAĞ’DA AVRUPA UYGARLIĞI-ROMA’NIN YIKILIŞINDAN FEODALİZME</a:t>
            </a:r>
            <a:endParaRPr lang="tr-TR" dirty="0"/>
          </a:p>
        </p:txBody>
      </p:sp>
      <p:sp>
        <p:nvSpPr>
          <p:cNvPr id="3" name="2 Alt Başlık"/>
          <p:cNvSpPr>
            <a:spLocks noGrp="1"/>
          </p:cNvSpPr>
          <p:nvPr>
            <p:ph type="subTitle" idx="1"/>
          </p:nvPr>
        </p:nvSpPr>
        <p:spPr>
          <a:xfrm>
            <a:off x="1371600" y="4000504"/>
            <a:ext cx="6400800" cy="1638296"/>
          </a:xfrm>
        </p:spPr>
        <p:txBody>
          <a:bodyPr/>
          <a:lstStyle/>
          <a:p>
            <a:r>
              <a:rPr lang="tr-TR" dirty="0" smtClean="0"/>
              <a:t>XI. HAFTA</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Roma İmparatorluğu’nun gücünün zayıflamasına paralel olarak, göçebe barbar kavimlerin İmparatorluk üzerindeki </a:t>
            </a:r>
            <a:r>
              <a:rPr lang="tr-TR" dirty="0"/>
              <a:t>baskısı artmaya başlamıştır. İmparatorluğun 2. Yüzyılda Avrupa’da Ren-Tuna hattını sınır olarak belirleyip savunmacı bir çizgi benimsemesi barbar akınlarını bir süreliğine engellemiştir. Roma’nın, bazı barbar kavimleri yanına çekerek onları da büyük istilalara karşı kullanma politikası başlangıçta başarılı olsa da, özellikle paralı asker olarak Roma hizmetine giren kavim mensupları, hem Roma’yı tanıma fırsatı bulmuş hem de Roma’nın zenginliklerini ele geçirme istekleri artmıştır.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4</a:t>
            </a:r>
            <a:r>
              <a:rPr lang="tr-TR" dirty="0"/>
              <a:t>. yüzyılın başlarında barbar Germen kavimleri Ren ve Karadeniz arasındaki çok geniş bir coğrafyaya yayılmış durumdaydılar. Hunların Orta Asya’dan gelerek söz konusu coğrafyadaki kavimleri Roma sınırlarına doğru sürmesi, yeni bir kavimler göçü başlatmış, Roma üzerindeki barbar baskısı daha da artmıştır. Bu yüzyıldan itibaren barbar kabilelerinin konfederatif yapılar altında toplanmaya başlaması ve ileri bir örgütlenme modeline geçmeleri zayıflayan Roma gücünün daha da çaresiz kalmasına yol açmış ve bölünmüş Roma’nın batısı çok kısa bir sürede barbarlar tarafından işgal edilmeye başlanmıştır.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Batı </a:t>
            </a:r>
            <a:r>
              <a:rPr lang="tr-TR" dirty="0"/>
              <a:t>Roma’nın 476’da yıkılmasının ardından tüm Roma toprakları Got, Vandal ve diğer kavimlerin kontrolüne girdi. Avrupa’da “karanlık çağ”ın başladığı, </a:t>
            </a:r>
            <a:r>
              <a:rPr lang="tr-TR" dirty="0"/>
              <a:t>Pax</a:t>
            </a:r>
            <a:r>
              <a:rPr lang="tr-TR" dirty="0"/>
              <a:t> </a:t>
            </a:r>
            <a:r>
              <a:rPr lang="tr-TR" dirty="0"/>
              <a:t>Romana’nın</a:t>
            </a:r>
            <a:r>
              <a:rPr lang="tr-TR" dirty="0"/>
              <a:t> ortadan kalktığı bu dönem modern Avrupa’nın etnik ve siyasal temellerinin şekillendiği bir dönem oldu. Başlangıçta talan ekonomisine sahip olan göçebe barbar toplulukların yerleşik hayata geçmek gibi bir amaçları yoktu. Fakat ilerleyen dönemde yıktıkları Roma’yı örnek almaya başlayarak ve belli oranda </a:t>
            </a:r>
            <a:r>
              <a:rPr lang="tr-TR" dirty="0"/>
              <a:t>Romanize</a:t>
            </a:r>
            <a:r>
              <a:rPr lang="tr-TR" dirty="0"/>
              <a:t> de olarak yerleşik krallıklar kurmaya başladırlar.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Karanlık </a:t>
            </a:r>
            <a:r>
              <a:rPr lang="tr-TR" dirty="0"/>
              <a:t>çağın en önemli özelliği, istikrarın ortadan kalkması sonucunda Avrupa uygarlığının siyasi, ekonomik ve kültürel anlamda büyük bir gerileme sürecine girmesidir. Bütün Roma yerleşik yapılarının çöktüğü bu dönemde yeni yapıların ve yeni ilişkilerin ortaya çıkması birkaç yüzyılı bulacaktır. Bu dönemde süreklilik unsuru olarak kendini gösteren ve gücünü arttıran yegane kurum ise Kilise olacaktır.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İmparator </a:t>
            </a:r>
            <a:r>
              <a:rPr lang="tr-TR" dirty="0"/>
              <a:t>Theodosius</a:t>
            </a:r>
            <a:r>
              <a:rPr lang="tr-TR" dirty="0"/>
              <a:t> döneminde pagan kültlerinin yasaklanmasıyla ve Roma İmparatorluğu’nun resmi dini haline gelmesiyle güç kazanan Kilise bu dönemde inancını pagan barbarlar arasında yaymaya çalıştı. Yüzlerce yıl süren bu politika başarılı olacak ve Hıristiyanlık pagan kavimleri arasında tedrici bir biçimde yayılmaya başlayacaktır. Siyasal egemenliğin belirsizleştiği bu dönemde dinsel egemenlik, alanını genişletecek sonrasında özellikle I. </a:t>
            </a:r>
            <a:r>
              <a:rPr lang="tr-TR" dirty="0"/>
              <a:t>Gregory</a:t>
            </a:r>
            <a:r>
              <a:rPr lang="tr-TR" dirty="0"/>
              <a:t> döneminden itibaren Papalık kurumu Ortaçağ </a:t>
            </a:r>
            <a:r>
              <a:rPr lang="tr-TR" dirty="0"/>
              <a:t>Avrupası’nın</a:t>
            </a:r>
            <a:r>
              <a:rPr lang="tr-TR" dirty="0"/>
              <a:t> en önemli dinsel, siyasal, kültürel ve ekonomik gücü haline gelecektir.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Roma </a:t>
            </a:r>
            <a:r>
              <a:rPr lang="tr-TR" dirty="0"/>
              <a:t>egemenliğinin ortadan kalktığı birçok yerde Roma mirasının taşıyıcıları ruhban sınıfı mensupları olmuştur. Kentsel yaşamın büyük bir darbe yediği bu dönemde kilise, şehirde kalan en eğitimli ve donanımlı insanları içinde barındıran kurum halini almıştır. Zaten bu dönemde ruhban mensuplarının çoğu iyi eğitim almış, zengin ve donanımlı ailelerden çıkmışlardır. Kırda kurulmaya başlanan Manastırlarla da kilisenin kentsel alanlar dışındaki ekonomik, siyasi, kültürel ve askeri gücü arttırılmaya başlanacaktır.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687’de </a:t>
            </a:r>
            <a:r>
              <a:rPr lang="tr-TR" dirty="0"/>
              <a:t>Pepin</a:t>
            </a:r>
            <a:r>
              <a:rPr lang="tr-TR" dirty="0"/>
              <a:t> önderliğinde tüm frank kavimlerinin birleşmesiyle bir </a:t>
            </a:r>
            <a:r>
              <a:rPr lang="tr-TR" dirty="0"/>
              <a:t>merovenj</a:t>
            </a:r>
            <a:r>
              <a:rPr lang="tr-TR" dirty="0"/>
              <a:t> hanedanının kurulması Roma sonrasında siyasal sistemin nasıl şekilleneceğini göstermesi açısından önemlidir. Oğlu Charles </a:t>
            </a:r>
            <a:r>
              <a:rPr lang="tr-TR" dirty="0"/>
              <a:t>Martel</a:t>
            </a:r>
            <a:r>
              <a:rPr lang="tr-TR" dirty="0"/>
              <a:t> İspanya’dan kuzeye yönelen Arap istilasını </a:t>
            </a:r>
            <a:r>
              <a:rPr lang="tr-TR" dirty="0"/>
              <a:t>Tours</a:t>
            </a:r>
            <a:r>
              <a:rPr lang="tr-TR" dirty="0"/>
              <a:t> kenti yakınlarında yapılan savaşta, çok sayıda Germen kavmini de organize ederek durdurmayı başarmıştı. </a:t>
            </a:r>
            <a:r>
              <a:rPr lang="tr-TR" dirty="0"/>
              <a:t>Martel</a:t>
            </a:r>
            <a:r>
              <a:rPr lang="tr-TR" dirty="0"/>
              <a:t> Kilise’nin desteğini arkasına aldı ve </a:t>
            </a:r>
            <a:r>
              <a:rPr lang="tr-TR" dirty="0"/>
              <a:t>Benediktenlerin</a:t>
            </a:r>
            <a:r>
              <a:rPr lang="tr-TR" dirty="0"/>
              <a:t> Germen kavimlerini Hıristiyanlaştırmasına izin verdi.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Kilisenin </a:t>
            </a:r>
            <a:r>
              <a:rPr lang="tr-TR" dirty="0"/>
              <a:t>desteğini alan yeni savaşçı </a:t>
            </a:r>
            <a:r>
              <a:rPr lang="tr-TR" dirty="0"/>
              <a:t>elitin</a:t>
            </a:r>
            <a:r>
              <a:rPr lang="tr-TR" dirty="0"/>
              <a:t> ortaya çıkışı ise </a:t>
            </a:r>
            <a:r>
              <a:rPr lang="tr-TR" dirty="0"/>
              <a:t>Charlamagne</a:t>
            </a:r>
            <a:r>
              <a:rPr lang="tr-TR" dirty="0"/>
              <a:t> zamanında oldu. Kilise ile ittifakının da etkisiyle </a:t>
            </a:r>
            <a:r>
              <a:rPr lang="tr-TR" dirty="0"/>
              <a:t>Charlamagne</a:t>
            </a:r>
            <a:r>
              <a:rPr lang="tr-TR" dirty="0"/>
              <a:t> Frank krallığının sınırlarını genişletti ve 800 yılında Papa’nın elinden taç giydi. Artık </a:t>
            </a:r>
            <a:r>
              <a:rPr lang="tr-TR" dirty="0"/>
              <a:t>Karolenj</a:t>
            </a:r>
            <a:r>
              <a:rPr lang="tr-TR" dirty="0"/>
              <a:t> hanedanı dönemi başlamıştı. </a:t>
            </a:r>
            <a:r>
              <a:rPr lang="tr-TR" dirty="0"/>
              <a:t>Karolenj</a:t>
            </a:r>
            <a:r>
              <a:rPr lang="tr-TR" dirty="0"/>
              <a:t> dönemi daha sonradan “</a:t>
            </a:r>
            <a:r>
              <a:rPr lang="tr-TR" dirty="0"/>
              <a:t>Karolenj</a:t>
            </a:r>
            <a:r>
              <a:rPr lang="tr-TR" dirty="0"/>
              <a:t> </a:t>
            </a:r>
            <a:r>
              <a:rPr lang="tr-TR" dirty="0"/>
              <a:t>Rönesansı</a:t>
            </a:r>
            <a:r>
              <a:rPr lang="tr-TR" dirty="0"/>
              <a:t>” olarak adlandırılacak </a:t>
            </a:r>
            <a:r>
              <a:rPr lang="tr-TR" dirty="0"/>
              <a:t>sosyo</a:t>
            </a:r>
            <a:r>
              <a:rPr lang="tr-TR" dirty="0"/>
              <a:t>-kültürel bir atılıma da sahne oldu. </a:t>
            </a:r>
            <a:r>
              <a:rPr lang="tr-TR" dirty="0"/>
              <a:t>Benedikten</a:t>
            </a:r>
            <a:r>
              <a:rPr lang="tr-TR" dirty="0"/>
              <a:t> rahipleri arcılığıyla okuma yazma bilenlerin sayısı artacak, yeni okullar açılacak, Latince, modern Avrupa dillerini etkileyecek şekilde yeniden kullanılmaya başlanacaktır.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TotalTime>
  <Words>8</Words>
  <Application>Microsoft Office PowerPoint</Application>
  <PresentationFormat>Ekran Gösterisi (4:3)</PresentationFormat>
  <Paragraphs>10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ORTAÇAĞ’DA AVRUPA UYGARLIĞI-ROMA’NIN YIKILIŞINDAN FEODALİZME</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ORTAÇAĞ’DA AVRUPA UYGARLIĞI-ROMA’NIN YIKILIŞINDAN FEODALİZME</dc:title>
  <dc:creator>canan</dc:creator>
  <cp:lastModifiedBy>canan</cp:lastModifiedBy>
  <cp:revision>3</cp:revision>
  <dcterms:created xsi:type="dcterms:W3CDTF">2019-03-30T17:58:25Z</dcterms:created>
  <dcterms:modified xsi:type="dcterms:W3CDTF">2019-03-30T18:33:38Z</dcterms:modified>
</cp:coreProperties>
</file>