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6" r:id="rId4"/>
    <p:sldId id="265" r:id="rId5"/>
    <p:sldId id="264" r:id="rId6"/>
    <p:sldId id="267" r:id="rId7"/>
    <p:sldId id="268" r:id="rId8"/>
    <p:sldId id="270" r:id="rId9"/>
    <p:sldId id="269" r:id="rId10"/>
    <p:sldId id="256" r:id="rId11"/>
    <p:sldId id="257" r:id="rId12"/>
    <p:sldId id="258" r:id="rId13"/>
    <p:sldId id="259" r:id="rId14"/>
    <p:sldId id="260" r:id="rId15"/>
    <p:sldId id="26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31.10.2017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1026" name="Picture 2" descr="C:\Users\user\Downloads\tmp78876021739434803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844824"/>
            <a:ext cx="7344816" cy="4104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9909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pic>
        <p:nvPicPr>
          <p:cNvPr id="1026" name="Picture 2" descr="C:\Users\user\Downloads\Celtic_Expansion.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304" y="60679"/>
            <a:ext cx="9467304" cy="6619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9060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Keltler</a:t>
            </a:r>
            <a:endParaRPr lang="tr-TR" dirty="0"/>
          </a:p>
        </p:txBody>
      </p:sp>
      <p:sp>
        <p:nvSpPr>
          <p:cNvPr id="3" name="İçerik Yer Tutucusu 2"/>
          <p:cNvSpPr>
            <a:spLocks noGrp="1"/>
          </p:cNvSpPr>
          <p:nvPr>
            <p:ph idx="1"/>
          </p:nvPr>
        </p:nvSpPr>
        <p:spPr/>
        <p:txBody>
          <a:bodyPr>
            <a:normAutofit fontScale="92500"/>
          </a:bodyPr>
          <a:lstStyle/>
          <a:p>
            <a:r>
              <a:rPr lang="tr-TR" dirty="0" err="1"/>
              <a:t>Kelt</a:t>
            </a:r>
            <a:r>
              <a:rPr lang="tr-TR" dirty="0"/>
              <a:t>  kelimesi ilk kez Yunanlı tarihçi </a:t>
            </a:r>
            <a:r>
              <a:rPr lang="tr-TR" dirty="0" err="1"/>
              <a:t>Hecataeus</a:t>
            </a:r>
            <a:r>
              <a:rPr lang="tr-TR" dirty="0"/>
              <a:t> tarafından M.Ö. 517 yılında yunan mitolojilerinde geçmektedir</a:t>
            </a:r>
            <a:r>
              <a:rPr lang="tr-TR" dirty="0" smtClean="0"/>
              <a:t>.</a:t>
            </a:r>
          </a:p>
          <a:p>
            <a:r>
              <a:rPr lang="tr-TR" dirty="0" err="1"/>
              <a:t>Kelt</a:t>
            </a:r>
            <a:r>
              <a:rPr lang="tr-TR" dirty="0"/>
              <a:t> kelimesi; cesur, savaşçı, erdemli anlamına gelmektedir. İlk çağ döneminde Avrupa da yaşamış kavimlerden biridir</a:t>
            </a:r>
            <a:r>
              <a:rPr lang="tr-TR" dirty="0" smtClean="0"/>
              <a:t>.</a:t>
            </a:r>
          </a:p>
          <a:p>
            <a:r>
              <a:rPr lang="tr-TR" dirty="0"/>
              <a:t>M.Ö 2000 yıllarında </a:t>
            </a:r>
            <a:r>
              <a:rPr lang="tr-TR" dirty="0" err="1"/>
              <a:t>Keltler</a:t>
            </a:r>
            <a:r>
              <a:rPr lang="tr-TR" dirty="0"/>
              <a:t>, anavatanları olan Orta </a:t>
            </a:r>
            <a:r>
              <a:rPr lang="tr-TR" dirty="0" err="1"/>
              <a:t>Avrupadan</a:t>
            </a:r>
            <a:r>
              <a:rPr lang="tr-TR" dirty="0"/>
              <a:t> göç etmişlerdir. Çoğu </a:t>
            </a:r>
            <a:r>
              <a:rPr lang="tr-TR" dirty="0" err="1"/>
              <a:t>İspanya,Galya</a:t>
            </a:r>
            <a:r>
              <a:rPr lang="tr-TR" dirty="0"/>
              <a:t> ve Britanya adalarına yerleşmiştir.</a:t>
            </a:r>
          </a:p>
        </p:txBody>
      </p:sp>
    </p:spTree>
    <p:extLst>
      <p:ext uri="{BB962C8B-B14F-4D97-AF65-F5344CB8AC3E}">
        <p14:creationId xmlns:p14="http://schemas.microsoft.com/office/powerpoint/2010/main" val="39468702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Savaşçı kişiliklerinin yanında döneme göre gelişmiş av taktikleri vardı. Aynı zamanda tarım alanında da çok gelişmişlerdir. Bazı icatlarda bulunmuşlardır. Fıçıyı ve tekerlekli pulluğu </a:t>
            </a:r>
            <a:r>
              <a:rPr lang="tr-TR" dirty="0" err="1"/>
              <a:t>Keltler</a:t>
            </a:r>
            <a:r>
              <a:rPr lang="tr-TR" dirty="0"/>
              <a:t> bulmuştur</a:t>
            </a:r>
            <a:r>
              <a:rPr lang="tr-TR" dirty="0" smtClean="0"/>
              <a:t>.</a:t>
            </a:r>
          </a:p>
          <a:p>
            <a:r>
              <a:rPr lang="tr-TR" dirty="0"/>
              <a:t>Genellikle göçebe yaşamaktaydılar. Bu göçler esnasında Yunanlılardan, </a:t>
            </a:r>
            <a:r>
              <a:rPr lang="tr-TR" dirty="0" err="1"/>
              <a:t>İtalyotlardan</a:t>
            </a:r>
            <a:r>
              <a:rPr lang="tr-TR" dirty="0"/>
              <a:t> ve Etrüsklerde bazı teknikleri öğrenmişlerdir</a:t>
            </a:r>
            <a:r>
              <a:rPr lang="tr-TR" dirty="0" smtClean="0"/>
              <a:t>.</a:t>
            </a:r>
          </a:p>
          <a:p>
            <a:r>
              <a:rPr lang="tr-TR" dirty="0"/>
              <a:t>Öğrendikleri tekniklerle kazan ve çömlek alanında gelişmişlerdir</a:t>
            </a:r>
          </a:p>
        </p:txBody>
      </p:sp>
    </p:spTree>
    <p:extLst>
      <p:ext uri="{BB962C8B-B14F-4D97-AF65-F5344CB8AC3E}">
        <p14:creationId xmlns:p14="http://schemas.microsoft.com/office/powerpoint/2010/main" val="3582610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2050" name="Picture 2" descr="C:\Users\user\Downloads\621-keltler-1-300x2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772816"/>
            <a:ext cx="7488831"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1392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Dini </a:t>
            </a:r>
            <a:r>
              <a:rPr lang="tr-TR" dirty="0"/>
              <a:t>inanış olarak ürünlerinin koruyucusu saydıkları kır tanrılarına tapmaktadırlar. Geleneklerinin koruyucusu olan kahin ve yargıç nitelikli </a:t>
            </a:r>
            <a:r>
              <a:rPr lang="tr-TR" dirty="0" err="1" smtClean="0"/>
              <a:t>druidler</a:t>
            </a:r>
            <a:r>
              <a:rPr lang="tr-TR" dirty="0" smtClean="0"/>
              <a:t> </a:t>
            </a:r>
            <a:r>
              <a:rPr lang="tr-TR" dirty="0"/>
              <a:t>e yani din adamlarına inanırlardı. </a:t>
            </a:r>
            <a:r>
              <a:rPr lang="tr-TR" dirty="0" err="1" smtClean="0"/>
              <a:t>Druidler</a:t>
            </a:r>
            <a:r>
              <a:rPr lang="tr-TR" dirty="0" smtClean="0"/>
              <a:t> </a:t>
            </a:r>
            <a:r>
              <a:rPr lang="tr-TR" dirty="0"/>
              <a:t>himayesinde yaşamlarını sürdürürlerdi.</a:t>
            </a:r>
          </a:p>
        </p:txBody>
      </p:sp>
    </p:spTree>
    <p:extLst>
      <p:ext uri="{BB962C8B-B14F-4D97-AF65-F5344CB8AC3E}">
        <p14:creationId xmlns:p14="http://schemas.microsoft.com/office/powerpoint/2010/main" val="882009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Kediler</a:t>
            </a:r>
            <a:r>
              <a:rPr lang="tr-TR" dirty="0"/>
              <a:t>, </a:t>
            </a:r>
            <a:r>
              <a:rPr lang="tr-TR" dirty="0" err="1"/>
              <a:t>Kelt</a:t>
            </a:r>
            <a:r>
              <a:rPr lang="tr-TR" dirty="0"/>
              <a:t> uygarlığında yüce güçlerin koruyucusu olarak kabul edilmiştir</a:t>
            </a:r>
            <a:r>
              <a:rPr lang="tr-TR" dirty="0" smtClean="0"/>
              <a:t>. Bu </a:t>
            </a:r>
            <a:r>
              <a:rPr lang="tr-TR" dirty="0"/>
              <a:t>yüzden insanlar kedilerden korkuyordu</a:t>
            </a:r>
            <a:r>
              <a:rPr lang="tr-TR" dirty="0" smtClean="0"/>
              <a:t>.</a:t>
            </a:r>
          </a:p>
          <a:p>
            <a:r>
              <a:rPr lang="tr-TR" dirty="0" err="1" smtClean="0"/>
              <a:t>Keltler</a:t>
            </a:r>
            <a:r>
              <a:rPr lang="tr-TR" dirty="0" smtClean="0"/>
              <a:t> </a:t>
            </a:r>
            <a:r>
              <a:rPr lang="tr-TR" dirty="0"/>
              <a:t>dini inanışlara çok önem verirlerdi. Din onlar için bir amaçtı. </a:t>
            </a:r>
            <a:r>
              <a:rPr lang="tr-TR" dirty="0" err="1"/>
              <a:t>Keltlerin</a:t>
            </a:r>
            <a:r>
              <a:rPr lang="tr-TR" dirty="0"/>
              <a:t> inanışına göre at eti yenilmezdi. </a:t>
            </a:r>
            <a:r>
              <a:rPr lang="tr-TR" dirty="0" err="1"/>
              <a:t>Keltlerde</a:t>
            </a:r>
            <a:r>
              <a:rPr lang="tr-TR" dirty="0"/>
              <a:t> yazılı bir kültür bulunmamaktadır. </a:t>
            </a:r>
            <a:r>
              <a:rPr lang="tr-TR" dirty="0" err="1"/>
              <a:t>Durid</a:t>
            </a:r>
            <a:r>
              <a:rPr lang="tr-TR" dirty="0"/>
              <a:t> denen rahipler halkı yönetir ve şiirler yazardı. </a:t>
            </a:r>
            <a:r>
              <a:rPr lang="tr-TR" dirty="0" err="1"/>
              <a:t>Keltlerin</a:t>
            </a:r>
            <a:r>
              <a:rPr lang="tr-TR" dirty="0"/>
              <a:t> dini çok tanrılı dinlerdendir. Onların en önemli tanrısı güneş tanrısıdır. Adı </a:t>
            </a:r>
            <a:r>
              <a:rPr lang="tr-TR" dirty="0" err="1"/>
              <a:t>Lugus’dur</a:t>
            </a:r>
            <a:r>
              <a:rPr lang="tr-TR" dirty="0"/>
              <a:t>. Günümüzde </a:t>
            </a:r>
            <a:r>
              <a:rPr lang="tr-TR" dirty="0" err="1"/>
              <a:t>Lugus</a:t>
            </a:r>
            <a:r>
              <a:rPr lang="tr-TR" dirty="0"/>
              <a:t>, </a:t>
            </a:r>
            <a:r>
              <a:rPr lang="tr-TR" dirty="0" err="1"/>
              <a:t>Apollon</a:t>
            </a:r>
            <a:r>
              <a:rPr lang="tr-TR" dirty="0"/>
              <a:t> ile özdeşleştirilmiştir.</a:t>
            </a:r>
          </a:p>
        </p:txBody>
      </p:sp>
    </p:spTree>
    <p:extLst>
      <p:ext uri="{BB962C8B-B14F-4D97-AF65-F5344CB8AC3E}">
        <p14:creationId xmlns:p14="http://schemas.microsoft.com/office/powerpoint/2010/main" val="1831976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Yüzölçümü bakımından Okyanusya’dan sonra en küçük kıta olan Avrupa, Eski Dünya kara kütlesinin (Avrasya), kuzeybatısında Asya’dan yarımada şeklinde ayrılan küçük bir kısmıdır. Aslında Asya ile Avrupa kıtaları bir bütünsellik gösterir ve Avrasya </a:t>
            </a:r>
            <a:r>
              <a:rPr lang="tr-TR" dirty="0" smtClean="0"/>
              <a:t>adını taşımaktadır.</a:t>
            </a:r>
          </a:p>
          <a:p>
            <a:r>
              <a:rPr lang="tr-TR" dirty="0"/>
              <a:t>Kuzeyde Kuzey Buz Denizi, batıda Atlas Okyanusu ve güneyde Akdeniz ile çevrilen olan kıta, Afrika’ya çok </a:t>
            </a:r>
            <a:r>
              <a:rPr lang="tr-TR" dirty="0" smtClean="0"/>
              <a:t>yaklaşır</a:t>
            </a:r>
          </a:p>
          <a:p>
            <a:r>
              <a:rPr lang="tr-TR" dirty="0"/>
              <a:t>Örneğin bu uzaklıklar, Cebelitarık Boğazı’nda 14 km, Sicilya Boğazı’nda ise 140 km kadardır. Güneydoğuda ise, Ege Denizi, Marmara ve İstanbul - Çanakkale boğazları ile Asya Kıtası ve Ortadoğu topraklarından ayrılır</a:t>
            </a:r>
          </a:p>
        </p:txBody>
      </p:sp>
    </p:spTree>
    <p:extLst>
      <p:ext uri="{BB962C8B-B14F-4D97-AF65-F5344CB8AC3E}">
        <p14:creationId xmlns:p14="http://schemas.microsoft.com/office/powerpoint/2010/main" val="584317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Doğuda, Asya Kıtası ile olan sının kesinlik taşımasa da Ural Dağları ile Ural Nehri’nin bu iki kıta arasında doğal bir sınır oluşturdukları kabul </a:t>
            </a:r>
            <a:r>
              <a:rPr lang="tr-TR" dirty="0" smtClean="0"/>
              <a:t>edilmektedir</a:t>
            </a:r>
          </a:p>
          <a:p>
            <a:r>
              <a:rPr lang="tr-TR" dirty="0"/>
              <a:t>Güneydoğuda ise Kafkas Dağları’nın su bölüm çizgisinin Asya ile Avrupa arasında ikinci bir doğal sınır oluşturduğu varsayılmaktadır</a:t>
            </a:r>
            <a:r>
              <a:rPr lang="tr-TR" dirty="0" smtClean="0"/>
              <a:t>.</a:t>
            </a:r>
          </a:p>
          <a:p>
            <a:r>
              <a:rPr lang="tr-TR" dirty="0"/>
              <a:t>Ural Dağları ile Hazar Denizi arasındaki sınır ya Ural nehri, ya da bunun daha doğusundaki </a:t>
            </a:r>
            <a:r>
              <a:rPr lang="tr-TR" dirty="0" err="1"/>
              <a:t>Emba</a:t>
            </a:r>
            <a:r>
              <a:rPr lang="tr-TR" dirty="0"/>
              <a:t> Nehri’ni takip etmektedir.</a:t>
            </a:r>
          </a:p>
        </p:txBody>
      </p:sp>
    </p:spTree>
    <p:extLst>
      <p:ext uri="{BB962C8B-B14F-4D97-AF65-F5344CB8AC3E}">
        <p14:creationId xmlns:p14="http://schemas.microsoft.com/office/powerpoint/2010/main" val="164063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Hazar Denizi ile Karadeniz arasında ise üç ayrı sınır çizgisi kullanılabilir: Birisi en kuzeyde Hazar ve Azak denizleri arasındaki Kuma </a:t>
            </a:r>
            <a:r>
              <a:rPr lang="tr-TR" dirty="0" err="1"/>
              <a:t>Maniç</a:t>
            </a:r>
            <a:r>
              <a:rPr lang="tr-TR" dirty="0"/>
              <a:t> Vadi Çukurluğu; </a:t>
            </a:r>
            <a:r>
              <a:rPr lang="tr-TR" dirty="0" err="1"/>
              <a:t>ikincisi.güneyde</a:t>
            </a:r>
            <a:r>
              <a:rPr lang="tr-TR" dirty="0"/>
              <a:t> Kafkas Dağları’nın su bölümü çizgisi; nihayet üçüncüsü, Rusya ile İran ve Türkiye arasındaki siyasi sınırdır. Bu değişken sınırlar sonucunda, bazı coğrafyacılar Azerbaycan, Ermenistan ye Gürcistan’ı Avrupa kıtasına dahil etmektedir bazıları, bu ülkeleri Asya topraklarında varsaymaktadır</a:t>
            </a:r>
            <a:r>
              <a:rPr lang="tr-TR" dirty="0" smtClean="0"/>
              <a:t>.</a:t>
            </a:r>
          </a:p>
          <a:p>
            <a:r>
              <a:rPr lang="tr-TR" dirty="0"/>
              <a:t>Avrupa’nın doğu sınırlarından hiç birisi kesin sınır karakteri taşımamakla birlikte, günümüzde bu sınır, genellikle Ural Dağları, Ural Nehri ve Kafkas Dağları’nın su bölüm çizgisinden geçirilmektedir.</a:t>
            </a:r>
          </a:p>
        </p:txBody>
      </p:sp>
    </p:spTree>
    <p:extLst>
      <p:ext uri="{BB962C8B-B14F-4D97-AF65-F5344CB8AC3E}">
        <p14:creationId xmlns:p14="http://schemas.microsoft.com/office/powerpoint/2010/main" val="1082030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Avrupa anakarası, alçak bir kıtadır. Ortalama yükseltisi 330 m. kadardır. Oysa bu değerler Asya’da 1010 m, Amerika’da 650 m, Afrika’da 600 m, ve </a:t>
            </a:r>
            <a:endParaRPr lang="tr-TR" dirty="0" smtClean="0"/>
          </a:p>
          <a:p>
            <a:r>
              <a:rPr lang="tr-TR" dirty="0"/>
              <a:t>Kıtada yükselti basamaklarının dağılışı da diğer anakaralara oranla çok farklıdır. Örneğin 0-200 m. yükseltilerin kapladığı alan kıtanın % 60 oranını bulurken; 200 - 500 </a:t>
            </a:r>
            <a:r>
              <a:rPr lang="tr-TR" dirty="0" err="1"/>
              <a:t>m.ler</a:t>
            </a:r>
            <a:r>
              <a:rPr lang="tr-TR" dirty="0"/>
              <a:t> arası % 24; 500 - 1000 </a:t>
            </a:r>
            <a:r>
              <a:rPr lang="tr-TR" dirty="0" err="1"/>
              <a:t>m.ler</a:t>
            </a:r>
            <a:r>
              <a:rPr lang="tr-TR" dirty="0"/>
              <a:t> arsası % 10; 1000 - 1500 </a:t>
            </a:r>
            <a:r>
              <a:rPr lang="tr-TR" dirty="0" err="1"/>
              <a:t>m.ler</a:t>
            </a:r>
            <a:r>
              <a:rPr lang="tr-TR" dirty="0"/>
              <a:t> arası % 5’lik değerlere </a:t>
            </a:r>
            <a:r>
              <a:rPr lang="tr-TR" dirty="0" err="1"/>
              <a:t>sahiptir.</a:t>
            </a:r>
            <a:r>
              <a:rPr lang="tr-TR" dirty="0" err="1" smtClean="0"/>
              <a:t>Türkiye’de</a:t>
            </a:r>
            <a:r>
              <a:rPr lang="tr-TR" dirty="0" smtClean="0"/>
              <a:t> </a:t>
            </a:r>
            <a:r>
              <a:rPr lang="tr-TR" dirty="0"/>
              <a:t>1132 m’yi bulmaktadır</a:t>
            </a:r>
            <a:r>
              <a:rPr lang="tr-TR" dirty="0" smtClean="0"/>
              <a:t>.</a:t>
            </a:r>
          </a:p>
          <a:p>
            <a:r>
              <a:rPr lang="tr-TR" dirty="0"/>
              <a:t>Kıtanın doğu yarısı, monoton yapısı, silik topografyası ile hemen hemen Kuzey Asya ovalarının bir devamı gibidir.</a:t>
            </a:r>
          </a:p>
        </p:txBody>
      </p:sp>
    </p:spTree>
    <p:extLst>
      <p:ext uri="{BB962C8B-B14F-4D97-AF65-F5344CB8AC3E}">
        <p14:creationId xmlns:p14="http://schemas.microsoft.com/office/powerpoint/2010/main" val="1821794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nedenle Doğu Avrupa, asıl Avrupa’nın gerçek bir parçası olmaktan çok onunla Asya arasında </a:t>
            </a:r>
            <a:endParaRPr lang="tr-TR" dirty="0" smtClean="0"/>
          </a:p>
          <a:p>
            <a:r>
              <a:rPr lang="tr-TR" dirty="0" smtClean="0"/>
              <a:t>Ortalama </a:t>
            </a:r>
            <a:r>
              <a:rPr lang="tr-TR" dirty="0"/>
              <a:t>yüksekliği çok az (330 m.) olan Avrupa, geniş çöl arazilerine sahip olmayan tek kıtadır. Akarsu ulaşımının en yoğun ve ülkeler arası göçlerin en fazla olduğu </a:t>
            </a:r>
            <a:r>
              <a:rPr lang="tr-TR" dirty="0" err="1"/>
              <a:t>kıtadır.</a:t>
            </a:r>
            <a:r>
              <a:rPr lang="tr-TR" dirty="0" err="1" smtClean="0"/>
              <a:t>geniş</a:t>
            </a:r>
            <a:r>
              <a:rPr lang="tr-TR" dirty="0" smtClean="0"/>
              <a:t> </a:t>
            </a:r>
            <a:r>
              <a:rPr lang="tr-TR" dirty="0"/>
              <a:t>bir geçit alanı durumundadır.</a:t>
            </a:r>
          </a:p>
        </p:txBody>
      </p:sp>
    </p:spTree>
    <p:extLst>
      <p:ext uri="{BB962C8B-B14F-4D97-AF65-F5344CB8AC3E}">
        <p14:creationId xmlns:p14="http://schemas.microsoft.com/office/powerpoint/2010/main" val="3547515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 görünüm itibari ile büyük bir yarımadayı andıran kıta, yüzlerce ada ve yarımadayı kapsamaktadır. Özetle, kıyılarındaki girinti ve çıkıntılarının fazla olmasından dolayı, Avrupa’da iç deniz, yarımada, ada, körfez ve koy sayısı çok fazladır.</a:t>
            </a:r>
          </a:p>
        </p:txBody>
      </p:sp>
    </p:spTree>
    <p:extLst>
      <p:ext uri="{BB962C8B-B14F-4D97-AF65-F5344CB8AC3E}">
        <p14:creationId xmlns:p14="http://schemas.microsoft.com/office/powerpoint/2010/main" val="24854610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fontAlgn="base"/>
            <a:r>
              <a:rPr lang="tr-TR" dirty="0"/>
              <a:t>Avrupa’nın en önemli nehirleri ve uzunlukları şöyledir;</a:t>
            </a:r>
          </a:p>
          <a:p>
            <a:pPr fontAlgn="base"/>
            <a:r>
              <a:rPr lang="tr-TR" b="1" dirty="0"/>
              <a:t>İspanya: </a:t>
            </a:r>
            <a:r>
              <a:rPr lang="tr-TR" dirty="0" err="1"/>
              <a:t>Duero</a:t>
            </a:r>
            <a:r>
              <a:rPr lang="tr-TR" dirty="0"/>
              <a:t> (786 km.), </a:t>
            </a:r>
            <a:r>
              <a:rPr lang="tr-TR" dirty="0" err="1"/>
              <a:t>Tajo</a:t>
            </a:r>
            <a:r>
              <a:rPr lang="tr-TR" dirty="0"/>
              <a:t> (1010 km.), </a:t>
            </a:r>
            <a:r>
              <a:rPr lang="tr-TR" dirty="0" err="1"/>
              <a:t>Guadiana</a:t>
            </a:r>
            <a:r>
              <a:rPr lang="tr-TR" dirty="0"/>
              <a:t> (801 km.), </a:t>
            </a:r>
            <a:r>
              <a:rPr lang="tr-TR" dirty="0" err="1"/>
              <a:t>Guadalquivir</a:t>
            </a:r>
            <a:r>
              <a:rPr lang="tr-TR" dirty="0"/>
              <a:t> (650 km.), </a:t>
            </a:r>
            <a:r>
              <a:rPr lang="tr-TR" dirty="0" err="1"/>
              <a:t>Ebro</a:t>
            </a:r>
            <a:r>
              <a:rPr lang="tr-TR" dirty="0"/>
              <a:t> (927 km.). bu nehirler arasında </a:t>
            </a:r>
            <a:r>
              <a:rPr lang="tr-TR" dirty="0" err="1"/>
              <a:t>Ebro</a:t>
            </a:r>
            <a:r>
              <a:rPr lang="tr-TR" dirty="0"/>
              <a:t> nehri dışındaki diğer nehirler Atlas Okyanusuna dökülür. </a:t>
            </a:r>
            <a:r>
              <a:rPr lang="tr-TR" dirty="0" err="1"/>
              <a:t>Ebro</a:t>
            </a:r>
            <a:r>
              <a:rPr lang="tr-TR" dirty="0"/>
              <a:t> nehri ise Akdeniz’e dökülür.</a:t>
            </a:r>
          </a:p>
          <a:p>
            <a:pPr fontAlgn="base"/>
            <a:r>
              <a:rPr lang="tr-TR" b="1" dirty="0"/>
              <a:t>Fransa:</a:t>
            </a:r>
            <a:r>
              <a:rPr lang="tr-TR" dirty="0"/>
              <a:t> Sen (776 km.), Loire (1020 km.), </a:t>
            </a:r>
            <a:r>
              <a:rPr lang="tr-TR" dirty="0" err="1"/>
              <a:t>Garonne</a:t>
            </a:r>
            <a:r>
              <a:rPr lang="tr-TR" dirty="0"/>
              <a:t> (650 km.), </a:t>
            </a:r>
            <a:r>
              <a:rPr lang="tr-TR" dirty="0" err="1"/>
              <a:t>Rhone</a:t>
            </a:r>
            <a:r>
              <a:rPr lang="tr-TR" dirty="0"/>
              <a:t> (812 km.), sen nehri Fransa’nın ulaşıma en elverişli akarsuyudur. Loire nehri ise Fransa’nın en uzun nehridir.</a:t>
            </a:r>
          </a:p>
          <a:p>
            <a:pPr fontAlgn="base"/>
            <a:r>
              <a:rPr lang="tr-TR" b="1" dirty="0"/>
              <a:t>İngiltere:</a:t>
            </a:r>
            <a:r>
              <a:rPr lang="tr-TR" dirty="0"/>
              <a:t>360 km. uzunluğundaki </a:t>
            </a:r>
            <a:r>
              <a:rPr lang="tr-TR" dirty="0" err="1"/>
              <a:t>Thames</a:t>
            </a:r>
            <a:r>
              <a:rPr lang="tr-TR" dirty="0"/>
              <a:t> nehri İngiltere’nin en uzun nehridir.</a:t>
            </a:r>
          </a:p>
          <a:p>
            <a:pPr fontAlgn="base"/>
            <a:r>
              <a:rPr lang="tr-TR" b="1" dirty="0"/>
              <a:t>Almanya:</a:t>
            </a:r>
            <a:r>
              <a:rPr lang="tr-TR" dirty="0"/>
              <a:t> Ren (1326 km.), </a:t>
            </a:r>
            <a:r>
              <a:rPr lang="tr-TR" dirty="0" err="1"/>
              <a:t>Elbe</a:t>
            </a:r>
            <a:r>
              <a:rPr lang="tr-TR" dirty="0"/>
              <a:t> (1165 km.), </a:t>
            </a:r>
            <a:r>
              <a:rPr lang="tr-TR" dirty="0" err="1"/>
              <a:t>Oder</a:t>
            </a:r>
            <a:r>
              <a:rPr lang="tr-TR" dirty="0"/>
              <a:t> (912 km.)</a:t>
            </a:r>
          </a:p>
          <a:p>
            <a:pPr fontAlgn="base"/>
            <a:r>
              <a:rPr lang="tr-TR" b="1" dirty="0"/>
              <a:t>Polonya:</a:t>
            </a:r>
            <a:r>
              <a:rPr lang="tr-TR" dirty="0"/>
              <a:t> </a:t>
            </a:r>
            <a:r>
              <a:rPr lang="tr-TR" dirty="0" err="1"/>
              <a:t>Vistül</a:t>
            </a:r>
            <a:r>
              <a:rPr lang="tr-TR" dirty="0"/>
              <a:t> (1387 km.)</a:t>
            </a:r>
          </a:p>
          <a:p>
            <a:pPr fontAlgn="base"/>
            <a:r>
              <a:rPr lang="tr-TR" b="1" dirty="0"/>
              <a:t>Rusya:</a:t>
            </a:r>
            <a:r>
              <a:rPr lang="tr-TR" dirty="0"/>
              <a:t> </a:t>
            </a:r>
            <a:r>
              <a:rPr lang="tr-TR" dirty="0" err="1"/>
              <a:t>Dvina</a:t>
            </a:r>
            <a:r>
              <a:rPr lang="tr-TR" dirty="0"/>
              <a:t> (1293 km.), </a:t>
            </a:r>
            <a:r>
              <a:rPr lang="tr-TR" dirty="0" err="1"/>
              <a:t>Peçora</a:t>
            </a:r>
            <a:r>
              <a:rPr lang="tr-TR"/>
              <a:t> (1789 km.), Volga (3688 km.), Don (1967 km.)</a:t>
            </a:r>
          </a:p>
          <a:p>
            <a:endParaRPr lang="tr-TR"/>
          </a:p>
        </p:txBody>
      </p:sp>
    </p:spTree>
    <p:extLst>
      <p:ext uri="{BB962C8B-B14F-4D97-AF65-F5344CB8AC3E}">
        <p14:creationId xmlns:p14="http://schemas.microsoft.com/office/powerpoint/2010/main" val="1382807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2050" name="Picture 2" descr="C:\Users\user\Downloads\avrupa-nehir-haritas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772817"/>
            <a:ext cx="7992888" cy="4176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5604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616</Words>
  <Application>Microsoft Office PowerPoint</Application>
  <PresentationFormat>Ekran Gösterisi (4:3)</PresentationFormat>
  <Paragraphs>31</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Keltler</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Mert</cp:lastModifiedBy>
  <cp:revision>2</cp:revision>
  <dcterms:created xsi:type="dcterms:W3CDTF">2017-09-26T17:12:10Z</dcterms:created>
  <dcterms:modified xsi:type="dcterms:W3CDTF">2017-10-31T10:21:59Z</dcterms:modified>
</cp:coreProperties>
</file>