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01886" y="2151596"/>
            <a:ext cx="9088041" cy="2631887"/>
          </a:xfrm>
        </p:spPr>
        <p:txBody>
          <a:bodyPr/>
          <a:lstStyle/>
          <a:p>
            <a:r>
              <a:rPr lang="tr-TR" b="1" dirty="0" smtClean="0"/>
              <a:t>İYODİMETRİK METAMİZOL SODYUM TAYİNİ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53550"/>
            <a:ext cx="9221689" cy="71012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İYOTLA YAPILAN TİTRASYONLAR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İyot </a:t>
            </a:r>
            <a:r>
              <a:rPr lang="tr-TR" dirty="0"/>
              <a:t>iyi bir yükseltgeyici ajandır. İyot/iyodür </a:t>
            </a:r>
            <a:r>
              <a:rPr lang="tr-TR" dirty="0" smtClean="0"/>
              <a:t>(I</a:t>
            </a:r>
            <a:r>
              <a:rPr lang="tr-TR" baseline="-25000" dirty="0" smtClean="0"/>
              <a:t>2</a:t>
            </a:r>
            <a:r>
              <a:rPr lang="tr-TR" dirty="0" smtClean="0"/>
              <a:t>/I</a:t>
            </a:r>
            <a:r>
              <a:rPr lang="tr-TR" baseline="30000" dirty="0" smtClean="0"/>
              <a:t>-</a:t>
            </a:r>
            <a:r>
              <a:rPr lang="tr-TR" dirty="0" smtClean="0"/>
              <a:t>) sistemi</a:t>
            </a:r>
            <a:r>
              <a:rPr lang="tr-TR" dirty="0"/>
              <a:t>, standart redoks potansiyelleri kuvvetli oksitleyicilerle kuvvetli </a:t>
            </a:r>
            <a:r>
              <a:rPr lang="tr-TR" dirty="0" err="1"/>
              <a:t>redükleyiciler</a:t>
            </a:r>
            <a:r>
              <a:rPr lang="tr-TR" dirty="0"/>
              <a:t> arasında olduğu için geniş bir kullanım alanına </a:t>
            </a:r>
            <a:r>
              <a:rPr lang="tr-TR" dirty="0" smtClean="0"/>
              <a:t>sahiptir.</a:t>
            </a:r>
          </a:p>
          <a:p>
            <a:pPr algn="just"/>
            <a:r>
              <a:rPr lang="tr-TR" dirty="0" smtClean="0"/>
              <a:t>Kuvvetli </a:t>
            </a:r>
            <a:r>
              <a:rPr lang="tr-TR" dirty="0"/>
              <a:t>oksitleyiciler iyodür anyonunu </a:t>
            </a:r>
            <a:r>
              <a:rPr lang="tr-TR" dirty="0" err="1"/>
              <a:t>iyota</a:t>
            </a:r>
            <a:r>
              <a:rPr lang="tr-TR" dirty="0"/>
              <a:t> yükseltgerken, kuvvetli </a:t>
            </a:r>
            <a:r>
              <a:rPr lang="tr-TR" dirty="0" err="1"/>
              <a:t>redükleyiciler</a:t>
            </a:r>
            <a:r>
              <a:rPr lang="tr-TR" dirty="0"/>
              <a:t> </a:t>
            </a:r>
            <a:r>
              <a:rPr lang="tr-TR" dirty="0" err="1"/>
              <a:t>iyotu</a:t>
            </a:r>
            <a:r>
              <a:rPr lang="tr-TR" dirty="0"/>
              <a:t> iyodüre </a:t>
            </a:r>
            <a:r>
              <a:rPr lang="tr-TR" dirty="0" smtClean="0"/>
              <a:t>indirgerler.</a:t>
            </a:r>
          </a:p>
          <a:p>
            <a:pPr algn="just"/>
            <a:r>
              <a:rPr lang="tr-TR" dirty="0" smtClean="0"/>
              <a:t>İyot </a:t>
            </a:r>
            <a:r>
              <a:rPr lang="tr-TR" dirty="0"/>
              <a:t>suda çok az çözündüğü için KI ilave edilerek </a:t>
            </a:r>
            <a:r>
              <a:rPr lang="tr-TR" dirty="0" smtClean="0"/>
              <a:t>I</a:t>
            </a:r>
            <a:r>
              <a:rPr lang="tr-TR" baseline="-25000" dirty="0" smtClean="0"/>
              <a:t>3</a:t>
            </a:r>
            <a:r>
              <a:rPr lang="tr-TR" baseline="30000" dirty="0" smtClean="0"/>
              <a:t>- </a:t>
            </a:r>
            <a:r>
              <a:rPr lang="tr-TR" dirty="0" smtClean="0"/>
              <a:t>(</a:t>
            </a:r>
            <a:r>
              <a:rPr lang="tr-TR" dirty="0" err="1"/>
              <a:t>triiyodür</a:t>
            </a:r>
            <a:r>
              <a:rPr lang="tr-TR" dirty="0"/>
              <a:t>) kompleksi oluşturularak çözülürler: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I</a:t>
            </a:r>
            <a:r>
              <a:rPr lang="tr-TR" baseline="-25000" dirty="0" smtClean="0"/>
              <a:t>2</a:t>
            </a:r>
            <a:r>
              <a:rPr lang="tr-TR" dirty="0" smtClean="0"/>
              <a:t> + I</a:t>
            </a:r>
            <a:r>
              <a:rPr lang="tr-TR" baseline="30000" dirty="0" smtClean="0"/>
              <a:t>-</a:t>
            </a:r>
            <a:r>
              <a:rPr lang="tr-TR" dirty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/>
              <a:t>I</a:t>
            </a:r>
            <a:r>
              <a:rPr lang="tr-TR" baseline="-25000" dirty="0"/>
              <a:t>3</a:t>
            </a:r>
            <a:r>
              <a:rPr lang="tr-TR" baseline="30000" dirty="0"/>
              <a:t>-</a:t>
            </a:r>
            <a:endParaRPr lang="tr-TR" dirty="0"/>
          </a:p>
          <a:p>
            <a:pPr algn="just"/>
            <a:r>
              <a:rPr lang="tr-TR" dirty="0" err="1" smtClean="0"/>
              <a:t>Triiyodür</a:t>
            </a:r>
            <a:r>
              <a:rPr lang="tr-TR" dirty="0" smtClean="0"/>
              <a:t>/iyodür</a:t>
            </a:r>
            <a:r>
              <a:rPr lang="tr-TR" dirty="0"/>
              <a:t> (</a:t>
            </a:r>
            <a:r>
              <a:rPr lang="tr-TR" dirty="0" smtClean="0"/>
              <a:t>I</a:t>
            </a:r>
            <a:r>
              <a:rPr lang="tr-TR" baseline="-25000" dirty="0" smtClean="0"/>
              <a:t>3</a:t>
            </a:r>
            <a:r>
              <a:rPr lang="tr-TR" baseline="30000" dirty="0"/>
              <a:t>-</a:t>
            </a:r>
            <a:r>
              <a:rPr lang="tr-TR" dirty="0" smtClean="0"/>
              <a:t>/I</a:t>
            </a:r>
            <a:r>
              <a:rPr lang="tr-TR" baseline="30000" dirty="0" smtClean="0"/>
              <a:t>-</a:t>
            </a:r>
            <a:r>
              <a:rPr lang="tr-TR" dirty="0" smtClean="0"/>
              <a:t>)</a:t>
            </a:r>
            <a:r>
              <a:rPr lang="tr-TR" dirty="0"/>
              <a:t> </a:t>
            </a:r>
            <a:r>
              <a:rPr lang="tr-TR" dirty="0" smtClean="0"/>
              <a:t>çifti </a:t>
            </a:r>
            <a:r>
              <a:rPr lang="tr-TR" dirty="0"/>
              <a:t>ile iyot/iyodür çiftinin indirgenme potansiyelleri aynı olduğu için (0,54 V) </a:t>
            </a:r>
            <a:r>
              <a:rPr lang="tr-TR" dirty="0" smtClean="0"/>
              <a:t>I</a:t>
            </a:r>
            <a:r>
              <a:rPr lang="tr-TR" baseline="-25000" dirty="0" smtClean="0"/>
              <a:t>3</a:t>
            </a:r>
            <a:r>
              <a:rPr lang="tr-TR" baseline="30000" dirty="0" smtClean="0"/>
              <a:t>-</a:t>
            </a:r>
            <a:r>
              <a:rPr lang="tr-TR" dirty="0" smtClean="0"/>
              <a:t> </a:t>
            </a:r>
            <a:r>
              <a:rPr lang="tr-TR" dirty="0"/>
              <a:t>yerine </a:t>
            </a:r>
            <a:r>
              <a:rPr lang="tr-TR" dirty="0" smtClean="0"/>
              <a:t>I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/>
              <a:t>yazılabilir. </a:t>
            </a:r>
            <a:endParaRPr lang="tr-TR" dirty="0" smtClean="0"/>
          </a:p>
          <a:p>
            <a:pPr algn="just"/>
            <a:r>
              <a:rPr lang="tr-TR" dirty="0"/>
              <a:t>İyot </a:t>
            </a:r>
            <a:r>
              <a:rPr lang="tr-TR" dirty="0" err="1"/>
              <a:t>titrasyonları</a:t>
            </a:r>
            <a:r>
              <a:rPr lang="tr-TR" dirty="0"/>
              <a:t> ikiye ayrılır: </a:t>
            </a:r>
          </a:p>
          <a:p>
            <a:pPr marL="1018321" lvl="1" indent="-514350" algn="just">
              <a:buFont typeface="+mj-lt"/>
              <a:buAutoNum type="arabicPeriod"/>
            </a:pPr>
            <a:r>
              <a:rPr lang="tr-TR" dirty="0" err="1"/>
              <a:t>İyodimetri</a:t>
            </a:r>
            <a:r>
              <a:rPr lang="tr-TR" dirty="0"/>
              <a:t> (Direkt yöntem)</a:t>
            </a:r>
          </a:p>
          <a:p>
            <a:pPr marL="1018321" lvl="1" indent="-514350" algn="just">
              <a:buFont typeface="+mj-lt"/>
              <a:buAutoNum type="arabicPeriod"/>
            </a:pPr>
            <a:r>
              <a:rPr lang="tr-TR" dirty="0" err="1"/>
              <a:t>İyodometri</a:t>
            </a:r>
            <a:r>
              <a:rPr lang="tr-TR" dirty="0"/>
              <a:t> (</a:t>
            </a:r>
            <a:r>
              <a:rPr lang="tr-TR" dirty="0" err="1"/>
              <a:t>İndirekt</a:t>
            </a:r>
            <a:r>
              <a:rPr lang="tr-TR" dirty="0"/>
              <a:t> yöntem)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388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209822"/>
            <a:ext cx="9221689" cy="65385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İYODİMETRİ VE İYODOMETRİ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b="1" u="sng" dirty="0" err="1"/>
              <a:t>İyodimetri</a:t>
            </a:r>
            <a:r>
              <a:rPr lang="tr-TR" b="1" u="sng" dirty="0"/>
              <a:t> (Direkt yöntem): </a:t>
            </a:r>
            <a:r>
              <a:rPr lang="tr-TR" dirty="0"/>
              <a:t>Bu yöntemde indirgeyici bir </a:t>
            </a:r>
            <a:r>
              <a:rPr lang="tr-TR" dirty="0" err="1"/>
              <a:t>analit</a:t>
            </a:r>
            <a:r>
              <a:rPr lang="tr-TR" dirty="0"/>
              <a:t>, standart iyot çözeltisi kullanılarak titre edilir. Reaksiyon ortamı </a:t>
            </a:r>
            <a:r>
              <a:rPr lang="tr-TR" dirty="0" err="1"/>
              <a:t>nötral</a:t>
            </a:r>
            <a:r>
              <a:rPr lang="tr-TR" dirty="0"/>
              <a:t> veya hafif </a:t>
            </a:r>
            <a:r>
              <a:rPr lang="tr-TR" dirty="0" err="1"/>
              <a:t>asidiktir.Standart</a:t>
            </a:r>
            <a:r>
              <a:rPr lang="tr-TR" dirty="0"/>
              <a:t> indirgenme potansiyeli iyot/iyodür çiftinin potansiyelinden daha düşük olan maddeler iyot tarafından yükseltgenirler. </a:t>
            </a:r>
            <a:endParaRPr lang="tr-TR" dirty="0" smtClean="0"/>
          </a:p>
          <a:p>
            <a:pPr algn="just"/>
            <a:r>
              <a:rPr lang="tr-TR" b="1" u="sng" dirty="0" err="1" smtClean="0"/>
              <a:t>İyodometri</a:t>
            </a:r>
            <a:r>
              <a:rPr lang="tr-TR" b="1" u="sng" dirty="0" smtClean="0"/>
              <a:t> (</a:t>
            </a:r>
            <a:r>
              <a:rPr lang="tr-TR" b="1" u="sng" dirty="0" err="1" smtClean="0"/>
              <a:t>İndirekt</a:t>
            </a:r>
            <a:r>
              <a:rPr lang="tr-TR" b="1" u="sng" dirty="0" smtClean="0"/>
              <a:t> yöntem):</a:t>
            </a:r>
            <a:r>
              <a:rPr lang="tr-TR" dirty="0" smtClean="0"/>
              <a:t> Bu yöntemde yükseltgeyici bir </a:t>
            </a:r>
            <a:r>
              <a:rPr lang="tr-TR" dirty="0" err="1" smtClean="0"/>
              <a:t>analitin</a:t>
            </a:r>
            <a:r>
              <a:rPr lang="tr-TR" dirty="0" smtClean="0"/>
              <a:t> üzerine </a:t>
            </a:r>
            <a:r>
              <a:rPr lang="tr-TR" dirty="0"/>
              <a:t>iyodürün (</a:t>
            </a:r>
            <a:r>
              <a:rPr lang="tr-TR" dirty="0" smtClean="0"/>
              <a:t>I</a:t>
            </a:r>
            <a:r>
              <a:rPr lang="tr-TR" baseline="30000" dirty="0" smtClean="0"/>
              <a:t>-</a:t>
            </a:r>
            <a:r>
              <a:rPr lang="tr-TR" dirty="0" smtClean="0"/>
              <a:t>) aşırısı eklenir ve açığa çıkan iyodür yükseltgenerek </a:t>
            </a:r>
            <a:r>
              <a:rPr lang="tr-TR" dirty="0" err="1" smtClean="0"/>
              <a:t>iyota</a:t>
            </a:r>
            <a:r>
              <a:rPr lang="tr-TR" dirty="0" smtClean="0"/>
              <a:t> dönüşür. Açığa çıkan iyot standart bir </a:t>
            </a:r>
            <a:r>
              <a:rPr lang="tr-TR" dirty="0" err="1" smtClean="0"/>
              <a:t>tiyosülfat</a:t>
            </a:r>
            <a:r>
              <a:rPr lang="tr-TR" dirty="0" smtClean="0"/>
              <a:t> çözeltisi ile titre edilir. Bu reaksiyonun avantajı </a:t>
            </a:r>
            <a:r>
              <a:rPr lang="tr-TR" dirty="0" err="1" smtClean="0"/>
              <a:t>iyotun</a:t>
            </a:r>
            <a:r>
              <a:rPr lang="tr-TR" dirty="0" smtClean="0"/>
              <a:t> rengi nedeniyle çok az iyot olsa bile kolayca </a:t>
            </a:r>
            <a:r>
              <a:rPr lang="tr-TR" dirty="0" err="1" smtClean="0"/>
              <a:t>farkedilebilmesidir</a:t>
            </a:r>
            <a:r>
              <a:rPr lang="tr-TR" dirty="0" smtClean="0"/>
              <a:t>. </a:t>
            </a:r>
          </a:p>
          <a:p>
            <a:pPr algn="just"/>
            <a:r>
              <a:rPr lang="tr-TR" smtClean="0"/>
              <a:t>İyot </a:t>
            </a:r>
            <a:r>
              <a:rPr lang="tr-TR" dirty="0" smtClean="0"/>
              <a:t>reaksiyonları alkali ortamda uygulanamaz çünkü bu durumda bir iç redoks gözlenir</a:t>
            </a:r>
            <a:r>
              <a:rPr lang="tr-TR" smtClean="0"/>
              <a:t>. </a:t>
            </a:r>
          </a:p>
          <a:p>
            <a:pPr algn="just"/>
            <a:r>
              <a:rPr lang="tr-TR" smtClean="0"/>
              <a:t>İyot </a:t>
            </a:r>
            <a:r>
              <a:rPr lang="tr-TR" dirty="0" err="1" smtClean="0"/>
              <a:t>titrasyonlarında</a:t>
            </a:r>
            <a:r>
              <a:rPr lang="tr-TR" dirty="0" smtClean="0"/>
              <a:t> indikatör olarak nişasta kullanılır. İyot nişasta ile çok şiddetli bir mavi renge sahip kompleks meydana getirir. </a:t>
            </a:r>
            <a:r>
              <a:rPr lang="tr-TR" dirty="0" err="1" smtClean="0"/>
              <a:t>İyodimetride</a:t>
            </a:r>
            <a:r>
              <a:rPr lang="tr-TR" dirty="0" smtClean="0"/>
              <a:t> reaksiyonun bitişi </a:t>
            </a:r>
            <a:r>
              <a:rPr lang="tr-TR" dirty="0" err="1" smtClean="0"/>
              <a:t>analitin</a:t>
            </a:r>
            <a:r>
              <a:rPr lang="tr-TR" dirty="0" smtClean="0"/>
              <a:t> tükenmesi ve </a:t>
            </a:r>
            <a:r>
              <a:rPr lang="tr-TR" dirty="0" err="1" smtClean="0"/>
              <a:t>iyotun</a:t>
            </a:r>
            <a:r>
              <a:rPr lang="tr-TR" dirty="0" smtClean="0"/>
              <a:t> nişasta ile mavi rengin oluşturmasıyla </a:t>
            </a:r>
            <a:r>
              <a:rPr lang="tr-TR" dirty="0" err="1" smtClean="0"/>
              <a:t>anaşılır</a:t>
            </a:r>
            <a:r>
              <a:rPr lang="tr-TR" dirty="0" smtClean="0"/>
              <a:t>. </a:t>
            </a:r>
            <a:r>
              <a:rPr lang="tr-TR" dirty="0" err="1" smtClean="0"/>
              <a:t>İyodometride</a:t>
            </a:r>
            <a:r>
              <a:rPr lang="tr-TR" dirty="0" smtClean="0"/>
              <a:t> ise </a:t>
            </a:r>
            <a:r>
              <a:rPr lang="tr-TR" dirty="0" err="1" smtClean="0"/>
              <a:t>titrasyonun</a:t>
            </a:r>
            <a:r>
              <a:rPr lang="tr-TR" dirty="0" smtClean="0"/>
              <a:t> başında </a:t>
            </a:r>
            <a:r>
              <a:rPr lang="tr-TR" dirty="0" err="1" smtClean="0"/>
              <a:t>erlende</a:t>
            </a:r>
            <a:r>
              <a:rPr lang="tr-TR" dirty="0" smtClean="0"/>
              <a:t> iyot bulunacağı için nişasta ile mavi renk oluşur ve </a:t>
            </a:r>
            <a:r>
              <a:rPr lang="tr-TR" dirty="0" err="1" smtClean="0"/>
              <a:t>titrasyon</a:t>
            </a:r>
            <a:r>
              <a:rPr lang="tr-TR" dirty="0" smtClean="0"/>
              <a:t> sonunda tüm iyot iyodüre dönüşeceğinden bu renk kaybolur.</a:t>
            </a:r>
          </a:p>
        </p:txBody>
      </p:sp>
    </p:spTree>
    <p:extLst>
      <p:ext uri="{BB962C8B-B14F-4D97-AF65-F5344CB8AC3E}">
        <p14:creationId xmlns:p14="http://schemas.microsoft.com/office/powerpoint/2010/main" val="166273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81686"/>
            <a:ext cx="9221689" cy="68198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İYOT ÇÖZELTİSİNİN AYARLANMASI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İyot </a:t>
            </a:r>
            <a:r>
              <a:rPr lang="tr-TR" dirty="0"/>
              <a:t>çözeltisi </a:t>
            </a:r>
            <a:r>
              <a:rPr lang="tr-TR" dirty="0" err="1"/>
              <a:t>arsenit</a:t>
            </a:r>
            <a:r>
              <a:rPr lang="tr-TR" dirty="0"/>
              <a:t> (AsO</a:t>
            </a:r>
            <a:r>
              <a:rPr lang="tr-TR" baseline="-25000" dirty="0"/>
              <a:t>3</a:t>
            </a:r>
            <a:r>
              <a:rPr lang="tr-TR" baseline="30000" dirty="0"/>
              <a:t>-3</a:t>
            </a:r>
            <a:r>
              <a:rPr lang="tr-TR" dirty="0" smtClean="0"/>
              <a:t>) </a:t>
            </a:r>
            <a:r>
              <a:rPr lang="tr-TR" dirty="0"/>
              <a:t>kullanılarak standardize </a:t>
            </a:r>
            <a:r>
              <a:rPr lang="tr-TR" dirty="0" smtClean="0"/>
              <a:t>edilir.</a:t>
            </a:r>
          </a:p>
          <a:p>
            <a:pPr algn="just"/>
            <a:r>
              <a:rPr lang="tr-TR" dirty="0" smtClean="0"/>
              <a:t>Bunun </a:t>
            </a:r>
            <a:r>
              <a:rPr lang="tr-TR" dirty="0"/>
              <a:t>için </a:t>
            </a:r>
            <a:r>
              <a:rPr lang="tr-TR" dirty="0" err="1"/>
              <a:t>normalitesi</a:t>
            </a:r>
            <a:r>
              <a:rPr lang="tr-TR" dirty="0"/>
              <a:t> bilinen 10 </a:t>
            </a:r>
            <a:r>
              <a:rPr lang="tr-TR" dirty="0" err="1"/>
              <a:t>mL</a:t>
            </a:r>
            <a:r>
              <a:rPr lang="tr-TR" dirty="0"/>
              <a:t> </a:t>
            </a:r>
            <a:r>
              <a:rPr lang="tr-TR" dirty="0" err="1"/>
              <a:t>arsenit</a:t>
            </a:r>
            <a:r>
              <a:rPr lang="tr-TR" dirty="0"/>
              <a:t> üzerine 1g NaHCO</a:t>
            </a:r>
            <a:r>
              <a:rPr lang="tr-TR" baseline="-25000" dirty="0"/>
              <a:t>3</a:t>
            </a:r>
            <a:r>
              <a:rPr lang="tr-TR" dirty="0" smtClean="0"/>
              <a:t> </a:t>
            </a:r>
            <a:r>
              <a:rPr lang="tr-TR" dirty="0"/>
              <a:t>eklenir ve iyot çözeltisi ile titre edilmeye başlanır. </a:t>
            </a:r>
            <a:endParaRPr lang="tr-TR" dirty="0" smtClean="0"/>
          </a:p>
          <a:p>
            <a:pPr algn="just"/>
            <a:r>
              <a:rPr lang="tr-TR" dirty="0" err="1" smtClean="0"/>
              <a:t>Titrasyonun</a:t>
            </a:r>
            <a:r>
              <a:rPr lang="tr-TR" dirty="0" smtClean="0"/>
              <a:t> </a:t>
            </a:r>
            <a:r>
              <a:rPr lang="tr-TR" dirty="0"/>
              <a:t>sonlarına doğru 1 </a:t>
            </a:r>
            <a:r>
              <a:rPr lang="tr-TR" dirty="0" err="1"/>
              <a:t>mL</a:t>
            </a:r>
            <a:r>
              <a:rPr lang="tr-TR" dirty="0"/>
              <a:t> nişasta eklenir ve mavi renge kadar titre edilir. </a:t>
            </a:r>
          </a:p>
        </p:txBody>
      </p:sp>
    </p:spTree>
    <p:extLst>
      <p:ext uri="{BB962C8B-B14F-4D97-AF65-F5344CB8AC3E}">
        <p14:creationId xmlns:p14="http://schemas.microsoft.com/office/powerpoint/2010/main" val="239298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25414"/>
            <a:ext cx="9221689" cy="73825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METAMİZOL SODYUM TAYİNİ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Metamizol</a:t>
            </a:r>
            <a:r>
              <a:rPr lang="tr-TR" dirty="0" smtClean="0"/>
              <a:t> sodyum suda </a:t>
            </a:r>
            <a:r>
              <a:rPr lang="tr-TR" dirty="0"/>
              <a:t>çok dayanıksız olduğu için, </a:t>
            </a:r>
            <a:r>
              <a:rPr lang="tr-TR" dirty="0" err="1"/>
              <a:t>erlene</a:t>
            </a:r>
            <a:r>
              <a:rPr lang="tr-TR" dirty="0"/>
              <a:t> çok fazla su eklenmeden ve hazırlandıktan sonra hızlı bir şekilde titre edilir. </a:t>
            </a:r>
            <a:r>
              <a:rPr lang="tr-TR" dirty="0" err="1"/>
              <a:t>Metamizol</a:t>
            </a:r>
            <a:r>
              <a:rPr lang="tr-TR" dirty="0"/>
              <a:t> </a:t>
            </a:r>
            <a:r>
              <a:rPr lang="tr-TR" dirty="0" smtClean="0"/>
              <a:t>sodyumun iyotla </a:t>
            </a:r>
            <a:r>
              <a:rPr lang="tr-TR" dirty="0"/>
              <a:t>verdiği reaksiyon bir katılma (</a:t>
            </a:r>
            <a:r>
              <a:rPr lang="tr-TR" dirty="0" err="1"/>
              <a:t>addisyon</a:t>
            </a:r>
            <a:r>
              <a:rPr lang="tr-TR" dirty="0"/>
              <a:t>) reaksiyonudur.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206" y="4410686"/>
            <a:ext cx="81534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54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Masanıza verilmiş olan </a:t>
            </a:r>
            <a:r>
              <a:rPr lang="tr-TR" dirty="0" err="1" smtClean="0"/>
              <a:t>metamizol</a:t>
            </a:r>
            <a:r>
              <a:rPr lang="tr-TR" smtClean="0"/>
              <a:t> sodyum tabletleri </a:t>
            </a:r>
            <a:r>
              <a:rPr lang="tr-TR" dirty="0"/>
              <a:t>eczacı paketlerinden çıkarılır ve hepsi hassas terazide tartılır. Tartılan tablet sayısı ve ağırlıkları bir yere not alınır ve bir tablete denk gelen miktar hesaplanır. </a:t>
            </a:r>
            <a:endParaRPr lang="tr-TR" dirty="0" smtClean="0"/>
          </a:p>
          <a:p>
            <a:pPr algn="just"/>
            <a:r>
              <a:rPr lang="tr-TR" dirty="0" smtClean="0"/>
              <a:t>Ardından </a:t>
            </a:r>
            <a:r>
              <a:rPr lang="tr-TR" dirty="0"/>
              <a:t>bir havanda bütün tabletler toz haline getirilir. Bu toz haline getirilmiş numuneden bir tablete denk gelen miktar tartılarak </a:t>
            </a:r>
            <a:r>
              <a:rPr lang="tr-TR" dirty="0" err="1"/>
              <a:t>erlene</a:t>
            </a:r>
            <a:r>
              <a:rPr lang="tr-TR" dirty="0"/>
              <a:t> alınır. </a:t>
            </a:r>
            <a:endParaRPr lang="tr-TR" dirty="0" smtClean="0"/>
          </a:p>
          <a:p>
            <a:pPr algn="just"/>
            <a:r>
              <a:rPr lang="tr-TR" dirty="0" smtClean="0"/>
              <a:t>Üzerine </a:t>
            </a:r>
            <a:r>
              <a:rPr lang="tr-TR" dirty="0"/>
              <a:t>5 </a:t>
            </a:r>
            <a:r>
              <a:rPr lang="tr-TR" dirty="0" err="1"/>
              <a:t>mL</a:t>
            </a:r>
            <a:r>
              <a:rPr lang="tr-TR" dirty="0"/>
              <a:t> su ve 5 </a:t>
            </a:r>
            <a:r>
              <a:rPr lang="tr-TR" dirty="0" err="1"/>
              <a:t>mL</a:t>
            </a:r>
            <a:r>
              <a:rPr lang="tr-TR" dirty="0"/>
              <a:t> </a:t>
            </a:r>
            <a:r>
              <a:rPr lang="tr-TR" dirty="0" smtClean="0"/>
              <a:t>0.02M HNO</a:t>
            </a:r>
            <a:r>
              <a:rPr lang="tr-TR" baseline="-25000" dirty="0" smtClean="0"/>
              <a:t>3</a:t>
            </a:r>
            <a:r>
              <a:rPr lang="tr-TR" dirty="0" smtClean="0"/>
              <a:t> ilave </a:t>
            </a:r>
            <a:r>
              <a:rPr lang="tr-TR" dirty="0"/>
              <a:t>edilir. Beklenmeden </a:t>
            </a:r>
            <a:r>
              <a:rPr lang="tr-TR" dirty="0" err="1"/>
              <a:t>titrasyona</a:t>
            </a:r>
            <a:r>
              <a:rPr lang="tr-TR" dirty="0"/>
              <a:t> başlanır, </a:t>
            </a:r>
            <a:r>
              <a:rPr lang="tr-TR" dirty="0" err="1"/>
              <a:t>titrasyonun</a:t>
            </a:r>
            <a:r>
              <a:rPr lang="tr-TR" dirty="0"/>
              <a:t> sonlarına doğru (sorumlu asistanınıza danışın) 1 </a:t>
            </a:r>
            <a:r>
              <a:rPr lang="tr-TR" dirty="0" err="1"/>
              <a:t>mL</a:t>
            </a:r>
            <a:r>
              <a:rPr lang="tr-TR" dirty="0"/>
              <a:t> nişasta eklenip mor renk (2 </a:t>
            </a:r>
            <a:r>
              <a:rPr lang="tr-TR" dirty="0" err="1"/>
              <a:t>dk</a:t>
            </a:r>
            <a:r>
              <a:rPr lang="tr-TR" dirty="0"/>
              <a:t> kadar dayanıklı) elde edilinceye kadar standart iyot çözeltisi ile titre </a:t>
            </a:r>
            <a:r>
              <a:rPr lang="tr-TR" dirty="0" smtClean="0"/>
              <a:t>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6825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53550"/>
            <a:ext cx="9221689" cy="71012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HESAPLAMALAR</a:t>
            </a:r>
            <a:endParaRPr lang="tr-T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tr-TR" dirty="0" smtClean="0"/>
                  <a:t>Reaksiyona giren </a:t>
                </a:r>
                <a:r>
                  <a:rPr lang="tr-TR" dirty="0" err="1" smtClean="0"/>
                  <a:t>metamizol</a:t>
                </a:r>
                <a:r>
                  <a:rPr lang="tr-TR" dirty="0" smtClean="0"/>
                  <a:t> sodyum ve </a:t>
                </a:r>
                <a:r>
                  <a:rPr lang="tr-TR" dirty="0" err="1" smtClean="0"/>
                  <a:t>iyotun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mol</a:t>
                </a:r>
                <a:r>
                  <a:rPr lang="tr-TR" dirty="0" smtClean="0"/>
                  <a:t> sayıları eşittir. </a:t>
                </a:r>
                <a:endParaRPr lang="tr-TR" dirty="0"/>
              </a:p>
              <a:p>
                <a:pPr lvl="1" algn="just"/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𝑚𝑒𝑡𝑎𝑚𝑖𝑧𝑜𝑙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𝑠𝑜𝑑𝑦𝑢𝑚</m:t>
                        </m:r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𝑖𝑦𝑜𝑡</m:t>
                        </m:r>
                      </m:e>
                    </m:d>
                  </m:oMath>
                </a14:m>
                <a:endParaRPr lang="tr-TR" b="0" dirty="0" smtClean="0"/>
              </a:p>
              <a:p>
                <a:pPr lvl="1" algn="just"/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𝑠𝑎𝑓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𝑚𝑒𝑡𝑎𝑚𝑖𝑧𝑜𝑙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𝑠𝑜𝑑𝑦𝑢𝑚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𝑀𝐴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𝑚𝑒𝑡𝑎𝑚𝑖𝑧𝑜𝑙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𝑠𝑜𝑑𝑦𝑢𝑚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𝑖𝑦𝑜𝑡</m:t>
                        </m:r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𝑖𝑦𝑜𝑡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dirty="0" smtClean="0"/>
              </a:p>
              <a:p>
                <a:pPr algn="just"/>
                <a:r>
                  <a:rPr lang="tr-TR" dirty="0" err="1" smtClean="0"/>
                  <a:t>MA</a:t>
                </a:r>
                <a:r>
                  <a:rPr lang="tr-TR" baseline="-25000" dirty="0" err="1" smtClean="0"/>
                  <a:t>metamizol</a:t>
                </a:r>
                <a:r>
                  <a:rPr lang="tr-TR" baseline="-25000" dirty="0" smtClean="0"/>
                  <a:t> sodyum</a:t>
                </a:r>
                <a:r>
                  <a:rPr lang="tr-TR" dirty="0" smtClean="0"/>
                  <a:t>= 334 g/</a:t>
                </a:r>
                <a:r>
                  <a:rPr lang="tr-TR" dirty="0" err="1" smtClean="0"/>
                  <a:t>mol</a:t>
                </a:r>
                <a:endParaRPr lang="tr-TR" dirty="0" smtClean="0"/>
              </a:p>
              <a:p>
                <a:pPr algn="just"/>
                <a:r>
                  <a:rPr lang="tr-TR" sz="3400" dirty="0" err="1" smtClean="0"/>
                  <a:t>M</a:t>
                </a:r>
                <a:r>
                  <a:rPr lang="tr-TR" sz="3400" baseline="-25000" dirty="0" err="1" smtClean="0"/>
                  <a:t>iyot</a:t>
                </a:r>
                <a:r>
                  <a:rPr lang="tr-TR" sz="3400" baseline="-25000" dirty="0" smtClean="0"/>
                  <a:t> </a:t>
                </a:r>
                <a:r>
                  <a:rPr lang="tr-TR" sz="3400" dirty="0" smtClean="0"/>
                  <a:t>= 0,0515 M</a:t>
                </a:r>
                <a:endParaRPr lang="tr-TR" sz="34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53" t="-2541" r="-165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etin kutusu 2"/>
          <p:cNvSpPr txBox="1"/>
          <p:nvPr/>
        </p:nvSpPr>
        <p:spPr>
          <a:xfrm>
            <a:off x="155644" y="6670295"/>
            <a:ext cx="7699669" cy="70301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1984" dirty="0"/>
              <a:t>KAYNAKÇA</a:t>
            </a:r>
          </a:p>
          <a:p>
            <a:pPr marL="314982" indent="-314982">
              <a:buFont typeface="Arial" panose="020B0604020202020204" pitchFamily="34" charset="0"/>
              <a:buChar char="•"/>
              <a:defRPr/>
            </a:pPr>
            <a:r>
              <a:rPr lang="tr-TR" sz="1984" dirty="0"/>
              <a:t>Analitik Kimya Pratikleri – Kantitatif Analiz (Ed. Feyyaz Onur)</a:t>
            </a:r>
          </a:p>
        </p:txBody>
      </p:sp>
    </p:spTree>
    <p:extLst>
      <p:ext uri="{BB962C8B-B14F-4D97-AF65-F5344CB8AC3E}">
        <p14:creationId xmlns:p14="http://schemas.microsoft.com/office/powerpoint/2010/main" val="321739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676BB43F-806C-4246-A319-1CAA1D2FDB7F}" vid="{F2A7A42D-1360-46DA-9AC6-C63FA7CA2C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386</TotalTime>
  <Words>435</Words>
  <Application>Microsoft Office PowerPoint</Application>
  <PresentationFormat>Özel</PresentationFormat>
  <Paragraphs>32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Wingdings</vt:lpstr>
      <vt:lpstr>Office Teması</vt:lpstr>
      <vt:lpstr>İYODİMETRİK METAMİZOL SODYUM TAYİNİ</vt:lpstr>
      <vt:lpstr>İYOTLA YAPILAN TİTRASYONLAR</vt:lpstr>
      <vt:lpstr>İYODİMETRİ VE İYODOMETRİ</vt:lpstr>
      <vt:lpstr>İYOT ÇÖZELTİSİNİN AYARLANMASI</vt:lpstr>
      <vt:lpstr>METAMİZOL SODYUM TAYİNİ</vt:lpstr>
      <vt:lpstr>PowerPoint Sunusu</vt:lpstr>
      <vt:lpstr>HESAPLAMALAR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NOVALJİN TAYİNİ</dc:title>
  <dc:creator>ali kemal</dc:creator>
  <cp:lastModifiedBy>Burçin</cp:lastModifiedBy>
  <cp:revision>18</cp:revision>
  <dcterms:created xsi:type="dcterms:W3CDTF">2017-06-29T11:12:48Z</dcterms:created>
  <dcterms:modified xsi:type="dcterms:W3CDTF">2020-04-29T19:54:51Z</dcterms:modified>
</cp:coreProperties>
</file>