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8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22.09.19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7"/>
            <a:ext cx="7406640" cy="2295557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rgbClr val="660066"/>
                </a:solidFill>
              </a:rPr>
              <a:t>TÜRK DIŞ POLİTİKASI II (</a:t>
            </a:r>
            <a:r>
              <a:rPr lang="en-US" sz="4000" dirty="0" err="1" smtClean="0">
                <a:solidFill>
                  <a:srgbClr val="660066"/>
                </a:solidFill>
              </a:rPr>
              <a:t>Bahar</a:t>
            </a:r>
            <a:r>
              <a:rPr lang="en-US" sz="4000" dirty="0" smtClean="0">
                <a:solidFill>
                  <a:srgbClr val="660066"/>
                </a:solidFill>
              </a:rPr>
              <a:t> 2019-2020)</a:t>
            </a:r>
            <a:endParaRPr lang="en-US" sz="4000" dirty="0">
              <a:solidFill>
                <a:srgbClr val="66006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2447636"/>
            <a:ext cx="7406640" cy="2020454"/>
          </a:xfrm>
        </p:spPr>
        <p:txBody>
          <a:bodyPr>
            <a:normAutofit/>
          </a:bodyPr>
          <a:lstStyle/>
          <a:p>
            <a:endParaRPr lang="en-US" dirty="0" smtClean="0">
              <a:solidFill>
                <a:srgbClr val="660066"/>
              </a:solidFill>
            </a:endParaRPr>
          </a:p>
          <a:p>
            <a:endParaRPr lang="en-US" dirty="0" smtClean="0">
              <a:solidFill>
                <a:srgbClr val="660066"/>
              </a:solidFill>
            </a:endParaRPr>
          </a:p>
          <a:p>
            <a:r>
              <a:rPr lang="en-US" dirty="0">
                <a:solidFill>
                  <a:srgbClr val="660066"/>
                </a:solidFill>
              </a:rPr>
              <a:t>5</a:t>
            </a:r>
            <a:r>
              <a:rPr lang="en-US" dirty="0" smtClean="0">
                <a:solidFill>
                  <a:srgbClr val="660066"/>
                </a:solidFill>
              </a:rPr>
              <a:t>. </a:t>
            </a:r>
            <a:r>
              <a:rPr lang="en-US" dirty="0" err="1" smtClean="0">
                <a:solidFill>
                  <a:srgbClr val="660066"/>
                </a:solidFill>
              </a:rPr>
              <a:t>Hafta</a:t>
            </a:r>
            <a:r>
              <a:rPr lang="en-US" dirty="0" smtClean="0">
                <a:solidFill>
                  <a:srgbClr val="660066"/>
                </a:solidFill>
              </a:rPr>
              <a:t>: </a:t>
            </a:r>
            <a:r>
              <a:rPr lang="en-US" dirty="0" err="1" smtClean="0">
                <a:solidFill>
                  <a:srgbClr val="660066"/>
                </a:solidFill>
              </a:rPr>
              <a:t>Batı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Bloku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Ekseninde</a:t>
            </a:r>
            <a:r>
              <a:rPr lang="en-US" dirty="0" smtClean="0">
                <a:solidFill>
                  <a:srgbClr val="660066"/>
                </a:solidFill>
              </a:rPr>
              <a:t> Türkiye-2: 1980-1990 (I)</a:t>
            </a:r>
            <a:endParaRPr lang="en-US" dirty="0">
              <a:solidFill>
                <a:srgbClr val="660066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065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Batı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Bloku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Ekseninde</a:t>
            </a:r>
            <a:r>
              <a:rPr lang="en-US" sz="3200" dirty="0">
                <a:solidFill>
                  <a:srgbClr val="660066"/>
                </a:solidFill>
              </a:rPr>
              <a:t> Türkiye-2: 1980-1990 (I</a:t>
            </a:r>
            <a:r>
              <a:rPr lang="en-US" sz="3200" dirty="0" smtClean="0">
                <a:solidFill>
                  <a:srgbClr val="660066"/>
                </a:solidFill>
              </a:rPr>
              <a:t>) </a:t>
            </a:r>
            <a:r>
              <a:rPr lang="en-US" sz="3200" dirty="0" err="1" smtClean="0">
                <a:solidFill>
                  <a:srgbClr val="660066"/>
                </a:solidFill>
              </a:rPr>
              <a:t>Dönemin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Bilançosu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Ortam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Dinamikler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Küreselleşme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etkileri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Batı’nın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ABD’nin</a:t>
            </a:r>
            <a:r>
              <a:rPr lang="en-US" dirty="0" smtClean="0"/>
              <a:t> </a:t>
            </a:r>
            <a:r>
              <a:rPr lang="en-US" dirty="0" err="1" smtClean="0"/>
              <a:t>yükselişi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İnsan</a:t>
            </a:r>
            <a:r>
              <a:rPr lang="en-US" dirty="0" smtClean="0"/>
              <a:t> </a:t>
            </a:r>
            <a:r>
              <a:rPr lang="en-US" dirty="0" err="1" smtClean="0"/>
              <a:t>hakları</a:t>
            </a:r>
            <a:r>
              <a:rPr lang="en-US" dirty="0" smtClean="0"/>
              <a:t>, </a:t>
            </a:r>
            <a:r>
              <a:rPr lang="en-US" dirty="0" err="1" smtClean="0"/>
              <a:t>Yeşil</a:t>
            </a:r>
            <a:r>
              <a:rPr lang="en-US" dirty="0" smtClean="0"/>
              <a:t> </a:t>
            </a:r>
            <a:r>
              <a:rPr lang="en-US" dirty="0" err="1" smtClean="0"/>
              <a:t>Kuşak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Carter </a:t>
            </a:r>
            <a:r>
              <a:rPr lang="en-US" dirty="0" err="1" smtClean="0"/>
              <a:t>doktirini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Reagan </a:t>
            </a:r>
            <a:r>
              <a:rPr lang="en-US" dirty="0" err="1" smtClean="0"/>
              <a:t>doktirini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İkinci</a:t>
            </a:r>
            <a:r>
              <a:rPr lang="en-US" dirty="0" smtClean="0"/>
              <a:t> </a:t>
            </a:r>
            <a:r>
              <a:rPr lang="en-US" dirty="0" err="1" smtClean="0"/>
              <a:t>Soğuk</a:t>
            </a:r>
            <a:r>
              <a:rPr lang="en-US" dirty="0" smtClean="0"/>
              <a:t> </a:t>
            </a:r>
            <a:r>
              <a:rPr lang="en-US" dirty="0" err="1" smtClean="0"/>
              <a:t>Savaş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Sovyetlerin</a:t>
            </a:r>
            <a:r>
              <a:rPr lang="en-US" dirty="0" smtClean="0"/>
              <a:t> </a:t>
            </a:r>
            <a:r>
              <a:rPr lang="en-US" dirty="0" err="1" smtClean="0"/>
              <a:t>düşüşü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Balkanlar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Ortadoğu’daki</a:t>
            </a:r>
            <a:r>
              <a:rPr lang="en-US" dirty="0" smtClean="0"/>
              <a:t> </a:t>
            </a:r>
            <a:r>
              <a:rPr lang="en-US" dirty="0" err="1" smtClean="0"/>
              <a:t>bölgesel</a:t>
            </a:r>
            <a:r>
              <a:rPr lang="en-US" dirty="0" smtClean="0"/>
              <a:t> </a:t>
            </a:r>
            <a:r>
              <a:rPr lang="en-US" dirty="0" err="1" smtClean="0"/>
              <a:t>gelişmeler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734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Dönemin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Bilançosu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İç</a:t>
            </a:r>
            <a:r>
              <a:rPr lang="en-US" dirty="0" smtClean="0"/>
              <a:t> </a:t>
            </a:r>
            <a:r>
              <a:rPr lang="en-US" dirty="0" err="1" smtClean="0"/>
              <a:t>Ortam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dinamikler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Dönemin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Ekonomisi</a:t>
            </a:r>
            <a:r>
              <a:rPr lang="en-US" dirty="0" smtClean="0"/>
              <a:t>: 24 </a:t>
            </a:r>
            <a:r>
              <a:rPr lang="en-US" dirty="0" err="1" smtClean="0"/>
              <a:t>Ocak</a:t>
            </a:r>
            <a:r>
              <a:rPr lang="en-US" dirty="0" smtClean="0"/>
              <a:t> </a:t>
            </a:r>
            <a:r>
              <a:rPr lang="en-US" dirty="0" err="1" smtClean="0"/>
              <a:t>kararlarının</a:t>
            </a:r>
            <a:r>
              <a:rPr lang="en-US" dirty="0" smtClean="0"/>
              <a:t> </a:t>
            </a:r>
            <a:r>
              <a:rPr lang="en-US" dirty="0" err="1" smtClean="0"/>
              <a:t>uygulanması</a:t>
            </a:r>
            <a:r>
              <a:rPr lang="en-US" dirty="0" smtClean="0"/>
              <a:t> (1980-1987), 1987 </a:t>
            </a:r>
            <a:r>
              <a:rPr lang="en-US" dirty="0" err="1" smtClean="0"/>
              <a:t>sonrasında</a:t>
            </a:r>
            <a:r>
              <a:rPr lang="en-US" dirty="0" smtClean="0"/>
              <a:t>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Dönemin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siyaseti</a:t>
            </a:r>
            <a:r>
              <a:rPr lang="en-US" dirty="0" smtClean="0"/>
              <a:t>: </a:t>
            </a:r>
          </a:p>
          <a:p>
            <a:pPr marL="82296" indent="0">
              <a:buNone/>
            </a:pPr>
            <a:r>
              <a:rPr lang="en-US" dirty="0" smtClean="0"/>
              <a:t>12 </a:t>
            </a:r>
            <a:r>
              <a:rPr lang="en-US" dirty="0" err="1" smtClean="0"/>
              <a:t>Eylül</a:t>
            </a:r>
            <a:r>
              <a:rPr lang="en-US" dirty="0" smtClean="0"/>
              <a:t> </a:t>
            </a:r>
            <a:r>
              <a:rPr lang="en-US" dirty="0" err="1" smtClean="0"/>
              <a:t>darbesi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niteliği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12 </a:t>
            </a:r>
            <a:r>
              <a:rPr lang="en-US" dirty="0" err="1" smtClean="0"/>
              <a:t>Eylül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İslam</a:t>
            </a:r>
          </a:p>
          <a:p>
            <a:pPr marL="82296" indent="0">
              <a:buNone/>
            </a:pPr>
            <a:r>
              <a:rPr lang="en-US" dirty="0" smtClean="0"/>
              <a:t>12 </a:t>
            </a:r>
            <a:r>
              <a:rPr lang="en-US" dirty="0" err="1" smtClean="0"/>
              <a:t>Eylül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Kürt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888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Dönemin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Bilançosu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Dönemin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politikayı</a:t>
            </a:r>
            <a:r>
              <a:rPr lang="en-US" dirty="0" smtClean="0"/>
              <a:t> </a:t>
            </a:r>
            <a:r>
              <a:rPr lang="en-US" dirty="0" err="1" smtClean="0"/>
              <a:t>etkileyen</a:t>
            </a:r>
            <a:r>
              <a:rPr lang="en-US" dirty="0" smtClean="0"/>
              <a:t> </a:t>
            </a:r>
            <a:r>
              <a:rPr lang="en-US" dirty="0" err="1" smtClean="0"/>
              <a:t>unsurlar</a:t>
            </a:r>
            <a:r>
              <a:rPr lang="en-US" dirty="0" smtClean="0"/>
              <a:t>: </a:t>
            </a: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ortam</a:t>
            </a:r>
            <a:r>
              <a:rPr lang="en-US" dirty="0" smtClean="0"/>
              <a:t>, 12 </a:t>
            </a:r>
            <a:r>
              <a:rPr lang="en-US" dirty="0" err="1" smtClean="0"/>
              <a:t>Eylül’ün</a:t>
            </a:r>
            <a:r>
              <a:rPr lang="en-US" dirty="0" smtClean="0"/>
              <a:t> </a:t>
            </a:r>
            <a:r>
              <a:rPr lang="en-US" dirty="0" err="1" smtClean="0"/>
              <a:t>niteliği</a:t>
            </a:r>
            <a:r>
              <a:rPr lang="en-US" dirty="0" smtClean="0"/>
              <a:t>, </a:t>
            </a:r>
            <a:r>
              <a:rPr lang="en-US" dirty="0" err="1" smtClean="0"/>
              <a:t>Özal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politikasını</a:t>
            </a:r>
            <a:r>
              <a:rPr lang="en-US" dirty="0" smtClean="0"/>
              <a:t> </a:t>
            </a:r>
            <a:r>
              <a:rPr lang="en-US" dirty="0" err="1" smtClean="0"/>
              <a:t>uygulanması</a:t>
            </a:r>
            <a:r>
              <a:rPr lang="en-US" dirty="0" smtClean="0"/>
              <a:t>: Hegemon </a:t>
            </a:r>
            <a:r>
              <a:rPr lang="en-US" dirty="0" err="1" smtClean="0"/>
              <a:t>Güç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r>
              <a:rPr lang="en-US" dirty="0" smtClean="0"/>
              <a:t>, </a:t>
            </a:r>
            <a:r>
              <a:rPr lang="en-US" dirty="0" err="1" smtClean="0"/>
              <a:t>Çeşitlendirilen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r>
              <a:rPr lang="en-US" dirty="0" smtClean="0"/>
              <a:t>, </a:t>
            </a:r>
            <a:r>
              <a:rPr lang="en-US" dirty="0" err="1" smtClean="0"/>
              <a:t>Ermeni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Kürt</a:t>
            </a:r>
            <a:r>
              <a:rPr lang="en-US" dirty="0" smtClean="0"/>
              <a:t> </a:t>
            </a:r>
            <a:r>
              <a:rPr lang="en-US" dirty="0" err="1" smtClean="0"/>
              <a:t>sorunlarının</a:t>
            </a:r>
            <a:r>
              <a:rPr lang="en-US" dirty="0" smtClean="0"/>
              <a:t> </a:t>
            </a:r>
            <a:r>
              <a:rPr lang="en-US" dirty="0" err="1" smtClean="0"/>
              <a:t>uluslararasılaşması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577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Dönemin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Bilançosu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Politikaya</a:t>
            </a:r>
            <a:r>
              <a:rPr lang="en-US" dirty="0" smtClean="0"/>
              <a:t> </a:t>
            </a:r>
            <a:r>
              <a:rPr lang="en-US" dirty="0" err="1" smtClean="0"/>
              <a:t>İlişkin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Değerlendirme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1- 12 </a:t>
            </a:r>
            <a:r>
              <a:rPr lang="en-US" dirty="0" err="1" smtClean="0"/>
              <a:t>Eylül</a:t>
            </a:r>
            <a:r>
              <a:rPr lang="en-US" dirty="0" smtClean="0"/>
              <a:t> </a:t>
            </a:r>
            <a:r>
              <a:rPr lang="en-US" dirty="0" err="1" smtClean="0"/>
              <a:t>döneminin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politikaya</a:t>
            </a:r>
            <a:r>
              <a:rPr lang="en-US" dirty="0" smtClean="0"/>
              <a:t> </a:t>
            </a:r>
            <a:r>
              <a:rPr lang="en-US" dirty="0" err="1" smtClean="0"/>
              <a:t>yaptığı</a:t>
            </a:r>
            <a:r>
              <a:rPr lang="en-US" dirty="0" smtClean="0"/>
              <a:t> </a:t>
            </a:r>
            <a:r>
              <a:rPr lang="en-US" dirty="0" err="1" smtClean="0"/>
              <a:t>etki</a:t>
            </a:r>
            <a:r>
              <a:rPr lang="en-US" dirty="0" smtClean="0"/>
              <a:t> </a:t>
            </a:r>
            <a:r>
              <a:rPr lang="en-US" dirty="0" err="1" smtClean="0"/>
              <a:t>öğretici</a:t>
            </a:r>
            <a:r>
              <a:rPr lang="en-US" dirty="0" smtClean="0"/>
              <a:t> </a:t>
            </a:r>
            <a:r>
              <a:rPr lang="en-US" dirty="0" err="1" smtClean="0"/>
              <a:t>oldu</a:t>
            </a:r>
            <a:r>
              <a:rPr lang="en-US" dirty="0" smtClean="0"/>
              <a:t>. </a:t>
            </a:r>
            <a:r>
              <a:rPr lang="en-US" dirty="0" err="1" smtClean="0"/>
              <a:t>Darbe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rejimin</a:t>
            </a:r>
            <a:r>
              <a:rPr lang="en-US" dirty="0" smtClean="0"/>
              <a:t> </a:t>
            </a:r>
            <a:r>
              <a:rPr lang="en-US" dirty="0" err="1" smtClean="0"/>
              <a:t>niteliği</a:t>
            </a:r>
            <a:r>
              <a:rPr lang="en-US" dirty="0" smtClean="0"/>
              <a:t>, </a:t>
            </a: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alanda</a:t>
            </a:r>
            <a:r>
              <a:rPr lang="en-US" dirty="0" smtClean="0"/>
              <a:t> </a:t>
            </a:r>
            <a:r>
              <a:rPr lang="en-US" dirty="0" err="1" smtClean="0"/>
              <a:t>baskılarla</a:t>
            </a:r>
            <a:r>
              <a:rPr lang="en-US" dirty="0" smtClean="0"/>
              <a:t> </a:t>
            </a:r>
            <a:r>
              <a:rPr lang="en-US" dirty="0" err="1" smtClean="0"/>
              <a:t>karşılaşılmasına</a:t>
            </a:r>
            <a:r>
              <a:rPr lang="en-US" dirty="0" smtClean="0"/>
              <a:t> </a:t>
            </a:r>
            <a:r>
              <a:rPr lang="en-US" dirty="0" err="1" smtClean="0"/>
              <a:t>yol</a:t>
            </a:r>
            <a:r>
              <a:rPr lang="en-US" dirty="0" smtClean="0"/>
              <a:t> </a:t>
            </a:r>
            <a:r>
              <a:rPr lang="en-US" dirty="0" err="1" smtClean="0"/>
              <a:t>açtı</a:t>
            </a:r>
            <a:r>
              <a:rPr lang="en-US" dirty="0" smtClean="0"/>
              <a:t>. 12 </a:t>
            </a:r>
            <a:r>
              <a:rPr lang="en-US" dirty="0" err="1" smtClean="0"/>
              <a:t>Eylül’ün</a:t>
            </a:r>
            <a:r>
              <a:rPr lang="en-US" dirty="0" smtClean="0"/>
              <a:t> </a:t>
            </a:r>
            <a:r>
              <a:rPr lang="en-US" dirty="0" err="1" smtClean="0"/>
              <a:t>Türk</a:t>
            </a:r>
            <a:r>
              <a:rPr lang="en-US" dirty="0" smtClean="0"/>
              <a:t>-İslam </a:t>
            </a:r>
            <a:r>
              <a:rPr lang="en-US" dirty="0" err="1" smtClean="0"/>
              <a:t>sentezi</a:t>
            </a:r>
            <a:r>
              <a:rPr lang="en-US" dirty="0" smtClean="0"/>
              <a:t>, </a:t>
            </a:r>
            <a:r>
              <a:rPr lang="en-US" dirty="0" err="1" smtClean="0"/>
              <a:t>Türkiye’yi</a:t>
            </a:r>
            <a:r>
              <a:rPr lang="en-US" dirty="0" smtClean="0"/>
              <a:t> </a:t>
            </a:r>
            <a:r>
              <a:rPr lang="en-US" dirty="0" err="1" smtClean="0"/>
              <a:t>AT’ye</a:t>
            </a:r>
            <a:r>
              <a:rPr lang="en-US" dirty="0" smtClean="0"/>
              <a:t> </a:t>
            </a:r>
            <a:r>
              <a:rPr lang="en-US" dirty="0" err="1" smtClean="0"/>
              <a:t>yabancılaştırdı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400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Dönemin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Bilançosu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2-Özal </a:t>
            </a:r>
            <a:r>
              <a:rPr lang="en-US" dirty="0" err="1" smtClean="0"/>
              <a:t>döneminin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politikadaki</a:t>
            </a:r>
            <a:r>
              <a:rPr lang="en-US" dirty="0" smtClean="0"/>
              <a:t> </a:t>
            </a:r>
            <a:r>
              <a:rPr lang="en-US" dirty="0" err="1" smtClean="0"/>
              <a:t>uygulaması</a:t>
            </a:r>
            <a:r>
              <a:rPr lang="en-US" dirty="0" smtClean="0"/>
              <a:t> da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dersler</a:t>
            </a:r>
            <a:r>
              <a:rPr lang="en-US" dirty="0" smtClean="0"/>
              <a:t> </a:t>
            </a:r>
            <a:r>
              <a:rPr lang="en-US" dirty="0" err="1" smtClean="0"/>
              <a:t>verdi</a:t>
            </a:r>
            <a:r>
              <a:rPr lang="en-US" dirty="0" smtClean="0"/>
              <a:t>. </a:t>
            </a:r>
            <a:r>
              <a:rPr lang="en-US" dirty="0" err="1" smtClean="0"/>
              <a:t>Dışişleri</a:t>
            </a:r>
            <a:r>
              <a:rPr lang="en-US" dirty="0" smtClean="0"/>
              <a:t> </a:t>
            </a:r>
            <a:r>
              <a:rPr lang="en-US" dirty="0" err="1" smtClean="0"/>
              <a:t>Bakanlığı’nı</a:t>
            </a:r>
            <a:r>
              <a:rPr lang="en-US" dirty="0" smtClean="0"/>
              <a:t> </a:t>
            </a:r>
            <a:r>
              <a:rPr lang="en-US" dirty="0" err="1" smtClean="0"/>
              <a:t>devreden</a:t>
            </a:r>
            <a:r>
              <a:rPr lang="en-US" dirty="0" smtClean="0"/>
              <a:t> </a:t>
            </a:r>
            <a:r>
              <a:rPr lang="en-US" dirty="0" err="1" smtClean="0"/>
              <a:t>çıkarmak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yalnızca</a:t>
            </a:r>
            <a:r>
              <a:rPr lang="en-US" dirty="0" smtClean="0"/>
              <a:t> </a:t>
            </a:r>
            <a:r>
              <a:rPr lang="en-US" dirty="0" err="1" smtClean="0"/>
              <a:t>ticareti</a:t>
            </a:r>
            <a:r>
              <a:rPr lang="en-US" dirty="0" smtClean="0"/>
              <a:t> </a:t>
            </a:r>
            <a:r>
              <a:rPr lang="en-US" dirty="0" err="1" smtClean="0"/>
              <a:t>arttırarak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r>
              <a:rPr lang="en-US" dirty="0" smtClean="0"/>
              <a:t> </a:t>
            </a:r>
            <a:r>
              <a:rPr lang="en-US" dirty="0" err="1" smtClean="0"/>
              <a:t>sorunlarını</a:t>
            </a:r>
            <a:r>
              <a:rPr lang="en-US" dirty="0" smtClean="0"/>
              <a:t> </a:t>
            </a:r>
            <a:r>
              <a:rPr lang="en-US" dirty="0" err="1" smtClean="0"/>
              <a:t>halledeceğini</a:t>
            </a:r>
            <a:r>
              <a:rPr lang="en-US" dirty="0" smtClean="0"/>
              <a:t> </a:t>
            </a:r>
            <a:r>
              <a:rPr lang="en-US" dirty="0" err="1" smtClean="0"/>
              <a:t>düşünmek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“</a:t>
            </a:r>
            <a:r>
              <a:rPr lang="en-US" dirty="0" err="1" smtClean="0"/>
              <a:t>yenilik”lerin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r>
              <a:rPr lang="en-US" dirty="0" smtClean="0"/>
              <a:t> </a:t>
            </a:r>
            <a:r>
              <a:rPr lang="en-US" dirty="0" err="1" smtClean="0"/>
              <a:t>alanında</a:t>
            </a:r>
            <a:r>
              <a:rPr lang="en-US" dirty="0" smtClean="0"/>
              <a:t> </a:t>
            </a:r>
            <a:r>
              <a:rPr lang="en-US" dirty="0" err="1" smtClean="0"/>
              <a:t>tehlikeli</a:t>
            </a:r>
            <a:r>
              <a:rPr lang="en-US" dirty="0" smtClean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 </a:t>
            </a:r>
            <a:r>
              <a:rPr lang="en-US" dirty="0" err="1" smtClean="0"/>
              <a:t>anlaşıldı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7704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ABD </a:t>
            </a:r>
            <a:r>
              <a:rPr lang="en-US" sz="3200" dirty="0" err="1" smtClean="0">
                <a:solidFill>
                  <a:srgbClr val="660066"/>
                </a:solidFill>
              </a:rPr>
              <a:t>ve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NATO’yla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İlişkiler</a:t>
            </a:r>
            <a:r>
              <a:rPr lang="en-US" sz="3200" dirty="0" smtClean="0">
                <a:solidFill>
                  <a:srgbClr val="660066"/>
                </a:solidFill>
              </a:rPr>
              <a:t> (1980-1990)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err="1" smtClean="0"/>
              <a:t>İlişkileri</a:t>
            </a:r>
            <a:r>
              <a:rPr lang="en-US" dirty="0" smtClean="0"/>
              <a:t> </a:t>
            </a:r>
            <a:r>
              <a:rPr lang="en-US" dirty="0" err="1" smtClean="0"/>
              <a:t>Etkileyen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Faktörler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-1980’lerde ABD </a:t>
            </a:r>
            <a:r>
              <a:rPr lang="en-US" dirty="0" err="1" smtClean="0"/>
              <a:t>iç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-ABD, İslam </a:t>
            </a:r>
            <a:r>
              <a:rPr lang="en-US" dirty="0" err="1" smtClean="0"/>
              <a:t>ve</a:t>
            </a:r>
            <a:r>
              <a:rPr lang="en-US" dirty="0" smtClean="0"/>
              <a:t> “</a:t>
            </a:r>
            <a:r>
              <a:rPr lang="en-US" dirty="0" err="1" smtClean="0"/>
              <a:t>Yeşil</a:t>
            </a:r>
            <a:r>
              <a:rPr lang="en-US" dirty="0" smtClean="0"/>
              <a:t> </a:t>
            </a:r>
            <a:r>
              <a:rPr lang="en-US" dirty="0" err="1" smtClean="0"/>
              <a:t>Kuşak</a:t>
            </a:r>
            <a:r>
              <a:rPr lang="en-US" dirty="0" smtClean="0"/>
              <a:t>” </a:t>
            </a:r>
            <a:r>
              <a:rPr lang="en-US" dirty="0" err="1" smtClean="0"/>
              <a:t>kuramı</a:t>
            </a: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smtClean="0"/>
              <a:t>12 </a:t>
            </a:r>
            <a:r>
              <a:rPr lang="en-US" dirty="0" err="1" smtClean="0"/>
              <a:t>Eylül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r>
              <a:rPr lang="en-US" dirty="0" smtClean="0"/>
              <a:t> (1980-1982)</a:t>
            </a:r>
          </a:p>
          <a:p>
            <a:pPr marL="82296" indent="0">
              <a:buNone/>
            </a:pPr>
            <a:r>
              <a:rPr lang="en-US" dirty="0" smtClean="0"/>
              <a:t>-12 </a:t>
            </a:r>
            <a:r>
              <a:rPr lang="en-US" dirty="0" err="1" smtClean="0"/>
              <a:t>Eylül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smtClean="0"/>
              <a:t>ABD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08979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ABD </a:t>
            </a:r>
            <a:r>
              <a:rPr lang="en-US" sz="3200" dirty="0" err="1">
                <a:solidFill>
                  <a:srgbClr val="660066"/>
                </a:solidFill>
              </a:rPr>
              <a:t>ve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NATO’yla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(1980-1990)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err="1" smtClean="0"/>
              <a:t>Askeri</a:t>
            </a:r>
            <a:r>
              <a:rPr lang="en-US" dirty="0" smtClean="0"/>
              <a:t> </a:t>
            </a:r>
            <a:r>
              <a:rPr lang="en-US" dirty="0" err="1"/>
              <a:t>Yönetim</a:t>
            </a:r>
            <a:r>
              <a:rPr lang="en-US" dirty="0"/>
              <a:t> </a:t>
            </a:r>
            <a:r>
              <a:rPr lang="en-US" dirty="0" err="1"/>
              <a:t>Dönemindeki</a:t>
            </a:r>
            <a:r>
              <a:rPr lang="en-US" dirty="0"/>
              <a:t> </a:t>
            </a:r>
            <a:r>
              <a:rPr lang="en-US" dirty="0" err="1"/>
              <a:t>gelişmeler</a:t>
            </a:r>
            <a:r>
              <a:rPr lang="en-US" dirty="0"/>
              <a:t>: Rogers </a:t>
            </a:r>
            <a:r>
              <a:rPr lang="en-US" dirty="0" err="1"/>
              <a:t>Planı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Yunanistan’ın</a:t>
            </a:r>
            <a:r>
              <a:rPr lang="en-US" dirty="0"/>
              <a:t> </a:t>
            </a:r>
            <a:r>
              <a:rPr lang="en-US" dirty="0" err="1"/>
              <a:t>NATO’nun</a:t>
            </a:r>
            <a:r>
              <a:rPr lang="en-US" dirty="0"/>
              <a:t> </a:t>
            </a:r>
            <a:r>
              <a:rPr lang="en-US" dirty="0" err="1"/>
              <a:t>askeri</a:t>
            </a:r>
            <a:r>
              <a:rPr lang="en-US" dirty="0"/>
              <a:t> </a:t>
            </a:r>
            <a:r>
              <a:rPr lang="en-US" dirty="0" err="1"/>
              <a:t>kanadına</a:t>
            </a:r>
            <a:r>
              <a:rPr lang="en-US" dirty="0"/>
              <a:t> </a:t>
            </a:r>
            <a:r>
              <a:rPr lang="en-US" dirty="0" err="1"/>
              <a:t>dönüşü</a:t>
            </a:r>
            <a:r>
              <a:rPr lang="en-US" dirty="0"/>
              <a:t>, </a:t>
            </a:r>
            <a:r>
              <a:rPr lang="en-US" dirty="0" err="1"/>
              <a:t>Ortadoğu’daki</a:t>
            </a:r>
            <a:r>
              <a:rPr lang="en-US" dirty="0"/>
              <a:t> </a:t>
            </a:r>
            <a:r>
              <a:rPr lang="en-US" dirty="0" err="1"/>
              <a:t>gelişmeler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Türkiye</a:t>
            </a:r>
            <a:r>
              <a:rPr lang="en-US" dirty="0"/>
              <a:t>-ABD </a:t>
            </a:r>
            <a:r>
              <a:rPr lang="en-US" dirty="0" err="1"/>
              <a:t>ilişkilerine</a:t>
            </a:r>
            <a:r>
              <a:rPr lang="en-US" dirty="0"/>
              <a:t> </a:t>
            </a:r>
            <a:r>
              <a:rPr lang="en-US" dirty="0" err="1"/>
              <a:t>etkisi</a:t>
            </a:r>
            <a:r>
              <a:rPr lang="en-US" dirty="0"/>
              <a:t>, </a:t>
            </a:r>
            <a:r>
              <a:rPr lang="en-US" dirty="0" err="1"/>
              <a:t>Çevik</a:t>
            </a:r>
            <a:r>
              <a:rPr lang="en-US" dirty="0"/>
              <a:t> </a:t>
            </a:r>
            <a:r>
              <a:rPr lang="en-US" dirty="0" err="1"/>
              <a:t>kuvvet</a:t>
            </a:r>
            <a:r>
              <a:rPr lang="en-US" dirty="0"/>
              <a:t> </a:t>
            </a:r>
            <a:r>
              <a:rPr lang="en-US" dirty="0" err="1"/>
              <a:t>sorunu</a:t>
            </a:r>
            <a:r>
              <a:rPr lang="en-US" dirty="0"/>
              <a:t>, 1982 </a:t>
            </a:r>
            <a:r>
              <a:rPr lang="en-US" dirty="0" err="1"/>
              <a:t>Mutabakat</a:t>
            </a:r>
            <a:r>
              <a:rPr lang="en-US" dirty="0"/>
              <a:t> </a:t>
            </a:r>
            <a:r>
              <a:rPr lang="en-US" dirty="0" err="1"/>
              <a:t>Muhtırası</a:t>
            </a:r>
            <a:endParaRPr lang="en-US" dirty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780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ABD </a:t>
            </a:r>
            <a:r>
              <a:rPr lang="en-US" sz="3200" dirty="0" err="1">
                <a:solidFill>
                  <a:srgbClr val="660066"/>
                </a:solidFill>
              </a:rPr>
              <a:t>ve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NATO’yla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(1980-1990)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-1982 </a:t>
            </a:r>
            <a:r>
              <a:rPr lang="en-US" dirty="0" err="1" smtClean="0"/>
              <a:t>Mutabakat</a:t>
            </a:r>
            <a:r>
              <a:rPr lang="en-US" dirty="0" smtClean="0"/>
              <a:t> </a:t>
            </a:r>
            <a:r>
              <a:rPr lang="en-US" dirty="0" err="1" smtClean="0"/>
              <a:t>Muhtırası</a:t>
            </a:r>
            <a:r>
              <a:rPr lang="en-US" dirty="0" smtClean="0"/>
              <a:t>:</a:t>
            </a:r>
          </a:p>
          <a:p>
            <a:pPr marL="82296" indent="0">
              <a:buNone/>
            </a:pPr>
            <a:r>
              <a:rPr lang="en-US" dirty="0" err="1" smtClean="0"/>
              <a:t>Anlaşmanın</a:t>
            </a:r>
            <a:r>
              <a:rPr lang="en-US" dirty="0" smtClean="0"/>
              <a:t> </a:t>
            </a:r>
            <a:r>
              <a:rPr lang="en-US" dirty="0" err="1" smtClean="0"/>
              <a:t>oluşturulmasındaki</a:t>
            </a:r>
            <a:r>
              <a:rPr lang="en-US" dirty="0" smtClean="0"/>
              <a:t> </a:t>
            </a:r>
            <a:r>
              <a:rPr lang="en-US" dirty="0" err="1" smtClean="0"/>
              <a:t>etkenler</a:t>
            </a:r>
            <a:r>
              <a:rPr lang="en-US" dirty="0" smtClean="0"/>
              <a:t>: </a:t>
            </a:r>
            <a:r>
              <a:rPr lang="en-US" dirty="0" err="1" smtClean="0"/>
              <a:t>Çevik</a:t>
            </a:r>
            <a:r>
              <a:rPr lang="en-US" dirty="0" smtClean="0"/>
              <a:t> </a:t>
            </a:r>
            <a:r>
              <a:rPr lang="en-US" dirty="0" err="1" smtClean="0"/>
              <a:t>Kuvvet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Türkiye’deki</a:t>
            </a:r>
            <a:r>
              <a:rPr lang="en-US" dirty="0" smtClean="0"/>
              <a:t> </a:t>
            </a:r>
            <a:r>
              <a:rPr lang="en-US" dirty="0" err="1" smtClean="0"/>
              <a:t>savunma</a:t>
            </a:r>
            <a:r>
              <a:rPr lang="en-US" dirty="0" smtClean="0"/>
              <a:t> </a:t>
            </a:r>
            <a:r>
              <a:rPr lang="en-US" dirty="0" err="1" smtClean="0"/>
              <a:t>altyapısının</a:t>
            </a:r>
            <a:r>
              <a:rPr lang="en-US" dirty="0" smtClean="0"/>
              <a:t> </a:t>
            </a:r>
            <a:r>
              <a:rPr lang="en-US" dirty="0" err="1" smtClean="0"/>
              <a:t>güçlendirilmesi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r>
              <a:rPr lang="en-US" dirty="0" err="1" smtClean="0"/>
              <a:t>Anlaşmanın</a:t>
            </a:r>
            <a:r>
              <a:rPr lang="en-US" dirty="0" smtClean="0"/>
              <a:t> </a:t>
            </a:r>
            <a:r>
              <a:rPr lang="en-US" dirty="0" err="1" smtClean="0"/>
              <a:t>içeriği</a:t>
            </a:r>
            <a:r>
              <a:rPr lang="en-US" dirty="0" smtClean="0"/>
              <a:t>: </a:t>
            </a:r>
            <a:r>
              <a:rPr lang="en-US" dirty="0" err="1" smtClean="0"/>
              <a:t>hava</a:t>
            </a:r>
            <a:r>
              <a:rPr lang="en-US" dirty="0" smtClean="0"/>
              <a:t> </a:t>
            </a:r>
            <a:r>
              <a:rPr lang="en-US" dirty="0" err="1" smtClean="0"/>
              <a:t>alanı</a:t>
            </a:r>
            <a:r>
              <a:rPr lang="en-US" dirty="0" smtClean="0"/>
              <a:t> </a:t>
            </a:r>
            <a:r>
              <a:rPr lang="en-US" dirty="0" err="1" smtClean="0"/>
              <a:t>modernizayonu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hava</a:t>
            </a:r>
            <a:r>
              <a:rPr lang="en-US" dirty="0" smtClean="0"/>
              <a:t> </a:t>
            </a:r>
            <a:r>
              <a:rPr lang="en-US" dirty="0" err="1" smtClean="0"/>
              <a:t>alanlarının</a:t>
            </a:r>
            <a:r>
              <a:rPr lang="en-US" dirty="0" smtClean="0"/>
              <a:t> </a:t>
            </a:r>
            <a:r>
              <a:rPr lang="en-US" dirty="0" err="1" smtClean="0"/>
              <a:t>inşası</a:t>
            </a:r>
            <a:r>
              <a:rPr lang="en-US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815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279</TotalTime>
  <Words>367</Words>
  <Application>Microsoft Macintosh PowerPoint</Application>
  <PresentationFormat>On-screen Show (4:3)</PresentationFormat>
  <Paragraphs>45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Solstice</vt:lpstr>
      <vt:lpstr>TÜRK DIŞ POLİTİKASI II (Bahar 2019-2020)</vt:lpstr>
      <vt:lpstr>Batı Bloku Ekseninde Türkiye-2: 1980-1990 (I) Dönemin Bilançosu</vt:lpstr>
      <vt:lpstr>Dönemin Bilançosu</vt:lpstr>
      <vt:lpstr>Dönemin Bilançosu</vt:lpstr>
      <vt:lpstr>Dönemin Bilançosu</vt:lpstr>
      <vt:lpstr>Dönemin Bilançosu</vt:lpstr>
      <vt:lpstr>ABD ve NATO’yla İlişkiler (1980-1990)</vt:lpstr>
      <vt:lpstr>ABD ve NATO’yla İlişkiler (1980-1990)</vt:lpstr>
      <vt:lpstr>ABD ve NATO’yla İlişkiler (1980-1990)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DIŞ POLİTİKASI (Güz 2018)</dc:title>
  <dc:creator>Ozge</dc:creator>
  <cp:lastModifiedBy>Ozge</cp:lastModifiedBy>
  <cp:revision>35</cp:revision>
  <dcterms:created xsi:type="dcterms:W3CDTF">2019-01-06T14:47:31Z</dcterms:created>
  <dcterms:modified xsi:type="dcterms:W3CDTF">2019-09-22T09:08:12Z</dcterms:modified>
</cp:coreProperties>
</file>