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C16BE7B-B520-497C-9840-75508A3D3B5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7130229-09C7-4D7F-B09F-EEEA4BB0EFA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913983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45503A7-D637-4597-9934-F37A620C5DDB}" type="slidenum">
              <a:rPr lang="tr-TR" smtClean="0"/>
              <a:pPr/>
              <a:t>3</a:t>
            </a:fld>
            <a:endParaRPr lang="tr-T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8173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85766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147158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83912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7962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6621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29189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995837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001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72674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405310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0F9809-C529-46CD-A076-A406544E5AE9}" type="datetimeFigureOut">
              <a:rPr lang="tr-TR" smtClean="0"/>
              <a:t>06.03.2020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62DDB8-9957-4DC6-92D1-77C615E9AAD6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686722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İŞ ANALİZİ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23461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1. PROSES ŞEMASI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tr-TR" dirty="0" smtClean="0"/>
              <a:t>Bir kişinin faaliyetlerini ya da bir malzemenin akışını yani geçtiği işlemleri sırasıyla gösterecek şekilde hazırlanan şemadır.</a:t>
            </a:r>
          </a:p>
          <a:p>
            <a:pPr algn="just"/>
            <a:r>
              <a:rPr lang="tr-TR" dirty="0" smtClean="0"/>
              <a:t>En sık kullanılan şemadır.</a:t>
            </a:r>
          </a:p>
          <a:p>
            <a:pPr algn="just"/>
            <a:r>
              <a:rPr lang="tr-TR" dirty="0" smtClean="0"/>
              <a:t>Bu şema sürecin üretken olamayan kısımlarının belirlenmesinde ve iyileştirme olanaklarını belirlemeye yardımcı olmaktadır.</a:t>
            </a:r>
          </a:p>
          <a:p>
            <a:pPr algn="just"/>
            <a:r>
              <a:rPr lang="tr-TR" dirty="0" smtClean="0"/>
              <a:t>Proses şeması,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malzemeye göre </a:t>
            </a:r>
            <a:r>
              <a:rPr lang="tr-TR" dirty="0" smtClean="0"/>
              <a:t>ya da </a:t>
            </a:r>
            <a:r>
              <a:rPr lang="tr-TR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iş görene</a:t>
            </a:r>
            <a:r>
              <a:rPr lang="tr-TR" dirty="0" smtClean="0"/>
              <a:t> göre  hazırlanır.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92091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1. PROSES ŞEMASI</a:t>
            </a:r>
            <a:endParaRPr lang="tr-TR" dirty="0"/>
          </a:p>
        </p:txBody>
      </p:sp>
      <p:graphicFrame>
        <p:nvGraphicFramePr>
          <p:cNvPr id="4" name="3 İçerik Yer Tutucusu"/>
          <p:cNvGraphicFramePr>
            <a:graphicFrameLocks noGrp="1"/>
          </p:cNvGraphicFramePr>
          <p:nvPr>
            <p:ph idx="1"/>
          </p:nvPr>
        </p:nvGraphicFramePr>
        <p:xfrm>
          <a:off x="500033" y="1600200"/>
          <a:ext cx="8186767" cy="475776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00367"/>
                <a:gridCol w="2743200"/>
                <a:gridCol w="2743200"/>
              </a:tblGrid>
              <a:tr h="475776">
                <a:tc gridSpan="3">
                  <a:txBody>
                    <a:bodyPr/>
                    <a:lstStyle/>
                    <a:p>
                      <a:r>
                        <a:rPr lang="tr-TR" dirty="0" smtClean="0"/>
                        <a:t>İşin tanımı:</a:t>
                      </a:r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75776">
                <a:tc gridSpan="3">
                  <a:txBody>
                    <a:bodyPr/>
                    <a:lstStyle/>
                    <a:p>
                      <a:r>
                        <a:rPr lang="tr-TR" dirty="0" smtClean="0"/>
                        <a:t>İşin başlangıç ve bitiş noktaları:</a:t>
                      </a:r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475776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MESAFE</a:t>
                      </a:r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SEMBOL</a:t>
                      </a:r>
                      <a:endParaRPr lang="tr-TR" dirty="0"/>
                    </a:p>
                  </a:txBody>
                  <a:tcP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7577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577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577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577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577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5776">
                <a:tc>
                  <a:txBody>
                    <a:bodyPr/>
                    <a:lstStyle/>
                    <a:p>
                      <a:r>
                        <a:rPr lang="tr-TR" dirty="0" smtClean="0"/>
                        <a:t>ÖZET TABLO</a:t>
                      </a:r>
                      <a:endParaRPr lang="tr-TR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5776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43300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514350" indent="-514350"/>
            <a:r>
              <a:rPr lang="tr-TR" dirty="0" smtClean="0"/>
              <a:t>2. AKIŞ DİYAGRAMI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Belirli bir işin, yapıldığı yerin ölçekli krokisi üzerinde yapılan işlemlerin gösterildiği grafiktir.</a:t>
            </a:r>
          </a:p>
          <a:p>
            <a:r>
              <a:rPr lang="tr-TR" dirty="0" smtClean="0"/>
              <a:t>Proses şeması ile akış diyagramı birbirini tamamlayıcı niteliktedir.</a:t>
            </a:r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863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3. FAALİYET ŞEMASI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Yapılan işlemlerin sürelerinin önemli olduğu durumlarda çizilen grafiktir.</a:t>
            </a:r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half" idx="2"/>
          </p:nvPr>
        </p:nvGraphicFramePr>
        <p:xfrm>
          <a:off x="4648200" y="1600200"/>
          <a:ext cx="4038600" cy="3400436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019300"/>
                <a:gridCol w="2019300"/>
              </a:tblGrid>
              <a:tr h="850109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SÜRE</a:t>
                      </a:r>
                      <a:endParaRPr lang="tr-TR" dirty="0"/>
                    </a:p>
                  </a:txBody>
                  <a:tcPr anchor="ctr"/>
                </a:tc>
              </a:tr>
              <a:tr h="850109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50109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50109">
                <a:tc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5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09837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4. İNSAN- MAKİNE ŞEMASI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Bir işin yapılması için hem işçi hem de makinenin çalıştığı durumda çizilen grafiktir.</a:t>
            </a:r>
          </a:p>
          <a:p>
            <a:r>
              <a:rPr lang="tr-TR" dirty="0" smtClean="0"/>
              <a:t>Zamana göre çizilir.</a:t>
            </a:r>
          </a:p>
          <a:p>
            <a:endParaRPr lang="tr-TR" dirty="0"/>
          </a:p>
        </p:txBody>
      </p:sp>
      <p:graphicFrame>
        <p:nvGraphicFramePr>
          <p:cNvPr id="5" name="4 İçerik Yer Tutucusu"/>
          <p:cNvGraphicFramePr>
            <a:graphicFrameLocks noGrp="1"/>
          </p:cNvGraphicFramePr>
          <p:nvPr>
            <p:ph sz="half" idx="2"/>
          </p:nvPr>
        </p:nvGraphicFramePr>
        <p:xfrm>
          <a:off x="4000496" y="1600200"/>
          <a:ext cx="4857784" cy="39719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4446"/>
                <a:gridCol w="1214446"/>
                <a:gridCol w="1214446"/>
                <a:gridCol w="1214446"/>
              </a:tblGrid>
              <a:tr h="992985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ZAMAN</a:t>
                      </a:r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İNSAN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MAKİNE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ZAMAN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92985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92985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92985">
                <a:tc gridSpan="4">
                  <a:txBody>
                    <a:bodyPr/>
                    <a:lstStyle/>
                    <a:p>
                      <a:r>
                        <a:rPr lang="tr-TR" sz="2400" dirty="0" smtClean="0"/>
                        <a:t>ÖZET TABLO</a:t>
                      </a:r>
                      <a:endParaRPr lang="tr-TR" sz="2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6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731169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5. İKİ EL ŞEMASI (İŞLEM ŞEMASI)</a:t>
            </a:r>
            <a:endParaRPr lang="tr-TR" dirty="0"/>
          </a:p>
        </p:txBody>
      </p:sp>
      <p:sp>
        <p:nvSpPr>
          <p:cNvPr id="8" name="7 İçerik Yer Tutucusu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tr-TR" dirty="0" smtClean="0"/>
              <a:t>İşin yapılaması için gerekli işlemler, vücut sabit iken iki elle yapıldığı durumlarda kullanılan şemadır.</a:t>
            </a:r>
            <a:endParaRPr lang="tr-TR" dirty="0"/>
          </a:p>
        </p:txBody>
      </p:sp>
      <p:graphicFrame>
        <p:nvGraphicFramePr>
          <p:cNvPr id="10" name="9 İçerik Yer Tutucusu"/>
          <p:cNvGraphicFramePr>
            <a:graphicFrameLocks noGrp="1"/>
          </p:cNvGraphicFramePr>
          <p:nvPr>
            <p:ph sz="half" idx="2"/>
          </p:nvPr>
        </p:nvGraphicFramePr>
        <p:xfrm>
          <a:off x="4286248" y="1600200"/>
          <a:ext cx="4857752" cy="440057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14438"/>
                <a:gridCol w="1214438"/>
                <a:gridCol w="1214438"/>
                <a:gridCol w="1214438"/>
              </a:tblGrid>
              <a:tr h="880114"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SOL EL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SAĞ EL</a:t>
                      </a:r>
                      <a:endParaRPr lang="tr-TR" dirty="0"/>
                    </a:p>
                  </a:txBody>
                  <a:tcPr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</a:tr>
              <a:tr h="880114"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SEMBOL</a:t>
                      </a:r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SEMBOL</a:t>
                      </a:r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tr-TR" dirty="0" smtClean="0"/>
                        <a:t>AÇIKLAMA</a:t>
                      </a:r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0114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0114"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80114"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tr-TR" dirty="0"/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  <p:sp>
        <p:nvSpPr>
          <p:cNvPr id="3" name="Slayt Numarası Yer Tutucusu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7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1286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6. SİMO ŞEMASI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En ayrıntılı şemadır.</a:t>
            </a:r>
          </a:p>
          <a:p>
            <a:r>
              <a:rPr lang="tr-TR" dirty="0" smtClean="0"/>
              <a:t>Bu şemanın çizimi için, iş kamera ile kaydedilir; daha sonra kaydedilen bu film ayrıntılı olarak incelenir ve yapılan her hareket “</a:t>
            </a:r>
            <a:r>
              <a:rPr lang="tr-TR" dirty="0" err="1" smtClean="0"/>
              <a:t>therblig</a:t>
            </a:r>
            <a:r>
              <a:rPr lang="tr-TR" dirty="0" smtClean="0"/>
              <a:t>” sembolleri ile gösterilir.</a:t>
            </a:r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41F849-C846-446F-B015-FE87BE5AFDCA}" type="slidenum">
              <a:rPr lang="tr-TR" smtClean="0"/>
              <a:pPr/>
              <a:t>8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879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KAYNAKLAR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Bülent </a:t>
            </a:r>
            <a:r>
              <a:rPr lang="tr-TR" dirty="0" err="1"/>
              <a:t>Kobu</a:t>
            </a:r>
            <a:r>
              <a:rPr lang="tr-TR" dirty="0"/>
              <a:t>, </a:t>
            </a:r>
            <a:r>
              <a:rPr lang="tr-TR" b="1" dirty="0"/>
              <a:t>Üretim Yönetimi</a:t>
            </a:r>
            <a:r>
              <a:rPr lang="tr-TR" dirty="0"/>
              <a:t>, Beta Basım Yayım, İstanbul, 2006.</a:t>
            </a:r>
          </a:p>
          <a:p>
            <a:pPr lvl="0"/>
            <a:r>
              <a:rPr lang="tr-TR" dirty="0"/>
              <a:t>Sevinç Üreten, </a:t>
            </a:r>
            <a:r>
              <a:rPr lang="tr-TR" b="1" dirty="0"/>
              <a:t>Üretim/İşlemler Yönetimi Stratejik Kararlar ve Karar Modelleri</a:t>
            </a:r>
            <a:r>
              <a:rPr lang="tr-TR" dirty="0"/>
              <a:t>, Gazi Kitabevi, 2005.</a:t>
            </a:r>
          </a:p>
          <a:p>
            <a:pPr lvl="0"/>
            <a:r>
              <a:rPr lang="tr-TR" dirty="0"/>
              <a:t>Mahmut Tekin, </a:t>
            </a:r>
            <a:r>
              <a:rPr lang="tr-TR" b="1" dirty="0"/>
              <a:t>Üretim Yönetimi Cilt 1</a:t>
            </a:r>
            <a:r>
              <a:rPr lang="tr-TR" dirty="0"/>
              <a:t>, 5. Baskı, 2005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54382490"/>
      </p:ext>
    </p:extLst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266</Words>
  <Application>Microsoft Office PowerPoint</Application>
  <PresentationFormat>Ekran Gösterisi (4:3)</PresentationFormat>
  <Paragraphs>51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İŞ ANALİZİ</vt:lpstr>
      <vt:lpstr>1. PROSES ŞEMASI</vt:lpstr>
      <vt:lpstr>1. PROSES ŞEMASI</vt:lpstr>
      <vt:lpstr>2. AKIŞ DİYAGRAMI</vt:lpstr>
      <vt:lpstr>3. FAALİYET ŞEMASI</vt:lpstr>
      <vt:lpstr>4. İNSAN- MAKİNE ŞEMASI</vt:lpstr>
      <vt:lpstr>5. İKİ EL ŞEMASI (İŞLEM ŞEMASI)</vt:lpstr>
      <vt:lpstr>6. SİMO ŞEMASI</vt:lpstr>
      <vt:lpstr>KAYNAKLAR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İŞ ANALİZİ</dc:title>
  <dc:creator>ESRA AYHAN</dc:creator>
  <cp:lastModifiedBy>ESRA AYHAN</cp:lastModifiedBy>
  <cp:revision>1</cp:revision>
  <dcterms:created xsi:type="dcterms:W3CDTF">2020-03-06T13:05:22Z</dcterms:created>
  <dcterms:modified xsi:type="dcterms:W3CDTF">2020-03-06T13:05:56Z</dcterms:modified>
</cp:coreProperties>
</file>