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7" r:id="rId8"/>
    <p:sldId id="263" r:id="rId9"/>
    <p:sldId id="264" r:id="rId10"/>
    <p:sldId id="265" r:id="rId11"/>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29" autoAdjust="0"/>
    <p:restoredTop sz="94660"/>
  </p:normalViewPr>
  <p:slideViewPr>
    <p:cSldViewPr snapToGrid="0">
      <p:cViewPr varScale="1">
        <p:scale>
          <a:sx n="65" d="100"/>
          <a:sy n="65" d="100"/>
        </p:scale>
        <p:origin x="197" y="4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26F09AF-E86D-4225-9FAD-A71CDCD3C0FD}"/>
              </a:ext>
            </a:extLst>
          </p:cNvPr>
          <p:cNvSpPr>
            <a:spLocks noGrp="1"/>
          </p:cNvSpPr>
          <p:nvPr>
            <p:ph type="ctrTitle"/>
          </p:nvPr>
        </p:nvSpPr>
        <p:spPr>
          <a:xfrm>
            <a:off x="1524000" y="1122363"/>
            <a:ext cx="9144000" cy="2387600"/>
          </a:xfrm>
        </p:spPr>
        <p:txBody>
          <a:bodyPr anchor="b"/>
          <a:lstStyle>
            <a:lvl1pPr algn="ctr">
              <a:defRPr sz="6000"/>
            </a:lvl1pPr>
          </a:lstStyle>
          <a:p>
            <a:r>
              <a:rPr lang="tr-TR"/>
              <a:t>Asıl başlık stilini düzenlemek için tıklayın</a:t>
            </a:r>
          </a:p>
        </p:txBody>
      </p:sp>
      <p:sp>
        <p:nvSpPr>
          <p:cNvPr id="3" name="Alt Başlık 2">
            <a:extLst>
              <a:ext uri="{FF2B5EF4-FFF2-40B4-BE49-F238E27FC236}">
                <a16:creationId xmlns:a16="http://schemas.microsoft.com/office/drawing/2014/main" id="{325743EF-B72D-448A-BE4D-6EC54BFCCF8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a:extLst>
              <a:ext uri="{FF2B5EF4-FFF2-40B4-BE49-F238E27FC236}">
                <a16:creationId xmlns:a16="http://schemas.microsoft.com/office/drawing/2014/main" id="{4A6F3821-5397-48B3-85F7-AF70A65B9264}"/>
              </a:ext>
            </a:extLst>
          </p:cNvPr>
          <p:cNvSpPr>
            <a:spLocks noGrp="1"/>
          </p:cNvSpPr>
          <p:nvPr>
            <p:ph type="dt" sz="half" idx="10"/>
          </p:nvPr>
        </p:nvSpPr>
        <p:spPr/>
        <p:txBody>
          <a:bodyPr/>
          <a:lstStyle/>
          <a:p>
            <a:fld id="{F3BE8B04-212C-4C14-92FC-132022B3C475}" type="datetimeFigureOut">
              <a:rPr lang="tr-TR" smtClean="0"/>
              <a:t>25.04.2020</a:t>
            </a:fld>
            <a:endParaRPr lang="tr-TR"/>
          </a:p>
        </p:txBody>
      </p:sp>
      <p:sp>
        <p:nvSpPr>
          <p:cNvPr id="5" name="Alt Bilgi Yer Tutucusu 4">
            <a:extLst>
              <a:ext uri="{FF2B5EF4-FFF2-40B4-BE49-F238E27FC236}">
                <a16:creationId xmlns:a16="http://schemas.microsoft.com/office/drawing/2014/main" id="{ECE39912-E15E-4839-B632-2D2DDC2554A4}"/>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7805CCAA-6CAC-4D3D-842B-CD53404CACB0}"/>
              </a:ext>
            </a:extLst>
          </p:cNvPr>
          <p:cNvSpPr>
            <a:spLocks noGrp="1"/>
          </p:cNvSpPr>
          <p:nvPr>
            <p:ph type="sldNum" sz="quarter" idx="12"/>
          </p:nvPr>
        </p:nvSpPr>
        <p:spPr/>
        <p:txBody>
          <a:bodyPr/>
          <a:lstStyle/>
          <a:p>
            <a:fld id="{CC0052A3-3BC2-4441-AAB8-A75CC962D601}" type="slidenum">
              <a:rPr lang="tr-TR" smtClean="0"/>
              <a:t>‹#›</a:t>
            </a:fld>
            <a:endParaRPr lang="tr-TR"/>
          </a:p>
        </p:txBody>
      </p:sp>
    </p:spTree>
    <p:extLst>
      <p:ext uri="{BB962C8B-B14F-4D97-AF65-F5344CB8AC3E}">
        <p14:creationId xmlns:p14="http://schemas.microsoft.com/office/powerpoint/2010/main" val="7265894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E554BD3-0D36-4589-A630-65AA2693AE44}"/>
              </a:ext>
            </a:extLst>
          </p:cNvPr>
          <p:cNvSpPr>
            <a:spLocks noGrp="1"/>
          </p:cNvSpPr>
          <p:nvPr>
            <p:ph type="title"/>
          </p:nvPr>
        </p:nvSpPr>
        <p:spPr/>
        <p:txBody>
          <a:bodyPr/>
          <a:lstStyle/>
          <a:p>
            <a:r>
              <a:rPr lang="tr-TR"/>
              <a:t>Asıl başlık stilini düzenlemek için tıklayın</a:t>
            </a:r>
          </a:p>
        </p:txBody>
      </p:sp>
      <p:sp>
        <p:nvSpPr>
          <p:cNvPr id="3" name="Dikey Metin Yer Tutucusu 2">
            <a:extLst>
              <a:ext uri="{FF2B5EF4-FFF2-40B4-BE49-F238E27FC236}">
                <a16:creationId xmlns:a16="http://schemas.microsoft.com/office/drawing/2014/main" id="{513D02AC-F51E-4C45-A5C7-81F69C472B63}"/>
              </a:ext>
            </a:extLst>
          </p:cNvPr>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087BA60A-B58A-416B-87C0-9F2840051B54}"/>
              </a:ext>
            </a:extLst>
          </p:cNvPr>
          <p:cNvSpPr>
            <a:spLocks noGrp="1"/>
          </p:cNvSpPr>
          <p:nvPr>
            <p:ph type="dt" sz="half" idx="10"/>
          </p:nvPr>
        </p:nvSpPr>
        <p:spPr/>
        <p:txBody>
          <a:bodyPr/>
          <a:lstStyle/>
          <a:p>
            <a:fld id="{F3BE8B04-212C-4C14-92FC-132022B3C475}" type="datetimeFigureOut">
              <a:rPr lang="tr-TR" smtClean="0"/>
              <a:t>25.04.2020</a:t>
            </a:fld>
            <a:endParaRPr lang="tr-TR"/>
          </a:p>
        </p:txBody>
      </p:sp>
      <p:sp>
        <p:nvSpPr>
          <p:cNvPr id="5" name="Alt Bilgi Yer Tutucusu 4">
            <a:extLst>
              <a:ext uri="{FF2B5EF4-FFF2-40B4-BE49-F238E27FC236}">
                <a16:creationId xmlns:a16="http://schemas.microsoft.com/office/drawing/2014/main" id="{2936EAB9-D94D-41FC-8D4B-1BDC8F357FBD}"/>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F149164B-D5AD-453B-A4A5-07543AB0D391}"/>
              </a:ext>
            </a:extLst>
          </p:cNvPr>
          <p:cNvSpPr>
            <a:spLocks noGrp="1"/>
          </p:cNvSpPr>
          <p:nvPr>
            <p:ph type="sldNum" sz="quarter" idx="12"/>
          </p:nvPr>
        </p:nvSpPr>
        <p:spPr/>
        <p:txBody>
          <a:bodyPr/>
          <a:lstStyle/>
          <a:p>
            <a:fld id="{CC0052A3-3BC2-4441-AAB8-A75CC962D601}" type="slidenum">
              <a:rPr lang="tr-TR" smtClean="0"/>
              <a:t>‹#›</a:t>
            </a:fld>
            <a:endParaRPr lang="tr-TR"/>
          </a:p>
        </p:txBody>
      </p:sp>
    </p:spTree>
    <p:extLst>
      <p:ext uri="{BB962C8B-B14F-4D97-AF65-F5344CB8AC3E}">
        <p14:creationId xmlns:p14="http://schemas.microsoft.com/office/powerpoint/2010/main" val="11205954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a:extLst>
              <a:ext uri="{FF2B5EF4-FFF2-40B4-BE49-F238E27FC236}">
                <a16:creationId xmlns:a16="http://schemas.microsoft.com/office/drawing/2014/main" id="{ECD5498F-9351-4B00-A3DF-573668057388}"/>
              </a:ext>
            </a:extLst>
          </p:cNvPr>
          <p:cNvSpPr>
            <a:spLocks noGrp="1"/>
          </p:cNvSpPr>
          <p:nvPr>
            <p:ph type="title" orient="vert"/>
          </p:nvPr>
        </p:nvSpPr>
        <p:spPr>
          <a:xfrm>
            <a:off x="8724900" y="365125"/>
            <a:ext cx="2628900" cy="5811838"/>
          </a:xfrm>
        </p:spPr>
        <p:txBody>
          <a:bodyPr vert="eaVert"/>
          <a:lstStyle/>
          <a:p>
            <a:r>
              <a:rPr lang="tr-TR"/>
              <a:t>Asıl başlık stilini düzenlemek için tıklayın</a:t>
            </a:r>
          </a:p>
        </p:txBody>
      </p:sp>
      <p:sp>
        <p:nvSpPr>
          <p:cNvPr id="3" name="Dikey Metin Yer Tutucusu 2">
            <a:extLst>
              <a:ext uri="{FF2B5EF4-FFF2-40B4-BE49-F238E27FC236}">
                <a16:creationId xmlns:a16="http://schemas.microsoft.com/office/drawing/2014/main" id="{1432DA0A-23C9-421A-AB00-940F3A2E4F97}"/>
              </a:ext>
            </a:extLst>
          </p:cNvPr>
          <p:cNvSpPr>
            <a:spLocks noGrp="1"/>
          </p:cNvSpPr>
          <p:nvPr>
            <p:ph type="body" orient="vert" idx="1"/>
          </p:nvPr>
        </p:nvSpPr>
        <p:spPr>
          <a:xfrm>
            <a:off x="838200" y="365125"/>
            <a:ext cx="7734300" cy="5811838"/>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76949F96-9806-4B7A-BB00-F6439A7C739B}"/>
              </a:ext>
            </a:extLst>
          </p:cNvPr>
          <p:cNvSpPr>
            <a:spLocks noGrp="1"/>
          </p:cNvSpPr>
          <p:nvPr>
            <p:ph type="dt" sz="half" idx="10"/>
          </p:nvPr>
        </p:nvSpPr>
        <p:spPr/>
        <p:txBody>
          <a:bodyPr/>
          <a:lstStyle/>
          <a:p>
            <a:fld id="{F3BE8B04-212C-4C14-92FC-132022B3C475}" type="datetimeFigureOut">
              <a:rPr lang="tr-TR" smtClean="0"/>
              <a:t>25.04.2020</a:t>
            </a:fld>
            <a:endParaRPr lang="tr-TR"/>
          </a:p>
        </p:txBody>
      </p:sp>
      <p:sp>
        <p:nvSpPr>
          <p:cNvPr id="5" name="Alt Bilgi Yer Tutucusu 4">
            <a:extLst>
              <a:ext uri="{FF2B5EF4-FFF2-40B4-BE49-F238E27FC236}">
                <a16:creationId xmlns:a16="http://schemas.microsoft.com/office/drawing/2014/main" id="{D94DD1F1-7914-4A20-A30C-D4A5887F35C8}"/>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E71E9DC4-E046-4C3D-ABEF-24E273F77B30}"/>
              </a:ext>
            </a:extLst>
          </p:cNvPr>
          <p:cNvSpPr>
            <a:spLocks noGrp="1"/>
          </p:cNvSpPr>
          <p:nvPr>
            <p:ph type="sldNum" sz="quarter" idx="12"/>
          </p:nvPr>
        </p:nvSpPr>
        <p:spPr/>
        <p:txBody>
          <a:bodyPr/>
          <a:lstStyle/>
          <a:p>
            <a:fld id="{CC0052A3-3BC2-4441-AAB8-A75CC962D601}" type="slidenum">
              <a:rPr lang="tr-TR" smtClean="0"/>
              <a:t>‹#›</a:t>
            </a:fld>
            <a:endParaRPr lang="tr-TR"/>
          </a:p>
        </p:txBody>
      </p:sp>
    </p:spTree>
    <p:extLst>
      <p:ext uri="{BB962C8B-B14F-4D97-AF65-F5344CB8AC3E}">
        <p14:creationId xmlns:p14="http://schemas.microsoft.com/office/powerpoint/2010/main" val="13732529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ED3FB19-3029-4E16-95FD-E41EE3139C16}"/>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751FAB41-6187-44B8-A37A-363F307B444C}"/>
              </a:ext>
            </a:extLst>
          </p:cNvPr>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733D7700-C4FF-4E73-810A-E92861543D6F}"/>
              </a:ext>
            </a:extLst>
          </p:cNvPr>
          <p:cNvSpPr>
            <a:spLocks noGrp="1"/>
          </p:cNvSpPr>
          <p:nvPr>
            <p:ph type="dt" sz="half" idx="10"/>
          </p:nvPr>
        </p:nvSpPr>
        <p:spPr/>
        <p:txBody>
          <a:bodyPr/>
          <a:lstStyle/>
          <a:p>
            <a:fld id="{F3BE8B04-212C-4C14-92FC-132022B3C475}" type="datetimeFigureOut">
              <a:rPr lang="tr-TR" smtClean="0"/>
              <a:t>25.04.2020</a:t>
            </a:fld>
            <a:endParaRPr lang="tr-TR"/>
          </a:p>
        </p:txBody>
      </p:sp>
      <p:sp>
        <p:nvSpPr>
          <p:cNvPr id="5" name="Alt Bilgi Yer Tutucusu 4">
            <a:extLst>
              <a:ext uri="{FF2B5EF4-FFF2-40B4-BE49-F238E27FC236}">
                <a16:creationId xmlns:a16="http://schemas.microsoft.com/office/drawing/2014/main" id="{B80FA856-3791-4FD6-9721-5CE0F1C04565}"/>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EEA4E1A5-1CC1-43C8-AAC3-9BCAB94EFAF7}"/>
              </a:ext>
            </a:extLst>
          </p:cNvPr>
          <p:cNvSpPr>
            <a:spLocks noGrp="1"/>
          </p:cNvSpPr>
          <p:nvPr>
            <p:ph type="sldNum" sz="quarter" idx="12"/>
          </p:nvPr>
        </p:nvSpPr>
        <p:spPr/>
        <p:txBody>
          <a:bodyPr/>
          <a:lstStyle/>
          <a:p>
            <a:fld id="{CC0052A3-3BC2-4441-AAB8-A75CC962D601}" type="slidenum">
              <a:rPr lang="tr-TR" smtClean="0"/>
              <a:t>‹#›</a:t>
            </a:fld>
            <a:endParaRPr lang="tr-TR"/>
          </a:p>
        </p:txBody>
      </p:sp>
    </p:spTree>
    <p:extLst>
      <p:ext uri="{BB962C8B-B14F-4D97-AF65-F5344CB8AC3E}">
        <p14:creationId xmlns:p14="http://schemas.microsoft.com/office/powerpoint/2010/main" val="22745925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7ED0AE9-2E5F-4B2B-A29D-6FA6E814E11E}"/>
              </a:ext>
            </a:extLst>
          </p:cNvPr>
          <p:cNvSpPr>
            <a:spLocks noGrp="1"/>
          </p:cNvSpPr>
          <p:nvPr>
            <p:ph type="title"/>
          </p:nvPr>
        </p:nvSpPr>
        <p:spPr>
          <a:xfrm>
            <a:off x="831850" y="1709738"/>
            <a:ext cx="10515600" cy="2852737"/>
          </a:xfrm>
        </p:spPr>
        <p:txBody>
          <a:bodyPr anchor="b"/>
          <a:lstStyle>
            <a:lvl1pPr>
              <a:defRPr sz="6000"/>
            </a:lvl1pPr>
          </a:lstStyle>
          <a:p>
            <a:r>
              <a:rPr lang="tr-TR"/>
              <a:t>Asıl başlık stilini düzenlemek için tıklayın</a:t>
            </a:r>
          </a:p>
        </p:txBody>
      </p:sp>
      <p:sp>
        <p:nvSpPr>
          <p:cNvPr id="3" name="Metin Yer Tutucusu 2">
            <a:extLst>
              <a:ext uri="{FF2B5EF4-FFF2-40B4-BE49-F238E27FC236}">
                <a16:creationId xmlns:a16="http://schemas.microsoft.com/office/drawing/2014/main" id="{7CC46959-9F9A-4C73-BF9D-CF273424051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Veri Yer Tutucusu 3">
            <a:extLst>
              <a:ext uri="{FF2B5EF4-FFF2-40B4-BE49-F238E27FC236}">
                <a16:creationId xmlns:a16="http://schemas.microsoft.com/office/drawing/2014/main" id="{AA1724A7-C9FD-4373-B601-B40AAE0BB31C}"/>
              </a:ext>
            </a:extLst>
          </p:cNvPr>
          <p:cNvSpPr>
            <a:spLocks noGrp="1"/>
          </p:cNvSpPr>
          <p:nvPr>
            <p:ph type="dt" sz="half" idx="10"/>
          </p:nvPr>
        </p:nvSpPr>
        <p:spPr/>
        <p:txBody>
          <a:bodyPr/>
          <a:lstStyle/>
          <a:p>
            <a:fld id="{F3BE8B04-212C-4C14-92FC-132022B3C475}" type="datetimeFigureOut">
              <a:rPr lang="tr-TR" smtClean="0"/>
              <a:t>25.04.2020</a:t>
            </a:fld>
            <a:endParaRPr lang="tr-TR"/>
          </a:p>
        </p:txBody>
      </p:sp>
      <p:sp>
        <p:nvSpPr>
          <p:cNvPr id="5" name="Alt Bilgi Yer Tutucusu 4">
            <a:extLst>
              <a:ext uri="{FF2B5EF4-FFF2-40B4-BE49-F238E27FC236}">
                <a16:creationId xmlns:a16="http://schemas.microsoft.com/office/drawing/2014/main" id="{FAEB9D4E-D762-426B-AF00-937FEE94DFB7}"/>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85710D0E-E9AA-40A8-9C7F-FAD1A704E79B}"/>
              </a:ext>
            </a:extLst>
          </p:cNvPr>
          <p:cNvSpPr>
            <a:spLocks noGrp="1"/>
          </p:cNvSpPr>
          <p:nvPr>
            <p:ph type="sldNum" sz="quarter" idx="12"/>
          </p:nvPr>
        </p:nvSpPr>
        <p:spPr/>
        <p:txBody>
          <a:bodyPr/>
          <a:lstStyle/>
          <a:p>
            <a:fld id="{CC0052A3-3BC2-4441-AAB8-A75CC962D601}" type="slidenum">
              <a:rPr lang="tr-TR" smtClean="0"/>
              <a:t>‹#›</a:t>
            </a:fld>
            <a:endParaRPr lang="tr-TR"/>
          </a:p>
        </p:txBody>
      </p:sp>
    </p:spTree>
    <p:extLst>
      <p:ext uri="{BB962C8B-B14F-4D97-AF65-F5344CB8AC3E}">
        <p14:creationId xmlns:p14="http://schemas.microsoft.com/office/powerpoint/2010/main" val="37212335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E4541DD-6D20-4E79-9D78-816C0B526042}"/>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1DB160C0-2AE9-4264-B49E-8FE0E68523D0}"/>
              </a:ext>
            </a:extLst>
          </p:cNvPr>
          <p:cNvSpPr>
            <a:spLocks noGrp="1"/>
          </p:cNvSpPr>
          <p:nvPr>
            <p:ph sz="half" idx="1"/>
          </p:nvPr>
        </p:nvSpPr>
        <p:spPr>
          <a:xfrm>
            <a:off x="838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a:extLst>
              <a:ext uri="{FF2B5EF4-FFF2-40B4-BE49-F238E27FC236}">
                <a16:creationId xmlns:a16="http://schemas.microsoft.com/office/drawing/2014/main" id="{9F499821-EAB5-469F-8F7A-E61279C06E6E}"/>
              </a:ext>
            </a:extLst>
          </p:cNvPr>
          <p:cNvSpPr>
            <a:spLocks noGrp="1"/>
          </p:cNvSpPr>
          <p:nvPr>
            <p:ph sz="half" idx="2"/>
          </p:nvPr>
        </p:nvSpPr>
        <p:spPr>
          <a:xfrm>
            <a:off x="6172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a:extLst>
              <a:ext uri="{FF2B5EF4-FFF2-40B4-BE49-F238E27FC236}">
                <a16:creationId xmlns:a16="http://schemas.microsoft.com/office/drawing/2014/main" id="{156BF921-3B87-4CD0-86A2-D57C5643DC68}"/>
              </a:ext>
            </a:extLst>
          </p:cNvPr>
          <p:cNvSpPr>
            <a:spLocks noGrp="1"/>
          </p:cNvSpPr>
          <p:nvPr>
            <p:ph type="dt" sz="half" idx="10"/>
          </p:nvPr>
        </p:nvSpPr>
        <p:spPr/>
        <p:txBody>
          <a:bodyPr/>
          <a:lstStyle/>
          <a:p>
            <a:fld id="{F3BE8B04-212C-4C14-92FC-132022B3C475}" type="datetimeFigureOut">
              <a:rPr lang="tr-TR" smtClean="0"/>
              <a:t>25.04.2020</a:t>
            </a:fld>
            <a:endParaRPr lang="tr-TR"/>
          </a:p>
        </p:txBody>
      </p:sp>
      <p:sp>
        <p:nvSpPr>
          <p:cNvPr id="6" name="Alt Bilgi Yer Tutucusu 5">
            <a:extLst>
              <a:ext uri="{FF2B5EF4-FFF2-40B4-BE49-F238E27FC236}">
                <a16:creationId xmlns:a16="http://schemas.microsoft.com/office/drawing/2014/main" id="{F9824324-BAA3-4464-B6D2-5402716CA7B8}"/>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20B6FDE8-B314-42C1-A0F3-845460E6546E}"/>
              </a:ext>
            </a:extLst>
          </p:cNvPr>
          <p:cNvSpPr>
            <a:spLocks noGrp="1"/>
          </p:cNvSpPr>
          <p:nvPr>
            <p:ph type="sldNum" sz="quarter" idx="12"/>
          </p:nvPr>
        </p:nvSpPr>
        <p:spPr/>
        <p:txBody>
          <a:bodyPr/>
          <a:lstStyle/>
          <a:p>
            <a:fld id="{CC0052A3-3BC2-4441-AAB8-A75CC962D601}" type="slidenum">
              <a:rPr lang="tr-TR" smtClean="0"/>
              <a:t>‹#›</a:t>
            </a:fld>
            <a:endParaRPr lang="tr-TR"/>
          </a:p>
        </p:txBody>
      </p:sp>
    </p:spTree>
    <p:extLst>
      <p:ext uri="{BB962C8B-B14F-4D97-AF65-F5344CB8AC3E}">
        <p14:creationId xmlns:p14="http://schemas.microsoft.com/office/powerpoint/2010/main" val="35140214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7E48955-9A26-49C3-BD6D-B3FB2F9CC8F8}"/>
              </a:ext>
            </a:extLst>
          </p:cNvPr>
          <p:cNvSpPr>
            <a:spLocks noGrp="1"/>
          </p:cNvSpPr>
          <p:nvPr>
            <p:ph type="title"/>
          </p:nvPr>
        </p:nvSpPr>
        <p:spPr>
          <a:xfrm>
            <a:off x="839788" y="365125"/>
            <a:ext cx="10515600" cy="1325563"/>
          </a:xfrm>
        </p:spPr>
        <p:txBody>
          <a:bodyPr/>
          <a:lstStyle/>
          <a:p>
            <a:r>
              <a:rPr lang="tr-TR"/>
              <a:t>Asıl başlık stilini düzenlemek için tıklayın</a:t>
            </a:r>
          </a:p>
        </p:txBody>
      </p:sp>
      <p:sp>
        <p:nvSpPr>
          <p:cNvPr id="3" name="Metin Yer Tutucusu 2">
            <a:extLst>
              <a:ext uri="{FF2B5EF4-FFF2-40B4-BE49-F238E27FC236}">
                <a16:creationId xmlns:a16="http://schemas.microsoft.com/office/drawing/2014/main" id="{FA109C78-3A2C-47A3-93AD-799C69EE99B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İçerik Yer Tutucusu 3">
            <a:extLst>
              <a:ext uri="{FF2B5EF4-FFF2-40B4-BE49-F238E27FC236}">
                <a16:creationId xmlns:a16="http://schemas.microsoft.com/office/drawing/2014/main" id="{22FFDF08-1248-4742-854A-2ED73198D967}"/>
              </a:ext>
            </a:extLst>
          </p:cNvPr>
          <p:cNvSpPr>
            <a:spLocks noGrp="1"/>
          </p:cNvSpPr>
          <p:nvPr>
            <p:ph sz="half" idx="2"/>
          </p:nvPr>
        </p:nvSpPr>
        <p:spPr>
          <a:xfrm>
            <a:off x="839788" y="2505075"/>
            <a:ext cx="5157787"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a:extLst>
              <a:ext uri="{FF2B5EF4-FFF2-40B4-BE49-F238E27FC236}">
                <a16:creationId xmlns:a16="http://schemas.microsoft.com/office/drawing/2014/main" id="{0D457CD3-2D39-4720-AE26-163003EBCB5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İçerik Yer Tutucusu 5">
            <a:extLst>
              <a:ext uri="{FF2B5EF4-FFF2-40B4-BE49-F238E27FC236}">
                <a16:creationId xmlns:a16="http://schemas.microsoft.com/office/drawing/2014/main" id="{DEA633CF-BC5E-4CBC-85EE-8D8CA2D26098}"/>
              </a:ext>
            </a:extLst>
          </p:cNvPr>
          <p:cNvSpPr>
            <a:spLocks noGrp="1"/>
          </p:cNvSpPr>
          <p:nvPr>
            <p:ph sz="quarter" idx="4"/>
          </p:nvPr>
        </p:nvSpPr>
        <p:spPr>
          <a:xfrm>
            <a:off x="6172200" y="2505075"/>
            <a:ext cx="5183188"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a:extLst>
              <a:ext uri="{FF2B5EF4-FFF2-40B4-BE49-F238E27FC236}">
                <a16:creationId xmlns:a16="http://schemas.microsoft.com/office/drawing/2014/main" id="{A059CFB3-E22C-4F80-933D-759E0B6B825A}"/>
              </a:ext>
            </a:extLst>
          </p:cNvPr>
          <p:cNvSpPr>
            <a:spLocks noGrp="1"/>
          </p:cNvSpPr>
          <p:nvPr>
            <p:ph type="dt" sz="half" idx="10"/>
          </p:nvPr>
        </p:nvSpPr>
        <p:spPr/>
        <p:txBody>
          <a:bodyPr/>
          <a:lstStyle/>
          <a:p>
            <a:fld id="{F3BE8B04-212C-4C14-92FC-132022B3C475}" type="datetimeFigureOut">
              <a:rPr lang="tr-TR" smtClean="0"/>
              <a:t>25.04.2020</a:t>
            </a:fld>
            <a:endParaRPr lang="tr-TR"/>
          </a:p>
        </p:txBody>
      </p:sp>
      <p:sp>
        <p:nvSpPr>
          <p:cNvPr id="8" name="Alt Bilgi Yer Tutucusu 7">
            <a:extLst>
              <a:ext uri="{FF2B5EF4-FFF2-40B4-BE49-F238E27FC236}">
                <a16:creationId xmlns:a16="http://schemas.microsoft.com/office/drawing/2014/main" id="{DDBAEED3-57D6-47A8-9A4F-70DB4897CF86}"/>
              </a:ext>
            </a:extLst>
          </p:cNvPr>
          <p:cNvSpPr>
            <a:spLocks noGrp="1"/>
          </p:cNvSpPr>
          <p:nvPr>
            <p:ph type="ftr" sz="quarter" idx="11"/>
          </p:nvPr>
        </p:nvSpPr>
        <p:spPr/>
        <p:txBody>
          <a:bodyPr/>
          <a:lstStyle/>
          <a:p>
            <a:endParaRPr lang="tr-TR"/>
          </a:p>
        </p:txBody>
      </p:sp>
      <p:sp>
        <p:nvSpPr>
          <p:cNvPr id="9" name="Slayt Numarası Yer Tutucusu 8">
            <a:extLst>
              <a:ext uri="{FF2B5EF4-FFF2-40B4-BE49-F238E27FC236}">
                <a16:creationId xmlns:a16="http://schemas.microsoft.com/office/drawing/2014/main" id="{CFEB36B7-4F84-438B-88F2-0751D6DC9331}"/>
              </a:ext>
            </a:extLst>
          </p:cNvPr>
          <p:cNvSpPr>
            <a:spLocks noGrp="1"/>
          </p:cNvSpPr>
          <p:nvPr>
            <p:ph type="sldNum" sz="quarter" idx="12"/>
          </p:nvPr>
        </p:nvSpPr>
        <p:spPr/>
        <p:txBody>
          <a:bodyPr/>
          <a:lstStyle/>
          <a:p>
            <a:fld id="{CC0052A3-3BC2-4441-AAB8-A75CC962D601}" type="slidenum">
              <a:rPr lang="tr-TR" smtClean="0"/>
              <a:t>‹#›</a:t>
            </a:fld>
            <a:endParaRPr lang="tr-TR"/>
          </a:p>
        </p:txBody>
      </p:sp>
    </p:spTree>
    <p:extLst>
      <p:ext uri="{BB962C8B-B14F-4D97-AF65-F5344CB8AC3E}">
        <p14:creationId xmlns:p14="http://schemas.microsoft.com/office/powerpoint/2010/main" val="28639704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8579E34-3B71-4D08-AFAD-64FDBFC9B469}"/>
              </a:ext>
            </a:extLst>
          </p:cNvPr>
          <p:cNvSpPr>
            <a:spLocks noGrp="1"/>
          </p:cNvSpPr>
          <p:nvPr>
            <p:ph type="title"/>
          </p:nvPr>
        </p:nvSpPr>
        <p:spPr/>
        <p:txBody>
          <a:bodyPr/>
          <a:lstStyle/>
          <a:p>
            <a:r>
              <a:rPr lang="tr-TR"/>
              <a:t>Asıl başlık stilini düzenlemek için tıklayın</a:t>
            </a:r>
          </a:p>
        </p:txBody>
      </p:sp>
      <p:sp>
        <p:nvSpPr>
          <p:cNvPr id="3" name="Veri Yer Tutucusu 2">
            <a:extLst>
              <a:ext uri="{FF2B5EF4-FFF2-40B4-BE49-F238E27FC236}">
                <a16:creationId xmlns:a16="http://schemas.microsoft.com/office/drawing/2014/main" id="{1B906E86-9092-435B-BFD7-88E8D9F1474B}"/>
              </a:ext>
            </a:extLst>
          </p:cNvPr>
          <p:cNvSpPr>
            <a:spLocks noGrp="1"/>
          </p:cNvSpPr>
          <p:nvPr>
            <p:ph type="dt" sz="half" idx="10"/>
          </p:nvPr>
        </p:nvSpPr>
        <p:spPr/>
        <p:txBody>
          <a:bodyPr/>
          <a:lstStyle/>
          <a:p>
            <a:fld id="{F3BE8B04-212C-4C14-92FC-132022B3C475}" type="datetimeFigureOut">
              <a:rPr lang="tr-TR" smtClean="0"/>
              <a:t>25.04.2020</a:t>
            </a:fld>
            <a:endParaRPr lang="tr-TR"/>
          </a:p>
        </p:txBody>
      </p:sp>
      <p:sp>
        <p:nvSpPr>
          <p:cNvPr id="4" name="Alt Bilgi Yer Tutucusu 3">
            <a:extLst>
              <a:ext uri="{FF2B5EF4-FFF2-40B4-BE49-F238E27FC236}">
                <a16:creationId xmlns:a16="http://schemas.microsoft.com/office/drawing/2014/main" id="{65B3E870-B847-4355-A9F7-B8F5AE467092}"/>
              </a:ext>
            </a:extLst>
          </p:cNvPr>
          <p:cNvSpPr>
            <a:spLocks noGrp="1"/>
          </p:cNvSpPr>
          <p:nvPr>
            <p:ph type="ftr" sz="quarter" idx="11"/>
          </p:nvPr>
        </p:nvSpPr>
        <p:spPr/>
        <p:txBody>
          <a:bodyPr/>
          <a:lstStyle/>
          <a:p>
            <a:endParaRPr lang="tr-TR"/>
          </a:p>
        </p:txBody>
      </p:sp>
      <p:sp>
        <p:nvSpPr>
          <p:cNvPr id="5" name="Slayt Numarası Yer Tutucusu 4">
            <a:extLst>
              <a:ext uri="{FF2B5EF4-FFF2-40B4-BE49-F238E27FC236}">
                <a16:creationId xmlns:a16="http://schemas.microsoft.com/office/drawing/2014/main" id="{A1BE02A8-FB98-43BD-834B-E99149D1751F}"/>
              </a:ext>
            </a:extLst>
          </p:cNvPr>
          <p:cNvSpPr>
            <a:spLocks noGrp="1"/>
          </p:cNvSpPr>
          <p:nvPr>
            <p:ph type="sldNum" sz="quarter" idx="12"/>
          </p:nvPr>
        </p:nvSpPr>
        <p:spPr/>
        <p:txBody>
          <a:bodyPr/>
          <a:lstStyle/>
          <a:p>
            <a:fld id="{CC0052A3-3BC2-4441-AAB8-A75CC962D601}" type="slidenum">
              <a:rPr lang="tr-TR" smtClean="0"/>
              <a:t>‹#›</a:t>
            </a:fld>
            <a:endParaRPr lang="tr-TR"/>
          </a:p>
        </p:txBody>
      </p:sp>
    </p:spTree>
    <p:extLst>
      <p:ext uri="{BB962C8B-B14F-4D97-AF65-F5344CB8AC3E}">
        <p14:creationId xmlns:p14="http://schemas.microsoft.com/office/powerpoint/2010/main" val="10085272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74A5F9C0-9C7F-4EA7-9C63-FD95A6F696F2}"/>
              </a:ext>
            </a:extLst>
          </p:cNvPr>
          <p:cNvSpPr>
            <a:spLocks noGrp="1"/>
          </p:cNvSpPr>
          <p:nvPr>
            <p:ph type="dt" sz="half" idx="10"/>
          </p:nvPr>
        </p:nvSpPr>
        <p:spPr/>
        <p:txBody>
          <a:bodyPr/>
          <a:lstStyle/>
          <a:p>
            <a:fld id="{F3BE8B04-212C-4C14-92FC-132022B3C475}" type="datetimeFigureOut">
              <a:rPr lang="tr-TR" smtClean="0"/>
              <a:t>25.04.2020</a:t>
            </a:fld>
            <a:endParaRPr lang="tr-TR"/>
          </a:p>
        </p:txBody>
      </p:sp>
      <p:sp>
        <p:nvSpPr>
          <p:cNvPr id="3" name="Alt Bilgi Yer Tutucusu 2">
            <a:extLst>
              <a:ext uri="{FF2B5EF4-FFF2-40B4-BE49-F238E27FC236}">
                <a16:creationId xmlns:a16="http://schemas.microsoft.com/office/drawing/2014/main" id="{0289D9AF-29CA-4D31-B396-5EC19FF3D850}"/>
              </a:ext>
            </a:extLst>
          </p:cNvPr>
          <p:cNvSpPr>
            <a:spLocks noGrp="1"/>
          </p:cNvSpPr>
          <p:nvPr>
            <p:ph type="ftr" sz="quarter" idx="11"/>
          </p:nvPr>
        </p:nvSpPr>
        <p:spPr/>
        <p:txBody>
          <a:bodyPr/>
          <a:lstStyle/>
          <a:p>
            <a:endParaRPr lang="tr-TR"/>
          </a:p>
        </p:txBody>
      </p:sp>
      <p:sp>
        <p:nvSpPr>
          <p:cNvPr id="4" name="Slayt Numarası Yer Tutucusu 3">
            <a:extLst>
              <a:ext uri="{FF2B5EF4-FFF2-40B4-BE49-F238E27FC236}">
                <a16:creationId xmlns:a16="http://schemas.microsoft.com/office/drawing/2014/main" id="{FE5D1E7F-3FE9-4E43-A8C9-8E6AC0385F51}"/>
              </a:ext>
            </a:extLst>
          </p:cNvPr>
          <p:cNvSpPr>
            <a:spLocks noGrp="1"/>
          </p:cNvSpPr>
          <p:nvPr>
            <p:ph type="sldNum" sz="quarter" idx="12"/>
          </p:nvPr>
        </p:nvSpPr>
        <p:spPr/>
        <p:txBody>
          <a:bodyPr/>
          <a:lstStyle/>
          <a:p>
            <a:fld id="{CC0052A3-3BC2-4441-AAB8-A75CC962D601}" type="slidenum">
              <a:rPr lang="tr-TR" smtClean="0"/>
              <a:t>‹#›</a:t>
            </a:fld>
            <a:endParaRPr lang="tr-TR"/>
          </a:p>
        </p:txBody>
      </p:sp>
    </p:spTree>
    <p:extLst>
      <p:ext uri="{BB962C8B-B14F-4D97-AF65-F5344CB8AC3E}">
        <p14:creationId xmlns:p14="http://schemas.microsoft.com/office/powerpoint/2010/main" val="28928061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5B04713-53B7-485D-808B-5A683679A2E0}"/>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İçerik Yer Tutucusu 2">
            <a:extLst>
              <a:ext uri="{FF2B5EF4-FFF2-40B4-BE49-F238E27FC236}">
                <a16:creationId xmlns:a16="http://schemas.microsoft.com/office/drawing/2014/main" id="{6F98BAC3-4059-4041-9C6E-F7A8E9372DD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a:extLst>
              <a:ext uri="{FF2B5EF4-FFF2-40B4-BE49-F238E27FC236}">
                <a16:creationId xmlns:a16="http://schemas.microsoft.com/office/drawing/2014/main" id="{EF7BEC1D-0F8D-4C32-8C54-5721CE30832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09D62C08-F963-4FC6-B888-66FF49A61D92}"/>
              </a:ext>
            </a:extLst>
          </p:cNvPr>
          <p:cNvSpPr>
            <a:spLocks noGrp="1"/>
          </p:cNvSpPr>
          <p:nvPr>
            <p:ph type="dt" sz="half" idx="10"/>
          </p:nvPr>
        </p:nvSpPr>
        <p:spPr/>
        <p:txBody>
          <a:bodyPr/>
          <a:lstStyle/>
          <a:p>
            <a:fld id="{F3BE8B04-212C-4C14-92FC-132022B3C475}" type="datetimeFigureOut">
              <a:rPr lang="tr-TR" smtClean="0"/>
              <a:t>25.04.2020</a:t>
            </a:fld>
            <a:endParaRPr lang="tr-TR"/>
          </a:p>
        </p:txBody>
      </p:sp>
      <p:sp>
        <p:nvSpPr>
          <p:cNvPr id="6" name="Alt Bilgi Yer Tutucusu 5">
            <a:extLst>
              <a:ext uri="{FF2B5EF4-FFF2-40B4-BE49-F238E27FC236}">
                <a16:creationId xmlns:a16="http://schemas.microsoft.com/office/drawing/2014/main" id="{D1E76C45-F43A-477F-BDA4-66D8A81ED21A}"/>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FDCD577C-5DD4-48B3-A1E2-FE8D2B3F2100}"/>
              </a:ext>
            </a:extLst>
          </p:cNvPr>
          <p:cNvSpPr>
            <a:spLocks noGrp="1"/>
          </p:cNvSpPr>
          <p:nvPr>
            <p:ph type="sldNum" sz="quarter" idx="12"/>
          </p:nvPr>
        </p:nvSpPr>
        <p:spPr/>
        <p:txBody>
          <a:bodyPr/>
          <a:lstStyle/>
          <a:p>
            <a:fld id="{CC0052A3-3BC2-4441-AAB8-A75CC962D601}" type="slidenum">
              <a:rPr lang="tr-TR" smtClean="0"/>
              <a:t>‹#›</a:t>
            </a:fld>
            <a:endParaRPr lang="tr-TR"/>
          </a:p>
        </p:txBody>
      </p:sp>
    </p:spTree>
    <p:extLst>
      <p:ext uri="{BB962C8B-B14F-4D97-AF65-F5344CB8AC3E}">
        <p14:creationId xmlns:p14="http://schemas.microsoft.com/office/powerpoint/2010/main" val="5797412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BBCAB4D-752F-46C4-93A6-D6421EC17F94}"/>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Resim Yer Tutucusu 2">
            <a:extLst>
              <a:ext uri="{FF2B5EF4-FFF2-40B4-BE49-F238E27FC236}">
                <a16:creationId xmlns:a16="http://schemas.microsoft.com/office/drawing/2014/main" id="{B5A4BBC3-A02C-43BA-9B38-5EBB2A1777E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a:extLst>
              <a:ext uri="{FF2B5EF4-FFF2-40B4-BE49-F238E27FC236}">
                <a16:creationId xmlns:a16="http://schemas.microsoft.com/office/drawing/2014/main" id="{E52AE9FD-A763-4D02-991D-6E70408863B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FC3C9BA6-202D-49EA-88E7-046C95F05FAB}"/>
              </a:ext>
            </a:extLst>
          </p:cNvPr>
          <p:cNvSpPr>
            <a:spLocks noGrp="1"/>
          </p:cNvSpPr>
          <p:nvPr>
            <p:ph type="dt" sz="half" idx="10"/>
          </p:nvPr>
        </p:nvSpPr>
        <p:spPr/>
        <p:txBody>
          <a:bodyPr/>
          <a:lstStyle/>
          <a:p>
            <a:fld id="{F3BE8B04-212C-4C14-92FC-132022B3C475}" type="datetimeFigureOut">
              <a:rPr lang="tr-TR" smtClean="0"/>
              <a:t>25.04.2020</a:t>
            </a:fld>
            <a:endParaRPr lang="tr-TR"/>
          </a:p>
        </p:txBody>
      </p:sp>
      <p:sp>
        <p:nvSpPr>
          <p:cNvPr id="6" name="Alt Bilgi Yer Tutucusu 5">
            <a:extLst>
              <a:ext uri="{FF2B5EF4-FFF2-40B4-BE49-F238E27FC236}">
                <a16:creationId xmlns:a16="http://schemas.microsoft.com/office/drawing/2014/main" id="{2A8B32B2-CB9B-4C8A-A537-562F9485B2C7}"/>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C6B3F1D9-84AF-4DB0-92DB-FDEC2375B412}"/>
              </a:ext>
            </a:extLst>
          </p:cNvPr>
          <p:cNvSpPr>
            <a:spLocks noGrp="1"/>
          </p:cNvSpPr>
          <p:nvPr>
            <p:ph type="sldNum" sz="quarter" idx="12"/>
          </p:nvPr>
        </p:nvSpPr>
        <p:spPr/>
        <p:txBody>
          <a:bodyPr/>
          <a:lstStyle/>
          <a:p>
            <a:fld id="{CC0052A3-3BC2-4441-AAB8-A75CC962D601}" type="slidenum">
              <a:rPr lang="tr-TR" smtClean="0"/>
              <a:t>‹#›</a:t>
            </a:fld>
            <a:endParaRPr lang="tr-TR"/>
          </a:p>
        </p:txBody>
      </p:sp>
    </p:spTree>
    <p:extLst>
      <p:ext uri="{BB962C8B-B14F-4D97-AF65-F5344CB8AC3E}">
        <p14:creationId xmlns:p14="http://schemas.microsoft.com/office/powerpoint/2010/main" val="385455289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a:extLst>
              <a:ext uri="{FF2B5EF4-FFF2-40B4-BE49-F238E27FC236}">
                <a16:creationId xmlns:a16="http://schemas.microsoft.com/office/drawing/2014/main" id="{FD0A70A5-EC76-42F5-912E-02C55BE18B0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stilini düzenlemek için tıklayın</a:t>
            </a:r>
          </a:p>
        </p:txBody>
      </p:sp>
      <p:sp>
        <p:nvSpPr>
          <p:cNvPr id="3" name="Metin Yer Tutucusu 2">
            <a:extLst>
              <a:ext uri="{FF2B5EF4-FFF2-40B4-BE49-F238E27FC236}">
                <a16:creationId xmlns:a16="http://schemas.microsoft.com/office/drawing/2014/main" id="{035A97FA-AF76-4856-B9DF-0B5E976EBC3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6214FABF-D885-476F-BE92-AA5E40A2988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3BE8B04-212C-4C14-92FC-132022B3C475}" type="datetimeFigureOut">
              <a:rPr lang="tr-TR" smtClean="0"/>
              <a:t>25.04.2020</a:t>
            </a:fld>
            <a:endParaRPr lang="tr-TR"/>
          </a:p>
        </p:txBody>
      </p:sp>
      <p:sp>
        <p:nvSpPr>
          <p:cNvPr id="5" name="Alt Bilgi Yer Tutucusu 4">
            <a:extLst>
              <a:ext uri="{FF2B5EF4-FFF2-40B4-BE49-F238E27FC236}">
                <a16:creationId xmlns:a16="http://schemas.microsoft.com/office/drawing/2014/main" id="{9E118133-C4E1-4009-9686-FE3DC40BB28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a:extLst>
              <a:ext uri="{FF2B5EF4-FFF2-40B4-BE49-F238E27FC236}">
                <a16:creationId xmlns:a16="http://schemas.microsoft.com/office/drawing/2014/main" id="{0885ED31-7B1E-451C-BD51-88A3A09B54D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C0052A3-3BC2-4441-AAB8-A75CC962D601}" type="slidenum">
              <a:rPr lang="tr-TR" smtClean="0"/>
              <a:t>‹#›</a:t>
            </a:fld>
            <a:endParaRPr lang="tr-TR"/>
          </a:p>
        </p:txBody>
      </p:sp>
    </p:spTree>
    <p:extLst>
      <p:ext uri="{BB962C8B-B14F-4D97-AF65-F5344CB8AC3E}">
        <p14:creationId xmlns:p14="http://schemas.microsoft.com/office/powerpoint/2010/main" val="17878327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FA9E7FA-C1B1-43CC-B4EE-296F69499E09}"/>
              </a:ext>
            </a:extLst>
          </p:cNvPr>
          <p:cNvSpPr>
            <a:spLocks noGrp="1"/>
          </p:cNvSpPr>
          <p:nvPr>
            <p:ph type="title"/>
          </p:nvPr>
        </p:nvSpPr>
        <p:spPr>
          <a:xfrm>
            <a:off x="1653363" y="365760"/>
            <a:ext cx="9367203" cy="1188720"/>
          </a:xfrm>
        </p:spPr>
        <p:txBody>
          <a:bodyPr>
            <a:normAutofit fontScale="90000"/>
          </a:bodyPr>
          <a:lstStyle/>
          <a:p>
            <a:br>
              <a:rPr lang="tr-TR" sz="1800" dirty="0"/>
            </a:br>
            <a:br>
              <a:rPr lang="tr-TR" sz="1800" dirty="0"/>
            </a:br>
            <a:r>
              <a:rPr lang="tr-TR" sz="3200" dirty="0"/>
              <a:t>           </a:t>
            </a:r>
            <a:r>
              <a:rPr lang="tr-TR" sz="3200" dirty="0">
                <a:solidFill>
                  <a:srgbClr val="FF0000"/>
                </a:solidFill>
              </a:rPr>
              <a:t>AKREDİTİFLİ VE KREDİLİ ÖDEME</a:t>
            </a:r>
            <a:br>
              <a:rPr lang="tr-TR" sz="1800" dirty="0"/>
            </a:br>
            <a:endParaRPr lang="tr-TR" sz="1800" dirty="0"/>
          </a:p>
        </p:txBody>
      </p:sp>
      <p:sp>
        <p:nvSpPr>
          <p:cNvPr id="8" name="Freeform: Shape 7">
            <a:extLst>
              <a:ext uri="{FF2B5EF4-FFF2-40B4-BE49-F238E27FC236}">
                <a16:creationId xmlns:a16="http://schemas.microsoft.com/office/drawing/2014/main" id="{7CB4857B-ED7C-444D-9F04-2F885114A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764099" cy="1558212"/>
          </a:xfrm>
          <a:custGeom>
            <a:avLst/>
            <a:gdLst>
              <a:gd name="connsiteX0" fmla="*/ 0 w 1764099"/>
              <a:gd name="connsiteY0" fmla="*/ 0 h 1558212"/>
              <a:gd name="connsiteX1" fmla="*/ 1764099 w 1764099"/>
              <a:gd name="connsiteY1" fmla="*/ 0 h 1558212"/>
              <a:gd name="connsiteX2" fmla="*/ 1042087 w 1764099"/>
              <a:gd name="connsiteY2" fmla="*/ 1558212 h 1558212"/>
              <a:gd name="connsiteX3" fmla="*/ 0 w 1764099"/>
              <a:gd name="connsiteY3" fmla="*/ 1558212 h 1558212"/>
            </a:gdLst>
            <a:ahLst/>
            <a:cxnLst>
              <a:cxn ang="0">
                <a:pos x="connsiteX0" y="connsiteY0"/>
              </a:cxn>
              <a:cxn ang="0">
                <a:pos x="connsiteX1" y="connsiteY1"/>
              </a:cxn>
              <a:cxn ang="0">
                <a:pos x="connsiteX2" y="connsiteY2"/>
              </a:cxn>
              <a:cxn ang="0">
                <a:pos x="connsiteX3" y="connsiteY3"/>
              </a:cxn>
            </a:cxnLst>
            <a:rect l="l" t="t" r="r" b="b"/>
            <a:pathLst>
              <a:path w="1764099" h="1558212">
                <a:moveTo>
                  <a:pt x="0" y="0"/>
                </a:moveTo>
                <a:lnTo>
                  <a:pt x="1764099" y="0"/>
                </a:lnTo>
                <a:lnTo>
                  <a:pt x="1042087" y="1558212"/>
                </a:lnTo>
                <a:lnTo>
                  <a:pt x="0" y="1558212"/>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 name="Freeform: Shape 9">
            <a:extLst>
              <a:ext uri="{FF2B5EF4-FFF2-40B4-BE49-F238E27FC236}">
                <a16:creationId xmlns:a16="http://schemas.microsoft.com/office/drawing/2014/main" id="{D18046FB-44EA-4FD8-A585-EA09A319B2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691640"/>
            <a:ext cx="12191999" cy="5166360"/>
          </a:xfrm>
          <a:custGeom>
            <a:avLst/>
            <a:gdLst>
              <a:gd name="connsiteX0" fmla="*/ 0 w 12191999"/>
              <a:gd name="connsiteY0" fmla="*/ 0 h 5166360"/>
              <a:gd name="connsiteX1" fmla="*/ 1822388 w 12191999"/>
              <a:gd name="connsiteY1" fmla="*/ 0 h 5166360"/>
              <a:gd name="connsiteX2" fmla="*/ 6468290 w 12191999"/>
              <a:gd name="connsiteY2" fmla="*/ 0 h 5166360"/>
              <a:gd name="connsiteX3" fmla="*/ 7796394 w 12191999"/>
              <a:gd name="connsiteY3" fmla="*/ 0 h 5166360"/>
              <a:gd name="connsiteX4" fmla="*/ 8376834 w 12191999"/>
              <a:gd name="connsiteY4" fmla="*/ 0 h 5166360"/>
              <a:gd name="connsiteX5" fmla="*/ 9704938 w 12191999"/>
              <a:gd name="connsiteY5" fmla="*/ 0 h 5166360"/>
              <a:gd name="connsiteX6" fmla="*/ 9704938 w 12191999"/>
              <a:gd name="connsiteY6" fmla="*/ 2 h 5166360"/>
              <a:gd name="connsiteX7" fmla="*/ 10283456 w 12191999"/>
              <a:gd name="connsiteY7" fmla="*/ 2 h 5166360"/>
              <a:gd name="connsiteX8" fmla="*/ 10863897 w 12191999"/>
              <a:gd name="connsiteY8" fmla="*/ 2 h 5166360"/>
              <a:gd name="connsiteX9" fmla="*/ 12191999 w 12191999"/>
              <a:gd name="connsiteY9" fmla="*/ 2 h 5166360"/>
              <a:gd name="connsiteX10" fmla="*/ 12191999 w 12191999"/>
              <a:gd name="connsiteY10" fmla="*/ 5166360 h 5166360"/>
              <a:gd name="connsiteX11" fmla="*/ 0 w 12191999"/>
              <a:gd name="connsiteY11" fmla="*/ 5166360 h 5166360"/>
              <a:gd name="connsiteX12" fmla="*/ 0 w 12191999"/>
              <a:gd name="connsiteY12" fmla="*/ 2604436 h 5166360"/>
              <a:gd name="connsiteX13" fmla="*/ 862341 w 12191999"/>
              <a:gd name="connsiteY13" fmla="*/ 743371 h 5166360"/>
              <a:gd name="connsiteX14" fmla="*/ 0 w 12191999"/>
              <a:gd name="connsiteY14" fmla="*/ 743371 h 5166360"/>
              <a:gd name="connsiteX15" fmla="*/ 0 w 12191999"/>
              <a:gd name="connsiteY15" fmla="*/ 742508 h 5166360"/>
              <a:gd name="connsiteX16" fmla="*/ 92826 w 12191999"/>
              <a:gd name="connsiteY16" fmla="*/ 742508 h 5166360"/>
              <a:gd name="connsiteX17" fmla="*/ 406486 w 12191999"/>
              <a:gd name="connsiteY17" fmla="*/ 742508 h 5166360"/>
              <a:gd name="connsiteX18" fmla="*/ 406486 w 12191999"/>
              <a:gd name="connsiteY18" fmla="*/ 742507 h 5166360"/>
              <a:gd name="connsiteX19" fmla="*/ 862741 w 12191999"/>
              <a:gd name="connsiteY19" fmla="*/ 742507 h 5166360"/>
              <a:gd name="connsiteX20" fmla="*/ 1206388 w 12191999"/>
              <a:gd name="connsiteY20" fmla="*/ 864 h 5166360"/>
              <a:gd name="connsiteX21" fmla="*/ 748500 w 12191999"/>
              <a:gd name="connsiteY21" fmla="*/ 864 h 5166360"/>
              <a:gd name="connsiteX22" fmla="*/ 0 w 12191999"/>
              <a:gd name="connsiteY22" fmla="*/ 864 h 5166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2191999" h="5166360">
                <a:moveTo>
                  <a:pt x="0" y="0"/>
                </a:moveTo>
                <a:lnTo>
                  <a:pt x="1822388" y="0"/>
                </a:lnTo>
                <a:lnTo>
                  <a:pt x="6468290" y="0"/>
                </a:lnTo>
                <a:lnTo>
                  <a:pt x="7796394" y="0"/>
                </a:lnTo>
                <a:lnTo>
                  <a:pt x="8376834" y="0"/>
                </a:lnTo>
                <a:lnTo>
                  <a:pt x="9704938" y="0"/>
                </a:lnTo>
                <a:lnTo>
                  <a:pt x="9704938" y="2"/>
                </a:lnTo>
                <a:lnTo>
                  <a:pt x="10283456" y="2"/>
                </a:lnTo>
                <a:lnTo>
                  <a:pt x="10863897" y="2"/>
                </a:lnTo>
                <a:lnTo>
                  <a:pt x="12191999" y="2"/>
                </a:lnTo>
                <a:lnTo>
                  <a:pt x="12191999" y="5166360"/>
                </a:lnTo>
                <a:lnTo>
                  <a:pt x="0" y="5166360"/>
                </a:lnTo>
                <a:lnTo>
                  <a:pt x="0" y="2604436"/>
                </a:lnTo>
                <a:lnTo>
                  <a:pt x="862341" y="743371"/>
                </a:lnTo>
                <a:lnTo>
                  <a:pt x="0" y="743371"/>
                </a:lnTo>
                <a:lnTo>
                  <a:pt x="0" y="742508"/>
                </a:lnTo>
                <a:lnTo>
                  <a:pt x="92826" y="742508"/>
                </a:lnTo>
                <a:lnTo>
                  <a:pt x="406486" y="742508"/>
                </a:lnTo>
                <a:lnTo>
                  <a:pt x="406486" y="742507"/>
                </a:lnTo>
                <a:lnTo>
                  <a:pt x="862741" y="742507"/>
                </a:lnTo>
                <a:lnTo>
                  <a:pt x="1206388" y="864"/>
                </a:lnTo>
                <a:lnTo>
                  <a:pt x="748500" y="864"/>
                </a:lnTo>
                <a:lnTo>
                  <a:pt x="0" y="864"/>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a16="http://schemas.microsoft.com/office/drawing/2014/main" id="{479F5F2B-8B58-4140-AE6A-51F6C67B18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1"/>
            <a:ext cx="971654" cy="2096979"/>
          </a:xfrm>
          <a:custGeom>
            <a:avLst/>
            <a:gdLst>
              <a:gd name="connsiteX0" fmla="*/ 0 w 971654"/>
              <a:gd name="connsiteY0" fmla="*/ 0 h 2096979"/>
              <a:gd name="connsiteX1" fmla="*/ 971654 w 971654"/>
              <a:gd name="connsiteY1" fmla="*/ 0 h 2096979"/>
              <a:gd name="connsiteX2" fmla="*/ 0 w 971654"/>
              <a:gd name="connsiteY2" fmla="*/ 2096979 h 2096979"/>
            </a:gdLst>
            <a:ahLst/>
            <a:cxnLst>
              <a:cxn ang="0">
                <a:pos x="connsiteX0" y="connsiteY0"/>
              </a:cxn>
              <a:cxn ang="0">
                <a:pos x="connsiteX1" y="connsiteY1"/>
              </a:cxn>
              <a:cxn ang="0">
                <a:pos x="connsiteX2" y="connsiteY2"/>
              </a:cxn>
            </a:cxnLst>
            <a:rect l="l" t="t" r="r" b="b"/>
            <a:pathLst>
              <a:path w="971654" h="2096979">
                <a:moveTo>
                  <a:pt x="0" y="0"/>
                </a:moveTo>
                <a:lnTo>
                  <a:pt x="971654" y="0"/>
                </a:lnTo>
                <a:lnTo>
                  <a:pt x="0" y="2096979"/>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İçerik Yer Tutucusu 2">
            <a:extLst>
              <a:ext uri="{FF2B5EF4-FFF2-40B4-BE49-F238E27FC236}">
                <a16:creationId xmlns:a16="http://schemas.microsoft.com/office/drawing/2014/main" id="{6B75DC0A-6DA7-4BFA-A2DA-862252635548}"/>
              </a:ext>
            </a:extLst>
          </p:cNvPr>
          <p:cNvSpPr>
            <a:spLocks noGrp="1"/>
          </p:cNvSpPr>
          <p:nvPr>
            <p:ph idx="1"/>
          </p:nvPr>
        </p:nvSpPr>
        <p:spPr>
          <a:xfrm>
            <a:off x="1653363" y="2176272"/>
            <a:ext cx="9367204" cy="4041648"/>
          </a:xfrm>
        </p:spPr>
        <p:txBody>
          <a:bodyPr anchor="t">
            <a:normAutofit/>
          </a:bodyPr>
          <a:lstStyle/>
          <a:p>
            <a:r>
              <a:rPr lang="tr-TR" sz="2000" b="1" dirty="0"/>
              <a:t>Akreditifli ve kredili ödeme işlemlerini, özelliklerinden dolayı ayrı ayrı ele almakta</a:t>
            </a:r>
          </a:p>
          <a:p>
            <a:r>
              <a:rPr lang="tr-TR" sz="2000" b="1" dirty="0"/>
              <a:t>yarar vardır.</a:t>
            </a:r>
          </a:p>
          <a:p>
            <a:r>
              <a:rPr lang="tr-TR" sz="2000" b="1" dirty="0"/>
              <a:t>Akreditifli Ödeme</a:t>
            </a:r>
          </a:p>
          <a:p>
            <a:r>
              <a:rPr lang="tr-TR" sz="2000" b="1" dirty="0"/>
              <a:t>Akreditif (Akreditif uluslararası işlemlerde kısaca L/C - </a:t>
            </a:r>
            <a:r>
              <a:rPr lang="tr-TR" sz="2000" b="1" dirty="0" err="1"/>
              <a:t>Letter</a:t>
            </a:r>
            <a:r>
              <a:rPr lang="tr-TR" sz="2000" b="1" dirty="0"/>
              <a:t> of </a:t>
            </a:r>
            <a:r>
              <a:rPr lang="tr-TR" sz="2000" b="1" dirty="0" err="1"/>
              <a:t>Credit</a:t>
            </a:r>
            <a:r>
              <a:rPr lang="tr-TR" sz="2000" b="1" dirty="0"/>
              <a:t> olarak</a:t>
            </a:r>
          </a:p>
          <a:p>
            <a:r>
              <a:rPr lang="tr-TR" sz="2000" b="1" dirty="0"/>
              <a:t>adlandırılmaktadır); İhraç edilen malların bedellerinin ödenmesi konusunda belirli şartların yerine getirilmesinden sonra ödemenin yapılacağına ilişkin bir çeşit teminattır.</a:t>
            </a:r>
          </a:p>
          <a:p>
            <a:r>
              <a:rPr lang="tr-TR" sz="2000" b="1" dirty="0"/>
              <a:t>Akreditif; ihracat bedelinin ödenmesi konusunda, ithalatçının ve ihracatçının</a:t>
            </a:r>
          </a:p>
          <a:p>
            <a:r>
              <a:rPr lang="tr-TR" sz="2000" b="1" dirty="0"/>
              <a:t>sözleşmede belirtilen yükümlülüklerini yerine getirmelerinden sonra ve buna </a:t>
            </a:r>
            <a:r>
              <a:rPr lang="tr-TR" sz="2000" b="1" dirty="0" err="1"/>
              <a:t>dai</a:t>
            </a:r>
            <a:r>
              <a:rPr lang="tr-TR" sz="2000" b="1" dirty="0"/>
              <a:t> belgeleri ibraz etmeleri koşulu ile ödemenin yapılabileceğine ilişkin ithalatçının bankası tarafından düzenlenen bir tür yazılı teminattır. Şartlı bir ödeme taahhüdüdür.</a:t>
            </a:r>
          </a:p>
          <a:p>
            <a:endParaRPr lang="tr-TR" sz="2000" dirty="0"/>
          </a:p>
        </p:txBody>
      </p:sp>
    </p:spTree>
    <p:extLst>
      <p:ext uri="{BB962C8B-B14F-4D97-AF65-F5344CB8AC3E}">
        <p14:creationId xmlns:p14="http://schemas.microsoft.com/office/powerpoint/2010/main" val="21030203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5016AEC-0320-4ED0-8ECB-FE11DDDFE17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D3CDB30C-1F82-41E6-A067-831D6E89184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3" y="0"/>
            <a:ext cx="12191695" cy="6858000"/>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2DDA86DD-F997-4F66-A87C-5B58AB6D19E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891540"/>
            <a:ext cx="722376" cy="5071110"/>
          </a:xfrm>
          <a:prstGeom prst="rect">
            <a:avLst/>
          </a:prstGeom>
          <a:solidFill>
            <a:srgbClr val="4C525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D241B827-437E-40A3-A732-669230D6A5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02435" y="891540"/>
            <a:ext cx="10989565" cy="5071110"/>
          </a:xfrm>
          <a:prstGeom prst="rect">
            <a:avLst/>
          </a:prstGeom>
          <a:solidFill>
            <a:schemeClr val="bg1">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İçerik Yer Tutucusu 2">
            <a:extLst>
              <a:ext uri="{FF2B5EF4-FFF2-40B4-BE49-F238E27FC236}">
                <a16:creationId xmlns:a16="http://schemas.microsoft.com/office/drawing/2014/main" id="{63369CE5-E8A2-4D69-B27C-A2426D0B849A}"/>
              </a:ext>
            </a:extLst>
          </p:cNvPr>
          <p:cNvSpPr>
            <a:spLocks noGrp="1"/>
          </p:cNvSpPr>
          <p:nvPr>
            <p:ph idx="1"/>
          </p:nvPr>
        </p:nvSpPr>
        <p:spPr>
          <a:xfrm>
            <a:off x="1202435" y="891540"/>
            <a:ext cx="10837165" cy="5219699"/>
          </a:xfrm>
        </p:spPr>
        <p:txBody>
          <a:bodyPr>
            <a:normAutofit/>
          </a:bodyPr>
          <a:lstStyle/>
          <a:p>
            <a:r>
              <a:rPr lang="tr-TR" b="1" dirty="0">
                <a:solidFill>
                  <a:srgbClr val="FF0000"/>
                </a:solidFill>
              </a:rPr>
              <a:t>Kredili İhracat Talebi Ve İzin Süresi</a:t>
            </a:r>
          </a:p>
          <a:p>
            <a:r>
              <a:rPr lang="tr-TR" b="1" dirty="0"/>
              <a:t>Kredili ihracat talepleri, alıcı ile satıcı arasında imzalanan ve ihraç edilecek malın cinsi, değeri, ödeme planı ve ödeme süresini içeren satış sözleşmesinin aslı ve Türkçe çevirisi veyahut aracı banka tarafından onaylanmış akreditif metinlerinin aslı ve Türkçe çevirisi ile birlikte ilgili İhracatçı Birlikleri Genel Sekreterliğine yapılır.</a:t>
            </a:r>
          </a:p>
          <a:p>
            <a:r>
              <a:rPr lang="tr-TR" b="1" dirty="0"/>
              <a:t>Ülke politikası açısından Müsteşarlıkça getirilebilecek düzenlemeler kapsamındaki mallarla ilgili kredili ihracat talepleri; Müsteşarlığın görüşü alındıktan sonra, bunun dışında kalan mallara ilişkin talepler ise satış sözleşmesinde belirtilen esaslar dâhilinde doğrudan İhracatçı Birlikleri Genel Sekreterliğince sonuçlandırılır.</a:t>
            </a:r>
          </a:p>
          <a:p>
            <a:endParaRPr lang="tr-TR" sz="2000" dirty="0"/>
          </a:p>
        </p:txBody>
      </p:sp>
    </p:spTree>
    <p:extLst>
      <p:ext uri="{BB962C8B-B14F-4D97-AF65-F5344CB8AC3E}">
        <p14:creationId xmlns:p14="http://schemas.microsoft.com/office/powerpoint/2010/main" val="30183996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FF0330B1-AAAC-427D-8A95-40380162BC6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6124" cy="6858000"/>
          </a:xfrm>
          <a:prstGeom prst="rect">
            <a:avLst/>
          </a:prstGeom>
          <a:solidFill>
            <a:srgbClr val="4472C4"/>
          </a:solidFill>
          <a:ln w="12700" cap="flat" cmpd="sng" algn="ctr">
            <a:noFill/>
            <a:prstDash val="solid"/>
            <a:miter lim="800000"/>
          </a:ln>
          <a:effectLst/>
        </p:spPr>
        <p:txBody>
          <a:bodyPr rtlCol="0" anchor="ctr"/>
          <a:lstStyle/>
          <a:p>
            <a:pPr marL="0" marR="0" lvl="0" indent="0" algn="ctr"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prstClr val="white"/>
              </a:solidFill>
              <a:effectLst/>
              <a:uLnTx/>
              <a:uFillTx/>
              <a:latin typeface="Calibri" panose="020F0502020204030204"/>
              <a:ea typeface="+mn-ea"/>
              <a:cs typeface="+mn-cs"/>
            </a:endParaRPr>
          </a:p>
        </p:txBody>
      </p:sp>
      <p:pic>
        <p:nvPicPr>
          <p:cNvPr id="7" name="Graphic 6">
            <a:extLst>
              <a:ext uri="{FF2B5EF4-FFF2-40B4-BE49-F238E27FC236}">
                <a16:creationId xmlns:a16="http://schemas.microsoft.com/office/drawing/2014/main" id="{4BFCF0D4-644E-4D1F-AE79-1ED41CC6F5C1}"/>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38200" y="570706"/>
            <a:ext cx="914400" cy="914400"/>
          </a:xfrm>
          <a:prstGeom prst="rect">
            <a:avLst/>
          </a:prstGeom>
        </p:spPr>
      </p:pic>
      <p:sp>
        <p:nvSpPr>
          <p:cNvPr id="3" name="İçerik Yer Tutucusu 2">
            <a:extLst>
              <a:ext uri="{FF2B5EF4-FFF2-40B4-BE49-F238E27FC236}">
                <a16:creationId xmlns:a16="http://schemas.microsoft.com/office/drawing/2014/main" id="{98246810-5283-4EBA-9F7A-03B8179C4E83}"/>
              </a:ext>
            </a:extLst>
          </p:cNvPr>
          <p:cNvSpPr>
            <a:spLocks noGrp="1"/>
          </p:cNvSpPr>
          <p:nvPr>
            <p:ph idx="1"/>
          </p:nvPr>
        </p:nvSpPr>
        <p:spPr>
          <a:xfrm>
            <a:off x="320040" y="1485106"/>
            <a:ext cx="11033760" cy="5372894"/>
          </a:xfrm>
        </p:spPr>
        <p:txBody>
          <a:bodyPr>
            <a:normAutofit fontScale="92500"/>
          </a:bodyPr>
          <a:lstStyle/>
          <a:p>
            <a:r>
              <a:rPr lang="tr-TR" sz="2400" b="1" dirty="0">
                <a:solidFill>
                  <a:srgbClr val="FF0000"/>
                </a:solidFill>
              </a:rPr>
              <a:t> İhracat Dosyası</a:t>
            </a:r>
          </a:p>
          <a:p>
            <a:r>
              <a:rPr lang="tr-TR" sz="2400" b="1" dirty="0"/>
              <a:t>İhracat faturalarının listesi üzerinden aynı gümrük çıkış beyannamesi(GÇB) ile ihracatı yapılacak faturalar seçilerek, ihracat dosyası altında toplanır. İhracat dosyası 6 kısımdan oluşmaktadır:</a:t>
            </a:r>
          </a:p>
          <a:p>
            <a:r>
              <a:rPr lang="tr-TR" sz="2400" b="1" dirty="0"/>
              <a:t>Dosya ana verileri; İhracat rejimi, sevk ve satış ülkesi, ödeme koşulu, </a:t>
            </a:r>
            <a:r>
              <a:rPr lang="tr-TR" sz="2400" b="1" dirty="0" err="1"/>
              <a:t>incoterms</a:t>
            </a:r>
            <a:r>
              <a:rPr lang="tr-TR" sz="2400" b="1" dirty="0"/>
              <a:t>, dosya tutarı, not alanları Lojistik verileri; Konşimento, ara konşimento, gümrük/fiktif kodu, çıkış</a:t>
            </a:r>
          </a:p>
          <a:p>
            <a:r>
              <a:rPr lang="tr-TR" sz="2400" b="1" dirty="0"/>
              <a:t>gümrüğü, GÇB </a:t>
            </a:r>
            <a:r>
              <a:rPr lang="tr-TR" sz="2400" b="1" dirty="0" err="1"/>
              <a:t>no</a:t>
            </a:r>
            <a:r>
              <a:rPr lang="tr-TR" sz="2400" b="1" dirty="0"/>
              <a:t> ve tarihi, Banka bilgisi, gümrük komisyoncusu ve nakliyeci firma, intaç tarihi, sevk şekli, evrak teslim tarihi Fatura bilgileri; İhracat fatura bilgileri, ATR belge numarası, teşvik kodu, satıcı bilgileri</a:t>
            </a:r>
          </a:p>
          <a:p>
            <a:r>
              <a:rPr lang="tr-TR" sz="2400" b="1" dirty="0"/>
              <a:t>Ağırlık/Hacim bilgileri; Ambalaj sayısı, brüt ve net ağırlık, hacim, </a:t>
            </a:r>
            <a:r>
              <a:rPr lang="tr-TR" sz="2400" b="1" dirty="0" err="1"/>
              <a:t>prepaid</a:t>
            </a:r>
            <a:r>
              <a:rPr lang="tr-TR" sz="2400" b="1" dirty="0"/>
              <a:t> ve </a:t>
            </a:r>
            <a:r>
              <a:rPr lang="tr-TR" sz="2400" b="1" dirty="0" err="1"/>
              <a:t>collect</a:t>
            </a:r>
            <a:r>
              <a:rPr lang="tr-TR" sz="2400" b="1" dirty="0"/>
              <a:t> navlun  tutarları İstatistiki bilgiler; İhracat dosyasını yaratan, son değiştiren kullanıcı ve işlem tarihleri</a:t>
            </a:r>
          </a:p>
          <a:p>
            <a:r>
              <a:rPr lang="tr-TR" sz="2400" b="1" dirty="0"/>
              <a:t>Fatura kalem bilgileri; İhracat faturası altında yer alan malzemeler, GTIP, menşei bilgileri, geçici çıkışlarda malın geri dönmesi gereken tarih, geri dönüp dönmeyeceği bilgisi, geçici girişlerin çıkışı yapıldığında giriş beyanname bilgileri.</a:t>
            </a:r>
          </a:p>
          <a:p>
            <a:endParaRPr lang="tr-TR" sz="2000" dirty="0"/>
          </a:p>
        </p:txBody>
      </p:sp>
    </p:spTree>
    <p:extLst>
      <p:ext uri="{BB962C8B-B14F-4D97-AF65-F5344CB8AC3E}">
        <p14:creationId xmlns:p14="http://schemas.microsoft.com/office/powerpoint/2010/main" val="19868296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Freeform: Shape 7">
            <a:extLst>
              <a:ext uri="{FF2B5EF4-FFF2-40B4-BE49-F238E27FC236}">
                <a16:creationId xmlns:a16="http://schemas.microsoft.com/office/drawing/2014/main" id="{ECF157C5-282F-4C93-80F7-CCD7F4A435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346694"/>
            <a:ext cx="8416393" cy="1511306"/>
          </a:xfrm>
          <a:custGeom>
            <a:avLst/>
            <a:gdLst>
              <a:gd name="connsiteX0" fmla="*/ 0 w 8416393"/>
              <a:gd name="connsiteY0" fmla="*/ 0 h 1511306"/>
              <a:gd name="connsiteX1" fmla="*/ 239486 w 8416393"/>
              <a:gd name="connsiteY1" fmla="*/ 0 h 1511306"/>
              <a:gd name="connsiteX2" fmla="*/ 1069788 w 8416393"/>
              <a:gd name="connsiteY2" fmla="*/ 0 h 1511306"/>
              <a:gd name="connsiteX3" fmla="*/ 1209568 w 8416393"/>
              <a:gd name="connsiteY3" fmla="*/ 0 h 1511306"/>
              <a:gd name="connsiteX4" fmla="*/ 1309274 w 8416393"/>
              <a:gd name="connsiteY4" fmla="*/ 0 h 1511306"/>
              <a:gd name="connsiteX5" fmla="*/ 2279356 w 8416393"/>
              <a:gd name="connsiteY5" fmla="*/ 0 h 1511306"/>
              <a:gd name="connsiteX6" fmla="*/ 2405743 w 8416393"/>
              <a:gd name="connsiteY6" fmla="*/ 0 h 1511306"/>
              <a:gd name="connsiteX7" fmla="*/ 2801131 w 8416393"/>
              <a:gd name="connsiteY7" fmla="*/ 0 h 1511306"/>
              <a:gd name="connsiteX8" fmla="*/ 3475531 w 8416393"/>
              <a:gd name="connsiteY8" fmla="*/ 0 h 1511306"/>
              <a:gd name="connsiteX9" fmla="*/ 3870919 w 8416393"/>
              <a:gd name="connsiteY9" fmla="*/ 0 h 1511306"/>
              <a:gd name="connsiteX10" fmla="*/ 7346605 w 8416393"/>
              <a:gd name="connsiteY10" fmla="*/ 0 h 1511306"/>
              <a:gd name="connsiteX11" fmla="*/ 8416393 w 8416393"/>
              <a:gd name="connsiteY11" fmla="*/ 0 h 1511306"/>
              <a:gd name="connsiteX12" fmla="*/ 7718776 w 8416393"/>
              <a:gd name="connsiteY12" fmla="*/ 1511301 h 1511306"/>
              <a:gd name="connsiteX13" fmla="*/ 6648988 w 8416393"/>
              <a:gd name="connsiteY13" fmla="*/ 1511301 h 1511306"/>
              <a:gd name="connsiteX14" fmla="*/ 3870920 w 8416393"/>
              <a:gd name="connsiteY14" fmla="*/ 1511301 h 1511306"/>
              <a:gd name="connsiteX15" fmla="*/ 3870920 w 8416393"/>
              <a:gd name="connsiteY15" fmla="*/ 1511304 h 1511306"/>
              <a:gd name="connsiteX16" fmla="*/ 3475531 w 8416393"/>
              <a:gd name="connsiteY16" fmla="*/ 1511304 h 1511306"/>
              <a:gd name="connsiteX17" fmla="*/ 3475531 w 8416393"/>
              <a:gd name="connsiteY17" fmla="*/ 1511306 h 1511306"/>
              <a:gd name="connsiteX18" fmla="*/ 2405743 w 8416393"/>
              <a:gd name="connsiteY18" fmla="*/ 1511306 h 1511306"/>
              <a:gd name="connsiteX19" fmla="*/ 2403199 w 8416393"/>
              <a:gd name="connsiteY19" fmla="*/ 1511306 h 1511306"/>
              <a:gd name="connsiteX20" fmla="*/ 2288996 w 8416393"/>
              <a:gd name="connsiteY20" fmla="*/ 1511306 h 1511306"/>
              <a:gd name="connsiteX21" fmla="*/ 2279356 w 8416393"/>
              <a:gd name="connsiteY21" fmla="*/ 1511306 h 1511306"/>
              <a:gd name="connsiteX22" fmla="*/ 1333411 w 8416393"/>
              <a:gd name="connsiteY22" fmla="*/ 1511306 h 1511306"/>
              <a:gd name="connsiteX23" fmla="*/ 1309274 w 8416393"/>
              <a:gd name="connsiteY23" fmla="*/ 1511306 h 1511306"/>
              <a:gd name="connsiteX24" fmla="*/ 1219208 w 8416393"/>
              <a:gd name="connsiteY24" fmla="*/ 1511306 h 1511306"/>
              <a:gd name="connsiteX25" fmla="*/ 1209568 w 8416393"/>
              <a:gd name="connsiteY25" fmla="*/ 1511306 h 1511306"/>
              <a:gd name="connsiteX26" fmla="*/ 1069788 w 8416393"/>
              <a:gd name="connsiteY26" fmla="*/ 1511306 h 1511306"/>
              <a:gd name="connsiteX27" fmla="*/ 239486 w 8416393"/>
              <a:gd name="connsiteY27" fmla="*/ 1511306 h 1511306"/>
              <a:gd name="connsiteX28" fmla="*/ 0 w 8416393"/>
              <a:gd name="connsiteY28" fmla="*/ 1511306 h 15113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8416393" h="1511306">
                <a:moveTo>
                  <a:pt x="0" y="0"/>
                </a:moveTo>
                <a:lnTo>
                  <a:pt x="239486" y="0"/>
                </a:lnTo>
                <a:lnTo>
                  <a:pt x="1069788" y="0"/>
                </a:lnTo>
                <a:lnTo>
                  <a:pt x="1209568" y="0"/>
                </a:lnTo>
                <a:lnTo>
                  <a:pt x="1309274" y="0"/>
                </a:lnTo>
                <a:lnTo>
                  <a:pt x="2279356" y="0"/>
                </a:lnTo>
                <a:lnTo>
                  <a:pt x="2405743" y="0"/>
                </a:lnTo>
                <a:lnTo>
                  <a:pt x="2801131" y="0"/>
                </a:lnTo>
                <a:lnTo>
                  <a:pt x="3475531" y="0"/>
                </a:lnTo>
                <a:lnTo>
                  <a:pt x="3870919" y="0"/>
                </a:lnTo>
                <a:lnTo>
                  <a:pt x="7346605" y="0"/>
                </a:lnTo>
                <a:lnTo>
                  <a:pt x="8416393" y="0"/>
                </a:lnTo>
                <a:lnTo>
                  <a:pt x="7718776" y="1511301"/>
                </a:lnTo>
                <a:lnTo>
                  <a:pt x="6648988" y="1511301"/>
                </a:lnTo>
                <a:lnTo>
                  <a:pt x="3870920" y="1511301"/>
                </a:lnTo>
                <a:lnTo>
                  <a:pt x="3870920" y="1511304"/>
                </a:lnTo>
                <a:lnTo>
                  <a:pt x="3475531" y="1511304"/>
                </a:lnTo>
                <a:lnTo>
                  <a:pt x="3475531" y="1511306"/>
                </a:lnTo>
                <a:lnTo>
                  <a:pt x="2405743" y="1511306"/>
                </a:lnTo>
                <a:lnTo>
                  <a:pt x="2403199" y="1511306"/>
                </a:lnTo>
                <a:lnTo>
                  <a:pt x="2288996" y="1511306"/>
                </a:lnTo>
                <a:lnTo>
                  <a:pt x="2279356" y="1511306"/>
                </a:lnTo>
                <a:lnTo>
                  <a:pt x="1333411" y="1511306"/>
                </a:lnTo>
                <a:lnTo>
                  <a:pt x="1309274" y="1511306"/>
                </a:lnTo>
                <a:lnTo>
                  <a:pt x="1219208" y="1511306"/>
                </a:lnTo>
                <a:lnTo>
                  <a:pt x="1209568" y="1511306"/>
                </a:lnTo>
                <a:lnTo>
                  <a:pt x="1069788" y="1511306"/>
                </a:lnTo>
                <a:lnTo>
                  <a:pt x="239486" y="1511306"/>
                </a:lnTo>
                <a:lnTo>
                  <a:pt x="0" y="1511306"/>
                </a:lnTo>
                <a:close/>
              </a:path>
            </a:pathLst>
          </a:custGeom>
          <a:solidFill>
            <a:srgbClr val="D0CECE"/>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lumMod val="95000"/>
                </a:prstClr>
              </a:solidFill>
              <a:effectLst/>
              <a:uLnTx/>
              <a:uFillTx/>
              <a:latin typeface="Calibri" panose="020F0502020204030204"/>
              <a:ea typeface="+mn-ea"/>
              <a:cs typeface="+mn-cs"/>
            </a:endParaRPr>
          </a:p>
        </p:txBody>
      </p:sp>
      <p:sp>
        <p:nvSpPr>
          <p:cNvPr id="3" name="İçerik Yer Tutucusu 2">
            <a:extLst>
              <a:ext uri="{FF2B5EF4-FFF2-40B4-BE49-F238E27FC236}">
                <a16:creationId xmlns:a16="http://schemas.microsoft.com/office/drawing/2014/main" id="{B2A9E1CA-825F-4C5C-9DED-5D0106537ED0}"/>
              </a:ext>
            </a:extLst>
          </p:cNvPr>
          <p:cNvSpPr>
            <a:spLocks noGrp="1"/>
          </p:cNvSpPr>
          <p:nvPr>
            <p:ph idx="1"/>
          </p:nvPr>
        </p:nvSpPr>
        <p:spPr>
          <a:xfrm>
            <a:off x="640080" y="0"/>
            <a:ext cx="10902675" cy="5346693"/>
          </a:xfrm>
        </p:spPr>
        <p:txBody>
          <a:bodyPr anchor="ctr">
            <a:normAutofit/>
          </a:bodyPr>
          <a:lstStyle/>
          <a:p>
            <a:r>
              <a:rPr lang="tr-TR" b="1" dirty="0">
                <a:solidFill>
                  <a:srgbClr val="FF0000"/>
                </a:solidFill>
              </a:rPr>
              <a:t>Akreditif Belgeleri</a:t>
            </a:r>
          </a:p>
          <a:p>
            <a:r>
              <a:rPr lang="tr-TR" b="1" dirty="0"/>
              <a:t>Fatura (</a:t>
            </a:r>
            <a:r>
              <a:rPr lang="tr-TR" b="1" dirty="0" err="1"/>
              <a:t>Invoice</a:t>
            </a:r>
            <a:r>
              <a:rPr lang="tr-TR" b="1" dirty="0"/>
              <a:t>): Alıcı adına düzenlenmiş mala ait miktar ,</a:t>
            </a:r>
            <a:r>
              <a:rPr lang="tr-TR" b="1" dirty="0" err="1"/>
              <a:t>cins,özellik,fiyat</a:t>
            </a:r>
            <a:r>
              <a:rPr lang="tr-TR" b="1" dirty="0"/>
              <a:t> ve şartları gösteren </a:t>
            </a:r>
            <a:r>
              <a:rPr lang="tr-TR" b="1" dirty="0" err="1"/>
              <a:t>belgedir.Teklif</a:t>
            </a:r>
            <a:r>
              <a:rPr lang="tr-TR" b="1" dirty="0"/>
              <a:t> belirten faturaya “proforma “ ,kesin olanına ise “orijinal fatura” denir. </a:t>
            </a:r>
            <a:r>
              <a:rPr lang="tr-TR" b="1" dirty="0" err="1"/>
              <a:t>Ayrıca,taşıma</a:t>
            </a:r>
            <a:r>
              <a:rPr lang="tr-TR" b="1" dirty="0"/>
              <a:t> esnasında değişikliğe uğrayacak nitelikteki mallar için teslim anındaki kesin durumuna göre tanzim edilecek faturaya kadar geçen zamanda kesilen faturaya ise “ geçici “ veya “muvakkat “fatura denir. Bir de, özel ticaret anlaşmalarının sağladığı bazı muafiyetlerden istifade amacıyla ,malın gönderildiği ülkenin konsolosluğu tarafından malın kaynağını belgelendirmek için düzenlenen “konsolosluk faturası “vardır.</a:t>
            </a:r>
          </a:p>
          <a:p>
            <a:endParaRPr lang="tr-TR" sz="2400" dirty="0"/>
          </a:p>
        </p:txBody>
      </p:sp>
      <p:sp>
        <p:nvSpPr>
          <p:cNvPr id="10" name="Freeform: Shape 9">
            <a:extLst>
              <a:ext uri="{FF2B5EF4-FFF2-40B4-BE49-F238E27FC236}">
                <a16:creationId xmlns:a16="http://schemas.microsoft.com/office/drawing/2014/main" id="{54A9C5F1-B76A-4908-9A82-8F1CD0FB50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01743" y="5346700"/>
            <a:ext cx="4290257" cy="1511301"/>
          </a:xfrm>
          <a:custGeom>
            <a:avLst/>
            <a:gdLst>
              <a:gd name="connsiteX0" fmla="*/ 697617 w 4290257"/>
              <a:gd name="connsiteY0" fmla="*/ 0 h 1511301"/>
              <a:gd name="connsiteX1" fmla="*/ 4290257 w 4290257"/>
              <a:gd name="connsiteY1" fmla="*/ 0 h 1511301"/>
              <a:gd name="connsiteX2" fmla="*/ 4290257 w 4290257"/>
              <a:gd name="connsiteY2" fmla="*/ 1511301 h 1511301"/>
              <a:gd name="connsiteX3" fmla="*/ 2525897 w 4290257"/>
              <a:gd name="connsiteY3" fmla="*/ 1511301 h 1511301"/>
              <a:gd name="connsiteX4" fmla="*/ 0 w 4290257"/>
              <a:gd name="connsiteY4" fmla="*/ 1511301 h 15113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290257" h="1511301">
                <a:moveTo>
                  <a:pt x="697617" y="0"/>
                </a:moveTo>
                <a:lnTo>
                  <a:pt x="4290257" y="0"/>
                </a:lnTo>
                <a:lnTo>
                  <a:pt x="4290257" y="1511301"/>
                </a:lnTo>
                <a:lnTo>
                  <a:pt x="2525897" y="1511301"/>
                </a:lnTo>
                <a:lnTo>
                  <a:pt x="0" y="1511301"/>
                </a:lnTo>
                <a:close/>
              </a:path>
            </a:pathLst>
          </a:custGeom>
          <a:solidFill>
            <a:srgbClr val="404040">
              <a:alpha val="8470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27231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Freeform: Shape 7">
            <a:extLst>
              <a:ext uri="{FF2B5EF4-FFF2-40B4-BE49-F238E27FC236}">
                <a16:creationId xmlns:a16="http://schemas.microsoft.com/office/drawing/2014/main" id="{7CB4857B-ED7C-444D-9F04-2F885114A1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764099" cy="1558212"/>
          </a:xfrm>
          <a:custGeom>
            <a:avLst/>
            <a:gdLst>
              <a:gd name="connsiteX0" fmla="*/ 0 w 1764099"/>
              <a:gd name="connsiteY0" fmla="*/ 0 h 1558212"/>
              <a:gd name="connsiteX1" fmla="*/ 1764099 w 1764099"/>
              <a:gd name="connsiteY1" fmla="*/ 0 h 1558212"/>
              <a:gd name="connsiteX2" fmla="*/ 1042087 w 1764099"/>
              <a:gd name="connsiteY2" fmla="*/ 1558212 h 1558212"/>
              <a:gd name="connsiteX3" fmla="*/ 0 w 1764099"/>
              <a:gd name="connsiteY3" fmla="*/ 1558212 h 1558212"/>
            </a:gdLst>
            <a:ahLst/>
            <a:cxnLst>
              <a:cxn ang="0">
                <a:pos x="connsiteX0" y="connsiteY0"/>
              </a:cxn>
              <a:cxn ang="0">
                <a:pos x="connsiteX1" y="connsiteY1"/>
              </a:cxn>
              <a:cxn ang="0">
                <a:pos x="connsiteX2" y="connsiteY2"/>
              </a:cxn>
              <a:cxn ang="0">
                <a:pos x="connsiteX3" y="connsiteY3"/>
              </a:cxn>
            </a:cxnLst>
            <a:rect l="l" t="t" r="r" b="b"/>
            <a:pathLst>
              <a:path w="1764099" h="1558212">
                <a:moveTo>
                  <a:pt x="0" y="0"/>
                </a:moveTo>
                <a:lnTo>
                  <a:pt x="1764099" y="0"/>
                </a:lnTo>
                <a:lnTo>
                  <a:pt x="1042087" y="1558212"/>
                </a:lnTo>
                <a:lnTo>
                  <a:pt x="0" y="1558212"/>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0" name="Freeform: Shape 9">
            <a:extLst>
              <a:ext uri="{FF2B5EF4-FFF2-40B4-BE49-F238E27FC236}">
                <a16:creationId xmlns:a16="http://schemas.microsoft.com/office/drawing/2014/main" id="{D18046FB-44EA-4FD8-A585-EA09A319B2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1691640"/>
            <a:ext cx="12191999" cy="5166360"/>
          </a:xfrm>
          <a:custGeom>
            <a:avLst/>
            <a:gdLst>
              <a:gd name="connsiteX0" fmla="*/ 0 w 12191999"/>
              <a:gd name="connsiteY0" fmla="*/ 0 h 5166360"/>
              <a:gd name="connsiteX1" fmla="*/ 1822388 w 12191999"/>
              <a:gd name="connsiteY1" fmla="*/ 0 h 5166360"/>
              <a:gd name="connsiteX2" fmla="*/ 6468290 w 12191999"/>
              <a:gd name="connsiteY2" fmla="*/ 0 h 5166360"/>
              <a:gd name="connsiteX3" fmla="*/ 7796394 w 12191999"/>
              <a:gd name="connsiteY3" fmla="*/ 0 h 5166360"/>
              <a:gd name="connsiteX4" fmla="*/ 8376834 w 12191999"/>
              <a:gd name="connsiteY4" fmla="*/ 0 h 5166360"/>
              <a:gd name="connsiteX5" fmla="*/ 9704938 w 12191999"/>
              <a:gd name="connsiteY5" fmla="*/ 0 h 5166360"/>
              <a:gd name="connsiteX6" fmla="*/ 9704938 w 12191999"/>
              <a:gd name="connsiteY6" fmla="*/ 2 h 5166360"/>
              <a:gd name="connsiteX7" fmla="*/ 10283456 w 12191999"/>
              <a:gd name="connsiteY7" fmla="*/ 2 h 5166360"/>
              <a:gd name="connsiteX8" fmla="*/ 10863897 w 12191999"/>
              <a:gd name="connsiteY8" fmla="*/ 2 h 5166360"/>
              <a:gd name="connsiteX9" fmla="*/ 12191999 w 12191999"/>
              <a:gd name="connsiteY9" fmla="*/ 2 h 5166360"/>
              <a:gd name="connsiteX10" fmla="*/ 12191999 w 12191999"/>
              <a:gd name="connsiteY10" fmla="*/ 5166360 h 5166360"/>
              <a:gd name="connsiteX11" fmla="*/ 0 w 12191999"/>
              <a:gd name="connsiteY11" fmla="*/ 5166360 h 5166360"/>
              <a:gd name="connsiteX12" fmla="*/ 0 w 12191999"/>
              <a:gd name="connsiteY12" fmla="*/ 2604436 h 5166360"/>
              <a:gd name="connsiteX13" fmla="*/ 862341 w 12191999"/>
              <a:gd name="connsiteY13" fmla="*/ 743371 h 5166360"/>
              <a:gd name="connsiteX14" fmla="*/ 0 w 12191999"/>
              <a:gd name="connsiteY14" fmla="*/ 743371 h 5166360"/>
              <a:gd name="connsiteX15" fmla="*/ 0 w 12191999"/>
              <a:gd name="connsiteY15" fmla="*/ 742508 h 5166360"/>
              <a:gd name="connsiteX16" fmla="*/ 92826 w 12191999"/>
              <a:gd name="connsiteY16" fmla="*/ 742508 h 5166360"/>
              <a:gd name="connsiteX17" fmla="*/ 406486 w 12191999"/>
              <a:gd name="connsiteY17" fmla="*/ 742508 h 5166360"/>
              <a:gd name="connsiteX18" fmla="*/ 406486 w 12191999"/>
              <a:gd name="connsiteY18" fmla="*/ 742507 h 5166360"/>
              <a:gd name="connsiteX19" fmla="*/ 862741 w 12191999"/>
              <a:gd name="connsiteY19" fmla="*/ 742507 h 5166360"/>
              <a:gd name="connsiteX20" fmla="*/ 1206388 w 12191999"/>
              <a:gd name="connsiteY20" fmla="*/ 864 h 5166360"/>
              <a:gd name="connsiteX21" fmla="*/ 748500 w 12191999"/>
              <a:gd name="connsiteY21" fmla="*/ 864 h 5166360"/>
              <a:gd name="connsiteX22" fmla="*/ 0 w 12191999"/>
              <a:gd name="connsiteY22" fmla="*/ 864 h 516636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Lst>
            <a:rect l="l" t="t" r="r" b="b"/>
            <a:pathLst>
              <a:path w="12191999" h="5166360">
                <a:moveTo>
                  <a:pt x="0" y="0"/>
                </a:moveTo>
                <a:lnTo>
                  <a:pt x="1822388" y="0"/>
                </a:lnTo>
                <a:lnTo>
                  <a:pt x="6468290" y="0"/>
                </a:lnTo>
                <a:lnTo>
                  <a:pt x="7796394" y="0"/>
                </a:lnTo>
                <a:lnTo>
                  <a:pt x="8376834" y="0"/>
                </a:lnTo>
                <a:lnTo>
                  <a:pt x="9704938" y="0"/>
                </a:lnTo>
                <a:lnTo>
                  <a:pt x="9704938" y="2"/>
                </a:lnTo>
                <a:lnTo>
                  <a:pt x="10283456" y="2"/>
                </a:lnTo>
                <a:lnTo>
                  <a:pt x="10863897" y="2"/>
                </a:lnTo>
                <a:lnTo>
                  <a:pt x="12191999" y="2"/>
                </a:lnTo>
                <a:lnTo>
                  <a:pt x="12191999" y="5166360"/>
                </a:lnTo>
                <a:lnTo>
                  <a:pt x="0" y="5166360"/>
                </a:lnTo>
                <a:lnTo>
                  <a:pt x="0" y="2604436"/>
                </a:lnTo>
                <a:lnTo>
                  <a:pt x="862341" y="743371"/>
                </a:lnTo>
                <a:lnTo>
                  <a:pt x="0" y="743371"/>
                </a:lnTo>
                <a:lnTo>
                  <a:pt x="0" y="742508"/>
                </a:lnTo>
                <a:lnTo>
                  <a:pt x="92826" y="742508"/>
                </a:lnTo>
                <a:lnTo>
                  <a:pt x="406486" y="742508"/>
                </a:lnTo>
                <a:lnTo>
                  <a:pt x="406486" y="742507"/>
                </a:lnTo>
                <a:lnTo>
                  <a:pt x="862741" y="742507"/>
                </a:lnTo>
                <a:lnTo>
                  <a:pt x="1206388" y="864"/>
                </a:lnTo>
                <a:lnTo>
                  <a:pt x="748500" y="864"/>
                </a:lnTo>
                <a:lnTo>
                  <a:pt x="0" y="864"/>
                </a:lnTo>
                <a:close/>
              </a:path>
            </a:pathLst>
          </a:custGeom>
          <a:solidFill>
            <a:srgbClr val="A6A6A6">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Freeform: Shape 11">
            <a:extLst>
              <a:ext uri="{FF2B5EF4-FFF2-40B4-BE49-F238E27FC236}">
                <a16:creationId xmlns:a16="http://schemas.microsoft.com/office/drawing/2014/main" id="{479F5F2B-8B58-4140-AE6A-51F6C67B18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691641"/>
            <a:ext cx="971654" cy="2096979"/>
          </a:xfrm>
          <a:custGeom>
            <a:avLst/>
            <a:gdLst>
              <a:gd name="connsiteX0" fmla="*/ 0 w 971654"/>
              <a:gd name="connsiteY0" fmla="*/ 0 h 2096979"/>
              <a:gd name="connsiteX1" fmla="*/ 971654 w 971654"/>
              <a:gd name="connsiteY1" fmla="*/ 0 h 2096979"/>
              <a:gd name="connsiteX2" fmla="*/ 0 w 971654"/>
              <a:gd name="connsiteY2" fmla="*/ 2096979 h 2096979"/>
            </a:gdLst>
            <a:ahLst/>
            <a:cxnLst>
              <a:cxn ang="0">
                <a:pos x="connsiteX0" y="connsiteY0"/>
              </a:cxn>
              <a:cxn ang="0">
                <a:pos x="connsiteX1" y="connsiteY1"/>
              </a:cxn>
              <a:cxn ang="0">
                <a:pos x="connsiteX2" y="connsiteY2"/>
              </a:cxn>
            </a:cxnLst>
            <a:rect l="l" t="t" r="r" b="b"/>
            <a:pathLst>
              <a:path w="971654" h="2096979">
                <a:moveTo>
                  <a:pt x="0" y="0"/>
                </a:moveTo>
                <a:lnTo>
                  <a:pt x="971654" y="0"/>
                </a:lnTo>
                <a:lnTo>
                  <a:pt x="0" y="2096979"/>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İçerik Yer Tutucusu 2">
            <a:extLst>
              <a:ext uri="{FF2B5EF4-FFF2-40B4-BE49-F238E27FC236}">
                <a16:creationId xmlns:a16="http://schemas.microsoft.com/office/drawing/2014/main" id="{D5EA33FA-080B-4CAA-B2C7-C37445A07BB0}"/>
              </a:ext>
            </a:extLst>
          </p:cNvPr>
          <p:cNvSpPr>
            <a:spLocks noGrp="1"/>
          </p:cNvSpPr>
          <p:nvPr>
            <p:ph idx="1"/>
          </p:nvPr>
        </p:nvSpPr>
        <p:spPr>
          <a:xfrm>
            <a:off x="971654" y="1051560"/>
            <a:ext cx="11083185" cy="5806440"/>
          </a:xfrm>
        </p:spPr>
        <p:txBody>
          <a:bodyPr anchor="t">
            <a:normAutofit/>
          </a:bodyPr>
          <a:lstStyle/>
          <a:p>
            <a:r>
              <a:rPr lang="tr-TR" b="1" dirty="0">
                <a:solidFill>
                  <a:srgbClr val="FF0000"/>
                </a:solidFill>
              </a:rPr>
              <a:t>Konşimento (Bill of </a:t>
            </a:r>
            <a:r>
              <a:rPr lang="tr-TR" b="1" dirty="0" err="1">
                <a:solidFill>
                  <a:srgbClr val="FF0000"/>
                </a:solidFill>
              </a:rPr>
              <a:t>Lading</a:t>
            </a:r>
            <a:r>
              <a:rPr lang="tr-TR" b="1" dirty="0">
                <a:solidFill>
                  <a:srgbClr val="FF0000"/>
                </a:solidFill>
              </a:rPr>
              <a:t>): </a:t>
            </a:r>
          </a:p>
          <a:p>
            <a:r>
              <a:rPr lang="tr-TR" b="1" dirty="0"/>
              <a:t>Konşimento esasen emtiayı temsil eden kıymetli evraktır. Malların sevkini yapan nakliyat firması tarafından düzenlenir. Sevki </a:t>
            </a:r>
            <a:r>
              <a:rPr lang="tr-TR" b="1" dirty="0" err="1"/>
              <a:t>tesvik</a:t>
            </a:r>
            <a:r>
              <a:rPr lang="tr-TR" b="1" dirty="0"/>
              <a:t> eden en önemli belgedir. Çoğu durumlarda ciro edilebilir. Konşimentolar, gönderilen adına, gönderilen emrine veya sadece yükletenin emrine göre düzenlenebilir. Aracı banka adına düzenlenip, sonradan gönderilene ciro edile bilinir. Çeşitli konşimento tipleri vardır: Yükleme konşimentosu, tesellüm konşimentosu, üst üste taşıma konşimentosu gibi. Ayrıca, konşimentolarda yazılı malların kısım </a:t>
            </a:r>
            <a:r>
              <a:rPr lang="tr-TR" b="1" dirty="0" err="1"/>
              <a:t>kısım</a:t>
            </a:r>
            <a:r>
              <a:rPr lang="tr-TR" b="1" dirty="0"/>
              <a:t> çekilebilmelerini sağlamak üzere hazırlanan teslim emirleri vardır ki; bunlara da “ordino “adı verilir.</a:t>
            </a:r>
          </a:p>
          <a:p>
            <a:endParaRPr lang="tr-TR" sz="2400" dirty="0"/>
          </a:p>
        </p:txBody>
      </p:sp>
    </p:spTree>
    <p:extLst>
      <p:ext uri="{BB962C8B-B14F-4D97-AF65-F5344CB8AC3E}">
        <p14:creationId xmlns:p14="http://schemas.microsoft.com/office/powerpoint/2010/main" val="14780300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Freeform: Shape 7">
            <a:extLst>
              <a:ext uri="{FF2B5EF4-FFF2-40B4-BE49-F238E27FC236}">
                <a16:creationId xmlns:a16="http://schemas.microsoft.com/office/drawing/2014/main" id="{ECF157C5-282F-4C93-80F7-CCD7F4A435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346694"/>
            <a:ext cx="8416393" cy="1511306"/>
          </a:xfrm>
          <a:custGeom>
            <a:avLst/>
            <a:gdLst>
              <a:gd name="connsiteX0" fmla="*/ 0 w 8416393"/>
              <a:gd name="connsiteY0" fmla="*/ 0 h 1511306"/>
              <a:gd name="connsiteX1" fmla="*/ 239486 w 8416393"/>
              <a:gd name="connsiteY1" fmla="*/ 0 h 1511306"/>
              <a:gd name="connsiteX2" fmla="*/ 1069788 w 8416393"/>
              <a:gd name="connsiteY2" fmla="*/ 0 h 1511306"/>
              <a:gd name="connsiteX3" fmla="*/ 1209568 w 8416393"/>
              <a:gd name="connsiteY3" fmla="*/ 0 h 1511306"/>
              <a:gd name="connsiteX4" fmla="*/ 1309274 w 8416393"/>
              <a:gd name="connsiteY4" fmla="*/ 0 h 1511306"/>
              <a:gd name="connsiteX5" fmla="*/ 2279356 w 8416393"/>
              <a:gd name="connsiteY5" fmla="*/ 0 h 1511306"/>
              <a:gd name="connsiteX6" fmla="*/ 2405743 w 8416393"/>
              <a:gd name="connsiteY6" fmla="*/ 0 h 1511306"/>
              <a:gd name="connsiteX7" fmla="*/ 2801131 w 8416393"/>
              <a:gd name="connsiteY7" fmla="*/ 0 h 1511306"/>
              <a:gd name="connsiteX8" fmla="*/ 3475531 w 8416393"/>
              <a:gd name="connsiteY8" fmla="*/ 0 h 1511306"/>
              <a:gd name="connsiteX9" fmla="*/ 3870919 w 8416393"/>
              <a:gd name="connsiteY9" fmla="*/ 0 h 1511306"/>
              <a:gd name="connsiteX10" fmla="*/ 7346605 w 8416393"/>
              <a:gd name="connsiteY10" fmla="*/ 0 h 1511306"/>
              <a:gd name="connsiteX11" fmla="*/ 8416393 w 8416393"/>
              <a:gd name="connsiteY11" fmla="*/ 0 h 1511306"/>
              <a:gd name="connsiteX12" fmla="*/ 7718776 w 8416393"/>
              <a:gd name="connsiteY12" fmla="*/ 1511301 h 1511306"/>
              <a:gd name="connsiteX13" fmla="*/ 6648988 w 8416393"/>
              <a:gd name="connsiteY13" fmla="*/ 1511301 h 1511306"/>
              <a:gd name="connsiteX14" fmla="*/ 3870920 w 8416393"/>
              <a:gd name="connsiteY14" fmla="*/ 1511301 h 1511306"/>
              <a:gd name="connsiteX15" fmla="*/ 3870920 w 8416393"/>
              <a:gd name="connsiteY15" fmla="*/ 1511304 h 1511306"/>
              <a:gd name="connsiteX16" fmla="*/ 3475531 w 8416393"/>
              <a:gd name="connsiteY16" fmla="*/ 1511304 h 1511306"/>
              <a:gd name="connsiteX17" fmla="*/ 3475531 w 8416393"/>
              <a:gd name="connsiteY17" fmla="*/ 1511306 h 1511306"/>
              <a:gd name="connsiteX18" fmla="*/ 2405743 w 8416393"/>
              <a:gd name="connsiteY18" fmla="*/ 1511306 h 1511306"/>
              <a:gd name="connsiteX19" fmla="*/ 2403199 w 8416393"/>
              <a:gd name="connsiteY19" fmla="*/ 1511306 h 1511306"/>
              <a:gd name="connsiteX20" fmla="*/ 2288996 w 8416393"/>
              <a:gd name="connsiteY20" fmla="*/ 1511306 h 1511306"/>
              <a:gd name="connsiteX21" fmla="*/ 2279356 w 8416393"/>
              <a:gd name="connsiteY21" fmla="*/ 1511306 h 1511306"/>
              <a:gd name="connsiteX22" fmla="*/ 1333411 w 8416393"/>
              <a:gd name="connsiteY22" fmla="*/ 1511306 h 1511306"/>
              <a:gd name="connsiteX23" fmla="*/ 1309274 w 8416393"/>
              <a:gd name="connsiteY23" fmla="*/ 1511306 h 1511306"/>
              <a:gd name="connsiteX24" fmla="*/ 1219208 w 8416393"/>
              <a:gd name="connsiteY24" fmla="*/ 1511306 h 1511306"/>
              <a:gd name="connsiteX25" fmla="*/ 1209568 w 8416393"/>
              <a:gd name="connsiteY25" fmla="*/ 1511306 h 1511306"/>
              <a:gd name="connsiteX26" fmla="*/ 1069788 w 8416393"/>
              <a:gd name="connsiteY26" fmla="*/ 1511306 h 1511306"/>
              <a:gd name="connsiteX27" fmla="*/ 239486 w 8416393"/>
              <a:gd name="connsiteY27" fmla="*/ 1511306 h 1511306"/>
              <a:gd name="connsiteX28" fmla="*/ 0 w 8416393"/>
              <a:gd name="connsiteY28" fmla="*/ 1511306 h 15113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8416393" h="1511306">
                <a:moveTo>
                  <a:pt x="0" y="0"/>
                </a:moveTo>
                <a:lnTo>
                  <a:pt x="239486" y="0"/>
                </a:lnTo>
                <a:lnTo>
                  <a:pt x="1069788" y="0"/>
                </a:lnTo>
                <a:lnTo>
                  <a:pt x="1209568" y="0"/>
                </a:lnTo>
                <a:lnTo>
                  <a:pt x="1309274" y="0"/>
                </a:lnTo>
                <a:lnTo>
                  <a:pt x="2279356" y="0"/>
                </a:lnTo>
                <a:lnTo>
                  <a:pt x="2405743" y="0"/>
                </a:lnTo>
                <a:lnTo>
                  <a:pt x="2801131" y="0"/>
                </a:lnTo>
                <a:lnTo>
                  <a:pt x="3475531" y="0"/>
                </a:lnTo>
                <a:lnTo>
                  <a:pt x="3870919" y="0"/>
                </a:lnTo>
                <a:lnTo>
                  <a:pt x="7346605" y="0"/>
                </a:lnTo>
                <a:lnTo>
                  <a:pt x="8416393" y="0"/>
                </a:lnTo>
                <a:lnTo>
                  <a:pt x="7718776" y="1511301"/>
                </a:lnTo>
                <a:lnTo>
                  <a:pt x="6648988" y="1511301"/>
                </a:lnTo>
                <a:lnTo>
                  <a:pt x="3870920" y="1511301"/>
                </a:lnTo>
                <a:lnTo>
                  <a:pt x="3870920" y="1511304"/>
                </a:lnTo>
                <a:lnTo>
                  <a:pt x="3475531" y="1511304"/>
                </a:lnTo>
                <a:lnTo>
                  <a:pt x="3475531" y="1511306"/>
                </a:lnTo>
                <a:lnTo>
                  <a:pt x="2405743" y="1511306"/>
                </a:lnTo>
                <a:lnTo>
                  <a:pt x="2403199" y="1511306"/>
                </a:lnTo>
                <a:lnTo>
                  <a:pt x="2288996" y="1511306"/>
                </a:lnTo>
                <a:lnTo>
                  <a:pt x="2279356" y="1511306"/>
                </a:lnTo>
                <a:lnTo>
                  <a:pt x="1333411" y="1511306"/>
                </a:lnTo>
                <a:lnTo>
                  <a:pt x="1309274" y="1511306"/>
                </a:lnTo>
                <a:lnTo>
                  <a:pt x="1219208" y="1511306"/>
                </a:lnTo>
                <a:lnTo>
                  <a:pt x="1209568" y="1511306"/>
                </a:lnTo>
                <a:lnTo>
                  <a:pt x="1069788" y="1511306"/>
                </a:lnTo>
                <a:lnTo>
                  <a:pt x="239486" y="1511306"/>
                </a:lnTo>
                <a:lnTo>
                  <a:pt x="0" y="1511306"/>
                </a:lnTo>
                <a:close/>
              </a:path>
            </a:pathLst>
          </a:custGeom>
          <a:solidFill>
            <a:srgbClr val="D0CECE"/>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lumMod val="95000"/>
                </a:prstClr>
              </a:solidFill>
              <a:effectLst/>
              <a:uLnTx/>
              <a:uFillTx/>
              <a:latin typeface="Calibri" panose="020F0502020204030204"/>
              <a:ea typeface="+mn-ea"/>
              <a:cs typeface="+mn-cs"/>
            </a:endParaRPr>
          </a:p>
        </p:txBody>
      </p:sp>
      <p:sp>
        <p:nvSpPr>
          <p:cNvPr id="3" name="İçerik Yer Tutucusu 2">
            <a:extLst>
              <a:ext uri="{FF2B5EF4-FFF2-40B4-BE49-F238E27FC236}">
                <a16:creationId xmlns:a16="http://schemas.microsoft.com/office/drawing/2014/main" id="{F6046903-4C66-4FB9-8822-DFC8EFF97C89}"/>
              </a:ext>
            </a:extLst>
          </p:cNvPr>
          <p:cNvSpPr>
            <a:spLocks noGrp="1"/>
          </p:cNvSpPr>
          <p:nvPr>
            <p:ph idx="1"/>
          </p:nvPr>
        </p:nvSpPr>
        <p:spPr>
          <a:xfrm>
            <a:off x="655320" y="106680"/>
            <a:ext cx="11414760" cy="5240013"/>
          </a:xfrm>
        </p:spPr>
        <p:txBody>
          <a:bodyPr anchor="ctr">
            <a:normAutofit fontScale="92500" lnSpcReduction="10000"/>
          </a:bodyPr>
          <a:lstStyle/>
          <a:p>
            <a:r>
              <a:rPr lang="tr-TR" b="1" dirty="0">
                <a:solidFill>
                  <a:srgbClr val="FF0000"/>
                </a:solidFill>
              </a:rPr>
              <a:t>Karayolları taşıma senedi: </a:t>
            </a:r>
            <a:r>
              <a:rPr lang="tr-TR" b="1" dirty="0"/>
              <a:t>Uygulamada “nakliyeci makbuzu “ veya “irsaliye mektubu “ da denen bu belge </a:t>
            </a:r>
            <a:r>
              <a:rPr lang="tr-TR" b="1" dirty="0" err="1"/>
              <a:t>sevkıyatın</a:t>
            </a:r>
            <a:r>
              <a:rPr lang="tr-TR" b="1" dirty="0"/>
              <a:t> yapıldığını ispata yarar; mülkiyeti temsil etmez ve ciro edilemez.</a:t>
            </a:r>
          </a:p>
          <a:p>
            <a:r>
              <a:rPr lang="tr-TR" b="1" dirty="0">
                <a:solidFill>
                  <a:srgbClr val="FF0000"/>
                </a:solidFill>
              </a:rPr>
              <a:t>Hamule senedi (</a:t>
            </a:r>
            <a:r>
              <a:rPr lang="tr-TR" b="1" dirty="0" err="1">
                <a:solidFill>
                  <a:srgbClr val="FF0000"/>
                </a:solidFill>
              </a:rPr>
              <a:t>Railway</a:t>
            </a:r>
            <a:r>
              <a:rPr lang="tr-TR" b="1" dirty="0">
                <a:solidFill>
                  <a:srgbClr val="FF0000"/>
                </a:solidFill>
              </a:rPr>
              <a:t> </a:t>
            </a:r>
            <a:r>
              <a:rPr lang="tr-TR" b="1" dirty="0" err="1">
                <a:solidFill>
                  <a:srgbClr val="FF0000"/>
                </a:solidFill>
              </a:rPr>
              <a:t>bill</a:t>
            </a:r>
            <a:r>
              <a:rPr lang="tr-TR" b="1" dirty="0">
                <a:solidFill>
                  <a:srgbClr val="FF0000"/>
                </a:solidFill>
              </a:rPr>
              <a:t>): </a:t>
            </a:r>
            <a:r>
              <a:rPr lang="tr-TR" b="1" dirty="0"/>
              <a:t>Demiryolu taşımacılığında kullanılan, ciro edilemeyen, gönderme belgesidir.</a:t>
            </a:r>
          </a:p>
          <a:p>
            <a:r>
              <a:rPr lang="tr-TR" b="1" dirty="0">
                <a:solidFill>
                  <a:srgbClr val="FF0000"/>
                </a:solidFill>
              </a:rPr>
              <a:t>Posta makbuzu: </a:t>
            </a:r>
            <a:r>
              <a:rPr lang="tr-TR" b="1" dirty="0"/>
              <a:t>Malların postayla gönderilmesi halinde alınan gönderme belgesi niteliğinde bir makbuzdur. Mülkiyeti ansıtmadığı gibi ciro da edilemez.</a:t>
            </a:r>
          </a:p>
          <a:p>
            <a:r>
              <a:rPr lang="tr-TR" b="1" dirty="0">
                <a:solidFill>
                  <a:srgbClr val="FF0000"/>
                </a:solidFill>
              </a:rPr>
              <a:t>Hava konşimentosu: </a:t>
            </a:r>
            <a:r>
              <a:rPr lang="tr-TR" b="1" dirty="0"/>
              <a:t>Malların uçakla gönderildiği durumlarda nakliyeci firmadan alınan malların “gönderilmek üzere” teslim alındığını gösteren bir belgedir.</a:t>
            </a:r>
          </a:p>
          <a:p>
            <a:r>
              <a:rPr lang="tr-TR" b="1" dirty="0">
                <a:solidFill>
                  <a:srgbClr val="FF0000"/>
                </a:solidFill>
              </a:rPr>
              <a:t>Menşe </a:t>
            </a:r>
            <a:r>
              <a:rPr lang="tr-TR" b="1" dirty="0" err="1">
                <a:solidFill>
                  <a:srgbClr val="FF0000"/>
                </a:solidFill>
              </a:rPr>
              <a:t>şehadetnamesi</a:t>
            </a:r>
            <a:r>
              <a:rPr lang="tr-TR" b="1" dirty="0">
                <a:solidFill>
                  <a:srgbClr val="FF0000"/>
                </a:solidFill>
              </a:rPr>
              <a:t> (</a:t>
            </a:r>
            <a:r>
              <a:rPr lang="tr-TR" b="1" dirty="0" err="1">
                <a:solidFill>
                  <a:srgbClr val="FF0000"/>
                </a:solidFill>
              </a:rPr>
              <a:t>Certificate</a:t>
            </a:r>
            <a:r>
              <a:rPr lang="tr-TR" b="1" dirty="0">
                <a:solidFill>
                  <a:srgbClr val="FF0000"/>
                </a:solidFill>
              </a:rPr>
              <a:t> of </a:t>
            </a:r>
            <a:r>
              <a:rPr lang="tr-TR" b="1" dirty="0" err="1">
                <a:solidFill>
                  <a:srgbClr val="FF0000"/>
                </a:solidFill>
              </a:rPr>
              <a:t>origin</a:t>
            </a:r>
            <a:r>
              <a:rPr lang="tr-TR" b="1" dirty="0">
                <a:solidFill>
                  <a:srgbClr val="FF0000"/>
                </a:solidFill>
              </a:rPr>
              <a:t> ):</a:t>
            </a:r>
            <a:r>
              <a:rPr lang="tr-TR" b="1" dirty="0"/>
              <a:t>Yollanan malların üretim yerini gösteren bir belgedir.</a:t>
            </a:r>
          </a:p>
          <a:p>
            <a:r>
              <a:rPr lang="tr-TR" b="1" dirty="0">
                <a:solidFill>
                  <a:srgbClr val="FF0000"/>
                </a:solidFill>
              </a:rPr>
              <a:t>Sigorta poliçesi (</a:t>
            </a:r>
            <a:r>
              <a:rPr lang="tr-TR" b="1" dirty="0" err="1">
                <a:solidFill>
                  <a:srgbClr val="FF0000"/>
                </a:solidFill>
              </a:rPr>
              <a:t>Insurance</a:t>
            </a:r>
            <a:r>
              <a:rPr lang="tr-TR" b="1" dirty="0">
                <a:solidFill>
                  <a:srgbClr val="FF0000"/>
                </a:solidFill>
              </a:rPr>
              <a:t> </a:t>
            </a:r>
            <a:r>
              <a:rPr lang="tr-TR" b="1" dirty="0" err="1">
                <a:solidFill>
                  <a:srgbClr val="FF0000"/>
                </a:solidFill>
              </a:rPr>
              <a:t>policy</a:t>
            </a:r>
            <a:r>
              <a:rPr lang="tr-TR" b="1" dirty="0">
                <a:solidFill>
                  <a:srgbClr val="FF0000"/>
                </a:solidFill>
              </a:rPr>
              <a:t>): </a:t>
            </a:r>
            <a:r>
              <a:rPr lang="tr-TR" b="1" dirty="0"/>
              <a:t>Malların sevki esnasında kaybolması veya</a:t>
            </a:r>
          </a:p>
          <a:p>
            <a:r>
              <a:rPr lang="tr-TR" b="1" dirty="0"/>
              <a:t>tahribi risklerini teminat altına alan, sigortacı tarafından düzenlenen belgedir. </a:t>
            </a:r>
          </a:p>
          <a:p>
            <a:endParaRPr lang="tr-TR" sz="2000" dirty="0"/>
          </a:p>
        </p:txBody>
      </p:sp>
      <p:sp>
        <p:nvSpPr>
          <p:cNvPr id="10" name="Freeform: Shape 9">
            <a:extLst>
              <a:ext uri="{FF2B5EF4-FFF2-40B4-BE49-F238E27FC236}">
                <a16:creationId xmlns:a16="http://schemas.microsoft.com/office/drawing/2014/main" id="{54A9C5F1-B76A-4908-9A82-8F1CD0FB50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01743" y="5346700"/>
            <a:ext cx="4290257" cy="1511301"/>
          </a:xfrm>
          <a:custGeom>
            <a:avLst/>
            <a:gdLst>
              <a:gd name="connsiteX0" fmla="*/ 697617 w 4290257"/>
              <a:gd name="connsiteY0" fmla="*/ 0 h 1511301"/>
              <a:gd name="connsiteX1" fmla="*/ 4290257 w 4290257"/>
              <a:gd name="connsiteY1" fmla="*/ 0 h 1511301"/>
              <a:gd name="connsiteX2" fmla="*/ 4290257 w 4290257"/>
              <a:gd name="connsiteY2" fmla="*/ 1511301 h 1511301"/>
              <a:gd name="connsiteX3" fmla="*/ 2525897 w 4290257"/>
              <a:gd name="connsiteY3" fmla="*/ 1511301 h 1511301"/>
              <a:gd name="connsiteX4" fmla="*/ 0 w 4290257"/>
              <a:gd name="connsiteY4" fmla="*/ 1511301 h 15113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290257" h="1511301">
                <a:moveTo>
                  <a:pt x="697617" y="0"/>
                </a:moveTo>
                <a:lnTo>
                  <a:pt x="4290257" y="0"/>
                </a:lnTo>
                <a:lnTo>
                  <a:pt x="4290257" y="1511301"/>
                </a:lnTo>
                <a:lnTo>
                  <a:pt x="2525897" y="1511301"/>
                </a:lnTo>
                <a:lnTo>
                  <a:pt x="0" y="1511301"/>
                </a:lnTo>
                <a:close/>
              </a:path>
            </a:pathLst>
          </a:custGeom>
          <a:solidFill>
            <a:srgbClr val="404040">
              <a:alpha val="8470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2562235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İçerik Yer Tutucusu 2">
            <a:extLst>
              <a:ext uri="{FF2B5EF4-FFF2-40B4-BE49-F238E27FC236}">
                <a16:creationId xmlns:a16="http://schemas.microsoft.com/office/drawing/2014/main" id="{D62FD42B-BA66-48DD-B84B-FC1E9422BBC1}"/>
              </a:ext>
            </a:extLst>
          </p:cNvPr>
          <p:cNvSpPr>
            <a:spLocks noGrp="1"/>
          </p:cNvSpPr>
          <p:nvPr>
            <p:ph idx="1"/>
          </p:nvPr>
        </p:nvSpPr>
        <p:spPr>
          <a:xfrm>
            <a:off x="360341" y="238922"/>
            <a:ext cx="11188191" cy="6619077"/>
          </a:xfrm>
        </p:spPr>
        <p:txBody>
          <a:bodyPr>
            <a:normAutofit lnSpcReduction="10000"/>
          </a:bodyPr>
          <a:lstStyle/>
          <a:p>
            <a:r>
              <a:rPr lang="tr-TR" b="1" dirty="0">
                <a:solidFill>
                  <a:srgbClr val="FF0000"/>
                </a:solidFill>
              </a:rPr>
              <a:t>Akreditifli işlemlerde yer alan bankalar</a:t>
            </a:r>
          </a:p>
          <a:p>
            <a:r>
              <a:rPr lang="tr-TR" b="1" dirty="0"/>
              <a:t>Akreditif işlemlerinde genellikle ilgili iki banka bulunur; Amir banka, muhabir banka. Ancak bazı durumlarda ihracatçı, açılan kredinin kendisine yakın bulduğu üçüncü bir banka tarafından veya muhabir banka tarafından garanti edilmesini ister ve bu banka teyit eden banka olarak adlandırılır:</a:t>
            </a:r>
          </a:p>
          <a:p>
            <a:r>
              <a:rPr lang="tr-TR" b="1" dirty="0"/>
              <a:t>Diğer taraftan, ihracatçıya akreditifin geldiğini ihbar eden ve "ihbar bankası" olarak adlandırılan bir üçünü banka olabilmektedir ancak bu, çoğunlukla muhabir banka olmaktadır.</a:t>
            </a:r>
          </a:p>
          <a:p>
            <a:r>
              <a:rPr lang="tr-TR" b="1" dirty="0">
                <a:solidFill>
                  <a:srgbClr val="FF0000"/>
                </a:solidFill>
              </a:rPr>
              <a:t>Amir banka / Açan banka (</a:t>
            </a:r>
            <a:r>
              <a:rPr lang="tr-TR" b="1" dirty="0" err="1">
                <a:solidFill>
                  <a:srgbClr val="FF0000"/>
                </a:solidFill>
              </a:rPr>
              <a:t>Issuing</a:t>
            </a:r>
            <a:r>
              <a:rPr lang="tr-TR" b="1" dirty="0">
                <a:solidFill>
                  <a:srgbClr val="FF0000"/>
                </a:solidFill>
              </a:rPr>
              <a:t> / </a:t>
            </a:r>
            <a:r>
              <a:rPr lang="tr-TR" b="1" dirty="0" err="1">
                <a:solidFill>
                  <a:srgbClr val="FF0000"/>
                </a:solidFill>
              </a:rPr>
              <a:t>Opening</a:t>
            </a:r>
            <a:r>
              <a:rPr lang="tr-TR" b="1" dirty="0">
                <a:solidFill>
                  <a:srgbClr val="FF0000"/>
                </a:solidFill>
              </a:rPr>
              <a:t> bank)  </a:t>
            </a:r>
            <a:r>
              <a:rPr lang="tr-TR" b="1" dirty="0"/>
              <a:t>İthalatçının bankasıdır Akreditifi açar  İhracatçı, akreditif vadesi içinde istenilen koşullan yerine getirirse </a:t>
            </a:r>
            <a:r>
              <a:rPr lang="tr-TR" b="1" dirty="0" err="1"/>
              <a:t>ödemeyapmakla</a:t>
            </a:r>
            <a:r>
              <a:rPr lang="tr-TR" b="1" dirty="0"/>
              <a:t> yükümlüdür.</a:t>
            </a:r>
          </a:p>
          <a:p>
            <a:r>
              <a:rPr lang="tr-TR" b="1" dirty="0"/>
              <a:t>Ödemeyi ihracatçıya dönüş hakkı (rücu hakkı) olmaksızın yapar. İthalatçının istemi üzerine henüz akreditif açılmadan ihracatçıya veya muhabirine "ön bilgi" (</a:t>
            </a:r>
            <a:r>
              <a:rPr lang="tr-TR" b="1" dirty="0" err="1"/>
              <a:t>preadvıce</a:t>
            </a:r>
            <a:r>
              <a:rPr lang="tr-TR" b="1" dirty="0"/>
              <a:t>) verebilir.</a:t>
            </a:r>
          </a:p>
          <a:p>
            <a:r>
              <a:rPr lang="tr-TR" b="1" dirty="0"/>
              <a:t>Kimi ülkelerde akreditifi doğruca ihracatçıya iletebilir.</a:t>
            </a:r>
          </a:p>
          <a:p>
            <a:endParaRPr lang="tr-TR" b="1" dirty="0"/>
          </a:p>
          <a:p>
            <a:endParaRPr lang="tr-TR" sz="2000" dirty="0"/>
          </a:p>
        </p:txBody>
      </p:sp>
      <p:sp>
        <p:nvSpPr>
          <p:cNvPr id="10" name="Rectangle 9">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11052629" y="2120024"/>
            <a:ext cx="645368" cy="645368"/>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Isosceles Triangle 11">
            <a:extLst>
              <a:ext uri="{FF2B5EF4-FFF2-40B4-BE49-F238E27FC236}">
                <a16:creationId xmlns:a16="http://schemas.microsoft.com/office/drawing/2014/main" id="{A580F890-B085-4E95-96AA-55AEBEC5CE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10289068" y="1343027"/>
            <a:ext cx="2532832" cy="1273032"/>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Isosceles Triangle 13">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501760" y="5103257"/>
            <a:ext cx="2017580" cy="1014060"/>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6" name="Rectangle 15">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427916" y="5728708"/>
            <a:ext cx="485578" cy="48557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36143378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Freeform: Shape 7">
            <a:extLst>
              <a:ext uri="{FF2B5EF4-FFF2-40B4-BE49-F238E27FC236}">
                <a16:creationId xmlns:a16="http://schemas.microsoft.com/office/drawing/2014/main" id="{ECF157C5-282F-4C93-80F7-CCD7F4A435B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346694"/>
            <a:ext cx="8416393" cy="1511306"/>
          </a:xfrm>
          <a:custGeom>
            <a:avLst/>
            <a:gdLst>
              <a:gd name="connsiteX0" fmla="*/ 0 w 8416393"/>
              <a:gd name="connsiteY0" fmla="*/ 0 h 1511306"/>
              <a:gd name="connsiteX1" fmla="*/ 239486 w 8416393"/>
              <a:gd name="connsiteY1" fmla="*/ 0 h 1511306"/>
              <a:gd name="connsiteX2" fmla="*/ 1069788 w 8416393"/>
              <a:gd name="connsiteY2" fmla="*/ 0 h 1511306"/>
              <a:gd name="connsiteX3" fmla="*/ 1209568 w 8416393"/>
              <a:gd name="connsiteY3" fmla="*/ 0 h 1511306"/>
              <a:gd name="connsiteX4" fmla="*/ 1309274 w 8416393"/>
              <a:gd name="connsiteY4" fmla="*/ 0 h 1511306"/>
              <a:gd name="connsiteX5" fmla="*/ 2279356 w 8416393"/>
              <a:gd name="connsiteY5" fmla="*/ 0 h 1511306"/>
              <a:gd name="connsiteX6" fmla="*/ 2405743 w 8416393"/>
              <a:gd name="connsiteY6" fmla="*/ 0 h 1511306"/>
              <a:gd name="connsiteX7" fmla="*/ 2801131 w 8416393"/>
              <a:gd name="connsiteY7" fmla="*/ 0 h 1511306"/>
              <a:gd name="connsiteX8" fmla="*/ 3475531 w 8416393"/>
              <a:gd name="connsiteY8" fmla="*/ 0 h 1511306"/>
              <a:gd name="connsiteX9" fmla="*/ 3870919 w 8416393"/>
              <a:gd name="connsiteY9" fmla="*/ 0 h 1511306"/>
              <a:gd name="connsiteX10" fmla="*/ 7346605 w 8416393"/>
              <a:gd name="connsiteY10" fmla="*/ 0 h 1511306"/>
              <a:gd name="connsiteX11" fmla="*/ 8416393 w 8416393"/>
              <a:gd name="connsiteY11" fmla="*/ 0 h 1511306"/>
              <a:gd name="connsiteX12" fmla="*/ 7718776 w 8416393"/>
              <a:gd name="connsiteY12" fmla="*/ 1511301 h 1511306"/>
              <a:gd name="connsiteX13" fmla="*/ 6648988 w 8416393"/>
              <a:gd name="connsiteY13" fmla="*/ 1511301 h 1511306"/>
              <a:gd name="connsiteX14" fmla="*/ 3870920 w 8416393"/>
              <a:gd name="connsiteY14" fmla="*/ 1511301 h 1511306"/>
              <a:gd name="connsiteX15" fmla="*/ 3870920 w 8416393"/>
              <a:gd name="connsiteY15" fmla="*/ 1511304 h 1511306"/>
              <a:gd name="connsiteX16" fmla="*/ 3475531 w 8416393"/>
              <a:gd name="connsiteY16" fmla="*/ 1511304 h 1511306"/>
              <a:gd name="connsiteX17" fmla="*/ 3475531 w 8416393"/>
              <a:gd name="connsiteY17" fmla="*/ 1511306 h 1511306"/>
              <a:gd name="connsiteX18" fmla="*/ 2405743 w 8416393"/>
              <a:gd name="connsiteY18" fmla="*/ 1511306 h 1511306"/>
              <a:gd name="connsiteX19" fmla="*/ 2403199 w 8416393"/>
              <a:gd name="connsiteY19" fmla="*/ 1511306 h 1511306"/>
              <a:gd name="connsiteX20" fmla="*/ 2288996 w 8416393"/>
              <a:gd name="connsiteY20" fmla="*/ 1511306 h 1511306"/>
              <a:gd name="connsiteX21" fmla="*/ 2279356 w 8416393"/>
              <a:gd name="connsiteY21" fmla="*/ 1511306 h 1511306"/>
              <a:gd name="connsiteX22" fmla="*/ 1333411 w 8416393"/>
              <a:gd name="connsiteY22" fmla="*/ 1511306 h 1511306"/>
              <a:gd name="connsiteX23" fmla="*/ 1309274 w 8416393"/>
              <a:gd name="connsiteY23" fmla="*/ 1511306 h 1511306"/>
              <a:gd name="connsiteX24" fmla="*/ 1219208 w 8416393"/>
              <a:gd name="connsiteY24" fmla="*/ 1511306 h 1511306"/>
              <a:gd name="connsiteX25" fmla="*/ 1209568 w 8416393"/>
              <a:gd name="connsiteY25" fmla="*/ 1511306 h 1511306"/>
              <a:gd name="connsiteX26" fmla="*/ 1069788 w 8416393"/>
              <a:gd name="connsiteY26" fmla="*/ 1511306 h 1511306"/>
              <a:gd name="connsiteX27" fmla="*/ 239486 w 8416393"/>
              <a:gd name="connsiteY27" fmla="*/ 1511306 h 1511306"/>
              <a:gd name="connsiteX28" fmla="*/ 0 w 8416393"/>
              <a:gd name="connsiteY28" fmla="*/ 1511306 h 15113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8416393" h="1511306">
                <a:moveTo>
                  <a:pt x="0" y="0"/>
                </a:moveTo>
                <a:lnTo>
                  <a:pt x="239486" y="0"/>
                </a:lnTo>
                <a:lnTo>
                  <a:pt x="1069788" y="0"/>
                </a:lnTo>
                <a:lnTo>
                  <a:pt x="1209568" y="0"/>
                </a:lnTo>
                <a:lnTo>
                  <a:pt x="1309274" y="0"/>
                </a:lnTo>
                <a:lnTo>
                  <a:pt x="2279356" y="0"/>
                </a:lnTo>
                <a:lnTo>
                  <a:pt x="2405743" y="0"/>
                </a:lnTo>
                <a:lnTo>
                  <a:pt x="2801131" y="0"/>
                </a:lnTo>
                <a:lnTo>
                  <a:pt x="3475531" y="0"/>
                </a:lnTo>
                <a:lnTo>
                  <a:pt x="3870919" y="0"/>
                </a:lnTo>
                <a:lnTo>
                  <a:pt x="7346605" y="0"/>
                </a:lnTo>
                <a:lnTo>
                  <a:pt x="8416393" y="0"/>
                </a:lnTo>
                <a:lnTo>
                  <a:pt x="7718776" y="1511301"/>
                </a:lnTo>
                <a:lnTo>
                  <a:pt x="6648988" y="1511301"/>
                </a:lnTo>
                <a:lnTo>
                  <a:pt x="3870920" y="1511301"/>
                </a:lnTo>
                <a:lnTo>
                  <a:pt x="3870920" y="1511304"/>
                </a:lnTo>
                <a:lnTo>
                  <a:pt x="3475531" y="1511304"/>
                </a:lnTo>
                <a:lnTo>
                  <a:pt x="3475531" y="1511306"/>
                </a:lnTo>
                <a:lnTo>
                  <a:pt x="2405743" y="1511306"/>
                </a:lnTo>
                <a:lnTo>
                  <a:pt x="2403199" y="1511306"/>
                </a:lnTo>
                <a:lnTo>
                  <a:pt x="2288996" y="1511306"/>
                </a:lnTo>
                <a:lnTo>
                  <a:pt x="2279356" y="1511306"/>
                </a:lnTo>
                <a:lnTo>
                  <a:pt x="1333411" y="1511306"/>
                </a:lnTo>
                <a:lnTo>
                  <a:pt x="1309274" y="1511306"/>
                </a:lnTo>
                <a:lnTo>
                  <a:pt x="1219208" y="1511306"/>
                </a:lnTo>
                <a:lnTo>
                  <a:pt x="1209568" y="1511306"/>
                </a:lnTo>
                <a:lnTo>
                  <a:pt x="1069788" y="1511306"/>
                </a:lnTo>
                <a:lnTo>
                  <a:pt x="239486" y="1511306"/>
                </a:lnTo>
                <a:lnTo>
                  <a:pt x="0" y="1511306"/>
                </a:lnTo>
                <a:close/>
              </a:path>
            </a:pathLst>
          </a:custGeom>
          <a:solidFill>
            <a:srgbClr val="D0CECE"/>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lumMod val="95000"/>
                </a:prstClr>
              </a:solidFill>
              <a:effectLst/>
              <a:uLnTx/>
              <a:uFillTx/>
              <a:latin typeface="Calibri" panose="020F0502020204030204"/>
              <a:ea typeface="+mn-ea"/>
              <a:cs typeface="+mn-cs"/>
            </a:endParaRPr>
          </a:p>
        </p:txBody>
      </p:sp>
      <p:sp>
        <p:nvSpPr>
          <p:cNvPr id="3" name="İçerik Yer Tutucusu 2">
            <a:extLst>
              <a:ext uri="{FF2B5EF4-FFF2-40B4-BE49-F238E27FC236}">
                <a16:creationId xmlns:a16="http://schemas.microsoft.com/office/drawing/2014/main" id="{E0ABCDD0-311B-45A8-A3D1-40516A8C497D}"/>
              </a:ext>
            </a:extLst>
          </p:cNvPr>
          <p:cNvSpPr>
            <a:spLocks noGrp="1"/>
          </p:cNvSpPr>
          <p:nvPr>
            <p:ph idx="1"/>
          </p:nvPr>
        </p:nvSpPr>
        <p:spPr>
          <a:xfrm>
            <a:off x="335280" y="243840"/>
            <a:ext cx="11207475" cy="5102853"/>
          </a:xfrm>
        </p:spPr>
        <p:txBody>
          <a:bodyPr anchor="ctr">
            <a:normAutofit/>
          </a:bodyPr>
          <a:lstStyle/>
          <a:p>
            <a:r>
              <a:rPr lang="tr-TR" b="1" dirty="0">
                <a:solidFill>
                  <a:srgbClr val="FF0000"/>
                </a:solidFill>
              </a:rPr>
              <a:t>Akreditifli işlemlerde yer alan bankalar</a:t>
            </a:r>
          </a:p>
          <a:p>
            <a:r>
              <a:rPr lang="tr-TR" b="1" dirty="0">
                <a:solidFill>
                  <a:srgbClr val="FF0000"/>
                </a:solidFill>
                <a:highlight>
                  <a:srgbClr val="FFFF00"/>
                </a:highlight>
              </a:rPr>
              <a:t>İhbar bankası / </a:t>
            </a:r>
            <a:r>
              <a:rPr lang="tr-TR" b="1" dirty="0" err="1">
                <a:solidFill>
                  <a:srgbClr val="FF0000"/>
                </a:solidFill>
                <a:highlight>
                  <a:srgbClr val="FFFF00"/>
                </a:highlight>
              </a:rPr>
              <a:t>Advising</a:t>
            </a:r>
            <a:r>
              <a:rPr lang="tr-TR" b="1" dirty="0">
                <a:solidFill>
                  <a:srgbClr val="FF0000"/>
                </a:solidFill>
                <a:highlight>
                  <a:srgbClr val="FFFF00"/>
                </a:highlight>
              </a:rPr>
              <a:t> bank</a:t>
            </a:r>
          </a:p>
          <a:p>
            <a:r>
              <a:rPr lang="tr-TR" b="1" dirty="0"/>
              <a:t>Akreditifin açıldığını ihracatçıya iletir. Ancak, akreditifi ihbar etmeye karar verdiğinde, ihbar ettiği akreditifin gerçek olup olmadığını kontrol etmeye özen gösterir. Eğer akreditifi ihbar etmemeyi tercih ederse Amir Bankaya bu konuda gecikmeksizin bilgi verir.</a:t>
            </a:r>
          </a:p>
          <a:p>
            <a:r>
              <a:rPr lang="tr-TR" b="1" dirty="0"/>
              <a:t>Akreditifte, ihracatçıya karşı ödeme konusunda herhangi bir yükümlülüğü yoktur. Bir anlamda postane görevini üstlenmiştir.</a:t>
            </a:r>
          </a:p>
          <a:p>
            <a:endParaRPr lang="tr-TR" sz="2400" dirty="0"/>
          </a:p>
        </p:txBody>
      </p:sp>
      <p:sp>
        <p:nvSpPr>
          <p:cNvPr id="10" name="Freeform: Shape 9">
            <a:extLst>
              <a:ext uri="{FF2B5EF4-FFF2-40B4-BE49-F238E27FC236}">
                <a16:creationId xmlns:a16="http://schemas.microsoft.com/office/drawing/2014/main" id="{54A9C5F1-B76A-4908-9A82-8F1CD0FB50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01743" y="5346700"/>
            <a:ext cx="4290257" cy="1511301"/>
          </a:xfrm>
          <a:custGeom>
            <a:avLst/>
            <a:gdLst>
              <a:gd name="connsiteX0" fmla="*/ 697617 w 4290257"/>
              <a:gd name="connsiteY0" fmla="*/ 0 h 1511301"/>
              <a:gd name="connsiteX1" fmla="*/ 4290257 w 4290257"/>
              <a:gd name="connsiteY1" fmla="*/ 0 h 1511301"/>
              <a:gd name="connsiteX2" fmla="*/ 4290257 w 4290257"/>
              <a:gd name="connsiteY2" fmla="*/ 1511301 h 1511301"/>
              <a:gd name="connsiteX3" fmla="*/ 2525897 w 4290257"/>
              <a:gd name="connsiteY3" fmla="*/ 1511301 h 1511301"/>
              <a:gd name="connsiteX4" fmla="*/ 0 w 4290257"/>
              <a:gd name="connsiteY4" fmla="*/ 1511301 h 15113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290257" h="1511301">
                <a:moveTo>
                  <a:pt x="697617" y="0"/>
                </a:moveTo>
                <a:lnTo>
                  <a:pt x="4290257" y="0"/>
                </a:lnTo>
                <a:lnTo>
                  <a:pt x="4290257" y="1511301"/>
                </a:lnTo>
                <a:lnTo>
                  <a:pt x="2525897" y="1511301"/>
                </a:lnTo>
                <a:lnTo>
                  <a:pt x="0" y="1511301"/>
                </a:lnTo>
                <a:close/>
              </a:path>
            </a:pathLst>
          </a:custGeom>
          <a:solidFill>
            <a:srgbClr val="404040">
              <a:alpha val="8470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7935990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5" name="Rectangle 14">
            <a:extLst>
              <a:ext uri="{FF2B5EF4-FFF2-40B4-BE49-F238E27FC236}">
                <a16:creationId xmlns:a16="http://schemas.microsoft.com/office/drawing/2014/main" id="{1CD81A2A-6ED4-4EF4-A14C-912D31E1480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17" name="Freeform: Shape 16">
            <a:extLst>
              <a:ext uri="{FF2B5EF4-FFF2-40B4-BE49-F238E27FC236}">
                <a16:creationId xmlns:a16="http://schemas.microsoft.com/office/drawing/2014/main" id="{1661932C-CA15-4E17-B115-FAE7CBEE478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198657" y="1"/>
            <a:ext cx="1155142" cy="625027"/>
          </a:xfrm>
          <a:custGeom>
            <a:avLst/>
            <a:gdLst>
              <a:gd name="connsiteX0" fmla="*/ 4784 w 1155142"/>
              <a:gd name="connsiteY0" fmla="*/ 0 h 625027"/>
              <a:gd name="connsiteX1" fmla="*/ 1150358 w 1155142"/>
              <a:gd name="connsiteY1" fmla="*/ 0 h 625027"/>
              <a:gd name="connsiteX2" fmla="*/ 1155142 w 1155142"/>
              <a:gd name="connsiteY2" fmla="*/ 47456 h 625027"/>
              <a:gd name="connsiteX3" fmla="*/ 577571 w 1155142"/>
              <a:gd name="connsiteY3" fmla="*/ 625027 h 625027"/>
              <a:gd name="connsiteX4" fmla="*/ 0 w 1155142"/>
              <a:gd name="connsiteY4" fmla="*/ 47456 h 62502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55142" h="625027">
                <a:moveTo>
                  <a:pt x="4784" y="0"/>
                </a:moveTo>
                <a:lnTo>
                  <a:pt x="1150358" y="0"/>
                </a:lnTo>
                <a:lnTo>
                  <a:pt x="1155142" y="47456"/>
                </a:lnTo>
                <a:cubicBezTo>
                  <a:pt x="1155142" y="366440"/>
                  <a:pt x="896555" y="625027"/>
                  <a:pt x="577571" y="625027"/>
                </a:cubicBezTo>
                <a:cubicBezTo>
                  <a:pt x="258587" y="625027"/>
                  <a:pt x="0" y="366440"/>
                  <a:pt x="0" y="47456"/>
                </a:cubicBezTo>
                <a:close/>
              </a:path>
            </a:pathLst>
          </a:custGeom>
          <a:solidFill>
            <a:schemeClr val="accent5">
              <a:alpha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İçerik Yer Tutucusu 2">
            <a:extLst>
              <a:ext uri="{FF2B5EF4-FFF2-40B4-BE49-F238E27FC236}">
                <a16:creationId xmlns:a16="http://schemas.microsoft.com/office/drawing/2014/main" id="{34C7A0FA-56B3-46D8-A422-5684B57CF1B6}"/>
              </a:ext>
            </a:extLst>
          </p:cNvPr>
          <p:cNvSpPr>
            <a:spLocks noGrp="1"/>
          </p:cNvSpPr>
          <p:nvPr>
            <p:ph idx="1"/>
          </p:nvPr>
        </p:nvSpPr>
        <p:spPr>
          <a:xfrm>
            <a:off x="523766" y="213360"/>
            <a:ext cx="6183366" cy="6858000"/>
          </a:xfrm>
        </p:spPr>
        <p:txBody>
          <a:bodyPr>
            <a:normAutofit fontScale="92500" lnSpcReduction="20000"/>
          </a:bodyPr>
          <a:lstStyle/>
          <a:p>
            <a:r>
              <a:rPr lang="tr-TR" sz="2400" b="1" dirty="0">
                <a:solidFill>
                  <a:srgbClr val="FF0000"/>
                </a:solidFill>
              </a:rPr>
              <a:t>Aval Ve Kabul Kredisi</a:t>
            </a:r>
          </a:p>
          <a:p>
            <a:r>
              <a:rPr lang="tr-TR" sz="2400" b="1" dirty="0"/>
              <a:t>Aval kredisinde bankanın alıcı tarafından kabul edilen poliçeye aval vermesi söz konusudur. Kabul kredisinde ise banka, poliçenin muhatabı olarak poliçeyi kabul eder.</a:t>
            </a:r>
          </a:p>
          <a:p>
            <a:r>
              <a:rPr lang="tr-TR" sz="2400" b="1" dirty="0"/>
              <a:t>Banka, aval kredisinde kefil, kabul kredisinde ise asıl borçlu olarak satıcıya karşı poliçenin vadesinde ödeneceğini alıcı hesabına garanti etmektedir. Bu nedenle her iki halde de bankaca alıcıya bir </a:t>
            </a:r>
            <a:r>
              <a:rPr lang="tr-TR" sz="2400" b="1" dirty="0" err="1"/>
              <a:t>gayrinakdi</a:t>
            </a:r>
            <a:r>
              <a:rPr lang="tr-TR" sz="2400" b="1" dirty="0"/>
              <a:t> kredi açılması söz konusudur.</a:t>
            </a:r>
          </a:p>
          <a:p>
            <a:r>
              <a:rPr lang="tr-TR" sz="2400" b="1" dirty="0"/>
              <a:t>Kabul kredisi, satın aldığı mal bedelinin ithalatçı tarafından malı teslim aldığı sırada değil belirlenen bir vade içinde ödeneceğini satıcıya garanti etmek üzere açılan ve </a:t>
            </a:r>
            <a:r>
              <a:rPr lang="tr-TR" sz="2400" b="1" dirty="0" err="1"/>
              <a:t>lehdarın</a:t>
            </a:r>
            <a:r>
              <a:rPr lang="tr-TR" sz="2400" b="1" dirty="0"/>
              <a:t> ibraz edeceği vadeli bir poliçenin bankaca kabulü veya </a:t>
            </a:r>
            <a:r>
              <a:rPr lang="tr-TR" sz="2400" b="1" dirty="0" err="1"/>
              <a:t>avalize</a:t>
            </a:r>
            <a:r>
              <a:rPr lang="tr-TR" sz="2400" b="1" dirty="0"/>
              <a:t> edilmesi suretiyle gerçekleşecek olan bir çeşit akreditiftir. Ancak bir ödeme şekli olmayıp ithalatçı ve ihracatçıların banka kredilerinden yararlandırılmaları şekilleri arasında yer alan kabul kredisinin bu tanımı daha ziyade kabul kredili akreditifleri kapsar. </a:t>
            </a:r>
            <a:r>
              <a:rPr lang="tr-TR" sz="2400" b="1" dirty="0" err="1"/>
              <a:t>Ithalat</a:t>
            </a:r>
            <a:r>
              <a:rPr lang="tr-TR" sz="2400" b="1" dirty="0"/>
              <a:t> bedellerinin ödenmesinde, akreditifte olduğu gibi vesaik mukabili ve mal mukabili ödeme şekillerinde de kabul kredisinden yararlanılması mümkündür.</a:t>
            </a:r>
          </a:p>
          <a:p>
            <a:endParaRPr lang="tr-TR" sz="1300" dirty="0"/>
          </a:p>
        </p:txBody>
      </p:sp>
      <p:sp>
        <p:nvSpPr>
          <p:cNvPr id="19" name="Oval 18">
            <a:extLst>
              <a:ext uri="{FF2B5EF4-FFF2-40B4-BE49-F238E27FC236}">
                <a16:creationId xmlns:a16="http://schemas.microsoft.com/office/drawing/2014/main" id="{8590ADD5-9383-4D3D-9047-3DA2593CCB5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08185" y="3423959"/>
            <a:ext cx="540822" cy="540822"/>
          </a:xfrm>
          <a:prstGeom prst="ellipse">
            <a:avLst/>
          </a:prstGeom>
          <a:noFill/>
          <a:ln w="127000">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Graphic 6">
            <a:extLst>
              <a:ext uri="{FF2B5EF4-FFF2-40B4-BE49-F238E27FC236}">
                <a16:creationId xmlns:a16="http://schemas.microsoft.com/office/drawing/2014/main" id="{F46F6CE1-7547-4CB5-9088-1A3FFD98E7E2}"/>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887184" y="1216485"/>
            <a:ext cx="3781051" cy="3781051"/>
          </a:xfrm>
          <a:custGeom>
            <a:avLst/>
            <a:gdLst/>
            <a:ahLst/>
            <a:cxnLst/>
            <a:rect l="l" t="t" r="r" b="b"/>
            <a:pathLst>
              <a:path w="4114800" h="5712488">
                <a:moveTo>
                  <a:pt x="133155" y="0"/>
                </a:moveTo>
                <a:lnTo>
                  <a:pt x="3981645" y="0"/>
                </a:lnTo>
                <a:cubicBezTo>
                  <a:pt x="4055184" y="0"/>
                  <a:pt x="4114800" y="59616"/>
                  <a:pt x="4114800" y="133155"/>
                </a:cubicBezTo>
                <a:lnTo>
                  <a:pt x="4114800" y="5579333"/>
                </a:lnTo>
                <a:cubicBezTo>
                  <a:pt x="4114800" y="5652872"/>
                  <a:pt x="4055184" y="5712488"/>
                  <a:pt x="3981645" y="5712488"/>
                </a:cubicBezTo>
                <a:lnTo>
                  <a:pt x="133155" y="5712488"/>
                </a:lnTo>
                <a:cubicBezTo>
                  <a:pt x="59616" y="5712488"/>
                  <a:pt x="0" y="5652872"/>
                  <a:pt x="0" y="5579333"/>
                </a:cubicBezTo>
                <a:lnTo>
                  <a:pt x="0" y="133155"/>
                </a:lnTo>
                <a:cubicBezTo>
                  <a:pt x="0" y="59616"/>
                  <a:pt x="59616" y="0"/>
                  <a:pt x="133155" y="0"/>
                </a:cubicBezTo>
                <a:close/>
              </a:path>
            </a:pathLst>
          </a:custGeom>
        </p:spPr>
      </p:pic>
      <p:sp>
        <p:nvSpPr>
          <p:cNvPr id="21" name="Freeform: Shape 20">
            <a:extLst>
              <a:ext uri="{FF2B5EF4-FFF2-40B4-BE49-F238E27FC236}">
                <a16:creationId xmlns:a16="http://schemas.microsoft.com/office/drawing/2014/main" id="{DABE3E45-88CF-45D8-8D40-C773324D93F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749602" y="1"/>
            <a:ext cx="2066948" cy="1621879"/>
          </a:xfrm>
          <a:custGeom>
            <a:avLst/>
            <a:gdLst>
              <a:gd name="connsiteX0" fmla="*/ 0 w 2066948"/>
              <a:gd name="connsiteY0" fmla="*/ 0 h 1621879"/>
              <a:gd name="connsiteX1" fmla="*/ 123825 w 2066948"/>
              <a:gd name="connsiteY1" fmla="*/ 0 h 1621879"/>
              <a:gd name="connsiteX2" fmla="*/ 123825 w 2066948"/>
              <a:gd name="connsiteY2" fmla="*/ 1452620 h 1621879"/>
              <a:gd name="connsiteX3" fmla="*/ 1881378 w 2066948"/>
              <a:gd name="connsiteY3" fmla="*/ 436017 h 1621879"/>
              <a:gd name="connsiteX4" fmla="*/ 1127572 w 2066948"/>
              <a:gd name="connsiteY4" fmla="*/ 0 h 1621879"/>
              <a:gd name="connsiteX5" fmla="*/ 1374887 w 2066948"/>
              <a:gd name="connsiteY5" fmla="*/ 0 h 1621879"/>
              <a:gd name="connsiteX6" fmla="*/ 2035969 w 2066948"/>
              <a:gd name="connsiteY6" fmla="*/ 382391 h 1621879"/>
              <a:gd name="connsiteX7" fmla="*/ 2058648 w 2066948"/>
              <a:gd name="connsiteY7" fmla="*/ 466963 h 1621879"/>
              <a:gd name="connsiteX8" fmla="*/ 2035969 w 2066948"/>
              <a:gd name="connsiteY8" fmla="*/ 489642 h 1621879"/>
              <a:gd name="connsiteX9" fmla="*/ 92869 w 2066948"/>
              <a:gd name="connsiteY9" fmla="*/ 1613592 h 1621879"/>
              <a:gd name="connsiteX10" fmla="*/ 61913 w 2066948"/>
              <a:gd name="connsiteY10" fmla="*/ 1621879 h 1621879"/>
              <a:gd name="connsiteX11" fmla="*/ 0 w 2066948"/>
              <a:gd name="connsiteY11" fmla="*/ 1559967 h 16218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066948" h="1621879">
                <a:moveTo>
                  <a:pt x="0" y="0"/>
                </a:moveTo>
                <a:lnTo>
                  <a:pt x="123825" y="0"/>
                </a:lnTo>
                <a:lnTo>
                  <a:pt x="123825" y="1452620"/>
                </a:lnTo>
                <a:lnTo>
                  <a:pt x="1881378" y="436017"/>
                </a:lnTo>
                <a:lnTo>
                  <a:pt x="1127572" y="0"/>
                </a:lnTo>
                <a:lnTo>
                  <a:pt x="1374887" y="0"/>
                </a:lnTo>
                <a:lnTo>
                  <a:pt x="2035969" y="382391"/>
                </a:lnTo>
                <a:cubicBezTo>
                  <a:pt x="2065582" y="399479"/>
                  <a:pt x="2075745" y="437340"/>
                  <a:pt x="2058648" y="466963"/>
                </a:cubicBezTo>
                <a:cubicBezTo>
                  <a:pt x="2053219" y="476384"/>
                  <a:pt x="2045389" y="484204"/>
                  <a:pt x="2035969" y="489642"/>
                </a:cubicBezTo>
                <a:lnTo>
                  <a:pt x="92869" y="1613592"/>
                </a:lnTo>
                <a:cubicBezTo>
                  <a:pt x="83458" y="1619031"/>
                  <a:pt x="72780" y="1621889"/>
                  <a:pt x="61913" y="1621879"/>
                </a:cubicBezTo>
                <a:cubicBezTo>
                  <a:pt x="27719" y="1621879"/>
                  <a:pt x="0" y="1594161"/>
                  <a:pt x="0" y="1559967"/>
                </a:cubicBezTo>
                <a:close/>
              </a:path>
            </a:pathLst>
          </a:custGeom>
          <a:solidFill>
            <a:schemeClr val="accent6"/>
          </a:solidFill>
          <a:ln w="9525" cap="flat">
            <a:noFill/>
            <a:prstDash val="solid"/>
            <a:miter/>
          </a:ln>
        </p:spPr>
        <p:txBody>
          <a:bodyPr rtlCol="0" anchor="ctr"/>
          <a:lstStyle/>
          <a:p>
            <a:endParaRPr lang="en-US"/>
          </a:p>
        </p:txBody>
      </p:sp>
      <p:cxnSp>
        <p:nvCxnSpPr>
          <p:cNvPr id="23" name="Straight Connector 22">
            <a:extLst>
              <a:ext uri="{FF2B5EF4-FFF2-40B4-BE49-F238E27FC236}">
                <a16:creationId xmlns:a16="http://schemas.microsoft.com/office/drawing/2014/main" id="{49CD1692-827B-4C8D-B4A1-134FD04CF45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2138745" y="1027906"/>
            <a:ext cx="0" cy="1597708"/>
          </a:xfrm>
          <a:prstGeom prst="line">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cxnSp>
      <p:sp>
        <p:nvSpPr>
          <p:cNvPr id="25" name="Freeform: Shape 24">
            <a:extLst>
              <a:ext uri="{FF2B5EF4-FFF2-40B4-BE49-F238E27FC236}">
                <a16:creationId xmlns:a16="http://schemas.microsoft.com/office/drawing/2014/main" id="{B91ECDA9-56DC-4270-8F33-01C5637B8CE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463438">
            <a:off x="7456580" y="5166682"/>
            <a:ext cx="1835725" cy="2024785"/>
          </a:xfrm>
          <a:custGeom>
            <a:avLst/>
            <a:gdLst>
              <a:gd name="connsiteX0" fmla="*/ 1801138 w 1835725"/>
              <a:gd name="connsiteY0" fmla="*/ 1622662 h 2024785"/>
              <a:gd name="connsiteX1" fmla="*/ 1835717 w 1835725"/>
              <a:gd name="connsiteY1" fmla="*/ 1680254 h 2024785"/>
              <a:gd name="connsiteX2" fmla="*/ 1812568 w 1835725"/>
              <a:gd name="connsiteY2" fmla="*/ 1877193 h 2024785"/>
              <a:gd name="connsiteX3" fmla="*/ 1776210 w 1835725"/>
              <a:gd name="connsiteY3" fmla="*/ 2024785 h 2024785"/>
              <a:gd name="connsiteX4" fmla="*/ 1655772 w 1835725"/>
              <a:gd name="connsiteY4" fmla="*/ 1983449 h 2024785"/>
              <a:gd name="connsiteX5" fmla="*/ 1687591 w 1835725"/>
              <a:gd name="connsiteY5" fmla="*/ 1854495 h 2024785"/>
              <a:gd name="connsiteX6" fmla="*/ 1708939 w 1835725"/>
              <a:gd name="connsiteY6" fmla="*/ 1673301 h 2024785"/>
              <a:gd name="connsiteX7" fmla="*/ 1778129 w 1835725"/>
              <a:gd name="connsiteY7" fmla="*/ 1615979 h 2024785"/>
              <a:gd name="connsiteX8" fmla="*/ 1801138 w 1835725"/>
              <a:gd name="connsiteY8" fmla="*/ 1622662 h 2024785"/>
              <a:gd name="connsiteX9" fmla="*/ 1585229 w 1835725"/>
              <a:gd name="connsiteY9" fmla="*/ 764759 h 2024785"/>
              <a:gd name="connsiteX10" fmla="*/ 1623024 w 1835725"/>
              <a:gd name="connsiteY10" fmla="*/ 792810 h 2024785"/>
              <a:gd name="connsiteX11" fmla="*/ 1777614 w 1835725"/>
              <a:gd name="connsiteY11" fmla="*/ 1157141 h 2024785"/>
              <a:gd name="connsiteX12" fmla="*/ 1733799 w 1835725"/>
              <a:gd name="connsiteY12" fmla="*/ 1235532 h 2024785"/>
              <a:gd name="connsiteX13" fmla="*/ 1716464 w 1835725"/>
              <a:gd name="connsiteY13" fmla="*/ 1237722 h 2024785"/>
              <a:gd name="connsiteX14" fmla="*/ 1716464 w 1835725"/>
              <a:gd name="connsiteY14" fmla="*/ 1237913 h 2024785"/>
              <a:gd name="connsiteX15" fmla="*/ 1655409 w 1835725"/>
              <a:gd name="connsiteY15" fmla="*/ 1191717 h 2024785"/>
              <a:gd name="connsiteX16" fmla="*/ 1513200 w 1835725"/>
              <a:gd name="connsiteY16" fmla="*/ 856627 h 2024785"/>
              <a:gd name="connsiteX17" fmla="*/ 1538499 w 1835725"/>
              <a:gd name="connsiteY17" fmla="*/ 770415 h 2024785"/>
              <a:gd name="connsiteX18" fmla="*/ 1585229 w 1835725"/>
              <a:gd name="connsiteY18" fmla="*/ 764759 h 2024785"/>
              <a:gd name="connsiteX19" fmla="*/ 477919 w 1835725"/>
              <a:gd name="connsiteY19" fmla="*/ 21437 h 2024785"/>
              <a:gd name="connsiteX20" fmla="*/ 509236 w 1835725"/>
              <a:gd name="connsiteY20" fmla="*/ 84182 h 2024785"/>
              <a:gd name="connsiteX21" fmla="*/ 445829 w 1835725"/>
              <a:gd name="connsiteY21" fmla="*/ 139871 h 2024785"/>
              <a:gd name="connsiteX22" fmla="*/ 437447 w 1835725"/>
              <a:gd name="connsiteY22" fmla="*/ 139395 h 2024785"/>
              <a:gd name="connsiteX23" fmla="*/ 73211 w 1835725"/>
              <a:gd name="connsiteY23" fmla="*/ 137204 h 2024785"/>
              <a:gd name="connsiteX24" fmla="*/ 749 w 1835725"/>
              <a:gd name="connsiteY24" fmla="*/ 84082 h 2024785"/>
              <a:gd name="connsiteX25" fmla="*/ 53871 w 1835725"/>
              <a:gd name="connsiteY25" fmla="*/ 11621 h 2024785"/>
              <a:gd name="connsiteX26" fmla="*/ 58352 w 1835725"/>
              <a:gd name="connsiteY26" fmla="*/ 11093 h 2024785"/>
              <a:gd name="connsiteX27" fmla="*/ 454020 w 1835725"/>
              <a:gd name="connsiteY27" fmla="*/ 13474 h 2024785"/>
              <a:gd name="connsiteX28" fmla="*/ 477919 w 1835725"/>
              <a:gd name="connsiteY28" fmla="*/ 21437 h 2024785"/>
              <a:gd name="connsiteX29" fmla="*/ 957797 w 1835725"/>
              <a:gd name="connsiteY29" fmla="*/ 167970 h 2024785"/>
              <a:gd name="connsiteX30" fmla="*/ 1286982 w 1835725"/>
              <a:gd name="connsiteY30" fmla="*/ 387616 h 2024785"/>
              <a:gd name="connsiteX31" fmla="*/ 1293725 w 1835725"/>
              <a:gd name="connsiteY31" fmla="*/ 477075 h 2024785"/>
              <a:gd name="connsiteX32" fmla="*/ 1245453 w 1835725"/>
              <a:gd name="connsiteY32" fmla="*/ 499154 h 2024785"/>
              <a:gd name="connsiteX33" fmla="*/ 1245167 w 1835725"/>
              <a:gd name="connsiteY33" fmla="*/ 499154 h 2024785"/>
              <a:gd name="connsiteX34" fmla="*/ 1203638 w 1835725"/>
              <a:gd name="connsiteY34" fmla="*/ 484104 h 2024785"/>
              <a:gd name="connsiteX35" fmla="*/ 900647 w 1835725"/>
              <a:gd name="connsiteY35" fmla="*/ 281508 h 2024785"/>
              <a:gd name="connsiteX36" fmla="*/ 872454 w 1835725"/>
              <a:gd name="connsiteY36" fmla="*/ 196164 h 2024785"/>
              <a:gd name="connsiteX37" fmla="*/ 957797 w 1835725"/>
              <a:gd name="connsiteY37" fmla="*/ 167970 h 20247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835725" h="2024785">
                <a:moveTo>
                  <a:pt x="1801138" y="1622662"/>
                </a:moveTo>
                <a:cubicBezTo>
                  <a:pt x="1822105" y="1633400"/>
                  <a:pt x="1836117" y="1655372"/>
                  <a:pt x="1835717" y="1680254"/>
                </a:cubicBezTo>
                <a:cubicBezTo>
                  <a:pt x="1832093" y="1746382"/>
                  <a:pt x="1824354" y="1812154"/>
                  <a:pt x="1812568" y="1877193"/>
                </a:cubicBezTo>
                <a:lnTo>
                  <a:pt x="1776210" y="2024785"/>
                </a:lnTo>
                <a:lnTo>
                  <a:pt x="1655772" y="1983449"/>
                </a:lnTo>
                <a:lnTo>
                  <a:pt x="1687591" y="1854495"/>
                </a:lnTo>
                <a:cubicBezTo>
                  <a:pt x="1698455" y="1794657"/>
                  <a:pt x="1705590" y="1734142"/>
                  <a:pt x="1708939" y="1673301"/>
                </a:cubicBezTo>
                <a:cubicBezTo>
                  <a:pt x="1712216" y="1638363"/>
                  <a:pt x="1743190" y="1612703"/>
                  <a:pt x="1778129" y="1615979"/>
                </a:cubicBezTo>
                <a:cubicBezTo>
                  <a:pt x="1786387" y="1616753"/>
                  <a:pt x="1794149" y="1619084"/>
                  <a:pt x="1801138" y="1622662"/>
                </a:cubicBezTo>
                <a:close/>
                <a:moveTo>
                  <a:pt x="1585229" y="764759"/>
                </a:moveTo>
                <a:cubicBezTo>
                  <a:pt x="1600438" y="768789"/>
                  <a:pt x="1614156" y="778436"/>
                  <a:pt x="1623024" y="792810"/>
                </a:cubicBezTo>
                <a:cubicBezTo>
                  <a:pt x="1689575" y="907319"/>
                  <a:pt x="1741505" y="1029715"/>
                  <a:pt x="1777614" y="1157141"/>
                </a:cubicBezTo>
                <a:cubicBezTo>
                  <a:pt x="1787149" y="1190888"/>
                  <a:pt x="1767537" y="1225969"/>
                  <a:pt x="1733799" y="1235532"/>
                </a:cubicBezTo>
                <a:cubicBezTo>
                  <a:pt x="1728151" y="1237046"/>
                  <a:pt x="1722312" y="1237780"/>
                  <a:pt x="1716464" y="1237722"/>
                </a:cubicBezTo>
                <a:lnTo>
                  <a:pt x="1716464" y="1237913"/>
                </a:lnTo>
                <a:cubicBezTo>
                  <a:pt x="1688070" y="1237913"/>
                  <a:pt x="1663124" y="1219044"/>
                  <a:pt x="1655409" y="1191717"/>
                </a:cubicBezTo>
                <a:cubicBezTo>
                  <a:pt x="1622214" y="1074512"/>
                  <a:pt x="1574437" y="961936"/>
                  <a:pt x="1513200" y="856627"/>
                </a:cubicBezTo>
                <a:cubicBezTo>
                  <a:pt x="1496379" y="825834"/>
                  <a:pt x="1507704" y="787236"/>
                  <a:pt x="1538499" y="770415"/>
                </a:cubicBezTo>
                <a:cubicBezTo>
                  <a:pt x="1553325" y="762319"/>
                  <a:pt x="1570022" y="760730"/>
                  <a:pt x="1585229" y="764759"/>
                </a:cubicBezTo>
                <a:close/>
                <a:moveTo>
                  <a:pt x="477919" y="21437"/>
                </a:moveTo>
                <a:cubicBezTo>
                  <a:pt x="499341" y="33775"/>
                  <a:pt x="512445" y="58102"/>
                  <a:pt x="509236" y="84182"/>
                </a:cubicBezTo>
                <a:cubicBezTo>
                  <a:pt x="505303" y="116151"/>
                  <a:pt x="478038" y="140098"/>
                  <a:pt x="445829" y="139871"/>
                </a:cubicBezTo>
                <a:cubicBezTo>
                  <a:pt x="443027" y="139899"/>
                  <a:pt x="440227" y="139740"/>
                  <a:pt x="437447" y="139395"/>
                </a:cubicBezTo>
                <a:cubicBezTo>
                  <a:pt x="316592" y="123615"/>
                  <a:pt x="194247" y="122878"/>
                  <a:pt x="73211" y="137204"/>
                </a:cubicBezTo>
                <a:cubicBezTo>
                  <a:pt x="38532" y="142545"/>
                  <a:pt x="6090" y="118762"/>
                  <a:pt x="749" y="84082"/>
                </a:cubicBezTo>
                <a:cubicBezTo>
                  <a:pt x="-4591" y="49403"/>
                  <a:pt x="19192" y="16961"/>
                  <a:pt x="53871" y="11621"/>
                </a:cubicBezTo>
                <a:cubicBezTo>
                  <a:pt x="55358" y="11392"/>
                  <a:pt x="56852" y="11216"/>
                  <a:pt x="58352" y="11093"/>
                </a:cubicBezTo>
                <a:cubicBezTo>
                  <a:pt x="189834" y="-4456"/>
                  <a:pt x="322735" y="-3656"/>
                  <a:pt x="454020" y="13474"/>
                </a:cubicBezTo>
                <a:cubicBezTo>
                  <a:pt x="462713" y="14543"/>
                  <a:pt x="470778" y="17324"/>
                  <a:pt x="477919" y="21437"/>
                </a:cubicBezTo>
                <a:close/>
                <a:moveTo>
                  <a:pt x="957797" y="167970"/>
                </a:moveTo>
                <a:cubicBezTo>
                  <a:pt x="1076184" y="227289"/>
                  <a:pt x="1186759" y="301068"/>
                  <a:pt x="1286982" y="387616"/>
                </a:cubicBezTo>
                <a:cubicBezTo>
                  <a:pt x="1313547" y="410457"/>
                  <a:pt x="1316566" y="450510"/>
                  <a:pt x="1293725" y="477075"/>
                </a:cubicBezTo>
                <a:cubicBezTo>
                  <a:pt x="1281638" y="491137"/>
                  <a:pt x="1263998" y="499204"/>
                  <a:pt x="1245453" y="499154"/>
                </a:cubicBezTo>
                <a:lnTo>
                  <a:pt x="1245167" y="499154"/>
                </a:lnTo>
                <a:cubicBezTo>
                  <a:pt x="1229965" y="499301"/>
                  <a:pt x="1215220" y="493956"/>
                  <a:pt x="1203638" y="484104"/>
                </a:cubicBezTo>
                <a:cubicBezTo>
                  <a:pt x="1111407" y="404300"/>
                  <a:pt x="1009633" y="336248"/>
                  <a:pt x="900647" y="281508"/>
                </a:cubicBezTo>
                <a:cubicBezTo>
                  <a:pt x="869295" y="265726"/>
                  <a:pt x="856672" y="227516"/>
                  <a:pt x="872454" y="196164"/>
                </a:cubicBezTo>
                <a:cubicBezTo>
                  <a:pt x="888235" y="164811"/>
                  <a:pt x="926445" y="152188"/>
                  <a:pt x="957797" y="167970"/>
                </a:cubicBezTo>
                <a:close/>
              </a:path>
            </a:pathLst>
          </a:custGeom>
          <a:solidFill>
            <a:schemeClr val="accent4"/>
          </a:solidFill>
          <a:ln w="9525" cap="flat">
            <a:noFill/>
            <a:prstDash val="solid"/>
            <a:miter/>
          </a:ln>
        </p:spPr>
        <p:txBody>
          <a:bodyPr rtlCol="0" anchor="ctr"/>
          <a:lstStyle/>
          <a:p>
            <a:endParaRPr lang="en-US"/>
          </a:p>
        </p:txBody>
      </p:sp>
      <p:sp>
        <p:nvSpPr>
          <p:cNvPr id="27" name="Freeform: Shape 26">
            <a:extLst>
              <a:ext uri="{FF2B5EF4-FFF2-40B4-BE49-F238E27FC236}">
                <a16:creationId xmlns:a16="http://schemas.microsoft.com/office/drawing/2014/main" id="{75F47824-961D-465D-84F9-EAE11BC617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09527" y="6033795"/>
            <a:ext cx="1991064" cy="824205"/>
          </a:xfrm>
          <a:custGeom>
            <a:avLst/>
            <a:gdLst>
              <a:gd name="connsiteX0" fmla="*/ 995532 w 1991064"/>
              <a:gd name="connsiteY0" fmla="*/ 0 h 824205"/>
              <a:gd name="connsiteX1" fmla="*/ 1984823 w 1991064"/>
              <a:gd name="connsiteY1" fmla="*/ 784423 h 824205"/>
              <a:gd name="connsiteX2" fmla="*/ 1991064 w 1991064"/>
              <a:gd name="connsiteY2" fmla="*/ 824205 h 824205"/>
              <a:gd name="connsiteX3" fmla="*/ 0 w 1991064"/>
              <a:gd name="connsiteY3" fmla="*/ 824205 h 824205"/>
              <a:gd name="connsiteX4" fmla="*/ 6241 w 1991064"/>
              <a:gd name="connsiteY4" fmla="*/ 784423 h 824205"/>
              <a:gd name="connsiteX5" fmla="*/ 995532 w 1991064"/>
              <a:gd name="connsiteY5" fmla="*/ 0 h 8242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991064" h="824205">
                <a:moveTo>
                  <a:pt x="995532" y="0"/>
                </a:moveTo>
                <a:cubicBezTo>
                  <a:pt x="1483521" y="0"/>
                  <a:pt x="1890663" y="336754"/>
                  <a:pt x="1984823" y="784423"/>
                </a:cubicBezTo>
                <a:lnTo>
                  <a:pt x="1991064" y="824205"/>
                </a:lnTo>
                <a:lnTo>
                  <a:pt x="0" y="824205"/>
                </a:lnTo>
                <a:lnTo>
                  <a:pt x="6241" y="784423"/>
                </a:lnTo>
                <a:cubicBezTo>
                  <a:pt x="100402" y="336754"/>
                  <a:pt x="507544" y="0"/>
                  <a:pt x="995532"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9" name="Freeform: Shape 28">
            <a:extLst>
              <a:ext uri="{FF2B5EF4-FFF2-40B4-BE49-F238E27FC236}">
                <a16:creationId xmlns:a16="http://schemas.microsoft.com/office/drawing/2014/main" id="{FEC9DA3E-C1D7-472D-B7C0-F71AE41FBA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851696" y="5519196"/>
            <a:ext cx="1340305" cy="1338805"/>
          </a:xfrm>
          <a:custGeom>
            <a:avLst/>
            <a:gdLst>
              <a:gd name="connsiteX0" fmla="*/ 61913 w 1340305"/>
              <a:gd name="connsiteY0" fmla="*/ 0 h 1338805"/>
              <a:gd name="connsiteX1" fmla="*/ 1340305 w 1340305"/>
              <a:gd name="connsiteY1" fmla="*/ 0 h 1338805"/>
              <a:gd name="connsiteX2" fmla="*/ 1340305 w 1340305"/>
              <a:gd name="connsiteY2" fmla="*/ 123825 h 1338805"/>
              <a:gd name="connsiteX3" fmla="*/ 123825 w 1340305"/>
              <a:gd name="connsiteY3" fmla="*/ 123825 h 1338805"/>
              <a:gd name="connsiteX4" fmla="*/ 123825 w 1340305"/>
              <a:gd name="connsiteY4" fmla="*/ 1338805 h 1338805"/>
              <a:gd name="connsiteX5" fmla="*/ 0 w 1340305"/>
              <a:gd name="connsiteY5" fmla="*/ 1338805 h 1338805"/>
              <a:gd name="connsiteX6" fmla="*/ 0 w 1340305"/>
              <a:gd name="connsiteY6" fmla="*/ 61913 h 1338805"/>
              <a:gd name="connsiteX7" fmla="*/ 61913 w 1340305"/>
              <a:gd name="connsiteY7" fmla="*/ 0 h 13388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340305" h="1338805">
                <a:moveTo>
                  <a:pt x="61913" y="0"/>
                </a:moveTo>
                <a:lnTo>
                  <a:pt x="1340305" y="0"/>
                </a:lnTo>
                <a:lnTo>
                  <a:pt x="1340305" y="123825"/>
                </a:lnTo>
                <a:lnTo>
                  <a:pt x="123825" y="123825"/>
                </a:lnTo>
                <a:lnTo>
                  <a:pt x="123825" y="1338805"/>
                </a:lnTo>
                <a:lnTo>
                  <a:pt x="0" y="1338805"/>
                </a:lnTo>
                <a:lnTo>
                  <a:pt x="0" y="61913"/>
                </a:lnTo>
                <a:cubicBezTo>
                  <a:pt x="0" y="27719"/>
                  <a:pt x="27719" y="0"/>
                  <a:pt x="61913" y="0"/>
                </a:cubicBezTo>
                <a:close/>
              </a:path>
            </a:pathLst>
          </a:custGeom>
          <a:solidFill>
            <a:schemeClr val="accent6"/>
          </a:solidFill>
          <a:ln w="9525" cap="flat">
            <a:noFill/>
            <a:prstDash val="solid"/>
            <a:miter/>
          </a:ln>
        </p:spPr>
        <p:txBody>
          <a:bodyPr rtlCol="0" anchor="ctr"/>
          <a:lstStyle/>
          <a:p>
            <a:endParaRPr lang="en-US"/>
          </a:p>
        </p:txBody>
      </p:sp>
    </p:spTree>
    <p:extLst>
      <p:ext uri="{BB962C8B-B14F-4D97-AF65-F5344CB8AC3E}">
        <p14:creationId xmlns:p14="http://schemas.microsoft.com/office/powerpoint/2010/main" val="19064149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23A58148-D452-4F6F-A2FE-EED968DE19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386463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7" name="Graphic 6">
            <a:extLst>
              <a:ext uri="{FF2B5EF4-FFF2-40B4-BE49-F238E27FC236}">
                <a16:creationId xmlns:a16="http://schemas.microsoft.com/office/drawing/2014/main" id="{3AF853A2-E908-42D5-88A7-31896BCC0F0F}"/>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402271" y="2122544"/>
            <a:ext cx="914400" cy="914400"/>
          </a:xfrm>
          <a:prstGeom prst="rect">
            <a:avLst/>
          </a:prstGeom>
        </p:spPr>
      </p:pic>
      <p:sp>
        <p:nvSpPr>
          <p:cNvPr id="3" name="İçerik Yer Tutucusu 2">
            <a:extLst>
              <a:ext uri="{FF2B5EF4-FFF2-40B4-BE49-F238E27FC236}">
                <a16:creationId xmlns:a16="http://schemas.microsoft.com/office/drawing/2014/main" id="{CCE3D5FA-2364-4CE5-ADDD-8DA5ADA49C67}"/>
              </a:ext>
            </a:extLst>
          </p:cNvPr>
          <p:cNvSpPr>
            <a:spLocks noGrp="1"/>
          </p:cNvSpPr>
          <p:nvPr>
            <p:ph idx="1"/>
          </p:nvPr>
        </p:nvSpPr>
        <p:spPr>
          <a:xfrm>
            <a:off x="3864634" y="152400"/>
            <a:ext cx="8327365" cy="6705600"/>
          </a:xfrm>
        </p:spPr>
        <p:txBody>
          <a:bodyPr anchor="ctr">
            <a:normAutofit/>
          </a:bodyPr>
          <a:lstStyle/>
          <a:p>
            <a:r>
              <a:rPr lang="tr-TR" sz="3200" b="1" dirty="0">
                <a:solidFill>
                  <a:srgbClr val="FF0000"/>
                </a:solidFill>
              </a:rPr>
              <a:t>Kabul Kredili Akreditif</a:t>
            </a:r>
          </a:p>
          <a:p>
            <a:r>
              <a:rPr lang="tr-TR" sz="3200" b="1" dirty="0"/>
              <a:t>İhracatçının kuşat mektubuna (ithalatçının hazırladığı akreditif metni) uygun vesaiki bankaya ibraz ettiğinde mal bedelini tahsil etmeyip banka tarafından kabul edilmiş poliçenin vadesinde </a:t>
            </a:r>
            <a:r>
              <a:rPr lang="tr-TR" sz="3200" b="1" dirty="0" err="1"/>
              <a:t>ödeneciğini</a:t>
            </a:r>
            <a:r>
              <a:rPr lang="tr-TR" sz="3200" b="1" dirty="0"/>
              <a:t> taahhüt altına bir ödeme şeklidir. Burada poliçe vesaik ekinde ilave olarak, teyitli akreditifte teyit bankası adına, </a:t>
            </a:r>
            <a:r>
              <a:rPr lang="tr-TR" sz="3200" b="1" dirty="0" err="1"/>
              <a:t>teyitsiz</a:t>
            </a:r>
            <a:r>
              <a:rPr lang="tr-TR" sz="3200" b="1" dirty="0"/>
              <a:t> akreditifte ise genellikle amir banka adına düzenlenir. Kabul edilen bu poliçe ile ihracatçı tarafından kendi bankası ya da başka bankaya kırdırılabilir.</a:t>
            </a:r>
          </a:p>
          <a:p>
            <a:endParaRPr lang="tr-TR" dirty="0"/>
          </a:p>
        </p:txBody>
      </p:sp>
    </p:spTree>
    <p:extLst>
      <p:ext uri="{BB962C8B-B14F-4D97-AF65-F5344CB8AC3E}">
        <p14:creationId xmlns:p14="http://schemas.microsoft.com/office/powerpoint/2010/main" val="3012768984"/>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TotalTime>
  <Words>1125</Words>
  <Application>Microsoft Office PowerPoint</Application>
  <PresentationFormat>Geniş ekran</PresentationFormat>
  <Paragraphs>44</Paragraphs>
  <Slides>10</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10</vt:i4>
      </vt:variant>
    </vt:vector>
  </HeadingPairs>
  <TitlesOfParts>
    <vt:vector size="14" baseType="lpstr">
      <vt:lpstr>Arial</vt:lpstr>
      <vt:lpstr>Calibri</vt:lpstr>
      <vt:lpstr>Calibri Light</vt:lpstr>
      <vt:lpstr>Office Teması</vt:lpstr>
      <vt:lpstr>             AKREDİTİFLİ VE KREDİLİ ÖDEME </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selami özal</dc:creator>
  <cp:lastModifiedBy>selami özal</cp:lastModifiedBy>
  <cp:revision>5</cp:revision>
  <dcterms:created xsi:type="dcterms:W3CDTF">2020-04-24T12:34:25Z</dcterms:created>
  <dcterms:modified xsi:type="dcterms:W3CDTF">2020-04-24T22:52:38Z</dcterms:modified>
</cp:coreProperties>
</file>