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7"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5" d="100"/>
          <a:sy n="65" d="100"/>
        </p:scale>
        <p:origin x="19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6F09AF-E86D-4225-9FAD-A71CDCD3C0F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25743EF-B72D-448A-BE4D-6EC54BFCCF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A6F3821-5397-48B3-85F7-AF70A65B9264}"/>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5" name="Alt Bilgi Yer Tutucusu 4">
            <a:extLst>
              <a:ext uri="{FF2B5EF4-FFF2-40B4-BE49-F238E27FC236}">
                <a16:creationId xmlns:a16="http://schemas.microsoft.com/office/drawing/2014/main" id="{ECE39912-E15E-4839-B632-2D2DDC2554A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805CCAA-6CAC-4D3D-842B-CD53404CACB0}"/>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726589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554BD3-0D36-4589-A630-65AA2693AE4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13D02AC-F51E-4C45-A5C7-81F69C472B6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87BA60A-B58A-416B-87C0-9F2840051B54}"/>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5" name="Alt Bilgi Yer Tutucusu 4">
            <a:extLst>
              <a:ext uri="{FF2B5EF4-FFF2-40B4-BE49-F238E27FC236}">
                <a16:creationId xmlns:a16="http://schemas.microsoft.com/office/drawing/2014/main" id="{2936EAB9-D94D-41FC-8D4B-1BDC8F357F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149164B-D5AD-453B-A4A5-07543AB0D391}"/>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1120595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CD5498F-9351-4B00-A3DF-57366805738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432DA0A-23C9-421A-AB00-940F3A2E4F9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949F96-9806-4B7A-BB00-F6439A7C739B}"/>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5" name="Alt Bilgi Yer Tutucusu 4">
            <a:extLst>
              <a:ext uri="{FF2B5EF4-FFF2-40B4-BE49-F238E27FC236}">
                <a16:creationId xmlns:a16="http://schemas.microsoft.com/office/drawing/2014/main" id="{D94DD1F1-7914-4A20-A30C-D4A5887F35C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71E9DC4-E046-4C3D-ABEF-24E273F77B30}"/>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1373252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D3FB19-3029-4E16-95FD-E41EE3139C1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51FAB41-6187-44B8-A37A-363F307B444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33D7700-C4FF-4E73-810A-E92861543D6F}"/>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5" name="Alt Bilgi Yer Tutucusu 4">
            <a:extLst>
              <a:ext uri="{FF2B5EF4-FFF2-40B4-BE49-F238E27FC236}">
                <a16:creationId xmlns:a16="http://schemas.microsoft.com/office/drawing/2014/main" id="{B80FA856-3791-4FD6-9721-5CE0F1C045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A4E1A5-1CC1-43C8-AAC3-9BCAB94EFAF7}"/>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2274592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ED0AE9-2E5F-4B2B-A29D-6FA6E814E11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CC46959-9F9A-4C73-BF9D-CF27342405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A1724A7-C9FD-4373-B601-B40AAE0BB31C}"/>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5" name="Alt Bilgi Yer Tutucusu 4">
            <a:extLst>
              <a:ext uri="{FF2B5EF4-FFF2-40B4-BE49-F238E27FC236}">
                <a16:creationId xmlns:a16="http://schemas.microsoft.com/office/drawing/2014/main" id="{FAEB9D4E-D762-426B-AF00-937FEE94DFB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5710D0E-E9AA-40A8-9C7F-FAD1A704E79B}"/>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3721233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4541DD-6D20-4E79-9D78-816C0B52604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DB160C0-2AE9-4264-B49E-8FE0E68523D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F499821-EAB5-469F-8F7A-E61279C06E6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56BF921-3B87-4CD0-86A2-D57C5643DC68}"/>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6" name="Alt Bilgi Yer Tutucusu 5">
            <a:extLst>
              <a:ext uri="{FF2B5EF4-FFF2-40B4-BE49-F238E27FC236}">
                <a16:creationId xmlns:a16="http://schemas.microsoft.com/office/drawing/2014/main" id="{F9824324-BAA3-4464-B6D2-5402716CA7B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0B6FDE8-B314-42C1-A0F3-845460E6546E}"/>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3514021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E48955-9A26-49C3-BD6D-B3FB2F9CC8F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A109C78-3A2C-47A3-93AD-799C69EE99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2FFDF08-1248-4742-854A-2ED73198D96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D457CD3-2D39-4720-AE26-163003EBC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EA633CF-BC5E-4CBC-85EE-8D8CA2D2609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059CFB3-E22C-4F80-933D-759E0B6B825A}"/>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8" name="Alt Bilgi Yer Tutucusu 7">
            <a:extLst>
              <a:ext uri="{FF2B5EF4-FFF2-40B4-BE49-F238E27FC236}">
                <a16:creationId xmlns:a16="http://schemas.microsoft.com/office/drawing/2014/main" id="{DDBAEED3-57D6-47A8-9A4F-70DB4897CF8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FEB36B7-4F84-438B-88F2-0751D6DC9331}"/>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2863970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579E34-3B71-4D08-AFAD-64FDBFC9B46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B906E86-9092-435B-BFD7-88E8D9F1474B}"/>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4" name="Alt Bilgi Yer Tutucusu 3">
            <a:extLst>
              <a:ext uri="{FF2B5EF4-FFF2-40B4-BE49-F238E27FC236}">
                <a16:creationId xmlns:a16="http://schemas.microsoft.com/office/drawing/2014/main" id="{65B3E870-B847-4355-A9F7-B8F5AE46709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1BE02A8-FB98-43BD-834B-E99149D1751F}"/>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1008527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4A5F9C0-9C7F-4EA7-9C63-FD95A6F696F2}"/>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3" name="Alt Bilgi Yer Tutucusu 2">
            <a:extLst>
              <a:ext uri="{FF2B5EF4-FFF2-40B4-BE49-F238E27FC236}">
                <a16:creationId xmlns:a16="http://schemas.microsoft.com/office/drawing/2014/main" id="{0289D9AF-29CA-4D31-B396-5EC19FF3D85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E5D1E7F-3FE9-4E43-A8C9-8E6AC0385F51}"/>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2892806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B04713-53B7-485D-808B-5A683679A2E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F98BAC3-4059-4041-9C6E-F7A8E9372D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F7BEC1D-0F8D-4C32-8C54-5721CE3083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9D62C08-F963-4FC6-B888-66FF49A61D92}"/>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6" name="Alt Bilgi Yer Tutucusu 5">
            <a:extLst>
              <a:ext uri="{FF2B5EF4-FFF2-40B4-BE49-F238E27FC236}">
                <a16:creationId xmlns:a16="http://schemas.microsoft.com/office/drawing/2014/main" id="{D1E76C45-F43A-477F-BDA4-66D8A81ED21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DCD577C-5DD4-48B3-A1E2-FE8D2B3F2100}"/>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579741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BCAB4D-752F-46C4-93A6-D6421EC17F9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5A4BBC3-A02C-43BA-9B38-5EBB2A1777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52AE9FD-A763-4D02-991D-6E70408863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C3C9BA6-202D-49EA-88E7-046C95F05FAB}"/>
              </a:ext>
            </a:extLst>
          </p:cNvPr>
          <p:cNvSpPr>
            <a:spLocks noGrp="1"/>
          </p:cNvSpPr>
          <p:nvPr>
            <p:ph type="dt" sz="half" idx="10"/>
          </p:nvPr>
        </p:nvSpPr>
        <p:spPr/>
        <p:txBody>
          <a:bodyPr/>
          <a:lstStyle/>
          <a:p>
            <a:fld id="{F3BE8B04-212C-4C14-92FC-132022B3C475}" type="datetimeFigureOut">
              <a:rPr lang="tr-TR" smtClean="0"/>
              <a:t>25.04.2020</a:t>
            </a:fld>
            <a:endParaRPr lang="tr-TR"/>
          </a:p>
        </p:txBody>
      </p:sp>
      <p:sp>
        <p:nvSpPr>
          <p:cNvPr id="6" name="Alt Bilgi Yer Tutucusu 5">
            <a:extLst>
              <a:ext uri="{FF2B5EF4-FFF2-40B4-BE49-F238E27FC236}">
                <a16:creationId xmlns:a16="http://schemas.microsoft.com/office/drawing/2014/main" id="{2A8B32B2-CB9B-4C8A-A537-562F9485B2C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6B3F1D9-84AF-4DB0-92DB-FDEC2375B412}"/>
              </a:ext>
            </a:extLst>
          </p:cNvPr>
          <p:cNvSpPr>
            <a:spLocks noGrp="1"/>
          </p:cNvSpPr>
          <p:nvPr>
            <p:ph type="sldNum" sz="quarter" idx="12"/>
          </p:nvPr>
        </p:nvSpPr>
        <p:spPr/>
        <p:txBody>
          <a:bodyPr/>
          <a:lstStyle/>
          <a:p>
            <a:fld id="{CC0052A3-3BC2-4441-AAB8-A75CC962D601}" type="slidenum">
              <a:rPr lang="tr-TR" smtClean="0"/>
              <a:t>‹#›</a:t>
            </a:fld>
            <a:endParaRPr lang="tr-TR"/>
          </a:p>
        </p:txBody>
      </p:sp>
    </p:spTree>
    <p:extLst>
      <p:ext uri="{BB962C8B-B14F-4D97-AF65-F5344CB8AC3E}">
        <p14:creationId xmlns:p14="http://schemas.microsoft.com/office/powerpoint/2010/main" val="3854552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D0A70A5-EC76-42F5-912E-02C55BE18B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35A97FA-AF76-4856-B9DF-0B5E976EBC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214FABF-D885-476F-BE92-AA5E40A29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E8B04-212C-4C14-92FC-132022B3C475}" type="datetimeFigureOut">
              <a:rPr lang="tr-TR" smtClean="0"/>
              <a:t>25.04.2020</a:t>
            </a:fld>
            <a:endParaRPr lang="tr-TR"/>
          </a:p>
        </p:txBody>
      </p:sp>
      <p:sp>
        <p:nvSpPr>
          <p:cNvPr id="5" name="Alt Bilgi Yer Tutucusu 4">
            <a:extLst>
              <a:ext uri="{FF2B5EF4-FFF2-40B4-BE49-F238E27FC236}">
                <a16:creationId xmlns:a16="http://schemas.microsoft.com/office/drawing/2014/main" id="{9E118133-C4E1-4009-9686-FE3DC40BB2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885ED31-7B1E-451C-BD51-88A3A09B54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0052A3-3BC2-4441-AAB8-A75CC962D601}" type="slidenum">
              <a:rPr lang="tr-TR" smtClean="0"/>
              <a:t>‹#›</a:t>
            </a:fld>
            <a:endParaRPr lang="tr-TR"/>
          </a:p>
        </p:txBody>
      </p:sp>
    </p:spTree>
    <p:extLst>
      <p:ext uri="{BB962C8B-B14F-4D97-AF65-F5344CB8AC3E}">
        <p14:creationId xmlns:p14="http://schemas.microsoft.com/office/powerpoint/2010/main" val="1787832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A9E7FA-C1B1-43CC-B4EE-296F69499E09}"/>
              </a:ext>
            </a:extLst>
          </p:cNvPr>
          <p:cNvSpPr>
            <a:spLocks noGrp="1"/>
          </p:cNvSpPr>
          <p:nvPr>
            <p:ph type="title"/>
          </p:nvPr>
        </p:nvSpPr>
        <p:spPr>
          <a:xfrm>
            <a:off x="1653363" y="365760"/>
            <a:ext cx="9367203" cy="1188720"/>
          </a:xfrm>
        </p:spPr>
        <p:txBody>
          <a:bodyPr>
            <a:normAutofit fontScale="90000"/>
          </a:bodyPr>
          <a:lstStyle/>
          <a:p>
            <a:br>
              <a:rPr lang="tr-TR" sz="1800" dirty="0"/>
            </a:br>
            <a:br>
              <a:rPr lang="tr-TR" sz="1800" dirty="0"/>
            </a:br>
            <a:r>
              <a:rPr lang="tr-TR" sz="3200" dirty="0"/>
              <a:t>           </a:t>
            </a:r>
            <a:r>
              <a:rPr lang="tr-TR" sz="3200" dirty="0">
                <a:solidFill>
                  <a:srgbClr val="FF0000"/>
                </a:solidFill>
              </a:rPr>
              <a:t>AKREDİTİFLİ VE KREDİLİ ÖDEME</a:t>
            </a:r>
            <a:br>
              <a:rPr lang="tr-TR" sz="1800" dirty="0"/>
            </a:br>
            <a:endParaRPr lang="tr-TR" sz="1800" dirty="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6B75DC0A-6DA7-4BFA-A2DA-862252635548}"/>
              </a:ext>
            </a:extLst>
          </p:cNvPr>
          <p:cNvSpPr>
            <a:spLocks noGrp="1"/>
          </p:cNvSpPr>
          <p:nvPr>
            <p:ph idx="1"/>
          </p:nvPr>
        </p:nvSpPr>
        <p:spPr>
          <a:xfrm>
            <a:off x="1653363" y="2176272"/>
            <a:ext cx="9367204" cy="4041648"/>
          </a:xfrm>
        </p:spPr>
        <p:txBody>
          <a:bodyPr anchor="t">
            <a:normAutofit/>
          </a:bodyPr>
          <a:lstStyle/>
          <a:p>
            <a:r>
              <a:rPr lang="tr-TR" sz="2000" b="1" dirty="0"/>
              <a:t>Akreditifli ve kredili ödeme işlemlerini, özelliklerinden dolayı ayrı ayrı ele almakta</a:t>
            </a:r>
          </a:p>
          <a:p>
            <a:r>
              <a:rPr lang="tr-TR" sz="2000" b="1" dirty="0"/>
              <a:t>yarar vardır.</a:t>
            </a:r>
          </a:p>
          <a:p>
            <a:r>
              <a:rPr lang="tr-TR" sz="2000" b="1" dirty="0"/>
              <a:t>Akreditifli Ödeme</a:t>
            </a:r>
          </a:p>
          <a:p>
            <a:r>
              <a:rPr lang="tr-TR" sz="2000" b="1" dirty="0"/>
              <a:t>Akreditif (Akreditif uluslararası işlemlerde kısaca L/C - </a:t>
            </a:r>
            <a:r>
              <a:rPr lang="tr-TR" sz="2000" b="1" dirty="0" err="1"/>
              <a:t>Letter</a:t>
            </a:r>
            <a:r>
              <a:rPr lang="tr-TR" sz="2000" b="1" dirty="0"/>
              <a:t> of </a:t>
            </a:r>
            <a:r>
              <a:rPr lang="tr-TR" sz="2000" b="1" dirty="0" err="1"/>
              <a:t>Credit</a:t>
            </a:r>
            <a:r>
              <a:rPr lang="tr-TR" sz="2000" b="1" dirty="0"/>
              <a:t> olarak</a:t>
            </a:r>
          </a:p>
          <a:p>
            <a:r>
              <a:rPr lang="tr-TR" sz="2000" b="1" dirty="0"/>
              <a:t>adlandırılmaktadır); İhraç edilen malların bedellerinin ödenmesi konusunda belirli şartların yerine getirilmesinden sonra ödemenin yapılacağına ilişkin bir çeşit teminattır.</a:t>
            </a:r>
          </a:p>
          <a:p>
            <a:r>
              <a:rPr lang="tr-TR" sz="2000" b="1" dirty="0"/>
              <a:t>Akreditif; ihracat bedelinin ödenmesi konusunda, ithalatçının ve ihracatçının</a:t>
            </a:r>
          </a:p>
          <a:p>
            <a:r>
              <a:rPr lang="tr-TR" sz="2000" b="1" dirty="0"/>
              <a:t>sözleşmede belirtilen yükümlülüklerini yerine getirmelerinden sonra ve buna </a:t>
            </a:r>
            <a:r>
              <a:rPr lang="tr-TR" sz="2000" b="1" dirty="0" err="1"/>
              <a:t>dai</a:t>
            </a:r>
            <a:r>
              <a:rPr lang="tr-TR" sz="2000" b="1" dirty="0"/>
              <a:t> belgeleri ibraz etmeleri koşulu ile ödemenin yapılabileceğine ilişkin ithalatçının bankası tarafından düzenlenen bir tür yazılı teminattır. Şartlı bir ödeme taahhüdüdür.</a:t>
            </a:r>
          </a:p>
          <a:p>
            <a:endParaRPr lang="tr-TR" sz="2000" dirty="0"/>
          </a:p>
        </p:txBody>
      </p:sp>
    </p:spTree>
    <p:extLst>
      <p:ext uri="{BB962C8B-B14F-4D97-AF65-F5344CB8AC3E}">
        <p14:creationId xmlns:p14="http://schemas.microsoft.com/office/powerpoint/2010/main" val="2103020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63369CE5-E8A2-4D69-B27C-A2426D0B849A}"/>
              </a:ext>
            </a:extLst>
          </p:cNvPr>
          <p:cNvSpPr>
            <a:spLocks noGrp="1"/>
          </p:cNvSpPr>
          <p:nvPr>
            <p:ph idx="1"/>
          </p:nvPr>
        </p:nvSpPr>
        <p:spPr>
          <a:xfrm>
            <a:off x="1202435" y="891540"/>
            <a:ext cx="10837165" cy="5219699"/>
          </a:xfrm>
        </p:spPr>
        <p:txBody>
          <a:bodyPr>
            <a:normAutofit/>
          </a:bodyPr>
          <a:lstStyle/>
          <a:p>
            <a:r>
              <a:rPr lang="tr-TR" b="1" dirty="0">
                <a:solidFill>
                  <a:srgbClr val="FF0000"/>
                </a:solidFill>
              </a:rPr>
              <a:t>Kredili İhracat Talebi Ve İzin Süresi</a:t>
            </a:r>
          </a:p>
          <a:p>
            <a:r>
              <a:rPr lang="tr-TR" b="1" dirty="0"/>
              <a:t>Kredili ihracat talepleri, alıcı ile satıcı arasında imzalanan ve ihraç edilecek malın cinsi, değeri, ödeme planı ve ödeme süresini içeren satış sözleşmesinin aslı ve Türkçe çevirisi veyahut aracı banka tarafından onaylanmış akreditif metinlerinin aslı ve Türkçe çevirisi ile birlikte ilgili İhracatçı Birlikleri Genel Sekreterliğine yapılır.</a:t>
            </a:r>
          </a:p>
          <a:p>
            <a:r>
              <a:rPr lang="tr-TR" b="1" dirty="0"/>
              <a:t>Ülke politikası açısından Müsteşarlıkça getirilebilecek düzenlemeler kapsamındaki mallarla ilgili kredili ihracat talepleri; Müsteşarlığın görüşü alındıktan sonra, bunun dışında kalan mallara ilişkin talepler ise satış sözleşmesinde belirtilen esaslar dâhilinde doğrudan İhracatçı Birlikleri Genel Sekreterliğince sonuçlandırılır.</a:t>
            </a:r>
          </a:p>
          <a:p>
            <a:endParaRPr lang="tr-TR" sz="2000" dirty="0"/>
          </a:p>
        </p:txBody>
      </p:sp>
    </p:spTree>
    <p:extLst>
      <p:ext uri="{BB962C8B-B14F-4D97-AF65-F5344CB8AC3E}">
        <p14:creationId xmlns:p14="http://schemas.microsoft.com/office/powerpoint/2010/main" val="3018399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F0330B1-AAAC-427D-8A95-40380162B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4BFCF0D4-644E-4D1F-AE79-1ED41CC6F5C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İçerik Yer Tutucusu 2">
            <a:extLst>
              <a:ext uri="{FF2B5EF4-FFF2-40B4-BE49-F238E27FC236}">
                <a16:creationId xmlns:a16="http://schemas.microsoft.com/office/drawing/2014/main" id="{98246810-5283-4EBA-9F7A-03B8179C4E83}"/>
              </a:ext>
            </a:extLst>
          </p:cNvPr>
          <p:cNvSpPr>
            <a:spLocks noGrp="1"/>
          </p:cNvSpPr>
          <p:nvPr>
            <p:ph idx="1"/>
          </p:nvPr>
        </p:nvSpPr>
        <p:spPr>
          <a:xfrm>
            <a:off x="320040" y="1485106"/>
            <a:ext cx="11033760" cy="5372894"/>
          </a:xfrm>
        </p:spPr>
        <p:txBody>
          <a:bodyPr>
            <a:normAutofit fontScale="92500"/>
          </a:bodyPr>
          <a:lstStyle/>
          <a:p>
            <a:r>
              <a:rPr lang="tr-TR" sz="2400" b="1" dirty="0">
                <a:solidFill>
                  <a:srgbClr val="FF0000"/>
                </a:solidFill>
              </a:rPr>
              <a:t> İhracat Dosyası</a:t>
            </a:r>
          </a:p>
          <a:p>
            <a:r>
              <a:rPr lang="tr-TR" sz="2400" b="1" dirty="0"/>
              <a:t>İhracat faturalarının listesi üzerinden aynı gümrük çıkış beyannamesi(GÇB) ile ihracatı yapılacak faturalar seçilerek, ihracat dosyası altında toplanır. İhracat dosyası 6 kısımdan oluşmaktadır:</a:t>
            </a:r>
          </a:p>
          <a:p>
            <a:r>
              <a:rPr lang="tr-TR" sz="2400" b="1" dirty="0"/>
              <a:t>Dosya ana verileri; İhracat rejimi, sevk ve satış ülkesi, ödeme koşulu, </a:t>
            </a:r>
            <a:r>
              <a:rPr lang="tr-TR" sz="2400" b="1" dirty="0" err="1"/>
              <a:t>incoterms</a:t>
            </a:r>
            <a:r>
              <a:rPr lang="tr-TR" sz="2400" b="1" dirty="0"/>
              <a:t>, dosya tutarı, not alanları Lojistik verileri; Konşimento, ara konşimento, gümrük/fiktif kodu, çıkış</a:t>
            </a:r>
          </a:p>
          <a:p>
            <a:r>
              <a:rPr lang="tr-TR" sz="2400" b="1" dirty="0"/>
              <a:t>gümrüğü, GÇB </a:t>
            </a:r>
            <a:r>
              <a:rPr lang="tr-TR" sz="2400" b="1" dirty="0" err="1"/>
              <a:t>no</a:t>
            </a:r>
            <a:r>
              <a:rPr lang="tr-TR" sz="2400" b="1" dirty="0"/>
              <a:t> ve tarihi, Banka bilgisi, gümrük komisyoncusu ve nakliyeci firma, intaç tarihi, sevk şekli, evrak teslim tarihi Fatura bilgileri; İhracat fatura bilgileri, ATR belge numarası, teşvik kodu, satıcı bilgileri</a:t>
            </a:r>
          </a:p>
          <a:p>
            <a:r>
              <a:rPr lang="tr-TR" sz="2400" b="1" dirty="0"/>
              <a:t>Ağırlık/Hacim bilgileri; Ambalaj sayısı, brüt ve net ağırlık, hacim, </a:t>
            </a:r>
            <a:r>
              <a:rPr lang="tr-TR" sz="2400" b="1" dirty="0" err="1"/>
              <a:t>prepaid</a:t>
            </a:r>
            <a:r>
              <a:rPr lang="tr-TR" sz="2400" b="1" dirty="0"/>
              <a:t> ve </a:t>
            </a:r>
            <a:r>
              <a:rPr lang="tr-TR" sz="2400" b="1" dirty="0" err="1"/>
              <a:t>collect</a:t>
            </a:r>
            <a:r>
              <a:rPr lang="tr-TR" sz="2400" b="1" dirty="0"/>
              <a:t> navlun  tutarları İstatistiki bilgiler; İhracat dosyasını yaratan, son değiştiren kullanıcı ve işlem tarihleri</a:t>
            </a:r>
          </a:p>
          <a:p>
            <a:r>
              <a:rPr lang="tr-TR" sz="2400" b="1" dirty="0"/>
              <a:t>Fatura kalem bilgileri; İhracat faturası altında yer alan malzemeler, GTIP, menşei bilgileri, geçici çıkışlarda malın geri dönmesi gereken tarih, geri dönüp dönmeyeceği bilgisi, geçici girişlerin çıkışı yapıldığında giriş beyanname bilgileri.</a:t>
            </a:r>
          </a:p>
          <a:p>
            <a:endParaRPr lang="tr-TR" sz="2000" dirty="0"/>
          </a:p>
        </p:txBody>
      </p:sp>
    </p:spTree>
    <p:extLst>
      <p:ext uri="{BB962C8B-B14F-4D97-AF65-F5344CB8AC3E}">
        <p14:creationId xmlns:p14="http://schemas.microsoft.com/office/powerpoint/2010/main" val="1986829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ECF157C5-282F-4C93-80F7-CCD7F4A43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46694"/>
            <a:ext cx="8416393" cy="1511306"/>
          </a:xfrm>
          <a:custGeom>
            <a:avLst/>
            <a:gdLst>
              <a:gd name="connsiteX0" fmla="*/ 0 w 8416393"/>
              <a:gd name="connsiteY0" fmla="*/ 0 h 1511306"/>
              <a:gd name="connsiteX1" fmla="*/ 239486 w 8416393"/>
              <a:gd name="connsiteY1" fmla="*/ 0 h 1511306"/>
              <a:gd name="connsiteX2" fmla="*/ 1069788 w 8416393"/>
              <a:gd name="connsiteY2" fmla="*/ 0 h 1511306"/>
              <a:gd name="connsiteX3" fmla="*/ 1209568 w 8416393"/>
              <a:gd name="connsiteY3" fmla="*/ 0 h 1511306"/>
              <a:gd name="connsiteX4" fmla="*/ 1309274 w 8416393"/>
              <a:gd name="connsiteY4" fmla="*/ 0 h 1511306"/>
              <a:gd name="connsiteX5" fmla="*/ 2279356 w 8416393"/>
              <a:gd name="connsiteY5" fmla="*/ 0 h 1511306"/>
              <a:gd name="connsiteX6" fmla="*/ 2405743 w 8416393"/>
              <a:gd name="connsiteY6" fmla="*/ 0 h 1511306"/>
              <a:gd name="connsiteX7" fmla="*/ 2801131 w 8416393"/>
              <a:gd name="connsiteY7" fmla="*/ 0 h 1511306"/>
              <a:gd name="connsiteX8" fmla="*/ 3475531 w 8416393"/>
              <a:gd name="connsiteY8" fmla="*/ 0 h 1511306"/>
              <a:gd name="connsiteX9" fmla="*/ 3870919 w 8416393"/>
              <a:gd name="connsiteY9" fmla="*/ 0 h 1511306"/>
              <a:gd name="connsiteX10" fmla="*/ 7346605 w 8416393"/>
              <a:gd name="connsiteY10" fmla="*/ 0 h 1511306"/>
              <a:gd name="connsiteX11" fmla="*/ 8416393 w 8416393"/>
              <a:gd name="connsiteY11" fmla="*/ 0 h 1511306"/>
              <a:gd name="connsiteX12" fmla="*/ 7718776 w 8416393"/>
              <a:gd name="connsiteY12" fmla="*/ 1511301 h 1511306"/>
              <a:gd name="connsiteX13" fmla="*/ 6648988 w 8416393"/>
              <a:gd name="connsiteY13" fmla="*/ 1511301 h 1511306"/>
              <a:gd name="connsiteX14" fmla="*/ 3870920 w 8416393"/>
              <a:gd name="connsiteY14" fmla="*/ 1511301 h 1511306"/>
              <a:gd name="connsiteX15" fmla="*/ 3870920 w 8416393"/>
              <a:gd name="connsiteY15" fmla="*/ 1511304 h 1511306"/>
              <a:gd name="connsiteX16" fmla="*/ 3475531 w 8416393"/>
              <a:gd name="connsiteY16" fmla="*/ 1511304 h 1511306"/>
              <a:gd name="connsiteX17" fmla="*/ 3475531 w 8416393"/>
              <a:gd name="connsiteY17" fmla="*/ 1511306 h 1511306"/>
              <a:gd name="connsiteX18" fmla="*/ 2405743 w 8416393"/>
              <a:gd name="connsiteY18" fmla="*/ 1511306 h 1511306"/>
              <a:gd name="connsiteX19" fmla="*/ 2403199 w 8416393"/>
              <a:gd name="connsiteY19" fmla="*/ 1511306 h 1511306"/>
              <a:gd name="connsiteX20" fmla="*/ 2288996 w 8416393"/>
              <a:gd name="connsiteY20" fmla="*/ 1511306 h 1511306"/>
              <a:gd name="connsiteX21" fmla="*/ 2279356 w 8416393"/>
              <a:gd name="connsiteY21" fmla="*/ 1511306 h 1511306"/>
              <a:gd name="connsiteX22" fmla="*/ 1333411 w 8416393"/>
              <a:gd name="connsiteY22" fmla="*/ 1511306 h 1511306"/>
              <a:gd name="connsiteX23" fmla="*/ 1309274 w 8416393"/>
              <a:gd name="connsiteY23" fmla="*/ 1511306 h 1511306"/>
              <a:gd name="connsiteX24" fmla="*/ 1219208 w 8416393"/>
              <a:gd name="connsiteY24" fmla="*/ 1511306 h 1511306"/>
              <a:gd name="connsiteX25" fmla="*/ 1209568 w 8416393"/>
              <a:gd name="connsiteY25" fmla="*/ 1511306 h 1511306"/>
              <a:gd name="connsiteX26" fmla="*/ 1069788 w 8416393"/>
              <a:gd name="connsiteY26" fmla="*/ 1511306 h 1511306"/>
              <a:gd name="connsiteX27" fmla="*/ 239486 w 8416393"/>
              <a:gd name="connsiteY27" fmla="*/ 1511306 h 1511306"/>
              <a:gd name="connsiteX28" fmla="*/ 0 w 8416393"/>
              <a:gd name="connsiteY28"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416393" h="1511306">
                <a:moveTo>
                  <a:pt x="0" y="0"/>
                </a:moveTo>
                <a:lnTo>
                  <a:pt x="239486" y="0"/>
                </a:lnTo>
                <a:lnTo>
                  <a:pt x="1069788" y="0"/>
                </a:lnTo>
                <a:lnTo>
                  <a:pt x="1209568" y="0"/>
                </a:lnTo>
                <a:lnTo>
                  <a:pt x="1309274" y="0"/>
                </a:lnTo>
                <a:lnTo>
                  <a:pt x="2279356" y="0"/>
                </a:lnTo>
                <a:lnTo>
                  <a:pt x="2405743" y="0"/>
                </a:lnTo>
                <a:lnTo>
                  <a:pt x="2801131" y="0"/>
                </a:lnTo>
                <a:lnTo>
                  <a:pt x="3475531" y="0"/>
                </a:lnTo>
                <a:lnTo>
                  <a:pt x="3870919" y="0"/>
                </a:lnTo>
                <a:lnTo>
                  <a:pt x="7346605" y="0"/>
                </a:lnTo>
                <a:lnTo>
                  <a:pt x="8416393" y="0"/>
                </a:lnTo>
                <a:lnTo>
                  <a:pt x="7718776" y="1511301"/>
                </a:lnTo>
                <a:lnTo>
                  <a:pt x="6648988" y="1511301"/>
                </a:lnTo>
                <a:lnTo>
                  <a:pt x="3870920" y="1511301"/>
                </a:lnTo>
                <a:lnTo>
                  <a:pt x="3870920" y="1511304"/>
                </a:lnTo>
                <a:lnTo>
                  <a:pt x="3475531" y="1511304"/>
                </a:lnTo>
                <a:lnTo>
                  <a:pt x="3475531" y="1511306"/>
                </a:lnTo>
                <a:lnTo>
                  <a:pt x="2405743" y="1511306"/>
                </a:lnTo>
                <a:lnTo>
                  <a:pt x="2403199" y="1511306"/>
                </a:lnTo>
                <a:lnTo>
                  <a:pt x="2288996" y="1511306"/>
                </a:lnTo>
                <a:lnTo>
                  <a:pt x="2279356" y="1511306"/>
                </a:lnTo>
                <a:lnTo>
                  <a:pt x="1333411" y="1511306"/>
                </a:lnTo>
                <a:lnTo>
                  <a:pt x="1309274" y="1511306"/>
                </a:lnTo>
                <a:lnTo>
                  <a:pt x="1219208" y="1511306"/>
                </a:lnTo>
                <a:lnTo>
                  <a:pt x="1209568" y="1511306"/>
                </a:lnTo>
                <a:lnTo>
                  <a:pt x="1069788" y="1511306"/>
                </a:lnTo>
                <a:lnTo>
                  <a:pt x="239486" y="1511306"/>
                </a:lnTo>
                <a:lnTo>
                  <a:pt x="0" y="1511306"/>
                </a:lnTo>
                <a:close/>
              </a:path>
            </a:pathLst>
          </a:cu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95000"/>
                </a:prstClr>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B2A9E1CA-825F-4C5C-9DED-5D0106537ED0}"/>
              </a:ext>
            </a:extLst>
          </p:cNvPr>
          <p:cNvSpPr>
            <a:spLocks noGrp="1"/>
          </p:cNvSpPr>
          <p:nvPr>
            <p:ph idx="1"/>
          </p:nvPr>
        </p:nvSpPr>
        <p:spPr>
          <a:xfrm>
            <a:off x="640080" y="0"/>
            <a:ext cx="10902675" cy="5346693"/>
          </a:xfrm>
        </p:spPr>
        <p:txBody>
          <a:bodyPr anchor="ctr">
            <a:normAutofit/>
          </a:bodyPr>
          <a:lstStyle/>
          <a:p>
            <a:r>
              <a:rPr lang="tr-TR" b="1" dirty="0">
                <a:solidFill>
                  <a:srgbClr val="FF0000"/>
                </a:solidFill>
              </a:rPr>
              <a:t>Akreditif Belgeleri</a:t>
            </a:r>
          </a:p>
          <a:p>
            <a:r>
              <a:rPr lang="tr-TR" b="1" dirty="0"/>
              <a:t>Fatura (</a:t>
            </a:r>
            <a:r>
              <a:rPr lang="tr-TR" b="1" dirty="0" err="1"/>
              <a:t>Invoice</a:t>
            </a:r>
            <a:r>
              <a:rPr lang="tr-TR" b="1" dirty="0"/>
              <a:t>): Alıcı adına düzenlenmiş mala ait miktar ,</a:t>
            </a:r>
            <a:r>
              <a:rPr lang="tr-TR" b="1" dirty="0" err="1"/>
              <a:t>cins,özellik,fiyat</a:t>
            </a:r>
            <a:r>
              <a:rPr lang="tr-TR" b="1" dirty="0"/>
              <a:t> ve şartları gösteren </a:t>
            </a:r>
            <a:r>
              <a:rPr lang="tr-TR" b="1" dirty="0" err="1"/>
              <a:t>belgedir.Teklif</a:t>
            </a:r>
            <a:r>
              <a:rPr lang="tr-TR" b="1" dirty="0"/>
              <a:t> belirten faturaya “proforma “ ,kesin olanına ise “orijinal fatura” denir. </a:t>
            </a:r>
            <a:r>
              <a:rPr lang="tr-TR" b="1" dirty="0" err="1"/>
              <a:t>Ayrıca,taşıma</a:t>
            </a:r>
            <a:r>
              <a:rPr lang="tr-TR" b="1" dirty="0"/>
              <a:t> esnasında değişikliğe uğrayacak nitelikteki mallar için teslim anındaki kesin durumuna göre tanzim edilecek faturaya kadar geçen zamanda kesilen faturaya ise “ geçici “ veya “muvakkat “fatura denir. Bir de, özel ticaret anlaşmalarının sağladığı bazı muafiyetlerden istifade amacıyla ,malın gönderildiği ülkenin konsolosluğu tarafından malın kaynağını belgelendirmek için düzenlenen “konsolosluk faturası “vardır.</a:t>
            </a:r>
          </a:p>
          <a:p>
            <a:endParaRPr lang="tr-TR" sz="2400" dirty="0"/>
          </a:p>
        </p:txBody>
      </p:sp>
      <p:sp>
        <p:nvSpPr>
          <p:cNvPr id="10" name="Freeform: Shape 9">
            <a:extLst>
              <a:ext uri="{FF2B5EF4-FFF2-40B4-BE49-F238E27FC236}">
                <a16:creationId xmlns:a16="http://schemas.microsoft.com/office/drawing/2014/main" id="{54A9C5F1-B76A-4908-9A82-8F1CD0FB5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01743" y="5346700"/>
            <a:ext cx="4290257" cy="1511301"/>
          </a:xfrm>
          <a:custGeom>
            <a:avLst/>
            <a:gdLst>
              <a:gd name="connsiteX0" fmla="*/ 697617 w 4290257"/>
              <a:gd name="connsiteY0" fmla="*/ 0 h 1511301"/>
              <a:gd name="connsiteX1" fmla="*/ 4290257 w 4290257"/>
              <a:gd name="connsiteY1" fmla="*/ 0 h 1511301"/>
              <a:gd name="connsiteX2" fmla="*/ 4290257 w 4290257"/>
              <a:gd name="connsiteY2" fmla="*/ 1511301 h 1511301"/>
              <a:gd name="connsiteX3" fmla="*/ 2525897 w 4290257"/>
              <a:gd name="connsiteY3" fmla="*/ 1511301 h 1511301"/>
              <a:gd name="connsiteX4" fmla="*/ 0 w 4290257"/>
              <a:gd name="connsiteY4" fmla="*/ 1511301 h 15113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90257" h="1511301">
                <a:moveTo>
                  <a:pt x="697617" y="0"/>
                </a:moveTo>
                <a:lnTo>
                  <a:pt x="4290257" y="0"/>
                </a:lnTo>
                <a:lnTo>
                  <a:pt x="4290257" y="1511301"/>
                </a:lnTo>
                <a:lnTo>
                  <a:pt x="2525897" y="1511301"/>
                </a:lnTo>
                <a:lnTo>
                  <a:pt x="0" y="1511301"/>
                </a:lnTo>
                <a:close/>
              </a:path>
            </a:pathLst>
          </a:custGeom>
          <a:solidFill>
            <a:srgbClr val="404040">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723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D5EA33FA-080B-4CAA-B2C7-C37445A07BB0}"/>
              </a:ext>
            </a:extLst>
          </p:cNvPr>
          <p:cNvSpPr>
            <a:spLocks noGrp="1"/>
          </p:cNvSpPr>
          <p:nvPr>
            <p:ph idx="1"/>
          </p:nvPr>
        </p:nvSpPr>
        <p:spPr>
          <a:xfrm>
            <a:off x="971654" y="1051560"/>
            <a:ext cx="11083185" cy="5806440"/>
          </a:xfrm>
        </p:spPr>
        <p:txBody>
          <a:bodyPr anchor="t">
            <a:normAutofit/>
          </a:bodyPr>
          <a:lstStyle/>
          <a:p>
            <a:r>
              <a:rPr lang="tr-TR" b="1" dirty="0">
                <a:solidFill>
                  <a:srgbClr val="FF0000"/>
                </a:solidFill>
              </a:rPr>
              <a:t>Konşimento (Bill of </a:t>
            </a:r>
            <a:r>
              <a:rPr lang="tr-TR" b="1" dirty="0" err="1">
                <a:solidFill>
                  <a:srgbClr val="FF0000"/>
                </a:solidFill>
              </a:rPr>
              <a:t>Lading</a:t>
            </a:r>
            <a:r>
              <a:rPr lang="tr-TR" b="1" dirty="0">
                <a:solidFill>
                  <a:srgbClr val="FF0000"/>
                </a:solidFill>
              </a:rPr>
              <a:t>): </a:t>
            </a:r>
          </a:p>
          <a:p>
            <a:r>
              <a:rPr lang="tr-TR" b="1" dirty="0"/>
              <a:t>Konşimento esasen emtiayı temsil eden kıymetli evraktır. Malların sevkini yapan nakliyat firması tarafından düzenlenir. Sevki </a:t>
            </a:r>
            <a:r>
              <a:rPr lang="tr-TR" b="1" dirty="0" err="1"/>
              <a:t>tesvik</a:t>
            </a:r>
            <a:r>
              <a:rPr lang="tr-TR" b="1" dirty="0"/>
              <a:t> eden en önemli belgedir. Çoğu durumlarda ciro edilebilir. Konşimentolar, gönderilen adına, gönderilen emrine veya sadece yükletenin emrine göre düzenlenebilir. Aracı banka adına düzenlenip, sonradan gönderilene ciro edile bilinir. Çeşitli konşimento tipleri vardır: Yükleme konşimentosu, tesellüm konşimentosu, üst üste taşıma konşimentosu gibi. Ayrıca, konşimentolarda yazılı malların kısım </a:t>
            </a:r>
            <a:r>
              <a:rPr lang="tr-TR" b="1" dirty="0" err="1"/>
              <a:t>kısım</a:t>
            </a:r>
            <a:r>
              <a:rPr lang="tr-TR" b="1" dirty="0"/>
              <a:t> çekilebilmelerini sağlamak üzere hazırlanan teslim emirleri vardır ki; bunlara da “ordino “adı verilir.</a:t>
            </a:r>
          </a:p>
          <a:p>
            <a:endParaRPr lang="tr-TR" sz="2400" dirty="0"/>
          </a:p>
        </p:txBody>
      </p:sp>
    </p:spTree>
    <p:extLst>
      <p:ext uri="{BB962C8B-B14F-4D97-AF65-F5344CB8AC3E}">
        <p14:creationId xmlns:p14="http://schemas.microsoft.com/office/powerpoint/2010/main" val="1478030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ECF157C5-282F-4C93-80F7-CCD7F4A43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46694"/>
            <a:ext cx="8416393" cy="1511306"/>
          </a:xfrm>
          <a:custGeom>
            <a:avLst/>
            <a:gdLst>
              <a:gd name="connsiteX0" fmla="*/ 0 w 8416393"/>
              <a:gd name="connsiteY0" fmla="*/ 0 h 1511306"/>
              <a:gd name="connsiteX1" fmla="*/ 239486 w 8416393"/>
              <a:gd name="connsiteY1" fmla="*/ 0 h 1511306"/>
              <a:gd name="connsiteX2" fmla="*/ 1069788 w 8416393"/>
              <a:gd name="connsiteY2" fmla="*/ 0 h 1511306"/>
              <a:gd name="connsiteX3" fmla="*/ 1209568 w 8416393"/>
              <a:gd name="connsiteY3" fmla="*/ 0 h 1511306"/>
              <a:gd name="connsiteX4" fmla="*/ 1309274 w 8416393"/>
              <a:gd name="connsiteY4" fmla="*/ 0 h 1511306"/>
              <a:gd name="connsiteX5" fmla="*/ 2279356 w 8416393"/>
              <a:gd name="connsiteY5" fmla="*/ 0 h 1511306"/>
              <a:gd name="connsiteX6" fmla="*/ 2405743 w 8416393"/>
              <a:gd name="connsiteY6" fmla="*/ 0 h 1511306"/>
              <a:gd name="connsiteX7" fmla="*/ 2801131 w 8416393"/>
              <a:gd name="connsiteY7" fmla="*/ 0 h 1511306"/>
              <a:gd name="connsiteX8" fmla="*/ 3475531 w 8416393"/>
              <a:gd name="connsiteY8" fmla="*/ 0 h 1511306"/>
              <a:gd name="connsiteX9" fmla="*/ 3870919 w 8416393"/>
              <a:gd name="connsiteY9" fmla="*/ 0 h 1511306"/>
              <a:gd name="connsiteX10" fmla="*/ 7346605 w 8416393"/>
              <a:gd name="connsiteY10" fmla="*/ 0 h 1511306"/>
              <a:gd name="connsiteX11" fmla="*/ 8416393 w 8416393"/>
              <a:gd name="connsiteY11" fmla="*/ 0 h 1511306"/>
              <a:gd name="connsiteX12" fmla="*/ 7718776 w 8416393"/>
              <a:gd name="connsiteY12" fmla="*/ 1511301 h 1511306"/>
              <a:gd name="connsiteX13" fmla="*/ 6648988 w 8416393"/>
              <a:gd name="connsiteY13" fmla="*/ 1511301 h 1511306"/>
              <a:gd name="connsiteX14" fmla="*/ 3870920 w 8416393"/>
              <a:gd name="connsiteY14" fmla="*/ 1511301 h 1511306"/>
              <a:gd name="connsiteX15" fmla="*/ 3870920 w 8416393"/>
              <a:gd name="connsiteY15" fmla="*/ 1511304 h 1511306"/>
              <a:gd name="connsiteX16" fmla="*/ 3475531 w 8416393"/>
              <a:gd name="connsiteY16" fmla="*/ 1511304 h 1511306"/>
              <a:gd name="connsiteX17" fmla="*/ 3475531 w 8416393"/>
              <a:gd name="connsiteY17" fmla="*/ 1511306 h 1511306"/>
              <a:gd name="connsiteX18" fmla="*/ 2405743 w 8416393"/>
              <a:gd name="connsiteY18" fmla="*/ 1511306 h 1511306"/>
              <a:gd name="connsiteX19" fmla="*/ 2403199 w 8416393"/>
              <a:gd name="connsiteY19" fmla="*/ 1511306 h 1511306"/>
              <a:gd name="connsiteX20" fmla="*/ 2288996 w 8416393"/>
              <a:gd name="connsiteY20" fmla="*/ 1511306 h 1511306"/>
              <a:gd name="connsiteX21" fmla="*/ 2279356 w 8416393"/>
              <a:gd name="connsiteY21" fmla="*/ 1511306 h 1511306"/>
              <a:gd name="connsiteX22" fmla="*/ 1333411 w 8416393"/>
              <a:gd name="connsiteY22" fmla="*/ 1511306 h 1511306"/>
              <a:gd name="connsiteX23" fmla="*/ 1309274 w 8416393"/>
              <a:gd name="connsiteY23" fmla="*/ 1511306 h 1511306"/>
              <a:gd name="connsiteX24" fmla="*/ 1219208 w 8416393"/>
              <a:gd name="connsiteY24" fmla="*/ 1511306 h 1511306"/>
              <a:gd name="connsiteX25" fmla="*/ 1209568 w 8416393"/>
              <a:gd name="connsiteY25" fmla="*/ 1511306 h 1511306"/>
              <a:gd name="connsiteX26" fmla="*/ 1069788 w 8416393"/>
              <a:gd name="connsiteY26" fmla="*/ 1511306 h 1511306"/>
              <a:gd name="connsiteX27" fmla="*/ 239486 w 8416393"/>
              <a:gd name="connsiteY27" fmla="*/ 1511306 h 1511306"/>
              <a:gd name="connsiteX28" fmla="*/ 0 w 8416393"/>
              <a:gd name="connsiteY28"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416393" h="1511306">
                <a:moveTo>
                  <a:pt x="0" y="0"/>
                </a:moveTo>
                <a:lnTo>
                  <a:pt x="239486" y="0"/>
                </a:lnTo>
                <a:lnTo>
                  <a:pt x="1069788" y="0"/>
                </a:lnTo>
                <a:lnTo>
                  <a:pt x="1209568" y="0"/>
                </a:lnTo>
                <a:lnTo>
                  <a:pt x="1309274" y="0"/>
                </a:lnTo>
                <a:lnTo>
                  <a:pt x="2279356" y="0"/>
                </a:lnTo>
                <a:lnTo>
                  <a:pt x="2405743" y="0"/>
                </a:lnTo>
                <a:lnTo>
                  <a:pt x="2801131" y="0"/>
                </a:lnTo>
                <a:lnTo>
                  <a:pt x="3475531" y="0"/>
                </a:lnTo>
                <a:lnTo>
                  <a:pt x="3870919" y="0"/>
                </a:lnTo>
                <a:lnTo>
                  <a:pt x="7346605" y="0"/>
                </a:lnTo>
                <a:lnTo>
                  <a:pt x="8416393" y="0"/>
                </a:lnTo>
                <a:lnTo>
                  <a:pt x="7718776" y="1511301"/>
                </a:lnTo>
                <a:lnTo>
                  <a:pt x="6648988" y="1511301"/>
                </a:lnTo>
                <a:lnTo>
                  <a:pt x="3870920" y="1511301"/>
                </a:lnTo>
                <a:lnTo>
                  <a:pt x="3870920" y="1511304"/>
                </a:lnTo>
                <a:lnTo>
                  <a:pt x="3475531" y="1511304"/>
                </a:lnTo>
                <a:lnTo>
                  <a:pt x="3475531" y="1511306"/>
                </a:lnTo>
                <a:lnTo>
                  <a:pt x="2405743" y="1511306"/>
                </a:lnTo>
                <a:lnTo>
                  <a:pt x="2403199" y="1511306"/>
                </a:lnTo>
                <a:lnTo>
                  <a:pt x="2288996" y="1511306"/>
                </a:lnTo>
                <a:lnTo>
                  <a:pt x="2279356" y="1511306"/>
                </a:lnTo>
                <a:lnTo>
                  <a:pt x="1333411" y="1511306"/>
                </a:lnTo>
                <a:lnTo>
                  <a:pt x="1309274" y="1511306"/>
                </a:lnTo>
                <a:lnTo>
                  <a:pt x="1219208" y="1511306"/>
                </a:lnTo>
                <a:lnTo>
                  <a:pt x="1209568" y="1511306"/>
                </a:lnTo>
                <a:lnTo>
                  <a:pt x="1069788" y="1511306"/>
                </a:lnTo>
                <a:lnTo>
                  <a:pt x="239486" y="1511306"/>
                </a:lnTo>
                <a:lnTo>
                  <a:pt x="0" y="1511306"/>
                </a:lnTo>
                <a:close/>
              </a:path>
            </a:pathLst>
          </a:cu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95000"/>
                </a:prstClr>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F6046903-4C66-4FB9-8822-DFC8EFF97C89}"/>
              </a:ext>
            </a:extLst>
          </p:cNvPr>
          <p:cNvSpPr>
            <a:spLocks noGrp="1"/>
          </p:cNvSpPr>
          <p:nvPr>
            <p:ph idx="1"/>
          </p:nvPr>
        </p:nvSpPr>
        <p:spPr>
          <a:xfrm>
            <a:off x="655320" y="106680"/>
            <a:ext cx="11414760" cy="5240013"/>
          </a:xfrm>
        </p:spPr>
        <p:txBody>
          <a:bodyPr anchor="ctr">
            <a:normAutofit fontScale="92500" lnSpcReduction="10000"/>
          </a:bodyPr>
          <a:lstStyle/>
          <a:p>
            <a:r>
              <a:rPr lang="tr-TR" b="1" dirty="0">
                <a:solidFill>
                  <a:srgbClr val="FF0000"/>
                </a:solidFill>
              </a:rPr>
              <a:t>Karayolları taşıma senedi: </a:t>
            </a:r>
            <a:r>
              <a:rPr lang="tr-TR" b="1" dirty="0"/>
              <a:t>Uygulamada “nakliyeci makbuzu “ veya “irsaliye mektubu “ da denen bu belge </a:t>
            </a:r>
            <a:r>
              <a:rPr lang="tr-TR" b="1" dirty="0" err="1"/>
              <a:t>sevkıyatın</a:t>
            </a:r>
            <a:r>
              <a:rPr lang="tr-TR" b="1" dirty="0"/>
              <a:t> yapıldığını ispata yarar; mülkiyeti temsil etmez ve ciro edilemez.</a:t>
            </a:r>
          </a:p>
          <a:p>
            <a:r>
              <a:rPr lang="tr-TR" b="1" dirty="0">
                <a:solidFill>
                  <a:srgbClr val="FF0000"/>
                </a:solidFill>
              </a:rPr>
              <a:t>Hamule senedi (</a:t>
            </a:r>
            <a:r>
              <a:rPr lang="tr-TR" b="1" dirty="0" err="1">
                <a:solidFill>
                  <a:srgbClr val="FF0000"/>
                </a:solidFill>
              </a:rPr>
              <a:t>Railway</a:t>
            </a:r>
            <a:r>
              <a:rPr lang="tr-TR" b="1" dirty="0">
                <a:solidFill>
                  <a:srgbClr val="FF0000"/>
                </a:solidFill>
              </a:rPr>
              <a:t> </a:t>
            </a:r>
            <a:r>
              <a:rPr lang="tr-TR" b="1" dirty="0" err="1">
                <a:solidFill>
                  <a:srgbClr val="FF0000"/>
                </a:solidFill>
              </a:rPr>
              <a:t>bill</a:t>
            </a:r>
            <a:r>
              <a:rPr lang="tr-TR" b="1" dirty="0">
                <a:solidFill>
                  <a:srgbClr val="FF0000"/>
                </a:solidFill>
              </a:rPr>
              <a:t>): </a:t>
            </a:r>
            <a:r>
              <a:rPr lang="tr-TR" b="1" dirty="0"/>
              <a:t>Demiryolu taşımacılığında kullanılan, ciro edilemeyen, gönderme belgesidir.</a:t>
            </a:r>
          </a:p>
          <a:p>
            <a:r>
              <a:rPr lang="tr-TR" b="1" dirty="0">
                <a:solidFill>
                  <a:srgbClr val="FF0000"/>
                </a:solidFill>
              </a:rPr>
              <a:t>Posta makbuzu: </a:t>
            </a:r>
            <a:r>
              <a:rPr lang="tr-TR" b="1" dirty="0"/>
              <a:t>Malların postayla gönderilmesi halinde alınan gönderme belgesi niteliğinde bir makbuzdur. Mülkiyeti ansıtmadığı gibi ciro da edilemez.</a:t>
            </a:r>
          </a:p>
          <a:p>
            <a:r>
              <a:rPr lang="tr-TR" b="1" dirty="0">
                <a:solidFill>
                  <a:srgbClr val="FF0000"/>
                </a:solidFill>
              </a:rPr>
              <a:t>Hava konşimentosu: </a:t>
            </a:r>
            <a:r>
              <a:rPr lang="tr-TR" b="1" dirty="0"/>
              <a:t>Malların uçakla gönderildiği durumlarda nakliyeci firmadan alınan malların “gönderilmek üzere” teslim alındığını gösteren bir belgedir.</a:t>
            </a:r>
          </a:p>
          <a:p>
            <a:r>
              <a:rPr lang="tr-TR" b="1" dirty="0">
                <a:solidFill>
                  <a:srgbClr val="FF0000"/>
                </a:solidFill>
              </a:rPr>
              <a:t>Menşe </a:t>
            </a:r>
            <a:r>
              <a:rPr lang="tr-TR" b="1" dirty="0" err="1">
                <a:solidFill>
                  <a:srgbClr val="FF0000"/>
                </a:solidFill>
              </a:rPr>
              <a:t>şehadetnamesi</a:t>
            </a:r>
            <a:r>
              <a:rPr lang="tr-TR" b="1" dirty="0">
                <a:solidFill>
                  <a:srgbClr val="FF0000"/>
                </a:solidFill>
              </a:rPr>
              <a:t> (</a:t>
            </a:r>
            <a:r>
              <a:rPr lang="tr-TR" b="1" dirty="0" err="1">
                <a:solidFill>
                  <a:srgbClr val="FF0000"/>
                </a:solidFill>
              </a:rPr>
              <a:t>Certificate</a:t>
            </a:r>
            <a:r>
              <a:rPr lang="tr-TR" b="1" dirty="0">
                <a:solidFill>
                  <a:srgbClr val="FF0000"/>
                </a:solidFill>
              </a:rPr>
              <a:t> of </a:t>
            </a:r>
            <a:r>
              <a:rPr lang="tr-TR" b="1" dirty="0" err="1">
                <a:solidFill>
                  <a:srgbClr val="FF0000"/>
                </a:solidFill>
              </a:rPr>
              <a:t>origin</a:t>
            </a:r>
            <a:r>
              <a:rPr lang="tr-TR" b="1" dirty="0">
                <a:solidFill>
                  <a:srgbClr val="FF0000"/>
                </a:solidFill>
              </a:rPr>
              <a:t> ):</a:t>
            </a:r>
            <a:r>
              <a:rPr lang="tr-TR" b="1" dirty="0"/>
              <a:t>Yollanan malların üretim yerini gösteren bir belgedir.</a:t>
            </a:r>
          </a:p>
          <a:p>
            <a:r>
              <a:rPr lang="tr-TR" b="1" dirty="0">
                <a:solidFill>
                  <a:srgbClr val="FF0000"/>
                </a:solidFill>
              </a:rPr>
              <a:t>Sigorta poliçesi (</a:t>
            </a:r>
            <a:r>
              <a:rPr lang="tr-TR" b="1" dirty="0" err="1">
                <a:solidFill>
                  <a:srgbClr val="FF0000"/>
                </a:solidFill>
              </a:rPr>
              <a:t>Insurance</a:t>
            </a:r>
            <a:r>
              <a:rPr lang="tr-TR" b="1" dirty="0">
                <a:solidFill>
                  <a:srgbClr val="FF0000"/>
                </a:solidFill>
              </a:rPr>
              <a:t> </a:t>
            </a:r>
            <a:r>
              <a:rPr lang="tr-TR" b="1" dirty="0" err="1">
                <a:solidFill>
                  <a:srgbClr val="FF0000"/>
                </a:solidFill>
              </a:rPr>
              <a:t>policy</a:t>
            </a:r>
            <a:r>
              <a:rPr lang="tr-TR" b="1" dirty="0">
                <a:solidFill>
                  <a:srgbClr val="FF0000"/>
                </a:solidFill>
              </a:rPr>
              <a:t>): </a:t>
            </a:r>
            <a:r>
              <a:rPr lang="tr-TR" b="1" dirty="0"/>
              <a:t>Malların sevki esnasında kaybolması veya</a:t>
            </a:r>
          </a:p>
          <a:p>
            <a:r>
              <a:rPr lang="tr-TR" b="1" dirty="0"/>
              <a:t>tahribi risklerini teminat altına alan, sigortacı tarafından düzenlenen belgedir. </a:t>
            </a:r>
          </a:p>
          <a:p>
            <a:endParaRPr lang="tr-TR" sz="2000" dirty="0"/>
          </a:p>
        </p:txBody>
      </p:sp>
      <p:sp>
        <p:nvSpPr>
          <p:cNvPr id="10" name="Freeform: Shape 9">
            <a:extLst>
              <a:ext uri="{FF2B5EF4-FFF2-40B4-BE49-F238E27FC236}">
                <a16:creationId xmlns:a16="http://schemas.microsoft.com/office/drawing/2014/main" id="{54A9C5F1-B76A-4908-9A82-8F1CD0FB5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01743" y="5346700"/>
            <a:ext cx="4290257" cy="1511301"/>
          </a:xfrm>
          <a:custGeom>
            <a:avLst/>
            <a:gdLst>
              <a:gd name="connsiteX0" fmla="*/ 697617 w 4290257"/>
              <a:gd name="connsiteY0" fmla="*/ 0 h 1511301"/>
              <a:gd name="connsiteX1" fmla="*/ 4290257 w 4290257"/>
              <a:gd name="connsiteY1" fmla="*/ 0 h 1511301"/>
              <a:gd name="connsiteX2" fmla="*/ 4290257 w 4290257"/>
              <a:gd name="connsiteY2" fmla="*/ 1511301 h 1511301"/>
              <a:gd name="connsiteX3" fmla="*/ 2525897 w 4290257"/>
              <a:gd name="connsiteY3" fmla="*/ 1511301 h 1511301"/>
              <a:gd name="connsiteX4" fmla="*/ 0 w 4290257"/>
              <a:gd name="connsiteY4" fmla="*/ 1511301 h 15113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90257" h="1511301">
                <a:moveTo>
                  <a:pt x="697617" y="0"/>
                </a:moveTo>
                <a:lnTo>
                  <a:pt x="4290257" y="0"/>
                </a:lnTo>
                <a:lnTo>
                  <a:pt x="4290257" y="1511301"/>
                </a:lnTo>
                <a:lnTo>
                  <a:pt x="2525897" y="1511301"/>
                </a:lnTo>
                <a:lnTo>
                  <a:pt x="0" y="1511301"/>
                </a:lnTo>
                <a:close/>
              </a:path>
            </a:pathLst>
          </a:custGeom>
          <a:solidFill>
            <a:srgbClr val="404040">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6223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D62FD42B-BA66-48DD-B84B-FC1E9422BBC1}"/>
              </a:ext>
            </a:extLst>
          </p:cNvPr>
          <p:cNvSpPr>
            <a:spLocks noGrp="1"/>
          </p:cNvSpPr>
          <p:nvPr>
            <p:ph idx="1"/>
          </p:nvPr>
        </p:nvSpPr>
        <p:spPr>
          <a:xfrm>
            <a:off x="360341" y="238922"/>
            <a:ext cx="11188191" cy="6619077"/>
          </a:xfrm>
        </p:spPr>
        <p:txBody>
          <a:bodyPr>
            <a:normAutofit lnSpcReduction="10000"/>
          </a:bodyPr>
          <a:lstStyle/>
          <a:p>
            <a:r>
              <a:rPr lang="tr-TR" b="1" dirty="0">
                <a:solidFill>
                  <a:srgbClr val="FF0000"/>
                </a:solidFill>
              </a:rPr>
              <a:t>Akreditifli işlemlerde yer alan bankalar</a:t>
            </a:r>
          </a:p>
          <a:p>
            <a:r>
              <a:rPr lang="tr-TR" b="1" dirty="0"/>
              <a:t>Akreditif işlemlerinde genellikle ilgili iki banka bulunur; Amir banka, muhabir banka. Ancak bazı durumlarda ihracatçı, açılan kredinin kendisine yakın bulduğu üçüncü bir banka tarafından veya muhabir banka tarafından garanti edilmesini ister ve bu banka teyit eden banka olarak adlandırılır:</a:t>
            </a:r>
          </a:p>
          <a:p>
            <a:r>
              <a:rPr lang="tr-TR" b="1" dirty="0"/>
              <a:t>Diğer taraftan, ihracatçıya akreditifin geldiğini ihbar eden ve "ihbar bankası" olarak adlandırılan bir üçünü banka olabilmektedir ancak bu, çoğunlukla muhabir banka olmaktadır.</a:t>
            </a:r>
          </a:p>
          <a:p>
            <a:r>
              <a:rPr lang="tr-TR" b="1" dirty="0">
                <a:solidFill>
                  <a:srgbClr val="FF0000"/>
                </a:solidFill>
              </a:rPr>
              <a:t>Amir banka / Açan banka (</a:t>
            </a:r>
            <a:r>
              <a:rPr lang="tr-TR" b="1" dirty="0" err="1">
                <a:solidFill>
                  <a:srgbClr val="FF0000"/>
                </a:solidFill>
              </a:rPr>
              <a:t>Issuing</a:t>
            </a:r>
            <a:r>
              <a:rPr lang="tr-TR" b="1" dirty="0">
                <a:solidFill>
                  <a:srgbClr val="FF0000"/>
                </a:solidFill>
              </a:rPr>
              <a:t> / </a:t>
            </a:r>
            <a:r>
              <a:rPr lang="tr-TR" b="1" dirty="0" err="1">
                <a:solidFill>
                  <a:srgbClr val="FF0000"/>
                </a:solidFill>
              </a:rPr>
              <a:t>Opening</a:t>
            </a:r>
            <a:r>
              <a:rPr lang="tr-TR" b="1" dirty="0">
                <a:solidFill>
                  <a:srgbClr val="FF0000"/>
                </a:solidFill>
              </a:rPr>
              <a:t> bank)  </a:t>
            </a:r>
            <a:r>
              <a:rPr lang="tr-TR" b="1" dirty="0"/>
              <a:t>İthalatçının bankasıdır Akreditifi açar  İhracatçı, akreditif vadesi içinde istenilen koşullan yerine getirirse </a:t>
            </a:r>
            <a:r>
              <a:rPr lang="tr-TR" b="1" dirty="0" err="1"/>
              <a:t>ödemeyapmakla</a:t>
            </a:r>
            <a:r>
              <a:rPr lang="tr-TR" b="1" dirty="0"/>
              <a:t> yükümlüdür.</a:t>
            </a:r>
          </a:p>
          <a:p>
            <a:r>
              <a:rPr lang="tr-TR" b="1" dirty="0"/>
              <a:t>Ödemeyi ihracatçıya dönüş hakkı (rücu hakkı) olmaksızın yapar. İthalatçının istemi üzerine henüz akreditif açılmadan ihracatçıya veya muhabirine "ön bilgi" (</a:t>
            </a:r>
            <a:r>
              <a:rPr lang="tr-TR" b="1" dirty="0" err="1"/>
              <a:t>preadvıce</a:t>
            </a:r>
            <a:r>
              <a:rPr lang="tr-TR" b="1" dirty="0"/>
              <a:t>) verebilir.</a:t>
            </a:r>
          </a:p>
          <a:p>
            <a:r>
              <a:rPr lang="tr-TR" b="1" dirty="0"/>
              <a:t>Kimi ülkelerde akreditifi doğruca ihracatçıya iletebilir.</a:t>
            </a:r>
          </a:p>
          <a:p>
            <a:endParaRPr lang="tr-TR" b="1" dirty="0"/>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14337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ECF157C5-282F-4C93-80F7-CCD7F4A43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46694"/>
            <a:ext cx="8416393" cy="1511306"/>
          </a:xfrm>
          <a:custGeom>
            <a:avLst/>
            <a:gdLst>
              <a:gd name="connsiteX0" fmla="*/ 0 w 8416393"/>
              <a:gd name="connsiteY0" fmla="*/ 0 h 1511306"/>
              <a:gd name="connsiteX1" fmla="*/ 239486 w 8416393"/>
              <a:gd name="connsiteY1" fmla="*/ 0 h 1511306"/>
              <a:gd name="connsiteX2" fmla="*/ 1069788 w 8416393"/>
              <a:gd name="connsiteY2" fmla="*/ 0 h 1511306"/>
              <a:gd name="connsiteX3" fmla="*/ 1209568 w 8416393"/>
              <a:gd name="connsiteY3" fmla="*/ 0 h 1511306"/>
              <a:gd name="connsiteX4" fmla="*/ 1309274 w 8416393"/>
              <a:gd name="connsiteY4" fmla="*/ 0 h 1511306"/>
              <a:gd name="connsiteX5" fmla="*/ 2279356 w 8416393"/>
              <a:gd name="connsiteY5" fmla="*/ 0 h 1511306"/>
              <a:gd name="connsiteX6" fmla="*/ 2405743 w 8416393"/>
              <a:gd name="connsiteY6" fmla="*/ 0 h 1511306"/>
              <a:gd name="connsiteX7" fmla="*/ 2801131 w 8416393"/>
              <a:gd name="connsiteY7" fmla="*/ 0 h 1511306"/>
              <a:gd name="connsiteX8" fmla="*/ 3475531 w 8416393"/>
              <a:gd name="connsiteY8" fmla="*/ 0 h 1511306"/>
              <a:gd name="connsiteX9" fmla="*/ 3870919 w 8416393"/>
              <a:gd name="connsiteY9" fmla="*/ 0 h 1511306"/>
              <a:gd name="connsiteX10" fmla="*/ 7346605 w 8416393"/>
              <a:gd name="connsiteY10" fmla="*/ 0 h 1511306"/>
              <a:gd name="connsiteX11" fmla="*/ 8416393 w 8416393"/>
              <a:gd name="connsiteY11" fmla="*/ 0 h 1511306"/>
              <a:gd name="connsiteX12" fmla="*/ 7718776 w 8416393"/>
              <a:gd name="connsiteY12" fmla="*/ 1511301 h 1511306"/>
              <a:gd name="connsiteX13" fmla="*/ 6648988 w 8416393"/>
              <a:gd name="connsiteY13" fmla="*/ 1511301 h 1511306"/>
              <a:gd name="connsiteX14" fmla="*/ 3870920 w 8416393"/>
              <a:gd name="connsiteY14" fmla="*/ 1511301 h 1511306"/>
              <a:gd name="connsiteX15" fmla="*/ 3870920 w 8416393"/>
              <a:gd name="connsiteY15" fmla="*/ 1511304 h 1511306"/>
              <a:gd name="connsiteX16" fmla="*/ 3475531 w 8416393"/>
              <a:gd name="connsiteY16" fmla="*/ 1511304 h 1511306"/>
              <a:gd name="connsiteX17" fmla="*/ 3475531 w 8416393"/>
              <a:gd name="connsiteY17" fmla="*/ 1511306 h 1511306"/>
              <a:gd name="connsiteX18" fmla="*/ 2405743 w 8416393"/>
              <a:gd name="connsiteY18" fmla="*/ 1511306 h 1511306"/>
              <a:gd name="connsiteX19" fmla="*/ 2403199 w 8416393"/>
              <a:gd name="connsiteY19" fmla="*/ 1511306 h 1511306"/>
              <a:gd name="connsiteX20" fmla="*/ 2288996 w 8416393"/>
              <a:gd name="connsiteY20" fmla="*/ 1511306 h 1511306"/>
              <a:gd name="connsiteX21" fmla="*/ 2279356 w 8416393"/>
              <a:gd name="connsiteY21" fmla="*/ 1511306 h 1511306"/>
              <a:gd name="connsiteX22" fmla="*/ 1333411 w 8416393"/>
              <a:gd name="connsiteY22" fmla="*/ 1511306 h 1511306"/>
              <a:gd name="connsiteX23" fmla="*/ 1309274 w 8416393"/>
              <a:gd name="connsiteY23" fmla="*/ 1511306 h 1511306"/>
              <a:gd name="connsiteX24" fmla="*/ 1219208 w 8416393"/>
              <a:gd name="connsiteY24" fmla="*/ 1511306 h 1511306"/>
              <a:gd name="connsiteX25" fmla="*/ 1209568 w 8416393"/>
              <a:gd name="connsiteY25" fmla="*/ 1511306 h 1511306"/>
              <a:gd name="connsiteX26" fmla="*/ 1069788 w 8416393"/>
              <a:gd name="connsiteY26" fmla="*/ 1511306 h 1511306"/>
              <a:gd name="connsiteX27" fmla="*/ 239486 w 8416393"/>
              <a:gd name="connsiteY27" fmla="*/ 1511306 h 1511306"/>
              <a:gd name="connsiteX28" fmla="*/ 0 w 8416393"/>
              <a:gd name="connsiteY28"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416393" h="1511306">
                <a:moveTo>
                  <a:pt x="0" y="0"/>
                </a:moveTo>
                <a:lnTo>
                  <a:pt x="239486" y="0"/>
                </a:lnTo>
                <a:lnTo>
                  <a:pt x="1069788" y="0"/>
                </a:lnTo>
                <a:lnTo>
                  <a:pt x="1209568" y="0"/>
                </a:lnTo>
                <a:lnTo>
                  <a:pt x="1309274" y="0"/>
                </a:lnTo>
                <a:lnTo>
                  <a:pt x="2279356" y="0"/>
                </a:lnTo>
                <a:lnTo>
                  <a:pt x="2405743" y="0"/>
                </a:lnTo>
                <a:lnTo>
                  <a:pt x="2801131" y="0"/>
                </a:lnTo>
                <a:lnTo>
                  <a:pt x="3475531" y="0"/>
                </a:lnTo>
                <a:lnTo>
                  <a:pt x="3870919" y="0"/>
                </a:lnTo>
                <a:lnTo>
                  <a:pt x="7346605" y="0"/>
                </a:lnTo>
                <a:lnTo>
                  <a:pt x="8416393" y="0"/>
                </a:lnTo>
                <a:lnTo>
                  <a:pt x="7718776" y="1511301"/>
                </a:lnTo>
                <a:lnTo>
                  <a:pt x="6648988" y="1511301"/>
                </a:lnTo>
                <a:lnTo>
                  <a:pt x="3870920" y="1511301"/>
                </a:lnTo>
                <a:lnTo>
                  <a:pt x="3870920" y="1511304"/>
                </a:lnTo>
                <a:lnTo>
                  <a:pt x="3475531" y="1511304"/>
                </a:lnTo>
                <a:lnTo>
                  <a:pt x="3475531" y="1511306"/>
                </a:lnTo>
                <a:lnTo>
                  <a:pt x="2405743" y="1511306"/>
                </a:lnTo>
                <a:lnTo>
                  <a:pt x="2403199" y="1511306"/>
                </a:lnTo>
                <a:lnTo>
                  <a:pt x="2288996" y="1511306"/>
                </a:lnTo>
                <a:lnTo>
                  <a:pt x="2279356" y="1511306"/>
                </a:lnTo>
                <a:lnTo>
                  <a:pt x="1333411" y="1511306"/>
                </a:lnTo>
                <a:lnTo>
                  <a:pt x="1309274" y="1511306"/>
                </a:lnTo>
                <a:lnTo>
                  <a:pt x="1219208" y="1511306"/>
                </a:lnTo>
                <a:lnTo>
                  <a:pt x="1209568" y="1511306"/>
                </a:lnTo>
                <a:lnTo>
                  <a:pt x="1069788" y="1511306"/>
                </a:lnTo>
                <a:lnTo>
                  <a:pt x="239486" y="1511306"/>
                </a:lnTo>
                <a:lnTo>
                  <a:pt x="0" y="1511306"/>
                </a:lnTo>
                <a:close/>
              </a:path>
            </a:pathLst>
          </a:cu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95000"/>
                </a:prstClr>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E0ABCDD0-311B-45A8-A3D1-40516A8C497D}"/>
              </a:ext>
            </a:extLst>
          </p:cNvPr>
          <p:cNvSpPr>
            <a:spLocks noGrp="1"/>
          </p:cNvSpPr>
          <p:nvPr>
            <p:ph idx="1"/>
          </p:nvPr>
        </p:nvSpPr>
        <p:spPr>
          <a:xfrm>
            <a:off x="335280" y="243840"/>
            <a:ext cx="11207475" cy="5102853"/>
          </a:xfrm>
        </p:spPr>
        <p:txBody>
          <a:bodyPr anchor="ctr">
            <a:normAutofit/>
          </a:bodyPr>
          <a:lstStyle/>
          <a:p>
            <a:r>
              <a:rPr lang="tr-TR" b="1" dirty="0">
                <a:solidFill>
                  <a:srgbClr val="FF0000"/>
                </a:solidFill>
              </a:rPr>
              <a:t>Akreditifli işlemlerde yer alan bankalar</a:t>
            </a:r>
          </a:p>
          <a:p>
            <a:r>
              <a:rPr lang="tr-TR" b="1" dirty="0">
                <a:solidFill>
                  <a:srgbClr val="FF0000"/>
                </a:solidFill>
                <a:highlight>
                  <a:srgbClr val="FFFF00"/>
                </a:highlight>
              </a:rPr>
              <a:t>İhbar bankası / </a:t>
            </a:r>
            <a:r>
              <a:rPr lang="tr-TR" b="1" dirty="0" err="1">
                <a:solidFill>
                  <a:srgbClr val="FF0000"/>
                </a:solidFill>
                <a:highlight>
                  <a:srgbClr val="FFFF00"/>
                </a:highlight>
              </a:rPr>
              <a:t>Advising</a:t>
            </a:r>
            <a:r>
              <a:rPr lang="tr-TR" b="1" dirty="0">
                <a:solidFill>
                  <a:srgbClr val="FF0000"/>
                </a:solidFill>
                <a:highlight>
                  <a:srgbClr val="FFFF00"/>
                </a:highlight>
              </a:rPr>
              <a:t> bank</a:t>
            </a:r>
          </a:p>
          <a:p>
            <a:r>
              <a:rPr lang="tr-TR" b="1" dirty="0"/>
              <a:t>Akreditifin açıldığını ihracatçıya iletir. Ancak, akreditifi ihbar etmeye karar verdiğinde, ihbar ettiği akreditifin gerçek olup olmadığını kontrol etmeye özen gösterir. Eğer akreditifi ihbar etmemeyi tercih ederse Amir Bankaya bu konuda gecikmeksizin bilgi verir.</a:t>
            </a:r>
          </a:p>
          <a:p>
            <a:r>
              <a:rPr lang="tr-TR" b="1" dirty="0"/>
              <a:t>Akreditifte, ihracatçıya karşı ödeme konusunda herhangi bir yükümlülüğü yoktur. Bir anlamda postane görevini üstlenmiştir.</a:t>
            </a:r>
          </a:p>
          <a:p>
            <a:endParaRPr lang="tr-TR" sz="2400" dirty="0"/>
          </a:p>
        </p:txBody>
      </p:sp>
      <p:sp>
        <p:nvSpPr>
          <p:cNvPr id="10" name="Freeform: Shape 9">
            <a:extLst>
              <a:ext uri="{FF2B5EF4-FFF2-40B4-BE49-F238E27FC236}">
                <a16:creationId xmlns:a16="http://schemas.microsoft.com/office/drawing/2014/main" id="{54A9C5F1-B76A-4908-9A82-8F1CD0FB5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01743" y="5346700"/>
            <a:ext cx="4290257" cy="1511301"/>
          </a:xfrm>
          <a:custGeom>
            <a:avLst/>
            <a:gdLst>
              <a:gd name="connsiteX0" fmla="*/ 697617 w 4290257"/>
              <a:gd name="connsiteY0" fmla="*/ 0 h 1511301"/>
              <a:gd name="connsiteX1" fmla="*/ 4290257 w 4290257"/>
              <a:gd name="connsiteY1" fmla="*/ 0 h 1511301"/>
              <a:gd name="connsiteX2" fmla="*/ 4290257 w 4290257"/>
              <a:gd name="connsiteY2" fmla="*/ 1511301 h 1511301"/>
              <a:gd name="connsiteX3" fmla="*/ 2525897 w 4290257"/>
              <a:gd name="connsiteY3" fmla="*/ 1511301 h 1511301"/>
              <a:gd name="connsiteX4" fmla="*/ 0 w 4290257"/>
              <a:gd name="connsiteY4" fmla="*/ 1511301 h 15113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90257" h="1511301">
                <a:moveTo>
                  <a:pt x="697617" y="0"/>
                </a:moveTo>
                <a:lnTo>
                  <a:pt x="4290257" y="0"/>
                </a:lnTo>
                <a:lnTo>
                  <a:pt x="4290257" y="1511301"/>
                </a:lnTo>
                <a:lnTo>
                  <a:pt x="2525897" y="1511301"/>
                </a:lnTo>
                <a:lnTo>
                  <a:pt x="0" y="1511301"/>
                </a:lnTo>
                <a:close/>
              </a:path>
            </a:pathLst>
          </a:custGeom>
          <a:solidFill>
            <a:srgbClr val="404040">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3599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34C7A0FA-56B3-46D8-A422-5684B57CF1B6}"/>
              </a:ext>
            </a:extLst>
          </p:cNvPr>
          <p:cNvSpPr>
            <a:spLocks noGrp="1"/>
          </p:cNvSpPr>
          <p:nvPr>
            <p:ph idx="1"/>
          </p:nvPr>
        </p:nvSpPr>
        <p:spPr>
          <a:xfrm>
            <a:off x="523766" y="213360"/>
            <a:ext cx="6183366" cy="6858000"/>
          </a:xfrm>
        </p:spPr>
        <p:txBody>
          <a:bodyPr>
            <a:normAutofit fontScale="92500" lnSpcReduction="20000"/>
          </a:bodyPr>
          <a:lstStyle/>
          <a:p>
            <a:r>
              <a:rPr lang="tr-TR" sz="2400" b="1" dirty="0">
                <a:solidFill>
                  <a:srgbClr val="FF0000"/>
                </a:solidFill>
              </a:rPr>
              <a:t>Aval Ve Kabul Kredisi</a:t>
            </a:r>
          </a:p>
          <a:p>
            <a:r>
              <a:rPr lang="tr-TR" sz="2400" b="1" dirty="0"/>
              <a:t>Aval kredisinde bankanın alıcı tarafından kabul edilen poliçeye aval vermesi söz konusudur. Kabul kredisinde ise banka, poliçenin muhatabı olarak poliçeyi kabul eder.</a:t>
            </a:r>
          </a:p>
          <a:p>
            <a:r>
              <a:rPr lang="tr-TR" sz="2400" b="1" dirty="0"/>
              <a:t>Banka, aval kredisinde kefil, kabul kredisinde ise asıl borçlu olarak satıcıya karşı poliçenin vadesinde ödeneceğini alıcı hesabına garanti etmektedir. Bu nedenle her iki halde de bankaca alıcıya bir </a:t>
            </a:r>
            <a:r>
              <a:rPr lang="tr-TR" sz="2400" b="1" dirty="0" err="1"/>
              <a:t>gayrinakdi</a:t>
            </a:r>
            <a:r>
              <a:rPr lang="tr-TR" sz="2400" b="1" dirty="0"/>
              <a:t> kredi açılması söz konusudur.</a:t>
            </a:r>
          </a:p>
          <a:p>
            <a:r>
              <a:rPr lang="tr-TR" sz="2400" b="1" dirty="0"/>
              <a:t>Kabul kredisi, satın aldığı mal bedelinin ithalatçı tarafından malı teslim aldığı sırada değil belirlenen bir vade içinde ödeneceğini satıcıya garanti etmek üzere açılan ve </a:t>
            </a:r>
            <a:r>
              <a:rPr lang="tr-TR" sz="2400" b="1" dirty="0" err="1"/>
              <a:t>lehdarın</a:t>
            </a:r>
            <a:r>
              <a:rPr lang="tr-TR" sz="2400" b="1" dirty="0"/>
              <a:t> ibraz edeceği vadeli bir poliçenin bankaca kabulü veya </a:t>
            </a:r>
            <a:r>
              <a:rPr lang="tr-TR" sz="2400" b="1" dirty="0" err="1"/>
              <a:t>avalize</a:t>
            </a:r>
            <a:r>
              <a:rPr lang="tr-TR" sz="2400" b="1" dirty="0"/>
              <a:t> edilmesi suretiyle gerçekleşecek olan bir çeşit akreditiftir. Ancak bir ödeme şekli olmayıp ithalatçı ve ihracatçıların banka kredilerinden yararlandırılmaları şekilleri arasında yer alan kabul kredisinin bu tanımı daha ziyade kabul kredili akreditifleri kapsar. </a:t>
            </a:r>
            <a:r>
              <a:rPr lang="tr-TR" sz="2400" b="1" dirty="0" err="1"/>
              <a:t>Ithalat</a:t>
            </a:r>
            <a:r>
              <a:rPr lang="tr-TR" sz="2400" b="1" dirty="0"/>
              <a:t> bedellerinin ödenmesinde, akreditifte olduğu gibi vesaik mukabili ve mal mukabili ödeme şekillerinde de kabul kredisinden yararlanılması mümkündür.</a:t>
            </a:r>
          </a:p>
          <a:p>
            <a:endParaRPr lang="tr-TR" sz="1300" dirty="0"/>
          </a:p>
        </p:txBody>
      </p:sp>
      <p:sp>
        <p:nvSpPr>
          <p:cNvPr id="19" name="Oval 18">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F46F6CE1-7547-4CB5-9088-1A3FFD98E7E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21" name="Freeform: Shape 20">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23" name="Straight Connector 22">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5" name="Freeform: Shape 24">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28">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906414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3A58148-D452-4F6F-A2FE-EED968DE1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86463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a:extLst>
              <a:ext uri="{FF2B5EF4-FFF2-40B4-BE49-F238E27FC236}">
                <a16:creationId xmlns:a16="http://schemas.microsoft.com/office/drawing/2014/main" id="{3AF853A2-E908-42D5-88A7-31896BCC0F0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2271" y="2122544"/>
            <a:ext cx="914400" cy="914400"/>
          </a:xfrm>
          <a:prstGeom prst="rect">
            <a:avLst/>
          </a:prstGeom>
        </p:spPr>
      </p:pic>
      <p:sp>
        <p:nvSpPr>
          <p:cNvPr id="3" name="İçerik Yer Tutucusu 2">
            <a:extLst>
              <a:ext uri="{FF2B5EF4-FFF2-40B4-BE49-F238E27FC236}">
                <a16:creationId xmlns:a16="http://schemas.microsoft.com/office/drawing/2014/main" id="{CCE3D5FA-2364-4CE5-ADDD-8DA5ADA49C67}"/>
              </a:ext>
            </a:extLst>
          </p:cNvPr>
          <p:cNvSpPr>
            <a:spLocks noGrp="1"/>
          </p:cNvSpPr>
          <p:nvPr>
            <p:ph idx="1"/>
          </p:nvPr>
        </p:nvSpPr>
        <p:spPr>
          <a:xfrm>
            <a:off x="3864634" y="152400"/>
            <a:ext cx="8327365" cy="6705600"/>
          </a:xfrm>
        </p:spPr>
        <p:txBody>
          <a:bodyPr anchor="ctr">
            <a:normAutofit/>
          </a:bodyPr>
          <a:lstStyle/>
          <a:p>
            <a:r>
              <a:rPr lang="tr-TR" sz="3200" b="1" dirty="0">
                <a:solidFill>
                  <a:srgbClr val="FF0000"/>
                </a:solidFill>
              </a:rPr>
              <a:t>Kabul Kredili Akreditif</a:t>
            </a:r>
          </a:p>
          <a:p>
            <a:r>
              <a:rPr lang="tr-TR" sz="3200" b="1" dirty="0"/>
              <a:t>İhracatçının kuşat mektubuna (ithalatçının hazırladığı akreditif metni) uygun vesaiki bankaya ibraz ettiğinde mal bedelini tahsil etmeyip banka tarafından kabul edilmiş poliçenin vadesinde </a:t>
            </a:r>
            <a:r>
              <a:rPr lang="tr-TR" sz="3200" b="1" dirty="0" err="1"/>
              <a:t>ödeneciğini</a:t>
            </a:r>
            <a:r>
              <a:rPr lang="tr-TR" sz="3200" b="1" dirty="0"/>
              <a:t> taahhüt altına bir ödeme şeklidir. Burada poliçe vesaik ekinde ilave olarak, teyitli akreditifte teyit bankası adına, </a:t>
            </a:r>
            <a:r>
              <a:rPr lang="tr-TR" sz="3200" b="1" dirty="0" err="1"/>
              <a:t>teyitsiz</a:t>
            </a:r>
            <a:r>
              <a:rPr lang="tr-TR" sz="3200" b="1" dirty="0"/>
              <a:t> akreditifte ise genellikle amir banka adına düzenlenir. Kabul edilen bu poliçe ile ihracatçı tarafından kendi bankası ya da başka bankaya kırdırılabilir.</a:t>
            </a:r>
          </a:p>
          <a:p>
            <a:endParaRPr lang="tr-TR" dirty="0"/>
          </a:p>
        </p:txBody>
      </p:sp>
    </p:spTree>
    <p:extLst>
      <p:ext uri="{BB962C8B-B14F-4D97-AF65-F5344CB8AC3E}">
        <p14:creationId xmlns:p14="http://schemas.microsoft.com/office/powerpoint/2010/main" val="30127689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1125</Words>
  <Application>Microsoft Office PowerPoint</Application>
  <PresentationFormat>Geniş ekran</PresentationFormat>
  <Paragraphs>44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             AKREDİTİFLİ VE KREDİLİ ÖDEME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5</cp:revision>
  <dcterms:created xsi:type="dcterms:W3CDTF">2020-04-24T12:34:25Z</dcterms:created>
  <dcterms:modified xsi:type="dcterms:W3CDTF">2020-04-24T22:52:38Z</dcterms:modified>
</cp:coreProperties>
</file>