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70" r:id="rId14"/>
    <p:sldId id="271" r:id="rId15"/>
    <p:sldId id="272" r:id="rId16"/>
    <p:sldId id="273" r:id="rId17"/>
    <p:sldId id="274" r:id="rId18"/>
    <p:sldId id="275" r:id="rId19"/>
    <p:sldId id="276" r:id="rId20"/>
    <p:sldId id="277" r:id="rId21"/>
    <p:sldId id="278" r:id="rId22"/>
    <p:sldId id="279" r:id="rId23"/>
    <p:sldId id="280" r:id="rId24"/>
    <p:sldId id="268"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3"/>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69AAE9-E696-7540-B100-E06020A0BE6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FBC6818-75DD-9B4F-B657-9C8111F7ED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0372533-825B-294B-B73D-7E52EF4445C9}"/>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79A53ACC-D7E3-3740-8A58-01CE1C197C7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65813E-2BC2-BC40-9279-88F957703245}"/>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1137188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50C27-E67D-5344-AF80-C008064B4AD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C606AFC-89DF-BA43-82D9-FB0C1CEBD7D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8B5B3A4-6B41-F54B-B4A3-E23F5DBA6FC7}"/>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A68309E4-FFC3-2F45-8A18-DC286F92C0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E4B231-1273-0048-B02E-851FC3571B53}"/>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110842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6786325-2525-1C41-BADF-7A2FC8E7A96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DE66757-9D2B-7F48-B157-9E7610DC767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7251BF9-9F0E-A549-88BF-FA439C2EC4EA}"/>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29077D93-4D79-8741-A5F0-6E3FB26DD64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27666D8-A741-0C4C-BE30-1E317BED6A59}"/>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148298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DB98F1-310A-7242-8C40-77A35D235E3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7AAAD8F-053C-3245-9138-01364FB9A2F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259162-40AF-0D4B-8132-EA16F053D40F}"/>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9DE96133-00DE-2745-9ED7-3258238E02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9EE5745-59A9-C748-9E9D-88BCDEDA387C}"/>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283816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DB23FC-F163-3D47-A5C8-CB898285629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182E2FF-7364-604B-ACFA-132BAE7025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E87B92C-3200-EE40-B37C-890C62BEC49D}"/>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C9257777-B7CF-BD47-A573-35B286D33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34ED83D-22A0-274D-B72F-814589E9CA3F}"/>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51241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1E56E7-9ED3-624E-BD42-FE37EA99286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C7BAA50-6944-6449-B9FA-AF64B50ECFE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29DAD80-7961-3E4F-90D7-E5EC1A94A93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11A1DB-24BE-AF43-88E9-9E2DF1690F50}"/>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6" name="Alt Bilgi Yer Tutucusu 5">
            <a:extLst>
              <a:ext uri="{FF2B5EF4-FFF2-40B4-BE49-F238E27FC236}">
                <a16:creationId xmlns:a16="http://schemas.microsoft.com/office/drawing/2014/main" id="{C96986CC-41BE-3843-9AD8-F2EE941AFF8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52BA01D-654F-0C40-9BAF-38BE3B91178F}"/>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135098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C596EF-BEB8-9C42-9AB5-23DCDABC020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D314817-B6C4-8045-A85E-3E720A09C1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87592DA-0298-D14B-A4AC-08595B84C03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5DA486C-7E79-334C-B4C7-2FF032B62A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881FDA8-573D-9143-A7C2-501BAE36A0E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E2FB50E-CD3A-B046-A8DA-21DD22FE7E21}"/>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8" name="Alt Bilgi Yer Tutucusu 7">
            <a:extLst>
              <a:ext uri="{FF2B5EF4-FFF2-40B4-BE49-F238E27FC236}">
                <a16:creationId xmlns:a16="http://schemas.microsoft.com/office/drawing/2014/main" id="{AA99F6D1-9F80-6E4C-82CC-A58608F725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C58B0A8-D02F-054D-B8DD-45A1674109BF}"/>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207454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D779ED-81C9-F745-8B64-124362ADB36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5B37491-BD36-6243-882C-15A0DF57D0B9}"/>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4" name="Alt Bilgi Yer Tutucusu 3">
            <a:extLst>
              <a:ext uri="{FF2B5EF4-FFF2-40B4-BE49-F238E27FC236}">
                <a16:creationId xmlns:a16="http://schemas.microsoft.com/office/drawing/2014/main" id="{D6E9D1DC-01F8-0549-90B4-F34014E4B22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C52A946-1CC6-0940-BC89-5C0917216E15}"/>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111788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9852394-5ACB-3545-BA2D-E6DC52E53BAF}"/>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3" name="Alt Bilgi Yer Tutucusu 2">
            <a:extLst>
              <a:ext uri="{FF2B5EF4-FFF2-40B4-BE49-F238E27FC236}">
                <a16:creationId xmlns:a16="http://schemas.microsoft.com/office/drawing/2014/main" id="{5B020C03-5393-9647-9C7F-ED5665B2FF3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5C21C3D-1441-CB4F-AB2C-6589E14553CA}"/>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4238360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2B1802-1A98-1A47-9405-559024FA148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F6028F-FB4A-7F4F-996D-5E344DF27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E5B09B-F6C2-5F46-B3C0-5E42F660A5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61F9A35-AA00-714F-924F-A8FA7B6D06CE}"/>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6" name="Alt Bilgi Yer Tutucusu 5">
            <a:extLst>
              <a:ext uri="{FF2B5EF4-FFF2-40B4-BE49-F238E27FC236}">
                <a16:creationId xmlns:a16="http://schemas.microsoft.com/office/drawing/2014/main" id="{EACF0E52-CC38-664C-BE5E-104E003C0D1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558A669-67BE-4940-9872-E0B2113ED061}"/>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45748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8729-D098-D143-A10C-5EFD3EB56E3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A7DD110-D1EF-5046-86E8-CEA7B2D45B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330159D-94B3-6341-8301-C76F4AF355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92E1867-9E40-0E4F-8FC8-8C49C0CE3033}"/>
              </a:ext>
            </a:extLst>
          </p:cNvPr>
          <p:cNvSpPr>
            <a:spLocks noGrp="1"/>
          </p:cNvSpPr>
          <p:nvPr>
            <p:ph type="dt" sz="half" idx="10"/>
          </p:nvPr>
        </p:nvSpPr>
        <p:spPr/>
        <p:txBody>
          <a:bodyPr/>
          <a:lstStyle/>
          <a:p>
            <a:fld id="{02D7133B-C078-8C40-9F30-456687CF3D6C}" type="datetimeFigureOut">
              <a:rPr lang="tr-TR" smtClean="0"/>
              <a:t>10.11.2021</a:t>
            </a:fld>
            <a:endParaRPr lang="tr-TR"/>
          </a:p>
        </p:txBody>
      </p:sp>
      <p:sp>
        <p:nvSpPr>
          <p:cNvPr id="6" name="Alt Bilgi Yer Tutucusu 5">
            <a:extLst>
              <a:ext uri="{FF2B5EF4-FFF2-40B4-BE49-F238E27FC236}">
                <a16:creationId xmlns:a16="http://schemas.microsoft.com/office/drawing/2014/main" id="{65A5539F-BA3A-6540-9110-12536405F10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64E677-0FC9-BE46-AAE9-407E7CB87407}"/>
              </a:ext>
            </a:extLst>
          </p:cNvPr>
          <p:cNvSpPr>
            <a:spLocks noGrp="1"/>
          </p:cNvSpPr>
          <p:nvPr>
            <p:ph type="sldNum" sz="quarter" idx="12"/>
          </p:nvPr>
        </p:nvSpPr>
        <p:spPr/>
        <p:txBody>
          <a:bodyPr/>
          <a:lstStyle/>
          <a:p>
            <a:fld id="{7D3900DB-9271-EE4B-95A8-B28DF32C67D0}" type="slidenum">
              <a:rPr lang="tr-TR" smtClean="0"/>
              <a:t>‹#›</a:t>
            </a:fld>
            <a:endParaRPr lang="tr-TR"/>
          </a:p>
        </p:txBody>
      </p:sp>
    </p:spTree>
    <p:extLst>
      <p:ext uri="{BB962C8B-B14F-4D97-AF65-F5344CB8AC3E}">
        <p14:creationId xmlns:p14="http://schemas.microsoft.com/office/powerpoint/2010/main" val="399519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9F8AF1A-540B-F944-B12E-3DB1C85A0B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D0FBB7F-8CBA-E24C-BF26-683887FD62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115B4E6-5E0A-5345-AD0B-D42E911BE5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7133B-C078-8C40-9F30-456687CF3D6C}" type="datetimeFigureOut">
              <a:rPr lang="tr-TR" smtClean="0"/>
              <a:t>10.11.2021</a:t>
            </a:fld>
            <a:endParaRPr lang="tr-TR"/>
          </a:p>
        </p:txBody>
      </p:sp>
      <p:sp>
        <p:nvSpPr>
          <p:cNvPr id="5" name="Alt Bilgi Yer Tutucusu 4">
            <a:extLst>
              <a:ext uri="{FF2B5EF4-FFF2-40B4-BE49-F238E27FC236}">
                <a16:creationId xmlns:a16="http://schemas.microsoft.com/office/drawing/2014/main" id="{987C2C81-575C-8949-B994-53E40E8889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0B2CA1D-AA56-6245-A502-D9854A6E4B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900DB-9271-EE4B-95A8-B28DF32C67D0}" type="slidenum">
              <a:rPr lang="tr-TR" smtClean="0"/>
              <a:t>‹#›</a:t>
            </a:fld>
            <a:endParaRPr lang="tr-TR"/>
          </a:p>
        </p:txBody>
      </p:sp>
    </p:spTree>
    <p:extLst>
      <p:ext uri="{BB962C8B-B14F-4D97-AF65-F5344CB8AC3E}">
        <p14:creationId xmlns:p14="http://schemas.microsoft.com/office/powerpoint/2010/main" val="3627279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27EAD3-CC3F-DC42-978B-94B934D57DBE}"/>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09A65F32-B803-A741-824D-F57887B6100D}"/>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43331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B9CD6F-4550-6E43-919E-29C42D37E7C7}"/>
              </a:ext>
            </a:extLst>
          </p:cNvPr>
          <p:cNvSpPr>
            <a:spLocks noGrp="1"/>
          </p:cNvSpPr>
          <p:nvPr>
            <p:ph type="title"/>
          </p:nvPr>
        </p:nvSpPr>
        <p:spPr>
          <a:xfrm>
            <a:off x="838200" y="365125"/>
            <a:ext cx="10515600" cy="504669"/>
          </a:xfrm>
        </p:spPr>
        <p:txBody>
          <a:bodyPr>
            <a:normAutofit/>
          </a:bodyPr>
          <a:lstStyle/>
          <a:p>
            <a:r>
              <a:rPr lang="tr-TR" sz="2800" b="1" dirty="0"/>
              <a:t>İkincil </a:t>
            </a:r>
            <a:r>
              <a:rPr lang="tr-TR" sz="2800" b="1" dirty="0" err="1"/>
              <a:t>unipolar</a:t>
            </a:r>
            <a:r>
              <a:rPr lang="tr-TR" sz="2800" b="1" dirty="0"/>
              <a:t> duygu durum bozukluğu sebepleri</a:t>
            </a:r>
          </a:p>
        </p:txBody>
      </p:sp>
      <p:graphicFrame>
        <p:nvGraphicFramePr>
          <p:cNvPr id="5" name="Tablo 5">
            <a:extLst>
              <a:ext uri="{FF2B5EF4-FFF2-40B4-BE49-F238E27FC236}">
                <a16:creationId xmlns:a16="http://schemas.microsoft.com/office/drawing/2014/main" id="{D9F0A4DE-64AC-8341-BAC9-9FDA17E0937E}"/>
              </a:ext>
            </a:extLst>
          </p:cNvPr>
          <p:cNvGraphicFramePr>
            <a:graphicFrameLocks noGrp="1"/>
          </p:cNvGraphicFramePr>
          <p:nvPr>
            <p:ph idx="1"/>
            <p:extLst>
              <p:ext uri="{D42A27DB-BD31-4B8C-83A1-F6EECF244321}">
                <p14:modId xmlns:p14="http://schemas.microsoft.com/office/powerpoint/2010/main" val="3160103107"/>
              </p:ext>
            </p:extLst>
          </p:nvPr>
        </p:nvGraphicFramePr>
        <p:xfrm>
          <a:off x="713678" y="1048214"/>
          <a:ext cx="10640118" cy="5401651"/>
        </p:xfrm>
        <a:graphic>
          <a:graphicData uri="http://schemas.openxmlformats.org/drawingml/2006/table">
            <a:tbl>
              <a:tblPr firstRow="1" bandRow="1">
                <a:tableStyleId>{5C22544A-7EE6-4342-B048-85BDC9FD1C3A}</a:tableStyleId>
              </a:tblPr>
              <a:tblGrid>
                <a:gridCol w="3546706">
                  <a:extLst>
                    <a:ext uri="{9D8B030D-6E8A-4147-A177-3AD203B41FA5}">
                      <a16:colId xmlns:a16="http://schemas.microsoft.com/office/drawing/2014/main" val="572467497"/>
                    </a:ext>
                  </a:extLst>
                </a:gridCol>
                <a:gridCol w="3546706">
                  <a:extLst>
                    <a:ext uri="{9D8B030D-6E8A-4147-A177-3AD203B41FA5}">
                      <a16:colId xmlns:a16="http://schemas.microsoft.com/office/drawing/2014/main" val="2391335132"/>
                    </a:ext>
                  </a:extLst>
                </a:gridCol>
                <a:gridCol w="3546706">
                  <a:extLst>
                    <a:ext uri="{9D8B030D-6E8A-4147-A177-3AD203B41FA5}">
                      <a16:colId xmlns:a16="http://schemas.microsoft.com/office/drawing/2014/main" val="760496203"/>
                    </a:ext>
                  </a:extLst>
                </a:gridCol>
              </a:tblGrid>
              <a:tr h="646771">
                <a:tc>
                  <a:txBody>
                    <a:bodyPr/>
                    <a:lstStyle/>
                    <a:p>
                      <a:r>
                        <a:rPr lang="tr-TR" dirty="0"/>
                        <a:t>Beslenme</a:t>
                      </a:r>
                    </a:p>
                  </a:txBody>
                  <a:tcPr/>
                </a:tc>
                <a:tc>
                  <a:txBody>
                    <a:bodyPr/>
                    <a:lstStyle/>
                    <a:p>
                      <a:r>
                        <a:rPr lang="tr-TR" dirty="0"/>
                        <a:t>Endokrin hastalıklar</a:t>
                      </a:r>
                    </a:p>
                  </a:txBody>
                  <a:tcPr/>
                </a:tc>
                <a:tc>
                  <a:txBody>
                    <a:bodyPr/>
                    <a:lstStyle/>
                    <a:p>
                      <a:r>
                        <a:rPr lang="tr-TR" dirty="0" err="1"/>
                        <a:t>Enfeksiyoz</a:t>
                      </a:r>
                      <a:r>
                        <a:rPr lang="tr-TR" dirty="0"/>
                        <a:t> hastalıklar</a:t>
                      </a:r>
                    </a:p>
                  </a:txBody>
                  <a:tcPr/>
                </a:tc>
                <a:extLst>
                  <a:ext uri="{0D108BD9-81ED-4DB2-BD59-A6C34878D82A}">
                    <a16:rowId xmlns:a16="http://schemas.microsoft.com/office/drawing/2014/main" val="1964643055"/>
                  </a:ext>
                </a:extLst>
              </a:tr>
              <a:tr h="4258532">
                <a:tc>
                  <a:txBody>
                    <a:bodyPr/>
                    <a:lstStyle/>
                    <a:p>
                      <a:r>
                        <a:rPr lang="tr-TR" dirty="0" err="1"/>
                        <a:t>Vit</a:t>
                      </a:r>
                      <a:r>
                        <a:rPr lang="tr-TR" dirty="0"/>
                        <a:t> B 12, </a:t>
                      </a:r>
                      <a:r>
                        <a:rPr lang="tr-TR" dirty="0" err="1"/>
                        <a:t>folat</a:t>
                      </a:r>
                      <a:r>
                        <a:rPr lang="tr-TR" dirty="0"/>
                        <a:t>, demir, </a:t>
                      </a:r>
                      <a:r>
                        <a:rPr lang="tr-TR" dirty="0" err="1"/>
                        <a:t>tiamin</a:t>
                      </a:r>
                      <a:r>
                        <a:rPr lang="tr-TR" dirty="0"/>
                        <a:t>, </a:t>
                      </a:r>
                      <a:r>
                        <a:rPr lang="tr-TR" dirty="0" err="1"/>
                        <a:t>niasin</a:t>
                      </a:r>
                      <a:r>
                        <a:rPr lang="tr-TR" dirty="0"/>
                        <a:t> eksikliği </a:t>
                      </a:r>
                    </a:p>
                    <a:p>
                      <a:endParaRPr lang="tr-TR" dirty="0"/>
                    </a:p>
                    <a:p>
                      <a:r>
                        <a:rPr lang="tr-TR" b="1" dirty="0" err="1"/>
                        <a:t>Romatolojik</a:t>
                      </a:r>
                      <a:r>
                        <a:rPr lang="tr-TR" b="1" dirty="0"/>
                        <a:t> hastalıklar </a:t>
                      </a:r>
                    </a:p>
                    <a:p>
                      <a:r>
                        <a:rPr lang="tr-TR" dirty="0"/>
                        <a:t>Sistemik </a:t>
                      </a:r>
                      <a:r>
                        <a:rPr lang="tr-TR" dirty="0" err="1"/>
                        <a:t>lupus</a:t>
                      </a:r>
                      <a:r>
                        <a:rPr lang="tr-TR" dirty="0"/>
                        <a:t> </a:t>
                      </a:r>
                      <a:r>
                        <a:rPr lang="tr-TR" dirty="0" err="1"/>
                        <a:t>eritematozus</a:t>
                      </a:r>
                      <a:r>
                        <a:rPr lang="tr-TR" dirty="0"/>
                        <a:t> </a:t>
                      </a:r>
                      <a:r>
                        <a:rPr lang="tr-TR" dirty="0" err="1"/>
                        <a:t>Romatoid</a:t>
                      </a:r>
                      <a:r>
                        <a:rPr lang="tr-TR" dirty="0"/>
                        <a:t> </a:t>
                      </a:r>
                      <a:r>
                        <a:rPr lang="tr-TR" dirty="0" err="1"/>
                        <a:t>artrit</a:t>
                      </a:r>
                      <a:r>
                        <a:rPr lang="tr-TR" dirty="0"/>
                        <a:t> </a:t>
                      </a:r>
                      <a:r>
                        <a:rPr lang="tr-TR" dirty="0" err="1"/>
                        <a:t>Sarkoidoz</a:t>
                      </a:r>
                      <a:r>
                        <a:rPr lang="tr-TR" dirty="0"/>
                        <a:t> </a:t>
                      </a:r>
                    </a:p>
                    <a:p>
                      <a:endParaRPr lang="tr-TR" dirty="0"/>
                    </a:p>
                    <a:p>
                      <a:r>
                        <a:rPr lang="tr-TR" b="1" dirty="0"/>
                        <a:t>Kardiyak hastalıklar </a:t>
                      </a:r>
                    </a:p>
                    <a:p>
                      <a:r>
                        <a:rPr lang="tr-TR" dirty="0"/>
                        <a:t>Mitral </a:t>
                      </a:r>
                      <a:r>
                        <a:rPr lang="tr-TR" dirty="0" err="1"/>
                        <a:t>valv</a:t>
                      </a:r>
                      <a:r>
                        <a:rPr lang="tr-TR" dirty="0"/>
                        <a:t> </a:t>
                      </a:r>
                      <a:r>
                        <a:rPr lang="tr-TR" dirty="0" err="1"/>
                        <a:t>prolapsusu</a:t>
                      </a:r>
                      <a:r>
                        <a:rPr lang="tr-TR" dirty="0"/>
                        <a:t> </a:t>
                      </a:r>
                      <a:r>
                        <a:rPr lang="tr-TR" dirty="0" err="1"/>
                        <a:t>Miyokard</a:t>
                      </a:r>
                      <a:r>
                        <a:rPr lang="tr-TR" dirty="0"/>
                        <a:t> </a:t>
                      </a:r>
                      <a:r>
                        <a:rPr lang="tr-TR" dirty="0" err="1"/>
                        <a:t>enfarktürü</a:t>
                      </a:r>
                      <a:r>
                        <a:rPr lang="tr-TR" dirty="0"/>
                        <a:t> Hipertansiyon </a:t>
                      </a:r>
                    </a:p>
                    <a:p>
                      <a:endParaRPr lang="tr-TR" dirty="0"/>
                    </a:p>
                    <a:p>
                      <a:r>
                        <a:rPr lang="tr-TR" b="1" dirty="0" err="1"/>
                        <a:t>Gastrointestinal</a:t>
                      </a:r>
                      <a:r>
                        <a:rPr lang="tr-TR" dirty="0"/>
                        <a:t> </a:t>
                      </a:r>
                      <a:r>
                        <a:rPr lang="tr-TR" b="1" dirty="0"/>
                        <a:t>hastalıklar</a:t>
                      </a:r>
                      <a:r>
                        <a:rPr lang="tr-TR" dirty="0"/>
                        <a:t> </a:t>
                      </a:r>
                    </a:p>
                    <a:p>
                      <a:r>
                        <a:rPr lang="tr-TR" dirty="0"/>
                        <a:t>Siroz </a:t>
                      </a:r>
                      <a:r>
                        <a:rPr lang="tr-TR" dirty="0" err="1"/>
                        <a:t>Pankreatit</a:t>
                      </a:r>
                      <a:r>
                        <a:rPr lang="tr-TR" dirty="0"/>
                        <a:t> </a:t>
                      </a:r>
                      <a:r>
                        <a:rPr lang="tr-TR" dirty="0" err="1"/>
                        <a:t>Enflamatuvar</a:t>
                      </a:r>
                      <a:r>
                        <a:rPr lang="tr-TR" dirty="0"/>
                        <a:t> bağırsak hastalıkları </a:t>
                      </a:r>
                    </a:p>
                    <a:p>
                      <a:endParaRPr lang="tr-TR" dirty="0"/>
                    </a:p>
                    <a:p>
                      <a:r>
                        <a:rPr lang="tr-TR" b="1" dirty="0"/>
                        <a:t>Hematolojik</a:t>
                      </a:r>
                      <a:r>
                        <a:rPr lang="tr-TR" dirty="0"/>
                        <a:t> </a:t>
                      </a:r>
                      <a:r>
                        <a:rPr lang="tr-TR" b="1" dirty="0"/>
                        <a:t>hastalıklar</a:t>
                      </a:r>
                      <a:r>
                        <a:rPr lang="tr-TR" dirty="0"/>
                        <a:t> </a:t>
                      </a:r>
                    </a:p>
                    <a:p>
                      <a:r>
                        <a:rPr lang="tr-TR" dirty="0"/>
                        <a:t>Orak hücreli anemi Hemofili</a:t>
                      </a:r>
                    </a:p>
                  </a:txBody>
                  <a:tcPr/>
                </a:tc>
                <a:tc>
                  <a:txBody>
                    <a:bodyPr/>
                    <a:lstStyle/>
                    <a:p>
                      <a:r>
                        <a:rPr lang="tr-TR" dirty="0" err="1"/>
                        <a:t>Hiper</a:t>
                      </a:r>
                      <a:r>
                        <a:rPr lang="tr-TR" dirty="0"/>
                        <a:t>/</a:t>
                      </a:r>
                      <a:r>
                        <a:rPr lang="tr-TR" dirty="0" err="1"/>
                        <a:t>hipotiroidizm</a:t>
                      </a:r>
                      <a:r>
                        <a:rPr lang="tr-TR" dirty="0"/>
                        <a:t> </a:t>
                      </a:r>
                      <a:r>
                        <a:rPr lang="tr-TR" dirty="0" err="1"/>
                        <a:t>Diabetes</a:t>
                      </a:r>
                      <a:r>
                        <a:rPr lang="tr-TR" dirty="0"/>
                        <a:t> </a:t>
                      </a:r>
                      <a:r>
                        <a:rPr lang="tr-TR" dirty="0" err="1"/>
                        <a:t>mellitus</a:t>
                      </a:r>
                      <a:r>
                        <a:rPr lang="tr-TR" dirty="0"/>
                        <a:t> </a:t>
                      </a:r>
                      <a:r>
                        <a:rPr lang="tr-TR" dirty="0" err="1"/>
                        <a:t>Hiperkalsemi</a:t>
                      </a:r>
                      <a:r>
                        <a:rPr lang="tr-TR" dirty="0"/>
                        <a:t> Menopoz</a:t>
                      </a:r>
                    </a:p>
                    <a:p>
                      <a:endParaRPr lang="tr-TR" dirty="0"/>
                    </a:p>
                    <a:p>
                      <a:r>
                        <a:rPr lang="tr-TR" dirty="0"/>
                        <a:t> </a:t>
                      </a:r>
                      <a:r>
                        <a:rPr lang="tr-TR" b="1" dirty="0"/>
                        <a:t>Nörolojik hastalıklar </a:t>
                      </a:r>
                      <a:endParaRPr lang="tr-TR" dirty="0"/>
                    </a:p>
                    <a:p>
                      <a:r>
                        <a:rPr lang="tr-TR" dirty="0"/>
                        <a:t>İnme Alzheimer </a:t>
                      </a:r>
                      <a:r>
                        <a:rPr lang="tr-TR" dirty="0" err="1"/>
                        <a:t>Huntington</a:t>
                      </a:r>
                      <a:r>
                        <a:rPr lang="tr-TR" dirty="0"/>
                        <a:t> hastalığı </a:t>
                      </a:r>
                      <a:r>
                        <a:rPr lang="tr-TR" dirty="0" err="1"/>
                        <a:t>Multiple</a:t>
                      </a:r>
                      <a:r>
                        <a:rPr lang="tr-TR" dirty="0"/>
                        <a:t> skleroz Kontrolsüz epilepsi Parkinson Migren</a:t>
                      </a:r>
                    </a:p>
                    <a:p>
                      <a:endParaRPr lang="tr-TR" dirty="0"/>
                    </a:p>
                    <a:p>
                      <a:r>
                        <a:rPr lang="tr-TR" dirty="0"/>
                        <a:t> </a:t>
                      </a:r>
                      <a:r>
                        <a:rPr lang="tr-TR" b="1" dirty="0"/>
                        <a:t>Dermatolojik hastalıklar </a:t>
                      </a:r>
                    </a:p>
                    <a:p>
                      <a:r>
                        <a:rPr lang="tr-TR" dirty="0" err="1"/>
                        <a:t>Psöriasis</a:t>
                      </a:r>
                      <a:r>
                        <a:rPr lang="tr-TR" dirty="0"/>
                        <a:t> Saç dökülmesi </a:t>
                      </a:r>
                    </a:p>
                    <a:p>
                      <a:endParaRPr lang="tr-TR" dirty="0"/>
                    </a:p>
                    <a:p>
                      <a:r>
                        <a:rPr lang="tr-TR" b="1" dirty="0" err="1"/>
                        <a:t>Renal</a:t>
                      </a:r>
                      <a:r>
                        <a:rPr lang="tr-TR" b="1" dirty="0"/>
                        <a:t> hastalıklar </a:t>
                      </a:r>
                    </a:p>
                    <a:p>
                      <a:r>
                        <a:rPr lang="tr-TR" dirty="0"/>
                        <a:t>Üremi Kronik Böbrek Yetmezliği</a:t>
                      </a:r>
                    </a:p>
                  </a:txBody>
                  <a:tcPr/>
                </a:tc>
                <a:tc>
                  <a:txBody>
                    <a:bodyPr/>
                    <a:lstStyle/>
                    <a:p>
                      <a:r>
                        <a:rPr lang="tr-TR" dirty="0"/>
                        <a:t>Hepatit </a:t>
                      </a:r>
                      <a:r>
                        <a:rPr lang="tr-TR" dirty="0" err="1"/>
                        <a:t>İnfluenza</a:t>
                      </a:r>
                      <a:r>
                        <a:rPr lang="tr-TR" dirty="0"/>
                        <a:t> </a:t>
                      </a:r>
                      <a:r>
                        <a:rPr lang="tr-TR" dirty="0" err="1"/>
                        <a:t>İnfeksiyoz</a:t>
                      </a:r>
                      <a:r>
                        <a:rPr lang="tr-TR" dirty="0"/>
                        <a:t> </a:t>
                      </a:r>
                      <a:r>
                        <a:rPr lang="tr-TR" dirty="0" err="1"/>
                        <a:t>mononükleoz</a:t>
                      </a:r>
                      <a:r>
                        <a:rPr lang="tr-TR" dirty="0"/>
                        <a:t> Tüberküloz AIDS</a:t>
                      </a:r>
                    </a:p>
                    <a:p>
                      <a:endParaRPr lang="tr-TR" dirty="0"/>
                    </a:p>
                    <a:p>
                      <a:r>
                        <a:rPr lang="tr-TR" b="1" dirty="0"/>
                        <a:t> </a:t>
                      </a:r>
                      <a:r>
                        <a:rPr lang="tr-TR" b="1" dirty="0" err="1"/>
                        <a:t>Neoplastik</a:t>
                      </a:r>
                      <a:r>
                        <a:rPr lang="tr-TR" b="1" dirty="0"/>
                        <a:t> hastalıklar </a:t>
                      </a:r>
                    </a:p>
                    <a:p>
                      <a:r>
                        <a:rPr lang="tr-TR" dirty="0"/>
                        <a:t>Pankreas </a:t>
                      </a:r>
                      <a:r>
                        <a:rPr lang="tr-TR" dirty="0" err="1"/>
                        <a:t>ca</a:t>
                      </a:r>
                      <a:r>
                        <a:rPr lang="tr-TR" dirty="0"/>
                        <a:t> </a:t>
                      </a:r>
                      <a:r>
                        <a:rPr lang="tr-TR" dirty="0" err="1"/>
                        <a:t>Lenfoma</a:t>
                      </a:r>
                      <a:r>
                        <a:rPr lang="tr-TR" dirty="0"/>
                        <a:t> Lösemi Akciğer </a:t>
                      </a:r>
                      <a:r>
                        <a:rPr lang="tr-TR" dirty="0" err="1"/>
                        <a:t>ca</a:t>
                      </a:r>
                      <a:r>
                        <a:rPr lang="tr-TR" dirty="0"/>
                        <a:t> </a:t>
                      </a:r>
                    </a:p>
                    <a:p>
                      <a:endParaRPr lang="tr-TR" dirty="0"/>
                    </a:p>
                    <a:p>
                      <a:r>
                        <a:rPr lang="tr-TR" b="1" dirty="0"/>
                        <a:t>Madde ve toksinler </a:t>
                      </a:r>
                    </a:p>
                    <a:p>
                      <a:r>
                        <a:rPr lang="tr-TR" dirty="0" err="1"/>
                        <a:t>Barbitürat</a:t>
                      </a:r>
                      <a:r>
                        <a:rPr lang="tr-TR" dirty="0"/>
                        <a:t>, </a:t>
                      </a:r>
                      <a:r>
                        <a:rPr lang="tr-TR" dirty="0" err="1"/>
                        <a:t>benzodiazepin</a:t>
                      </a:r>
                      <a:r>
                        <a:rPr lang="tr-TR" dirty="0"/>
                        <a:t>, </a:t>
                      </a:r>
                      <a:r>
                        <a:rPr lang="tr-TR" dirty="0" err="1"/>
                        <a:t>simetidin</a:t>
                      </a:r>
                      <a:r>
                        <a:rPr lang="tr-TR" dirty="0"/>
                        <a:t>, </a:t>
                      </a:r>
                      <a:r>
                        <a:rPr lang="tr-TR" dirty="0" err="1"/>
                        <a:t>betabloker</a:t>
                      </a:r>
                      <a:r>
                        <a:rPr lang="tr-TR" dirty="0"/>
                        <a:t>, </a:t>
                      </a:r>
                      <a:r>
                        <a:rPr lang="tr-TR" dirty="0" err="1"/>
                        <a:t>steroid</a:t>
                      </a:r>
                      <a:r>
                        <a:rPr lang="tr-TR" dirty="0"/>
                        <a:t>, </a:t>
                      </a:r>
                      <a:r>
                        <a:rPr lang="tr-TR" dirty="0" err="1"/>
                        <a:t>indometazin</a:t>
                      </a:r>
                      <a:r>
                        <a:rPr lang="tr-TR" dirty="0"/>
                        <a:t>, </a:t>
                      </a:r>
                      <a:r>
                        <a:rPr lang="tr-TR" dirty="0" err="1"/>
                        <a:t>alfametildopa</a:t>
                      </a:r>
                      <a:r>
                        <a:rPr lang="tr-TR" dirty="0"/>
                        <a:t>, oral </a:t>
                      </a:r>
                      <a:r>
                        <a:rPr lang="tr-TR" dirty="0" err="1"/>
                        <a:t>kontraseptif</a:t>
                      </a:r>
                      <a:r>
                        <a:rPr lang="tr-TR" dirty="0"/>
                        <a:t>, </a:t>
                      </a:r>
                      <a:r>
                        <a:rPr lang="tr-TR" dirty="0" err="1"/>
                        <a:t>sülfonamid</a:t>
                      </a:r>
                      <a:r>
                        <a:rPr lang="tr-TR" dirty="0"/>
                        <a:t>, kokain, dijitaller</a:t>
                      </a:r>
                    </a:p>
                  </a:txBody>
                  <a:tcPr/>
                </a:tc>
                <a:extLst>
                  <a:ext uri="{0D108BD9-81ED-4DB2-BD59-A6C34878D82A}">
                    <a16:rowId xmlns:a16="http://schemas.microsoft.com/office/drawing/2014/main" val="1388263606"/>
                  </a:ext>
                </a:extLst>
              </a:tr>
            </a:tbl>
          </a:graphicData>
        </a:graphic>
      </p:graphicFrame>
    </p:spTree>
    <p:extLst>
      <p:ext uri="{BB962C8B-B14F-4D97-AF65-F5344CB8AC3E}">
        <p14:creationId xmlns:p14="http://schemas.microsoft.com/office/powerpoint/2010/main" val="912229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CC95D3-6632-9544-BC5E-87CE4A9DAF1D}"/>
              </a:ext>
            </a:extLst>
          </p:cNvPr>
          <p:cNvSpPr>
            <a:spLocks noGrp="1"/>
          </p:cNvSpPr>
          <p:nvPr>
            <p:ph type="title"/>
          </p:nvPr>
        </p:nvSpPr>
        <p:spPr>
          <a:xfrm>
            <a:off x="838200" y="365126"/>
            <a:ext cx="10515600" cy="1095540"/>
          </a:xfrm>
        </p:spPr>
        <p:txBody>
          <a:bodyPr/>
          <a:lstStyle/>
          <a:p>
            <a:r>
              <a:rPr lang="tr-TR" dirty="0"/>
              <a:t>Depresyon Tarama ve Tanı Testleri</a:t>
            </a:r>
          </a:p>
        </p:txBody>
      </p:sp>
      <p:sp>
        <p:nvSpPr>
          <p:cNvPr id="3" name="İçerik Yer Tutucusu 2">
            <a:extLst>
              <a:ext uri="{FF2B5EF4-FFF2-40B4-BE49-F238E27FC236}">
                <a16:creationId xmlns:a16="http://schemas.microsoft.com/office/drawing/2014/main" id="{38F091F9-C207-B646-A6C8-294CDE1F36DF}"/>
              </a:ext>
            </a:extLst>
          </p:cNvPr>
          <p:cNvSpPr>
            <a:spLocks noGrp="1"/>
          </p:cNvSpPr>
          <p:nvPr>
            <p:ph idx="1"/>
          </p:nvPr>
        </p:nvSpPr>
        <p:spPr>
          <a:xfrm>
            <a:off x="838200" y="1258784"/>
            <a:ext cx="10515600" cy="4918179"/>
          </a:xfrm>
        </p:spPr>
        <p:txBody>
          <a:bodyPr>
            <a:normAutofit fontScale="92500" lnSpcReduction="20000"/>
          </a:bodyPr>
          <a:lstStyle/>
          <a:p>
            <a:r>
              <a:rPr lang="tr-TR" dirty="0"/>
              <a:t>Birinci basamakta depresyonun rutin olarak taranması konusunda farklı görüşler mevcuttur. USPSTF (U.S. </a:t>
            </a:r>
            <a:r>
              <a:rPr lang="tr-TR" dirty="0" err="1"/>
              <a:t>Preventive</a:t>
            </a:r>
            <a:r>
              <a:rPr lang="tr-TR" dirty="0"/>
              <a:t> Services </a:t>
            </a:r>
            <a:r>
              <a:rPr lang="tr-TR" dirty="0" err="1"/>
              <a:t>Task</a:t>
            </a:r>
            <a:r>
              <a:rPr lang="tr-TR" dirty="0"/>
              <a:t> Force / Birleşik Devletler Koruyucu Hizmetler Görev Gücü) tüm </a:t>
            </a:r>
            <a:r>
              <a:rPr lang="tr-TR" dirty="0" err="1"/>
              <a:t>adölesanlar</a:t>
            </a:r>
            <a:r>
              <a:rPr lang="tr-TR" dirty="0"/>
              <a:t> (12-18 yaş arası) ve erişkinlerde (&gt; 18 yaş) hasta tanı, tedavisi ve takibi için </a:t>
            </a:r>
            <a:r>
              <a:rPr lang="tr-TR" dirty="0" err="1"/>
              <a:t>multidisipliner</a:t>
            </a:r>
            <a:r>
              <a:rPr lang="tr-TR" dirty="0"/>
              <a:t> (Psikiyatrist, psikolog, </a:t>
            </a:r>
            <a:r>
              <a:rPr lang="tr-TR" dirty="0" err="1"/>
              <a:t>terapistvb</a:t>
            </a:r>
            <a:r>
              <a:rPr lang="tr-TR" dirty="0"/>
              <a:t>.) bir hizmet sunumu sağlayan kurumlarda tüm bireylerin depresyon açısından taranması gerektiğini belirtmektedir. </a:t>
            </a:r>
          </a:p>
          <a:p>
            <a:r>
              <a:rPr lang="tr-TR" dirty="0"/>
              <a:t> USPSTF, özellikle tarama yaparken hastalara DSM-V TR tanı kriterlerinde de vurgulanan iki kritik sorunun öneminin altını çizmiştir. </a:t>
            </a:r>
          </a:p>
          <a:p>
            <a:r>
              <a:rPr lang="tr-TR" dirty="0"/>
              <a:t>Bunlar </a:t>
            </a:r>
            <a:r>
              <a:rPr lang="tr-TR" b="1" i="1" dirty="0"/>
              <a:t>“Son iki haftadır kendini nedensiz yere mutsuz hissediyor musunuz?” ve “Eskiden yapmaktan zevk aldığınız ve ilgi duyduğunuz şeylere karşı son iki haftadır ilginizde azalma oldu mu?” </a:t>
            </a:r>
            <a:r>
              <a:rPr lang="tr-TR" dirty="0"/>
              <a:t>sorularıdır. Bu iki sorudan birisine bile evet diyen bir bireye uygulanacak daha uzun bir tanı ve /veya tarama testi, belirgin şekilde depresyon lehinde anlamlı sonuç vermektedir.</a:t>
            </a:r>
          </a:p>
        </p:txBody>
      </p:sp>
    </p:spTree>
    <p:extLst>
      <p:ext uri="{BB962C8B-B14F-4D97-AF65-F5344CB8AC3E}">
        <p14:creationId xmlns:p14="http://schemas.microsoft.com/office/powerpoint/2010/main" val="145983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D54292-B621-6941-991B-CF1C032BDB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E6A50E3-B622-C746-A3B5-8019CB7B39AD}"/>
              </a:ext>
            </a:extLst>
          </p:cNvPr>
          <p:cNvSpPr>
            <a:spLocks noGrp="1"/>
          </p:cNvSpPr>
          <p:nvPr>
            <p:ph idx="1"/>
          </p:nvPr>
        </p:nvSpPr>
        <p:spPr/>
        <p:txBody>
          <a:bodyPr/>
          <a:lstStyle/>
          <a:p>
            <a:r>
              <a:rPr lang="tr-TR" dirty="0"/>
              <a:t>Ülkemizde, hastanın kendi kendine uyguladıkları ölçekler arasında, </a:t>
            </a:r>
            <a:r>
              <a:rPr lang="tr-TR" dirty="0" err="1"/>
              <a:t>Beck</a:t>
            </a:r>
            <a:r>
              <a:rPr lang="tr-TR" dirty="0"/>
              <a:t> Depresyon Envanteri (BDE) ve </a:t>
            </a:r>
            <a:r>
              <a:rPr lang="tr-TR" dirty="0" err="1"/>
              <a:t>Zung</a:t>
            </a:r>
            <a:r>
              <a:rPr lang="tr-TR" dirty="0"/>
              <a:t> Depresyon Anketi sayılabilir. </a:t>
            </a:r>
          </a:p>
          <a:p>
            <a:r>
              <a:rPr lang="tr-TR" dirty="0"/>
              <a:t> Hekimin, hastasına yüz yüze uyguladıkları arasında, Hamilton Depresyon Derecelendirme Ölçeği, </a:t>
            </a:r>
            <a:r>
              <a:rPr lang="tr-TR" dirty="0" err="1"/>
              <a:t>Montgomery-Asberg</a:t>
            </a:r>
            <a:r>
              <a:rPr lang="tr-TR" dirty="0"/>
              <a:t> Depresyon Derecelendirme Ölçeği örnek gösterilebilir. </a:t>
            </a:r>
          </a:p>
          <a:p>
            <a:r>
              <a:rPr lang="tr-TR" dirty="0"/>
              <a:t>Belirli yaş grupları için geliştirilmiş depresyon ölçekleri arasında ise Çocuklar İçin Depresyon Ölçeği, </a:t>
            </a:r>
            <a:r>
              <a:rPr lang="tr-TR" dirty="0" err="1"/>
              <a:t>Geriatrik</a:t>
            </a:r>
            <a:r>
              <a:rPr lang="tr-TR" dirty="0"/>
              <a:t> Depresyon Ölçeği bulunmaktadır. </a:t>
            </a:r>
          </a:p>
        </p:txBody>
      </p:sp>
    </p:spTree>
    <p:extLst>
      <p:ext uri="{BB962C8B-B14F-4D97-AF65-F5344CB8AC3E}">
        <p14:creationId xmlns:p14="http://schemas.microsoft.com/office/powerpoint/2010/main" val="1581300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9CF3F6-821D-724F-865C-55FBCF80198E}"/>
              </a:ext>
            </a:extLst>
          </p:cNvPr>
          <p:cNvSpPr>
            <a:spLocks noGrp="1"/>
          </p:cNvSpPr>
          <p:nvPr>
            <p:ph type="title"/>
          </p:nvPr>
        </p:nvSpPr>
        <p:spPr>
          <a:xfrm>
            <a:off x="838200" y="365125"/>
            <a:ext cx="10515600" cy="549275"/>
          </a:xfrm>
        </p:spPr>
        <p:txBody>
          <a:bodyPr>
            <a:normAutofit fontScale="90000"/>
          </a:bodyPr>
          <a:lstStyle/>
          <a:p>
            <a:r>
              <a:rPr lang="tr-TR" sz="3600" b="1" dirty="0"/>
              <a:t>Konsültasyon veya Sevk Kriterleri</a:t>
            </a:r>
          </a:p>
        </p:txBody>
      </p:sp>
      <p:sp>
        <p:nvSpPr>
          <p:cNvPr id="3" name="İçerik Yer Tutucusu 2">
            <a:extLst>
              <a:ext uri="{FF2B5EF4-FFF2-40B4-BE49-F238E27FC236}">
                <a16:creationId xmlns:a16="http://schemas.microsoft.com/office/drawing/2014/main" id="{7A6FF0F9-34A7-1747-80F7-038BB68DE882}"/>
              </a:ext>
            </a:extLst>
          </p:cNvPr>
          <p:cNvSpPr>
            <a:spLocks noGrp="1"/>
          </p:cNvSpPr>
          <p:nvPr>
            <p:ph idx="1"/>
          </p:nvPr>
        </p:nvSpPr>
        <p:spPr>
          <a:xfrm>
            <a:off x="498764" y="914400"/>
            <a:ext cx="10855036" cy="5262563"/>
          </a:xfrm>
        </p:spPr>
        <p:txBody>
          <a:bodyPr>
            <a:normAutofit fontScale="92500" lnSpcReduction="20000"/>
          </a:bodyPr>
          <a:lstStyle/>
          <a:p>
            <a:r>
              <a:rPr lang="tr-TR" dirty="0"/>
              <a:t>Birinci basamak hekiminin, depresyon tanısı alan bir hastası olduğunda ilk yapması gereken, hastanın başka bir merkeze sevk edilip edilmeyeceğine karar verilmesidir. </a:t>
            </a:r>
          </a:p>
          <a:p>
            <a:r>
              <a:rPr lang="tr-TR" dirty="0"/>
              <a:t>Bu açıdan, depresyon hastasının intihar riskini değerlendirmek hayati önem taşımaktadır. Hastada intihar düşüncesi ve bununla ilgili herhangi bir plan varlığında, hasta vakit geçirilmeden ciddi psikiyatrik yardım sunan bir merkeze yönlendirilmelidir.</a:t>
            </a:r>
          </a:p>
          <a:p>
            <a:r>
              <a:rPr lang="tr-TR" dirty="0"/>
              <a:t>Hastanın günlük işlevselliğinde ciddi azalma, günlük işlevleri etkileyecek düzeyde eşlik eden bilişsel bozukluk, </a:t>
            </a:r>
            <a:r>
              <a:rPr lang="tr-TR" dirty="0" err="1"/>
              <a:t>psikotik</a:t>
            </a:r>
            <a:r>
              <a:rPr lang="tr-TR" dirty="0"/>
              <a:t> semptom, bağımlılık yapıcı madde kullanımı, daha öncesinde </a:t>
            </a:r>
            <a:r>
              <a:rPr lang="tr-TR" dirty="0" err="1"/>
              <a:t>bipolar</a:t>
            </a:r>
            <a:r>
              <a:rPr lang="tr-TR" dirty="0"/>
              <a:t> hastalık hikayesi ve / veya ciddi başka bir psikiyatrik bozukluk varlığında hasta bir psikiyatriste zaman kaybedilmeden sevk edilmelidir. </a:t>
            </a:r>
          </a:p>
          <a:p>
            <a:r>
              <a:rPr lang="tr-TR" dirty="0"/>
              <a:t>Ayrıca etkin dozda ve sürede en az iki tedavi denemesine karşılık hasta semptomlarında değişiklik olmuyor veya istenen düzeyde değilse hasta </a:t>
            </a:r>
            <a:r>
              <a:rPr lang="tr-TR" dirty="0" err="1"/>
              <a:t>Elektrokonvülziv</a:t>
            </a:r>
            <a:r>
              <a:rPr lang="tr-TR" dirty="0"/>
              <a:t> tedavi (EKT) açısından değerlendirilmek üzere yine bir psikiyatriste sevk edilebilir.</a:t>
            </a:r>
          </a:p>
        </p:txBody>
      </p:sp>
    </p:spTree>
    <p:extLst>
      <p:ext uri="{BB962C8B-B14F-4D97-AF65-F5344CB8AC3E}">
        <p14:creationId xmlns:p14="http://schemas.microsoft.com/office/powerpoint/2010/main" val="4191727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DC2C7F-CCB8-9E49-84ED-A05CD6DC13A7}"/>
              </a:ext>
            </a:extLst>
          </p:cNvPr>
          <p:cNvSpPr>
            <a:spLocks noGrp="1"/>
          </p:cNvSpPr>
          <p:nvPr>
            <p:ph type="title"/>
          </p:nvPr>
        </p:nvSpPr>
        <p:spPr>
          <a:xfrm>
            <a:off x="838200" y="365126"/>
            <a:ext cx="10515600" cy="632402"/>
          </a:xfrm>
        </p:spPr>
        <p:txBody>
          <a:bodyPr>
            <a:normAutofit/>
          </a:bodyPr>
          <a:lstStyle/>
          <a:p>
            <a:r>
              <a:rPr lang="tr-TR" sz="3200" b="1" dirty="0"/>
              <a:t>TEDAVİ</a:t>
            </a:r>
          </a:p>
        </p:txBody>
      </p:sp>
      <p:sp>
        <p:nvSpPr>
          <p:cNvPr id="3" name="İçerik Yer Tutucusu 2">
            <a:extLst>
              <a:ext uri="{FF2B5EF4-FFF2-40B4-BE49-F238E27FC236}">
                <a16:creationId xmlns:a16="http://schemas.microsoft.com/office/drawing/2014/main" id="{1F286993-D74D-0640-B050-B356D8194DBB}"/>
              </a:ext>
            </a:extLst>
          </p:cNvPr>
          <p:cNvSpPr>
            <a:spLocks noGrp="1"/>
          </p:cNvSpPr>
          <p:nvPr>
            <p:ph idx="1"/>
          </p:nvPr>
        </p:nvSpPr>
        <p:spPr>
          <a:xfrm>
            <a:off x="838200" y="997528"/>
            <a:ext cx="10515600" cy="5179435"/>
          </a:xfrm>
        </p:spPr>
        <p:txBody>
          <a:bodyPr/>
          <a:lstStyle/>
          <a:p>
            <a:r>
              <a:rPr lang="tr-TR" dirty="0"/>
              <a:t>Depresyon tedavisi </a:t>
            </a:r>
            <a:r>
              <a:rPr lang="tr-TR" b="1" dirty="0"/>
              <a:t>bireysel </a:t>
            </a:r>
            <a:r>
              <a:rPr lang="tr-TR" dirty="0"/>
              <a:t>olmalıdır. </a:t>
            </a:r>
          </a:p>
          <a:p>
            <a:r>
              <a:rPr lang="tr-TR" dirty="0"/>
              <a:t>En başarılı tedavi sonuçları, </a:t>
            </a:r>
            <a:r>
              <a:rPr lang="tr-TR" b="1" dirty="0" err="1"/>
              <a:t>biyopsikososyal</a:t>
            </a:r>
            <a:r>
              <a:rPr lang="tr-TR" b="1" dirty="0"/>
              <a:t> yaklaşımla planlanan </a:t>
            </a:r>
            <a:r>
              <a:rPr lang="tr-TR" dirty="0"/>
              <a:t>terapilerden elde edilebilir. Farmakolojik tedavinin yanı sıra, sosyal çevre desteği ve psikoterapi çok başarılı sonuç verebilir. </a:t>
            </a:r>
          </a:p>
          <a:p>
            <a:r>
              <a:rPr lang="tr-TR" dirty="0"/>
              <a:t>Tedavinin ilk basamağında, hastanın özelliklerine göre tercih edilen bir </a:t>
            </a:r>
            <a:r>
              <a:rPr lang="tr-TR" dirty="0" err="1"/>
              <a:t>antidepresif</a:t>
            </a:r>
            <a:r>
              <a:rPr lang="tr-TR" dirty="0"/>
              <a:t> ilaç, en az üç haftası etkin, </a:t>
            </a:r>
            <a:r>
              <a:rPr lang="tr-TR" dirty="0" err="1"/>
              <a:t>tolere</a:t>
            </a:r>
            <a:r>
              <a:rPr lang="tr-TR" dirty="0"/>
              <a:t> edilen en üst dozdan, ortalama altı haftalık bir süre için kullanılmalıdır. </a:t>
            </a:r>
          </a:p>
          <a:p>
            <a:r>
              <a:rPr lang="tr-TR" dirty="0"/>
              <a:t>Bu süreden sonra, tedavi sonuçları değerlendirilerek gerekiyorsa başka bir alternatif ilaca geçilebilir. Hastanın daha önceden kullandığı ve yarar gördüğü bir ilaç varsa ilk tercih olarak seçilmelidir.</a:t>
            </a:r>
          </a:p>
        </p:txBody>
      </p:sp>
    </p:spTree>
    <p:extLst>
      <p:ext uri="{BB962C8B-B14F-4D97-AF65-F5344CB8AC3E}">
        <p14:creationId xmlns:p14="http://schemas.microsoft.com/office/powerpoint/2010/main" val="4220923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73B102-15C1-294F-AA33-E2B87442126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C55B97-1BE8-0C41-A70C-1DD764284BB6}"/>
              </a:ext>
            </a:extLst>
          </p:cNvPr>
          <p:cNvSpPr>
            <a:spLocks noGrp="1"/>
          </p:cNvSpPr>
          <p:nvPr>
            <p:ph idx="1"/>
          </p:nvPr>
        </p:nvSpPr>
        <p:spPr/>
        <p:txBody>
          <a:bodyPr/>
          <a:lstStyle/>
          <a:p>
            <a:r>
              <a:rPr lang="tr-TR" dirty="0" err="1"/>
              <a:t>Farmakoterapinin</a:t>
            </a:r>
            <a:r>
              <a:rPr lang="tr-TR" dirty="0"/>
              <a:t> etkinliği, kişinin sosyal ve hastalık özellikleri ile değişmektedir. Erken tedaviye başlandığı, </a:t>
            </a:r>
            <a:r>
              <a:rPr lang="tr-TR" dirty="0" err="1"/>
              <a:t>distimik</a:t>
            </a:r>
            <a:r>
              <a:rPr lang="tr-TR" dirty="0"/>
              <a:t> veya depresyon sürelerinin kısa olduğu durumlarda, başta psikoz olmak üzere kişinin ilave bir psikiyatrik hastalığının olmadığı hallerde, alkol veya başka bağımlılık yapıcı madde kullanımı yoksa </a:t>
            </a:r>
            <a:r>
              <a:rPr lang="tr-TR" dirty="0" err="1"/>
              <a:t>farmakoterapi</a:t>
            </a:r>
            <a:r>
              <a:rPr lang="tr-TR" dirty="0"/>
              <a:t> çok daha etkin sonuçlar vermektedir. Ayrıca, kişinin hastalık öncesi sosyal aktivitelerinin yeterli düzeyde olması, başta aile olmak üzere sosyal ve iş çevresinden yeterli destek gördüğü hallerde, olumsuz hayat olaylarının sıklığı ve şiddetinin belirli bir düzeyde kaldığı hallerde tedavi daha başarılı olmaktadır.</a:t>
            </a:r>
          </a:p>
        </p:txBody>
      </p:sp>
    </p:spTree>
    <p:extLst>
      <p:ext uri="{BB962C8B-B14F-4D97-AF65-F5344CB8AC3E}">
        <p14:creationId xmlns:p14="http://schemas.microsoft.com/office/powerpoint/2010/main" val="1456604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E3F986-D374-854E-8CAB-FFD32849D85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F76D206-2C79-AF41-AD45-EB39E475F831}"/>
              </a:ext>
            </a:extLst>
          </p:cNvPr>
          <p:cNvSpPr>
            <a:spLocks noGrp="1"/>
          </p:cNvSpPr>
          <p:nvPr>
            <p:ph idx="1"/>
          </p:nvPr>
        </p:nvSpPr>
        <p:spPr/>
        <p:txBody>
          <a:bodyPr/>
          <a:lstStyle/>
          <a:p>
            <a:r>
              <a:rPr lang="tr-TR" dirty="0"/>
              <a:t>Hamile ve emziren kadınlarda B kategorisindeki (FDA) </a:t>
            </a:r>
            <a:r>
              <a:rPr lang="tr-TR" dirty="0" err="1"/>
              <a:t>antidepresanlar</a:t>
            </a:r>
            <a:r>
              <a:rPr lang="tr-TR" dirty="0"/>
              <a:t> verilebilir (</a:t>
            </a:r>
            <a:r>
              <a:rPr lang="tr-TR" dirty="0" err="1"/>
              <a:t>Sertralin</a:t>
            </a:r>
            <a:r>
              <a:rPr lang="tr-TR" dirty="0"/>
              <a:t>). Gebeliğin ilk 3 ayında tek seçenek </a:t>
            </a:r>
            <a:r>
              <a:rPr lang="tr-TR" dirty="0" err="1"/>
              <a:t>EKT’dir</a:t>
            </a:r>
            <a:r>
              <a:rPr lang="tr-TR" dirty="0"/>
              <a:t>. EKT, yine, yaşlılarda </a:t>
            </a:r>
            <a:r>
              <a:rPr lang="tr-TR" dirty="0" err="1"/>
              <a:t>major</a:t>
            </a:r>
            <a:r>
              <a:rPr lang="tr-TR" dirty="0"/>
              <a:t> depresyonda etkinliği bilinen ve en sık kullanılan tedavi seçeneklerinden biridir.</a:t>
            </a:r>
          </a:p>
          <a:p>
            <a:r>
              <a:rPr lang="tr-TR" dirty="0"/>
              <a:t>Birinci basamakta, günümüzde gelişmiş güvenlik ve </a:t>
            </a:r>
            <a:r>
              <a:rPr lang="tr-TR" dirty="0" err="1"/>
              <a:t>tolerabilite</a:t>
            </a:r>
            <a:r>
              <a:rPr lang="tr-TR" dirty="0"/>
              <a:t> özellikleri sebebiyle, SSRI ve </a:t>
            </a:r>
            <a:r>
              <a:rPr lang="tr-TR" dirty="0" err="1"/>
              <a:t>serotonin</a:t>
            </a:r>
            <a:r>
              <a:rPr lang="tr-TR" dirty="0"/>
              <a:t> </a:t>
            </a:r>
            <a:r>
              <a:rPr lang="tr-TR" dirty="0" err="1"/>
              <a:t>noradrenalin</a:t>
            </a:r>
            <a:r>
              <a:rPr lang="tr-TR" dirty="0"/>
              <a:t> gerialım inhibitörleri (SNRI) daha sıklıkla kullanılmaktadır. </a:t>
            </a:r>
            <a:r>
              <a:rPr lang="tr-TR" dirty="0" err="1"/>
              <a:t>Monoamin</a:t>
            </a:r>
            <a:r>
              <a:rPr lang="tr-TR" dirty="0"/>
              <a:t> </a:t>
            </a:r>
            <a:r>
              <a:rPr lang="tr-TR" dirty="0" err="1"/>
              <a:t>oksidaz</a:t>
            </a:r>
            <a:r>
              <a:rPr lang="tr-TR" dirty="0"/>
              <a:t> (MAO) inhibitörleri ve </a:t>
            </a:r>
            <a:r>
              <a:rPr lang="tr-TR" dirty="0" err="1"/>
              <a:t>trisiklik</a:t>
            </a:r>
            <a:r>
              <a:rPr lang="tr-TR" dirty="0"/>
              <a:t> </a:t>
            </a:r>
            <a:r>
              <a:rPr lang="tr-TR" dirty="0" err="1"/>
              <a:t>antidepresanlar</a:t>
            </a:r>
            <a:r>
              <a:rPr lang="tr-TR" dirty="0"/>
              <a:t> (TCA) artık çok daha az miktarda tercih edilmektedir. </a:t>
            </a:r>
            <a:r>
              <a:rPr lang="tr-TR" dirty="0" err="1"/>
              <a:t>Antidepresan</a:t>
            </a:r>
            <a:r>
              <a:rPr lang="tr-TR" dirty="0"/>
              <a:t> ilaç tedavisi sırasında alkol alınması önerilmemektedir.</a:t>
            </a:r>
          </a:p>
        </p:txBody>
      </p:sp>
    </p:spTree>
    <p:extLst>
      <p:ext uri="{BB962C8B-B14F-4D97-AF65-F5344CB8AC3E}">
        <p14:creationId xmlns:p14="http://schemas.microsoft.com/office/powerpoint/2010/main" val="2253214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846DD5-B0E6-1F42-982E-3C36BB4BF7FB}"/>
              </a:ext>
            </a:extLst>
          </p:cNvPr>
          <p:cNvSpPr>
            <a:spLocks noGrp="1"/>
          </p:cNvSpPr>
          <p:nvPr>
            <p:ph type="title"/>
          </p:nvPr>
        </p:nvSpPr>
        <p:spPr/>
        <p:txBody>
          <a:bodyPr/>
          <a:lstStyle/>
          <a:p>
            <a:r>
              <a:rPr lang="tr-TR" dirty="0"/>
              <a:t>İzlem</a:t>
            </a:r>
          </a:p>
        </p:txBody>
      </p:sp>
      <p:sp>
        <p:nvSpPr>
          <p:cNvPr id="3" name="İçerik Yer Tutucusu 2">
            <a:extLst>
              <a:ext uri="{FF2B5EF4-FFF2-40B4-BE49-F238E27FC236}">
                <a16:creationId xmlns:a16="http://schemas.microsoft.com/office/drawing/2014/main" id="{F185E658-47FD-F94A-A9FA-4266A904DA79}"/>
              </a:ext>
            </a:extLst>
          </p:cNvPr>
          <p:cNvSpPr>
            <a:spLocks noGrp="1"/>
          </p:cNvSpPr>
          <p:nvPr>
            <p:ph idx="1"/>
          </p:nvPr>
        </p:nvSpPr>
        <p:spPr>
          <a:xfrm>
            <a:off x="838200" y="1389413"/>
            <a:ext cx="10515600" cy="4787550"/>
          </a:xfrm>
        </p:spPr>
        <p:txBody>
          <a:bodyPr>
            <a:normAutofit fontScale="92500" lnSpcReduction="10000"/>
          </a:bodyPr>
          <a:lstStyle/>
          <a:p>
            <a:r>
              <a:rPr lang="tr-TR" dirty="0"/>
              <a:t>Bir depresyon hastasının, ortalama izlem süresi 6 ile 12 ay arası değişebilir. </a:t>
            </a:r>
          </a:p>
          <a:p>
            <a:r>
              <a:rPr lang="tr-TR" b="1" dirty="0" err="1"/>
              <a:t>Farmakoterapi</a:t>
            </a:r>
            <a:r>
              <a:rPr lang="tr-TR" b="1" dirty="0"/>
              <a:t> başlandıktan sonraki ilk haftada, özellikle ağır majör depresyon hastalarında intihar olasılığı arttığı unutulmamalıdır</a:t>
            </a:r>
            <a:r>
              <a:rPr lang="tr-TR" dirty="0"/>
              <a:t>. </a:t>
            </a:r>
          </a:p>
          <a:p>
            <a:r>
              <a:rPr lang="tr-TR" dirty="0"/>
              <a:t>Bu nedenle, bu tarz bir girişimde bulunacağı konusunda en ufak bir şüphe bulunan hastalar yakın takibe alınmalıdır. Yeni tedavi başlanmış hastaların, ilk ay içinde haftada bir takip esnasında bir iki ayda bir gözlenmesi çok yararlıdır. </a:t>
            </a:r>
          </a:p>
          <a:p>
            <a:r>
              <a:rPr lang="tr-TR" dirty="0"/>
              <a:t>Tedavinin etkinliğini değerlendirmek için, birinci basamak hekimi tarama veya tanı koyma esnasında kullanılan depresyon değerlendirme ölçeklerinden birini takipte kullanmalıdır. Tercih edilen anketin, başlangıç değerlenmesindeki skorunda %50 ve üzeri bir düzelme tedaviye yanıtı gösterir. Her ölçek için tanımlanmış belli skor değerine inilmesi, hastada </a:t>
            </a:r>
            <a:r>
              <a:rPr lang="tr-TR" dirty="0" err="1"/>
              <a:t>remisyona</a:t>
            </a:r>
            <a:r>
              <a:rPr lang="tr-TR" dirty="0"/>
              <a:t> ulaşıldığını (düzelmeyi) göstermektedir</a:t>
            </a:r>
          </a:p>
        </p:txBody>
      </p:sp>
    </p:spTree>
    <p:extLst>
      <p:ext uri="{BB962C8B-B14F-4D97-AF65-F5344CB8AC3E}">
        <p14:creationId xmlns:p14="http://schemas.microsoft.com/office/powerpoint/2010/main" val="3484543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F2B0E0-5D4E-464E-9960-FF372282B23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262B967-689B-224E-B4C4-D6426F0D47F6}"/>
              </a:ext>
            </a:extLst>
          </p:cNvPr>
          <p:cNvSpPr>
            <a:spLocks noGrp="1"/>
          </p:cNvSpPr>
          <p:nvPr>
            <p:ph idx="1"/>
          </p:nvPr>
        </p:nvSpPr>
        <p:spPr/>
        <p:txBody>
          <a:bodyPr>
            <a:normAutofit lnSpcReduction="10000"/>
          </a:bodyPr>
          <a:lstStyle/>
          <a:p>
            <a:r>
              <a:rPr lang="tr-TR" dirty="0"/>
              <a:t>Tedaviye direnç ve </a:t>
            </a:r>
            <a:r>
              <a:rPr lang="tr-TR" dirty="0" err="1"/>
              <a:t>nüks</a:t>
            </a:r>
            <a:r>
              <a:rPr lang="tr-TR" dirty="0"/>
              <a:t> depresyon tedavisinde önemli bir sorundur. Bu durumlarda, bir psikiyatristten konsültasyon istemek veya hastayı başka bir merkeze yönlendirmek gerekebilir. </a:t>
            </a:r>
            <a:r>
              <a:rPr lang="tr-TR" dirty="0" err="1"/>
              <a:t>Barkow</a:t>
            </a:r>
            <a:r>
              <a:rPr lang="tr-TR" dirty="0"/>
              <a:t> ve ark., 12 aylık izlem sonunda, birinci basamakta tedavi edilen hastaların %33,5’inde depresyonun devam ettiğini görmüşlerdir</a:t>
            </a:r>
          </a:p>
          <a:p>
            <a:r>
              <a:rPr lang="tr-TR" dirty="0"/>
              <a:t>Yapılandırılmış ve kısa (&lt;5 dakika) telefon konsültasyonlarının hasta izlemlerinde etkili olduğu bilinmektedir</a:t>
            </a:r>
          </a:p>
          <a:p>
            <a:r>
              <a:rPr lang="tr-TR" dirty="0"/>
              <a:t>anti depresif tedavi başlandıktan sonraki 8. ve 16. haftalarda yapılan 10-15 dakikalık iki telefon görüşmesinden sonra, ayaktan izlenenlere kıyaslandığında telefonla görüşülen hastaların, ilaç uyumlarının daha iyi olduğu ve depresif belirtilerinde %50 azalma olduğu saptanmıştır.</a:t>
            </a:r>
          </a:p>
        </p:txBody>
      </p:sp>
    </p:spTree>
    <p:extLst>
      <p:ext uri="{BB962C8B-B14F-4D97-AF65-F5344CB8AC3E}">
        <p14:creationId xmlns:p14="http://schemas.microsoft.com/office/powerpoint/2010/main" val="337201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BBB6F5-9F2B-8943-8E8C-30A5265A9DF3}"/>
              </a:ext>
            </a:extLst>
          </p:cNvPr>
          <p:cNvSpPr>
            <a:spLocks noGrp="1"/>
          </p:cNvSpPr>
          <p:nvPr>
            <p:ph type="title"/>
          </p:nvPr>
        </p:nvSpPr>
        <p:spPr/>
        <p:txBody>
          <a:bodyPr/>
          <a:lstStyle/>
          <a:p>
            <a:r>
              <a:rPr lang="tr-TR" dirty="0"/>
              <a:t>OLGU</a:t>
            </a:r>
          </a:p>
        </p:txBody>
      </p:sp>
      <p:sp>
        <p:nvSpPr>
          <p:cNvPr id="3" name="İçerik Yer Tutucusu 2">
            <a:extLst>
              <a:ext uri="{FF2B5EF4-FFF2-40B4-BE49-F238E27FC236}">
                <a16:creationId xmlns:a16="http://schemas.microsoft.com/office/drawing/2014/main" id="{9DF0F06C-890F-2442-8124-075C6B17F87E}"/>
              </a:ext>
            </a:extLst>
          </p:cNvPr>
          <p:cNvSpPr>
            <a:spLocks noGrp="1"/>
          </p:cNvSpPr>
          <p:nvPr>
            <p:ph idx="1"/>
          </p:nvPr>
        </p:nvSpPr>
        <p:spPr/>
        <p:txBody>
          <a:bodyPr>
            <a:normAutofit lnSpcReduction="10000"/>
          </a:bodyPr>
          <a:lstStyle/>
          <a:p>
            <a:r>
              <a:rPr lang="tr-TR" dirty="0"/>
              <a:t>59 yaşında kadın, ve kendisine dokuz ay önce kayıt yaptırmıştı. O zamandan bu yana, yaklaşık iki veya üç ayda bir sürekli, geçmeyen baş ağrıları şikâyeti ile kendisine gelmekte idi. Birçok medikal tedavi çeşidi denemesine rağmen, baş ağrıları konusunda sonuç alamayınca, hastasının da ısrarı ile Funda Hanımı il devlet hastanesinde bir nöroloğa göndermişti. Burada, kendisine bilgisayarlı tomografi gibi görüntüleme yöntemleri de dahil çeşitli incelemeler gerçekleştirilmişti, ancak baş ağrısına neden olabilecek herhangi bir soruna rastlanmamıştı. Dr. Mehmet Bey hastasına, onu aile sağlığı merkezine tekrar getiren şikâyetinin ne olduğunu sorduğunda, Funda Hanım cansız, bezgin ve enerjisiz bir ses tonu ile baş ağrıları için ilaç yazdırmaya geldiğini söyledi.”</a:t>
            </a:r>
          </a:p>
        </p:txBody>
      </p:sp>
    </p:spTree>
    <p:extLst>
      <p:ext uri="{BB962C8B-B14F-4D97-AF65-F5344CB8AC3E}">
        <p14:creationId xmlns:p14="http://schemas.microsoft.com/office/powerpoint/2010/main" val="3421794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DD4BEF-A2D4-824C-ABD1-302025A67E6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2A7A239-61B6-1847-9D30-0419FAC5705C}"/>
              </a:ext>
            </a:extLst>
          </p:cNvPr>
          <p:cNvSpPr>
            <a:spLocks noGrp="1"/>
          </p:cNvSpPr>
          <p:nvPr>
            <p:ph idx="1"/>
          </p:nvPr>
        </p:nvSpPr>
        <p:spPr/>
        <p:txBody>
          <a:bodyPr/>
          <a:lstStyle/>
          <a:p>
            <a:r>
              <a:rPr lang="tr-TR" dirty="0"/>
              <a:t>Depresyon, belirli bir nedeni olmadan bireyin kendini sürekli üzüntülü, melankolik veya kederli hissetmesi, bu duruma yoğun bir bunaltı, değersizlik, güçsüzlük, isteksizlik, olumsuz bir bakış açısı gibi duyguların eşlik ettiği, ayrıca beraberinde düşünce, konuşma, devinim ve bazı fizyolojik işlevlerde yavaşlamanın gözlendiği bir duygu durum (</a:t>
            </a:r>
            <a:r>
              <a:rPr lang="tr-TR" dirty="0" err="1"/>
              <a:t>mood</a:t>
            </a:r>
            <a:r>
              <a:rPr lang="tr-TR" dirty="0"/>
              <a:t>) bozukluğudur. </a:t>
            </a:r>
          </a:p>
          <a:p>
            <a:r>
              <a:rPr lang="tr-TR" dirty="0"/>
              <a:t>Bireydeki duygusal, davranışsal, bilişsel ve somatik regülasyonu etkileyen karmaşık bir sendromdur</a:t>
            </a:r>
          </a:p>
        </p:txBody>
      </p:sp>
    </p:spTree>
    <p:extLst>
      <p:ext uri="{BB962C8B-B14F-4D97-AF65-F5344CB8AC3E}">
        <p14:creationId xmlns:p14="http://schemas.microsoft.com/office/powerpoint/2010/main" val="4121324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554CC1-65E8-924B-8E21-7D04636FA1F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E2B1D19-9CD3-BC4F-BC42-640CCE89D62E}"/>
              </a:ext>
            </a:extLst>
          </p:cNvPr>
          <p:cNvSpPr>
            <a:spLocks noGrp="1"/>
          </p:cNvSpPr>
          <p:nvPr>
            <p:ph idx="1"/>
          </p:nvPr>
        </p:nvSpPr>
        <p:spPr/>
        <p:txBody>
          <a:bodyPr/>
          <a:lstStyle/>
          <a:p>
            <a:r>
              <a:rPr lang="tr-TR" dirty="0"/>
              <a:t>Funda Hanım’ın eşi, bir yıl önce takip edildiği akciğer kanseri nedeniyle başka bir ilde ölmüştü. Eşi öldükten sonra, daha önce yaşadığı şehirden ayrılmış ve buraya ikinci bebeğini yeni doğurmuş olan kızının yanına taşınmıştı. Bebeğin bakımındaki ana sorumluluğu kendisi üzerine almıştı. Funda Hanım bu kez uykusuzluktan çok şikâyetçi olduğunu anlatıyordu. Özellikle yattıktan sonra uykuya dalamıyor ve sürekli gece boyunca uyanıyordu. Hayattan zevk alamadığını ve </a:t>
            </a:r>
            <a:r>
              <a:rPr lang="tr-TR" dirty="0" err="1"/>
              <a:t>başağrılarının</a:t>
            </a:r>
            <a:r>
              <a:rPr lang="tr-TR" dirty="0"/>
              <a:t> geçmemesi nedeniyle sürekli ağlamak isteğini anlattı. Dr. Mehmet Bey, daha önce bu şikâyetleri duymuştu ama bunları hastasının yaşadığı kayba bağlı yas reaksiyonu olarak değerlendirmişti.”</a:t>
            </a:r>
          </a:p>
        </p:txBody>
      </p:sp>
    </p:spTree>
    <p:extLst>
      <p:ext uri="{BB962C8B-B14F-4D97-AF65-F5344CB8AC3E}">
        <p14:creationId xmlns:p14="http://schemas.microsoft.com/office/powerpoint/2010/main" val="1716525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FC7366-0BF1-414A-97AF-BFFC2FE44DD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4693D12-F74A-EA41-9268-8E548A15BC02}"/>
              </a:ext>
            </a:extLst>
          </p:cNvPr>
          <p:cNvSpPr>
            <a:spLocks noGrp="1"/>
          </p:cNvSpPr>
          <p:nvPr>
            <p:ph idx="1"/>
          </p:nvPr>
        </p:nvSpPr>
        <p:spPr/>
        <p:txBody>
          <a:bodyPr/>
          <a:lstStyle/>
          <a:p>
            <a:r>
              <a:rPr lang="tr-TR" dirty="0"/>
              <a:t>sorgusunu derinleştirdiğinde Funda Hanım’ın uzun zamandır hayattan hiç zevk almadığını, gündüz zamanının büyük kısmını torununa bakarak geçirdiğini, şu an torununa bakmaktan başka hiçbir şeyin kendisine zevk vermediğini, ama çoğu zaman kolunu bile kaldıracak gücü bulamadığını öğrendi. Funda Hanım kilo vermeye çalışmamasına rağmen, son dönemde 7 veya 8 kilo verdiğini anlattı. Eskiden resim yapmaktan ve resim dersi vermekten çok </a:t>
            </a:r>
            <a:r>
              <a:rPr lang="tr-TR" dirty="0" err="1"/>
              <a:t>hoşlandığın,ı</a:t>
            </a:r>
            <a:r>
              <a:rPr lang="tr-TR" dirty="0"/>
              <a:t> ama taşındıktan sonra resim yapmak için gerekli eşyaları kolilerden bile çıkartmak için bir neden bulamadığını belirtti.“</a:t>
            </a:r>
          </a:p>
        </p:txBody>
      </p:sp>
    </p:spTree>
    <p:extLst>
      <p:ext uri="{BB962C8B-B14F-4D97-AF65-F5344CB8AC3E}">
        <p14:creationId xmlns:p14="http://schemas.microsoft.com/office/powerpoint/2010/main" val="320119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E36AFC-9227-D042-B654-5BDFA222017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361CC06-32EE-6740-9B7B-D5B35358A9C3}"/>
              </a:ext>
            </a:extLst>
          </p:cNvPr>
          <p:cNvSpPr>
            <a:spLocks noGrp="1"/>
          </p:cNvSpPr>
          <p:nvPr>
            <p:ph idx="1"/>
          </p:nvPr>
        </p:nvSpPr>
        <p:spPr/>
        <p:txBody>
          <a:bodyPr>
            <a:normAutofit fontScale="70000" lnSpcReduction="20000"/>
          </a:bodyPr>
          <a:lstStyle/>
          <a:p>
            <a:r>
              <a:rPr lang="tr-TR" dirty="0"/>
              <a:t>Funda Hanım’ın yakın zamanda yapılan laboratuvar tetkiklerini tekrar gözden geçirirken, sistematik bir şekilde bazı sorular yöneltti. Funda Hanım devlet hastanesine sevk edildiği zaman yapılan tam kan sayımı incelenmesi, kan biyokimyası ve tam idrar tahlili değerleri normaldi. Funda Hanım’ın şu an için düzensiz aldığı analjezikler dışında, kullandığı herhangi başka bir ilaç yoktu. Dr. Mehmet Bey, en kısa zamanda Funda Hanım’dan bir tiroit fonksiyon testi isteyebileceğini düşündü ve doldurmasını rica ederek bir BDE verdi. Funda Hanım envanterden toplam 41 puan alıyordu. Bu puana göre Dr. Mehmet Bey, Funda Hanım’ın şiddetli depresif belirtiler gösterdiğini anladı. Funda Hanım’ın diğer belirtilerini de değerlendiren Dr. Mehmet Bey, hastasındaki yas reaksiyonun normale göre çok uzun sürdüğünü ve </a:t>
            </a:r>
            <a:r>
              <a:rPr lang="tr-TR" dirty="0" err="1"/>
              <a:t>bipolar</a:t>
            </a:r>
            <a:r>
              <a:rPr lang="tr-TR" dirty="0"/>
              <a:t> majör depresyon atağı geçirdiğini düşündü. Dr. Mehmet Bey, Funda Hanıma hiç canına kıymayı düşünüp, düşünmediğini ve bunun için bir tasarısı olup olmadığını sordu. Funda Hanım ağlamaya başlayarak, kızının ve torununun kendisine ihtiyacı olduğunu ve böyle bir şeyi düşünmediğini, ama hayatın ona çok boş geldiğini anlattı. Funda Hanım’a, eşine kanser teşhisi konduktan beş yıl önce, adını bilmediği bir depresyon ilacı başlanmıştı ve ilacı altı ay kadar kullanmıştı. Kendi ifadesi ile ilaçtan oldukça </a:t>
            </a:r>
            <a:r>
              <a:rPr lang="tr-TR" dirty="0" err="1"/>
              <a:t>yarargörmüştü</a:t>
            </a:r>
            <a:r>
              <a:rPr lang="tr-TR" dirty="0"/>
              <a:t>. Dr. Mehmet Bey, hastasına şu anki klinik durumu ile ilgili bilgi verdi ve Seçici </a:t>
            </a:r>
            <a:r>
              <a:rPr lang="tr-TR" dirty="0" err="1"/>
              <a:t>Serotonin</a:t>
            </a:r>
            <a:r>
              <a:rPr lang="tr-TR" dirty="0"/>
              <a:t> Gerialım İnhibitörleri (SSRI) grubu bir </a:t>
            </a:r>
            <a:r>
              <a:rPr lang="tr-TR" dirty="0" err="1"/>
              <a:t>antidepressan</a:t>
            </a:r>
            <a:r>
              <a:rPr lang="tr-TR" dirty="0"/>
              <a:t> ilaç kullanmasını önerdi. Bir hafta sonrasına randevu verdi ve mümkünse bu randevuda Funda Hanım’ın kızıyla da konuşmak istediğini belirtti.</a:t>
            </a:r>
          </a:p>
        </p:txBody>
      </p:sp>
    </p:spTree>
    <p:extLst>
      <p:ext uri="{BB962C8B-B14F-4D97-AF65-F5344CB8AC3E}">
        <p14:creationId xmlns:p14="http://schemas.microsoft.com/office/powerpoint/2010/main" val="1406754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84C630-2993-5A41-ABD1-A5475D06B74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0C80361-87D1-774D-BAF4-3698522B9F12}"/>
              </a:ext>
            </a:extLst>
          </p:cNvPr>
          <p:cNvSpPr>
            <a:spLocks noGrp="1"/>
          </p:cNvSpPr>
          <p:nvPr>
            <p:ph idx="1"/>
          </p:nvPr>
        </p:nvSpPr>
        <p:spPr/>
        <p:txBody>
          <a:bodyPr>
            <a:normAutofit fontScale="92500" lnSpcReduction="10000"/>
          </a:bodyPr>
          <a:lstStyle/>
          <a:p>
            <a:r>
              <a:rPr lang="tr-TR" dirty="0"/>
              <a:t>Dr. Mehmet Bey, SSRI grubu bir anti </a:t>
            </a:r>
            <a:r>
              <a:rPr lang="tr-TR" dirty="0" err="1"/>
              <a:t>depresan</a:t>
            </a:r>
            <a:r>
              <a:rPr lang="tr-TR" dirty="0"/>
              <a:t> başladığı Funda Hanım’ı iki ay sonra gördüğünde, başlangıçtaki belirtilerin oldukça gerilediğini fark etti. İlaç tedavisine başlayalı altı kez görüşmüşlerdi ve bu görüşmelerde Funda Hanım giderek daha az baş ağrılarından bahsetmişti. Funda Hanım, çok daha iyi uyuduğunu belirtirken, Dr. Mehmet Bey, hastasının sesine enerji geldiğini fark etti. Funda Hanım, kızının başı sıkıştığında torununun bakımına destek oluyordu, ama bu konudaki ana sorumluluğu kızına ve yeni bakıcıya bırakmıştı. Funda Hanım, tekrar resim yapmayı düşündüğünü ve hatta ileride bu konuda öğrencilere kurs vermeyi düşündüğünü anlattı. Dr. Mehmet Bey, BDE’yi tekrarladığında Funda Hanım’ın envanterden 12 puan aldığını gördü. Funda Hanım’ın, tedavinin ne kadar süreceğini sorması üzerine, en az dört ay daha aynı şekilde ilacı kullanmasını önerdi.</a:t>
            </a:r>
          </a:p>
        </p:txBody>
      </p:sp>
    </p:spTree>
    <p:extLst>
      <p:ext uri="{BB962C8B-B14F-4D97-AF65-F5344CB8AC3E}">
        <p14:creationId xmlns:p14="http://schemas.microsoft.com/office/powerpoint/2010/main" val="2118412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E31342-3970-4446-9107-1B7381B436E7}"/>
              </a:ext>
            </a:extLst>
          </p:cNvPr>
          <p:cNvSpPr>
            <a:spLocks noGrp="1"/>
          </p:cNvSpPr>
          <p:nvPr>
            <p:ph type="title"/>
          </p:nvPr>
        </p:nvSpPr>
        <p:spPr>
          <a:xfrm>
            <a:off x="838200" y="178131"/>
            <a:ext cx="10515600" cy="819396"/>
          </a:xfrm>
        </p:spPr>
        <p:txBody>
          <a:bodyPr>
            <a:normAutofit/>
          </a:bodyPr>
          <a:lstStyle/>
          <a:p>
            <a:r>
              <a:rPr lang="tr-TR" sz="2800" b="1" dirty="0"/>
              <a:t>İntihar girişimi ve tamamlanmış intihar girişimi için risk faktörleri</a:t>
            </a:r>
          </a:p>
        </p:txBody>
      </p:sp>
      <p:graphicFrame>
        <p:nvGraphicFramePr>
          <p:cNvPr id="4" name="Tablo 4">
            <a:extLst>
              <a:ext uri="{FF2B5EF4-FFF2-40B4-BE49-F238E27FC236}">
                <a16:creationId xmlns:a16="http://schemas.microsoft.com/office/drawing/2014/main" id="{ECFB9317-4453-484E-B659-53B5BC1C93F4}"/>
              </a:ext>
            </a:extLst>
          </p:cNvPr>
          <p:cNvGraphicFramePr>
            <a:graphicFrameLocks noGrp="1"/>
          </p:cNvGraphicFramePr>
          <p:nvPr>
            <p:ph idx="1"/>
            <p:extLst>
              <p:ext uri="{D42A27DB-BD31-4B8C-83A1-F6EECF244321}">
                <p14:modId xmlns:p14="http://schemas.microsoft.com/office/powerpoint/2010/main" val="3321235663"/>
              </p:ext>
            </p:extLst>
          </p:nvPr>
        </p:nvGraphicFramePr>
        <p:xfrm>
          <a:off x="838200" y="997527"/>
          <a:ext cx="10515600" cy="462920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444936344"/>
                    </a:ext>
                  </a:extLst>
                </a:gridCol>
                <a:gridCol w="5257800">
                  <a:extLst>
                    <a:ext uri="{9D8B030D-6E8A-4147-A177-3AD203B41FA5}">
                      <a16:colId xmlns:a16="http://schemas.microsoft.com/office/drawing/2014/main" val="1451478739"/>
                    </a:ext>
                  </a:extLst>
                </a:gridCol>
              </a:tblGrid>
              <a:tr h="452921">
                <a:tc>
                  <a:txBody>
                    <a:bodyPr/>
                    <a:lstStyle/>
                    <a:p>
                      <a:r>
                        <a:rPr lang="tr-TR" dirty="0"/>
                        <a:t>GİRİŞİM </a:t>
                      </a:r>
                      <a:r>
                        <a:rPr lang="tr-TR" baseline="30000" dirty="0"/>
                        <a:t>*</a:t>
                      </a:r>
                      <a:endParaRPr lang="tr-TR" dirty="0"/>
                    </a:p>
                  </a:txBody>
                  <a:tcPr/>
                </a:tc>
                <a:tc>
                  <a:txBody>
                    <a:bodyPr/>
                    <a:lstStyle/>
                    <a:p>
                      <a:r>
                        <a:rPr lang="tr-TR" dirty="0"/>
                        <a:t>TAMAMLANMIŞ GİRİŞİM</a:t>
                      </a:r>
                      <a:r>
                        <a:rPr lang="tr-TR" baseline="30000" dirty="0"/>
                        <a:t> **</a:t>
                      </a:r>
                      <a:endParaRPr lang="tr-TR" dirty="0"/>
                    </a:p>
                  </a:txBody>
                  <a:tcPr/>
                </a:tc>
                <a:extLst>
                  <a:ext uri="{0D108BD9-81ED-4DB2-BD59-A6C34878D82A}">
                    <a16:rowId xmlns:a16="http://schemas.microsoft.com/office/drawing/2014/main" val="1678916372"/>
                  </a:ext>
                </a:extLst>
              </a:tr>
              <a:tr h="452921">
                <a:tc>
                  <a:txBody>
                    <a:bodyPr/>
                    <a:lstStyle/>
                    <a:p>
                      <a:r>
                        <a:rPr lang="tr-TR" dirty="0"/>
                        <a:t>Kadın cinsiyeti</a:t>
                      </a:r>
                    </a:p>
                  </a:txBody>
                  <a:tcPr/>
                </a:tc>
                <a:tc>
                  <a:txBody>
                    <a:bodyPr/>
                    <a:lstStyle/>
                    <a:p>
                      <a:r>
                        <a:rPr lang="tr-TR" dirty="0"/>
                        <a:t>Erkek cinsiyeti</a:t>
                      </a:r>
                    </a:p>
                  </a:txBody>
                  <a:tcPr/>
                </a:tc>
                <a:extLst>
                  <a:ext uri="{0D108BD9-81ED-4DB2-BD59-A6C34878D82A}">
                    <a16:rowId xmlns:a16="http://schemas.microsoft.com/office/drawing/2014/main" val="3342950587"/>
                  </a:ext>
                </a:extLst>
              </a:tr>
              <a:tr h="452921">
                <a:tc>
                  <a:txBody>
                    <a:bodyPr/>
                    <a:lstStyle/>
                    <a:p>
                      <a:r>
                        <a:rPr lang="tr-TR" dirty="0"/>
                        <a:t>Yaş &lt;30yıl</a:t>
                      </a:r>
                    </a:p>
                  </a:txBody>
                  <a:tcPr/>
                </a:tc>
                <a:tc>
                  <a:txBody>
                    <a:bodyPr/>
                    <a:lstStyle/>
                    <a:p>
                      <a:r>
                        <a:rPr lang="tr-TR" dirty="0"/>
                        <a:t>Yaş&gt; 55 yıl</a:t>
                      </a:r>
                    </a:p>
                  </a:txBody>
                  <a:tcPr/>
                </a:tc>
                <a:extLst>
                  <a:ext uri="{0D108BD9-81ED-4DB2-BD59-A6C34878D82A}">
                    <a16:rowId xmlns:a16="http://schemas.microsoft.com/office/drawing/2014/main" val="2121044514"/>
                  </a:ext>
                </a:extLst>
              </a:tr>
              <a:tr h="452921">
                <a:tc>
                  <a:txBody>
                    <a:bodyPr/>
                    <a:lstStyle/>
                    <a:p>
                      <a:r>
                        <a:rPr lang="tr-TR" dirty="0"/>
                        <a:t>Tek başına yaşama</a:t>
                      </a:r>
                    </a:p>
                  </a:txBody>
                  <a:tcPr/>
                </a:tc>
                <a:tc>
                  <a:txBody>
                    <a:bodyPr/>
                    <a:lstStyle/>
                    <a:p>
                      <a:r>
                        <a:rPr lang="tr-TR" dirty="0"/>
                        <a:t>Beraberinde kronik bir hastalık (Kanser, Diyabet vb.)</a:t>
                      </a:r>
                    </a:p>
                  </a:txBody>
                  <a:tcPr/>
                </a:tc>
                <a:extLst>
                  <a:ext uri="{0D108BD9-81ED-4DB2-BD59-A6C34878D82A}">
                    <a16:rowId xmlns:a16="http://schemas.microsoft.com/office/drawing/2014/main" val="130596472"/>
                  </a:ext>
                </a:extLst>
              </a:tr>
              <a:tr h="452921">
                <a:tc>
                  <a:txBody>
                    <a:bodyPr/>
                    <a:lstStyle/>
                    <a:p>
                      <a:r>
                        <a:rPr lang="tr-TR" dirty="0"/>
                        <a:t>Eşlik eden ciddi </a:t>
                      </a:r>
                      <a:r>
                        <a:rPr lang="tr-TR" dirty="0" err="1"/>
                        <a:t>psikososyal</a:t>
                      </a:r>
                      <a:r>
                        <a:rPr lang="tr-TR" dirty="0"/>
                        <a:t> stres (iş kaybı, ayrılık)</a:t>
                      </a:r>
                    </a:p>
                  </a:txBody>
                  <a:tcPr/>
                </a:tc>
                <a:tc>
                  <a:txBody>
                    <a:bodyPr/>
                    <a:lstStyle/>
                    <a:p>
                      <a:r>
                        <a:rPr lang="tr-TR" dirty="0"/>
                        <a:t>Sosyal izolasyon (Boşanmış, dul)</a:t>
                      </a:r>
                    </a:p>
                  </a:txBody>
                  <a:tcPr/>
                </a:tc>
                <a:extLst>
                  <a:ext uri="{0D108BD9-81ED-4DB2-BD59-A6C34878D82A}">
                    <a16:rowId xmlns:a16="http://schemas.microsoft.com/office/drawing/2014/main" val="1333769590"/>
                  </a:ext>
                </a:extLst>
              </a:tr>
              <a:tr h="452921">
                <a:tc>
                  <a:txBody>
                    <a:bodyPr/>
                    <a:lstStyle/>
                    <a:p>
                      <a:r>
                        <a:rPr lang="tr-TR" dirty="0"/>
                        <a:t>Madde kullanımı (alkol, esrar vb.)</a:t>
                      </a:r>
                    </a:p>
                  </a:txBody>
                  <a:tcPr/>
                </a:tc>
                <a:tc>
                  <a:txBody>
                    <a:bodyPr/>
                    <a:lstStyle/>
                    <a:p>
                      <a:r>
                        <a:rPr lang="tr-TR" dirty="0"/>
                        <a:t>Ailede intihar hikâyesi</a:t>
                      </a:r>
                    </a:p>
                  </a:txBody>
                  <a:tcPr/>
                </a:tc>
                <a:extLst>
                  <a:ext uri="{0D108BD9-81ED-4DB2-BD59-A6C34878D82A}">
                    <a16:rowId xmlns:a16="http://schemas.microsoft.com/office/drawing/2014/main" val="1006516279"/>
                  </a:ext>
                </a:extLst>
              </a:tr>
              <a:tr h="452921">
                <a:tc>
                  <a:txBody>
                    <a:bodyPr/>
                    <a:lstStyle/>
                    <a:p>
                      <a:r>
                        <a:rPr lang="tr-TR" dirty="0"/>
                        <a:t>Eşlik eden bir kişilik bozukluğu</a:t>
                      </a:r>
                    </a:p>
                  </a:txBody>
                  <a:tcPr/>
                </a:tc>
                <a:tc>
                  <a:txBody>
                    <a:bodyPr/>
                    <a:lstStyle/>
                    <a:p>
                      <a:r>
                        <a:rPr lang="tr-TR" dirty="0"/>
                        <a:t>Madde kullanımı (alkol, esrar vb.)</a:t>
                      </a:r>
                    </a:p>
                  </a:txBody>
                  <a:tcPr/>
                </a:tc>
                <a:extLst>
                  <a:ext uri="{0D108BD9-81ED-4DB2-BD59-A6C34878D82A}">
                    <a16:rowId xmlns:a16="http://schemas.microsoft.com/office/drawing/2014/main" val="3684415197"/>
                  </a:ext>
                </a:extLst>
              </a:tr>
              <a:tr h="452921">
                <a:tc>
                  <a:txBody>
                    <a:bodyPr/>
                    <a:lstStyle/>
                    <a:p>
                      <a:r>
                        <a:rPr lang="tr-TR" dirty="0"/>
                        <a:t>Depresyon</a:t>
                      </a:r>
                    </a:p>
                  </a:txBody>
                  <a:tcPr/>
                </a:tc>
                <a:tc>
                  <a:txBody>
                    <a:bodyPr/>
                    <a:lstStyle/>
                    <a:p>
                      <a:r>
                        <a:rPr lang="tr-TR" dirty="0"/>
                        <a:t>Depresyon veya depresyon için aile hikayesi</a:t>
                      </a:r>
                    </a:p>
                  </a:txBody>
                  <a:tcPr/>
                </a:tc>
                <a:extLst>
                  <a:ext uri="{0D108BD9-81ED-4DB2-BD59-A6C34878D82A}">
                    <a16:rowId xmlns:a16="http://schemas.microsoft.com/office/drawing/2014/main" val="4248790400"/>
                  </a:ext>
                </a:extLst>
              </a:tr>
              <a:tr h="984260">
                <a:tc>
                  <a:txBody>
                    <a:bodyPr/>
                    <a:lstStyle/>
                    <a:p>
                      <a:r>
                        <a:rPr lang="tr-TR" baseline="30000" dirty="0"/>
                        <a:t>* </a:t>
                      </a:r>
                      <a:r>
                        <a:rPr lang="tr-TR" b="1" dirty="0"/>
                        <a:t>Ölümle sonuçlanmayan kendi hayatına son vermeye yönelik her türlü eylem</a:t>
                      </a:r>
                    </a:p>
                    <a:p>
                      <a:endParaRPr lang="tr-TR" baseline="30000" dirty="0"/>
                    </a:p>
                    <a:p>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1" baseline="30000" dirty="0"/>
                        <a:t>** </a:t>
                      </a:r>
                      <a:r>
                        <a:rPr lang="tr-TR" b="1" dirty="0"/>
                        <a:t>Ölümle sonuçlanan kendi hayatına son vermeye yönelik her türlü eylem</a:t>
                      </a:r>
                      <a:endParaRPr lang="tr-TR" b="1" baseline="30000" dirty="0"/>
                    </a:p>
                    <a:p>
                      <a:endParaRPr lang="tr-TR" dirty="0"/>
                    </a:p>
                  </a:txBody>
                  <a:tcPr/>
                </a:tc>
                <a:extLst>
                  <a:ext uri="{0D108BD9-81ED-4DB2-BD59-A6C34878D82A}">
                    <a16:rowId xmlns:a16="http://schemas.microsoft.com/office/drawing/2014/main" val="3757593517"/>
                  </a:ext>
                </a:extLst>
              </a:tr>
            </a:tbl>
          </a:graphicData>
        </a:graphic>
      </p:graphicFrame>
    </p:spTree>
    <p:extLst>
      <p:ext uri="{BB962C8B-B14F-4D97-AF65-F5344CB8AC3E}">
        <p14:creationId xmlns:p14="http://schemas.microsoft.com/office/powerpoint/2010/main" val="960469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64A23F-5464-4744-82B7-FDC7669EE1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109C347-0624-F04E-B378-1FEA1A9BF453}"/>
              </a:ext>
            </a:extLst>
          </p:cNvPr>
          <p:cNvSpPr>
            <a:spLocks noGrp="1"/>
          </p:cNvSpPr>
          <p:nvPr>
            <p:ph idx="1"/>
          </p:nvPr>
        </p:nvSpPr>
        <p:spPr/>
        <p:txBody>
          <a:bodyPr/>
          <a:lstStyle/>
          <a:p>
            <a:r>
              <a:rPr lang="tr-TR" dirty="0"/>
              <a:t>Eğer kişide bağımlılık yapıcı madde kullanımı veya depresyonla ilişkilendirilebilecek başka bir hastalık yoksa, bu durum birincil duygu durum bozuklukları olarak adlandırılır. </a:t>
            </a:r>
          </a:p>
          <a:p>
            <a:r>
              <a:rPr lang="tr-TR" dirty="0"/>
              <a:t>Birincil duygu durum bozuklukları, depresif (</a:t>
            </a:r>
            <a:r>
              <a:rPr lang="tr-TR" dirty="0" err="1"/>
              <a:t>unipolar</a:t>
            </a:r>
            <a:r>
              <a:rPr lang="tr-TR" dirty="0"/>
              <a:t>) ve </a:t>
            </a:r>
            <a:r>
              <a:rPr lang="tr-TR" dirty="0" err="1"/>
              <a:t>manik</a:t>
            </a:r>
            <a:r>
              <a:rPr lang="tr-TR" dirty="0"/>
              <a:t> depresif (</a:t>
            </a:r>
            <a:r>
              <a:rPr lang="tr-TR" dirty="0" err="1"/>
              <a:t>bipolar</a:t>
            </a:r>
            <a:r>
              <a:rPr lang="tr-TR" dirty="0"/>
              <a:t>) olarak temelde ikiye ayrılır. </a:t>
            </a:r>
          </a:p>
          <a:p>
            <a:r>
              <a:rPr lang="tr-TR" dirty="0" err="1"/>
              <a:t>Unipolar</a:t>
            </a:r>
            <a:r>
              <a:rPr lang="tr-TR" dirty="0"/>
              <a:t> duygu durum bozuklukları ise, majör depresyon, inatçı depresif bozukluk ve başka türlü sınıflandırılmamış depresyon olarak sınıflandırılmaktadır</a:t>
            </a:r>
          </a:p>
        </p:txBody>
      </p:sp>
    </p:spTree>
    <p:extLst>
      <p:ext uri="{BB962C8B-B14F-4D97-AF65-F5344CB8AC3E}">
        <p14:creationId xmlns:p14="http://schemas.microsoft.com/office/powerpoint/2010/main" val="63374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F742EC-19FC-D64F-AF17-775ABEAE974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B904464-F499-C046-972A-2B46AC9FDD09}"/>
              </a:ext>
            </a:extLst>
          </p:cNvPr>
          <p:cNvSpPr>
            <a:spLocks noGrp="1"/>
          </p:cNvSpPr>
          <p:nvPr>
            <p:ph idx="1"/>
          </p:nvPr>
        </p:nvSpPr>
        <p:spPr/>
        <p:txBody>
          <a:bodyPr/>
          <a:lstStyle/>
          <a:p>
            <a:r>
              <a:rPr lang="tr-TR" dirty="0"/>
              <a:t>Dünya üzerinde depresyon, birinci basamakta en sık görülen psikiyatrik hastalıktır. Kadınların %20’sinde, erkeklerinde %10’unda, yaşamlarının bir döneminde depresyon görülür. </a:t>
            </a:r>
          </a:p>
          <a:p>
            <a:r>
              <a:rPr lang="tr-TR" dirty="0"/>
              <a:t>Yapılan geniş epidemiyolojik çalışmaların verilerine göre, yaşam boyu </a:t>
            </a:r>
            <a:r>
              <a:rPr lang="tr-TR" dirty="0" err="1"/>
              <a:t>prevalans</a:t>
            </a:r>
            <a:r>
              <a:rPr lang="tr-TR" dirty="0"/>
              <a:t> %4,9 ile %17,1 arası değişmektedir. </a:t>
            </a:r>
          </a:p>
        </p:txBody>
      </p:sp>
    </p:spTree>
    <p:extLst>
      <p:ext uri="{BB962C8B-B14F-4D97-AF65-F5344CB8AC3E}">
        <p14:creationId xmlns:p14="http://schemas.microsoft.com/office/powerpoint/2010/main" val="1000179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8C2EDB-861B-AB43-BF01-9D3B5CBFCF9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3963463-AB7A-FE4A-8B05-3DFBF02D9FE9}"/>
              </a:ext>
            </a:extLst>
          </p:cNvPr>
          <p:cNvSpPr>
            <a:spLocks noGrp="1"/>
          </p:cNvSpPr>
          <p:nvPr>
            <p:ph idx="1"/>
          </p:nvPr>
        </p:nvSpPr>
        <p:spPr/>
        <p:txBody>
          <a:bodyPr/>
          <a:lstStyle/>
          <a:p>
            <a:r>
              <a:rPr lang="tr-TR" dirty="0"/>
              <a:t>Ülkemizde yapılan bazı çalışmalarda depresyon yaygınlığı, genel nüfusta %14 - 25, yaşlılarda ise %29 (erkeklerde %24, kadınlarda %33) olarak bildirilmiştir. </a:t>
            </a:r>
          </a:p>
          <a:p>
            <a:r>
              <a:rPr lang="tr-TR" dirty="0"/>
              <a:t> Türkiye Ruh Sağlığı Profili çalışmasında ise, 12 aylık </a:t>
            </a:r>
            <a:r>
              <a:rPr lang="tr-TR" dirty="0" err="1"/>
              <a:t>unipolar</a:t>
            </a:r>
            <a:r>
              <a:rPr lang="tr-TR" dirty="0"/>
              <a:t> depresif epizot sıklığı yaygınlığı kadınlarda %5,4, erkeklerde %2,3, tüm nüfusta % 4 olarak bulunmuştur. </a:t>
            </a:r>
          </a:p>
        </p:txBody>
      </p:sp>
    </p:spTree>
    <p:extLst>
      <p:ext uri="{BB962C8B-B14F-4D97-AF65-F5344CB8AC3E}">
        <p14:creationId xmlns:p14="http://schemas.microsoft.com/office/powerpoint/2010/main" val="165131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288EAC-5CDF-3448-A41E-7DCEAFC80FD6}"/>
              </a:ext>
            </a:extLst>
          </p:cNvPr>
          <p:cNvSpPr>
            <a:spLocks noGrp="1"/>
          </p:cNvSpPr>
          <p:nvPr>
            <p:ph type="title"/>
          </p:nvPr>
        </p:nvSpPr>
        <p:spPr>
          <a:xfrm>
            <a:off x="379141" y="154380"/>
            <a:ext cx="10974659" cy="603904"/>
          </a:xfrm>
        </p:spPr>
        <p:txBody>
          <a:bodyPr>
            <a:normAutofit fontScale="90000"/>
          </a:bodyPr>
          <a:lstStyle/>
          <a:p>
            <a:r>
              <a:rPr lang="tr-TR" sz="2000" b="1" dirty="0" err="1"/>
              <a:t>Major</a:t>
            </a:r>
            <a:r>
              <a:rPr lang="tr-TR" sz="2000" b="1" dirty="0"/>
              <a:t> Depresyon İçin Tanı Kriterleri</a:t>
            </a:r>
            <a:br>
              <a:rPr lang="tr-TR" sz="2000" b="1" dirty="0"/>
            </a:br>
            <a:r>
              <a:rPr lang="tr-TR" sz="2000" b="1" i="1" dirty="0"/>
              <a:t>Genel Tanı Kriterleri (2 Haftalık sürede en az beş bulgu olmalıdır)</a:t>
            </a:r>
          </a:p>
        </p:txBody>
      </p:sp>
      <p:graphicFrame>
        <p:nvGraphicFramePr>
          <p:cNvPr id="4" name="Tablo 4">
            <a:extLst>
              <a:ext uri="{FF2B5EF4-FFF2-40B4-BE49-F238E27FC236}">
                <a16:creationId xmlns:a16="http://schemas.microsoft.com/office/drawing/2014/main" id="{F6820874-3A4E-CA45-A290-E7784EFB45A4}"/>
              </a:ext>
            </a:extLst>
          </p:cNvPr>
          <p:cNvGraphicFramePr>
            <a:graphicFrameLocks noGrp="1"/>
          </p:cNvGraphicFramePr>
          <p:nvPr>
            <p:ph idx="1"/>
            <p:extLst>
              <p:ext uri="{D42A27DB-BD31-4B8C-83A1-F6EECF244321}">
                <p14:modId xmlns:p14="http://schemas.microsoft.com/office/powerpoint/2010/main" val="1535636401"/>
              </p:ext>
            </p:extLst>
          </p:nvPr>
        </p:nvGraphicFramePr>
        <p:xfrm>
          <a:off x="253341" y="843148"/>
          <a:ext cx="11685318" cy="6160182"/>
        </p:xfrm>
        <a:graphic>
          <a:graphicData uri="http://schemas.openxmlformats.org/drawingml/2006/table">
            <a:tbl>
              <a:tblPr firstRow="1" bandRow="1">
                <a:tableStyleId>{5C22544A-7EE6-4342-B048-85BDC9FD1C3A}</a:tableStyleId>
              </a:tblPr>
              <a:tblGrid>
                <a:gridCol w="4643251">
                  <a:extLst>
                    <a:ext uri="{9D8B030D-6E8A-4147-A177-3AD203B41FA5}">
                      <a16:colId xmlns:a16="http://schemas.microsoft.com/office/drawing/2014/main" val="4238862138"/>
                    </a:ext>
                  </a:extLst>
                </a:gridCol>
                <a:gridCol w="7042067">
                  <a:extLst>
                    <a:ext uri="{9D8B030D-6E8A-4147-A177-3AD203B41FA5}">
                      <a16:colId xmlns:a16="http://schemas.microsoft.com/office/drawing/2014/main" val="2012815630"/>
                    </a:ext>
                  </a:extLst>
                </a:gridCol>
              </a:tblGrid>
              <a:tr h="461817">
                <a:tc>
                  <a:txBody>
                    <a:bodyPr/>
                    <a:lstStyle/>
                    <a:p>
                      <a:r>
                        <a:rPr lang="tr-TR" dirty="0"/>
                        <a:t>BULGULAR</a:t>
                      </a:r>
                    </a:p>
                  </a:txBody>
                  <a:tcPr/>
                </a:tc>
                <a:tc>
                  <a:txBody>
                    <a:bodyPr/>
                    <a:lstStyle/>
                    <a:p>
                      <a:r>
                        <a:rPr lang="tr-TR" dirty="0"/>
                        <a:t>AÇIKLAMA</a:t>
                      </a:r>
                    </a:p>
                  </a:txBody>
                  <a:tcPr/>
                </a:tc>
                <a:extLst>
                  <a:ext uri="{0D108BD9-81ED-4DB2-BD59-A6C34878D82A}">
                    <a16:rowId xmlns:a16="http://schemas.microsoft.com/office/drawing/2014/main" val="3566145363"/>
                  </a:ext>
                </a:extLst>
              </a:tr>
              <a:tr h="749465">
                <a:tc>
                  <a:txBody>
                    <a:bodyPr/>
                    <a:lstStyle/>
                    <a:p>
                      <a:r>
                        <a:rPr lang="tr-TR" sz="1400" dirty="0"/>
                        <a:t>1.Çökkün Duygu Durum (</a:t>
                      </a:r>
                      <a:r>
                        <a:rPr lang="tr-TR" sz="1400" dirty="0" err="1"/>
                        <a:t>Deprese</a:t>
                      </a:r>
                      <a:r>
                        <a:rPr lang="tr-TR" sz="1400" dirty="0"/>
                        <a:t> </a:t>
                      </a:r>
                      <a:r>
                        <a:rPr lang="tr-TR" sz="1400" dirty="0" err="1"/>
                        <a:t>mod</a:t>
                      </a:r>
                      <a:r>
                        <a:rPr lang="tr-TR" sz="1400" dirty="0"/>
                        <a:t>)</a:t>
                      </a:r>
                    </a:p>
                  </a:txBody>
                  <a:tcPr/>
                </a:tc>
                <a:tc>
                  <a:txBody>
                    <a:bodyPr/>
                    <a:lstStyle/>
                    <a:p>
                      <a:r>
                        <a:rPr lang="tr-TR" sz="1400" dirty="0"/>
                        <a:t>Hastada nerdeyse her gün, günün büyük bir bölümünde bulunmalıdır. Bu durumu ya kişinin kendisi bildirir (Örneğin üzüntülüdür, kendini boşlukta hisseder ya da umutsuzdur), ya da bu durum başkalarınca gözlenir.</a:t>
                      </a:r>
                    </a:p>
                  </a:txBody>
                  <a:tcPr/>
                </a:tc>
                <a:extLst>
                  <a:ext uri="{0D108BD9-81ED-4DB2-BD59-A6C34878D82A}">
                    <a16:rowId xmlns:a16="http://schemas.microsoft.com/office/drawing/2014/main" val="1004631847"/>
                  </a:ext>
                </a:extLst>
              </a:tr>
              <a:tr h="524683">
                <a:tc>
                  <a:txBody>
                    <a:bodyPr/>
                    <a:lstStyle/>
                    <a:p>
                      <a:r>
                        <a:rPr lang="tr-TR" sz="1400" dirty="0"/>
                        <a:t>2.Anhedoni </a:t>
                      </a:r>
                    </a:p>
                  </a:txBody>
                  <a:tcPr/>
                </a:tc>
                <a:tc>
                  <a:txBody>
                    <a:bodyPr/>
                    <a:lstStyle/>
                    <a:p>
                      <a:r>
                        <a:rPr lang="tr-TR" sz="1400" dirty="0"/>
                        <a:t>Bütün etkinliklere karşı ilgide belirgin azalma, ya da bunlarda zevk almama, neredeyse her gün, günün büyük bir bölümünde bulunur (öznel anlatıma göre veya gözlemle belirlenir).</a:t>
                      </a:r>
                    </a:p>
                  </a:txBody>
                  <a:tcPr/>
                </a:tc>
                <a:extLst>
                  <a:ext uri="{0D108BD9-81ED-4DB2-BD59-A6C34878D82A}">
                    <a16:rowId xmlns:a16="http://schemas.microsoft.com/office/drawing/2014/main" val="1177803645"/>
                  </a:ext>
                </a:extLst>
              </a:tr>
              <a:tr h="727413">
                <a:tc>
                  <a:txBody>
                    <a:bodyPr/>
                    <a:lstStyle/>
                    <a:p>
                      <a:r>
                        <a:rPr lang="tr-TR" sz="1400" dirty="0"/>
                        <a:t>3.Kilo değişimi</a:t>
                      </a:r>
                    </a:p>
                  </a:txBody>
                  <a:tcPr/>
                </a:tc>
                <a:tc>
                  <a:txBody>
                    <a:bodyPr/>
                    <a:lstStyle/>
                    <a:p>
                      <a:r>
                        <a:rPr lang="tr-TR" sz="1400" dirty="0"/>
                        <a:t>Kilo vermeye çalışmıyorken (diyet yapmıyorken), çok kilo verme ya da kilo alma (Örneğin bir ay içinde ağırlığının %5 inden daha çok alan bir değişiklik), ya da neredeyse her gün, yeme isteğinde azalma ya da artma.</a:t>
                      </a:r>
                    </a:p>
                  </a:txBody>
                  <a:tcPr/>
                </a:tc>
                <a:extLst>
                  <a:ext uri="{0D108BD9-81ED-4DB2-BD59-A6C34878D82A}">
                    <a16:rowId xmlns:a16="http://schemas.microsoft.com/office/drawing/2014/main" val="2691698281"/>
                  </a:ext>
                </a:extLst>
              </a:tr>
              <a:tr h="461817">
                <a:tc>
                  <a:txBody>
                    <a:bodyPr/>
                    <a:lstStyle/>
                    <a:p>
                      <a:r>
                        <a:rPr lang="tr-TR" sz="1400" dirty="0"/>
                        <a:t>4.Uyku düzenindeki değişikler</a:t>
                      </a:r>
                    </a:p>
                  </a:txBody>
                  <a:tcPr/>
                </a:tc>
                <a:tc>
                  <a:txBody>
                    <a:bodyPr/>
                    <a:lstStyle/>
                    <a:p>
                      <a:r>
                        <a:rPr lang="tr-TR" sz="1400" dirty="0"/>
                        <a:t>Hemen her gün uykusuzluk (</a:t>
                      </a:r>
                      <a:r>
                        <a:rPr lang="tr-TR" sz="1400" dirty="0" err="1"/>
                        <a:t>Insomnia</a:t>
                      </a:r>
                      <a:r>
                        <a:rPr lang="tr-TR" sz="1400" dirty="0"/>
                        <a:t>) veya aşırı uyuma, uykuya dalamama, sık uyanma ve yeterince uyuduğu halde uykudan yorgun kalkma. </a:t>
                      </a:r>
                    </a:p>
                  </a:txBody>
                  <a:tcPr/>
                </a:tc>
                <a:extLst>
                  <a:ext uri="{0D108BD9-81ED-4DB2-BD59-A6C34878D82A}">
                    <a16:rowId xmlns:a16="http://schemas.microsoft.com/office/drawing/2014/main" val="3330101105"/>
                  </a:ext>
                </a:extLst>
              </a:tr>
              <a:tr h="461817">
                <a:tc>
                  <a:txBody>
                    <a:bodyPr/>
                    <a:lstStyle/>
                    <a:p>
                      <a:r>
                        <a:rPr lang="tr-TR" sz="1400" dirty="0"/>
                        <a:t>5.Psikomotor ajitasyon veya </a:t>
                      </a:r>
                      <a:r>
                        <a:rPr lang="tr-TR" sz="1400" dirty="0" err="1"/>
                        <a:t>retardasyon</a:t>
                      </a:r>
                      <a:endParaRPr lang="tr-TR" sz="1400" dirty="0"/>
                    </a:p>
                  </a:txBody>
                  <a:tcPr/>
                </a:tc>
                <a:tc>
                  <a:txBody>
                    <a:bodyPr/>
                    <a:lstStyle/>
                    <a:p>
                      <a:r>
                        <a:rPr lang="tr-TR" sz="1400" dirty="0"/>
                        <a:t>Neredeyse her gün </a:t>
                      </a:r>
                      <a:r>
                        <a:rPr lang="tr-TR" sz="1400" dirty="0" err="1"/>
                        <a:t>psiko</a:t>
                      </a:r>
                      <a:r>
                        <a:rPr lang="tr-TR" sz="1400" dirty="0"/>
                        <a:t> </a:t>
                      </a:r>
                      <a:r>
                        <a:rPr lang="tr-TR" sz="1400" dirty="0" err="1"/>
                        <a:t>derinsel</a:t>
                      </a:r>
                      <a:r>
                        <a:rPr lang="tr-TR" sz="1400" dirty="0"/>
                        <a:t> </a:t>
                      </a:r>
                      <a:r>
                        <a:rPr lang="tr-TR" sz="1400" dirty="0" err="1"/>
                        <a:t>kışkırma</a:t>
                      </a:r>
                      <a:r>
                        <a:rPr lang="tr-TR" sz="1400" dirty="0"/>
                        <a:t> (ajitasyon) ya da yavaşlama (başkalarınca gözlenebilir; yalnızca, öznel dinginlik sağlayamama ya da yavaşladığı duygusu taşıma olarak değil) izlenmesi.</a:t>
                      </a:r>
                    </a:p>
                  </a:txBody>
                  <a:tcPr/>
                </a:tc>
                <a:extLst>
                  <a:ext uri="{0D108BD9-81ED-4DB2-BD59-A6C34878D82A}">
                    <a16:rowId xmlns:a16="http://schemas.microsoft.com/office/drawing/2014/main" val="2307154556"/>
                  </a:ext>
                </a:extLst>
              </a:tr>
              <a:tr h="461817">
                <a:tc>
                  <a:txBody>
                    <a:bodyPr/>
                    <a:lstStyle/>
                    <a:p>
                      <a:r>
                        <a:rPr lang="tr-TR" sz="1400" dirty="0"/>
                        <a:t>6.Enerji azlığı veya yorgunluk</a:t>
                      </a:r>
                    </a:p>
                  </a:txBody>
                  <a:tcPr/>
                </a:tc>
                <a:tc>
                  <a:txBody>
                    <a:bodyPr/>
                    <a:lstStyle/>
                    <a:p>
                      <a:r>
                        <a:rPr lang="tr-TR" sz="1400" dirty="0"/>
                        <a:t>Neredeyse her gün, bitkinlik ya da içsel gücün kalmaması.</a:t>
                      </a:r>
                    </a:p>
                  </a:txBody>
                  <a:tcPr/>
                </a:tc>
                <a:extLst>
                  <a:ext uri="{0D108BD9-81ED-4DB2-BD59-A6C34878D82A}">
                    <a16:rowId xmlns:a16="http://schemas.microsoft.com/office/drawing/2014/main" val="4071945635"/>
                  </a:ext>
                </a:extLst>
              </a:tr>
              <a:tr h="461817">
                <a:tc>
                  <a:txBody>
                    <a:bodyPr/>
                    <a:lstStyle/>
                    <a:p>
                      <a:r>
                        <a:rPr lang="tr-TR" sz="1400" dirty="0"/>
                        <a:t>7. Suçluluk veya değersizlik duyguları</a:t>
                      </a:r>
                    </a:p>
                  </a:txBody>
                  <a:tcPr/>
                </a:tc>
                <a:tc>
                  <a:txBody>
                    <a:bodyPr/>
                    <a:lstStyle/>
                    <a:p>
                      <a:r>
                        <a:rPr lang="tr-TR" sz="1400" dirty="0"/>
                        <a:t>Neredeyse her gün, değersizlik ya da aşırı ya da uygunsuz suçluluk duyguları (</a:t>
                      </a:r>
                      <a:r>
                        <a:rPr lang="tr-TR" sz="1400" dirty="0" err="1"/>
                        <a:t>sanrısal</a:t>
                      </a:r>
                      <a:r>
                        <a:rPr lang="tr-TR" sz="1400" dirty="0"/>
                        <a:t> olabilir) (yalnızca hasta olduğundan ötürü kendini kınama ya da suçluluk duyma olarak değil) hissedilmesi. </a:t>
                      </a:r>
                    </a:p>
                  </a:txBody>
                  <a:tcPr/>
                </a:tc>
                <a:extLst>
                  <a:ext uri="{0D108BD9-81ED-4DB2-BD59-A6C34878D82A}">
                    <a16:rowId xmlns:a16="http://schemas.microsoft.com/office/drawing/2014/main" val="1525550574"/>
                  </a:ext>
                </a:extLst>
              </a:tr>
              <a:tr h="461817">
                <a:tc>
                  <a:txBody>
                    <a:bodyPr/>
                    <a:lstStyle/>
                    <a:p>
                      <a:r>
                        <a:rPr lang="tr-TR" sz="1400" dirty="0"/>
                        <a:t>8. Konsantre olmada zorluk çekme</a:t>
                      </a:r>
                    </a:p>
                  </a:txBody>
                  <a:tcPr/>
                </a:tc>
                <a:tc>
                  <a:txBody>
                    <a:bodyPr/>
                    <a:lstStyle/>
                    <a:p>
                      <a:r>
                        <a:rPr lang="tr-TR" sz="1400" dirty="0"/>
                        <a:t>Neredeyse her gün, düşünmekte ya da odaklanmakta güçlük çekme ya da karasızlık yaşama (özel anlatıma göre ya da başkalarınca gözlenir)</a:t>
                      </a:r>
                    </a:p>
                  </a:txBody>
                  <a:tcPr/>
                </a:tc>
                <a:extLst>
                  <a:ext uri="{0D108BD9-81ED-4DB2-BD59-A6C34878D82A}">
                    <a16:rowId xmlns:a16="http://schemas.microsoft.com/office/drawing/2014/main" val="293489453"/>
                  </a:ext>
                </a:extLst>
              </a:tr>
              <a:tr h="461817">
                <a:tc>
                  <a:txBody>
                    <a:bodyPr/>
                    <a:lstStyle/>
                    <a:p>
                      <a:r>
                        <a:rPr lang="tr-TR" sz="1400" dirty="0"/>
                        <a:t>9. Ölüm düşüncesi </a:t>
                      </a:r>
                    </a:p>
                  </a:txBody>
                  <a:tcPr/>
                </a:tc>
                <a:tc>
                  <a:txBody>
                    <a:bodyPr/>
                    <a:lstStyle/>
                    <a:p>
                      <a:r>
                        <a:rPr lang="tr-TR" sz="1400" dirty="0"/>
                        <a:t>Yineleyici ölüm düşünceleri (yalnızca ölüm korkusu değil), özel eylem tasarlamaksızın yineleyici kendini öldürme (intihar) düşünceleri ya da kendini öldürme girişimi ya da kendini öldürme üzere bir eylem tasarlama</a:t>
                      </a:r>
                    </a:p>
                  </a:txBody>
                  <a:tcPr/>
                </a:tc>
                <a:extLst>
                  <a:ext uri="{0D108BD9-81ED-4DB2-BD59-A6C34878D82A}">
                    <a16:rowId xmlns:a16="http://schemas.microsoft.com/office/drawing/2014/main" val="3689268806"/>
                  </a:ext>
                </a:extLst>
              </a:tr>
            </a:tbl>
          </a:graphicData>
        </a:graphic>
      </p:graphicFrame>
    </p:spTree>
    <p:extLst>
      <p:ext uri="{BB962C8B-B14F-4D97-AF65-F5344CB8AC3E}">
        <p14:creationId xmlns:p14="http://schemas.microsoft.com/office/powerpoint/2010/main" val="306008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BEDAE8-8FC3-B441-885B-21F0E8C40C2B}"/>
              </a:ext>
            </a:extLst>
          </p:cNvPr>
          <p:cNvSpPr>
            <a:spLocks noGrp="1"/>
          </p:cNvSpPr>
          <p:nvPr>
            <p:ph type="title"/>
          </p:nvPr>
        </p:nvSpPr>
        <p:spPr>
          <a:xfrm>
            <a:off x="691376" y="365126"/>
            <a:ext cx="10662424" cy="950718"/>
          </a:xfrm>
        </p:spPr>
        <p:txBody>
          <a:bodyPr>
            <a:normAutofit/>
          </a:bodyPr>
          <a:lstStyle/>
          <a:p>
            <a:r>
              <a:rPr lang="tr-TR" sz="2800" b="1" dirty="0"/>
              <a:t>   Depresyon İçin Risk Faktörleri ve Ayırıcı Tanı</a:t>
            </a:r>
          </a:p>
        </p:txBody>
      </p:sp>
      <p:sp>
        <p:nvSpPr>
          <p:cNvPr id="3" name="İçerik Yer Tutucusu 2">
            <a:extLst>
              <a:ext uri="{FF2B5EF4-FFF2-40B4-BE49-F238E27FC236}">
                <a16:creationId xmlns:a16="http://schemas.microsoft.com/office/drawing/2014/main" id="{FDE694B8-E4DF-0C43-902C-C578C27C190E}"/>
              </a:ext>
            </a:extLst>
          </p:cNvPr>
          <p:cNvSpPr>
            <a:spLocks noGrp="1"/>
          </p:cNvSpPr>
          <p:nvPr>
            <p:ph idx="1"/>
          </p:nvPr>
        </p:nvSpPr>
        <p:spPr>
          <a:xfrm>
            <a:off x="838200" y="1315843"/>
            <a:ext cx="10515600" cy="4861119"/>
          </a:xfrm>
        </p:spPr>
        <p:txBody>
          <a:bodyPr/>
          <a:lstStyle/>
          <a:p>
            <a:r>
              <a:rPr lang="tr-TR" dirty="0"/>
              <a:t>Genetik, </a:t>
            </a:r>
            <a:r>
              <a:rPr lang="tr-TR" dirty="0" err="1"/>
              <a:t>psikososyal</a:t>
            </a:r>
            <a:r>
              <a:rPr lang="tr-TR" dirty="0"/>
              <a:t> ve </a:t>
            </a:r>
            <a:r>
              <a:rPr lang="tr-TR" dirty="0" err="1"/>
              <a:t>nörobiyolojik</a:t>
            </a:r>
            <a:r>
              <a:rPr lang="tr-TR" dirty="0"/>
              <a:t> faktörler</a:t>
            </a:r>
          </a:p>
          <a:p>
            <a:r>
              <a:rPr lang="tr-TR" dirty="0" err="1"/>
              <a:t>Norepinefrin</a:t>
            </a:r>
            <a:r>
              <a:rPr lang="tr-TR" dirty="0"/>
              <a:t>, </a:t>
            </a:r>
            <a:r>
              <a:rPr lang="tr-TR" dirty="0" err="1"/>
              <a:t>serotonin</a:t>
            </a:r>
            <a:r>
              <a:rPr lang="tr-TR" dirty="0"/>
              <a:t> ve </a:t>
            </a:r>
            <a:r>
              <a:rPr lang="tr-TR" dirty="0" err="1"/>
              <a:t>dopamin</a:t>
            </a:r>
            <a:r>
              <a:rPr lang="tr-TR" dirty="0"/>
              <a:t> salınım düzensizlikleri </a:t>
            </a:r>
            <a:r>
              <a:rPr lang="tr-TR" dirty="0" err="1"/>
              <a:t>nörobiyolojik</a:t>
            </a:r>
            <a:r>
              <a:rPr lang="tr-TR" dirty="0"/>
              <a:t> </a:t>
            </a:r>
            <a:r>
              <a:rPr lang="tr-TR" dirty="0" err="1"/>
              <a:t>fizyopatolojide</a:t>
            </a:r>
            <a:r>
              <a:rPr lang="tr-TR" dirty="0"/>
              <a:t> etkindir. </a:t>
            </a:r>
          </a:p>
          <a:p>
            <a:r>
              <a:rPr lang="tr-TR" dirty="0"/>
              <a:t>Özellikle </a:t>
            </a:r>
            <a:r>
              <a:rPr lang="tr-TR" dirty="0" err="1"/>
              <a:t>postsinaptik</a:t>
            </a:r>
            <a:r>
              <a:rPr lang="tr-TR" dirty="0"/>
              <a:t> </a:t>
            </a:r>
            <a:r>
              <a:rPr lang="tr-TR" dirty="0" err="1"/>
              <a:t>transmitter</a:t>
            </a:r>
            <a:r>
              <a:rPr lang="tr-TR" dirty="0"/>
              <a:t> miktarının artırılması ile semptomlar düzelmektedir. </a:t>
            </a:r>
          </a:p>
          <a:p>
            <a:r>
              <a:rPr lang="tr-TR" dirty="0"/>
              <a:t>Adrenal, </a:t>
            </a:r>
            <a:r>
              <a:rPr lang="tr-TR" dirty="0" err="1"/>
              <a:t>tiroid</a:t>
            </a:r>
            <a:r>
              <a:rPr lang="tr-TR" dirty="0"/>
              <a:t> ve büyüme hormonu eksenleri depresyonda rol oynayan başlıca </a:t>
            </a:r>
            <a:r>
              <a:rPr lang="tr-TR" dirty="0" err="1"/>
              <a:t>nöroendokrin</a:t>
            </a:r>
            <a:r>
              <a:rPr lang="tr-TR" dirty="0"/>
              <a:t> mekanizmalardır</a:t>
            </a:r>
          </a:p>
        </p:txBody>
      </p:sp>
    </p:spTree>
    <p:extLst>
      <p:ext uri="{BB962C8B-B14F-4D97-AF65-F5344CB8AC3E}">
        <p14:creationId xmlns:p14="http://schemas.microsoft.com/office/powerpoint/2010/main" val="2194704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2D6FA3-7FA0-AB48-B477-AA3A5454156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0CA7668-00C0-1049-A249-D71F5CFB3D51}"/>
              </a:ext>
            </a:extLst>
          </p:cNvPr>
          <p:cNvSpPr>
            <a:spLocks noGrp="1"/>
          </p:cNvSpPr>
          <p:nvPr>
            <p:ph idx="1"/>
          </p:nvPr>
        </p:nvSpPr>
        <p:spPr/>
        <p:txBody>
          <a:bodyPr>
            <a:normAutofit fontScale="92500"/>
          </a:bodyPr>
          <a:lstStyle/>
          <a:p>
            <a:r>
              <a:rPr lang="tr-TR" dirty="0"/>
              <a:t>Kadınlar arasında, düşük sosyoekonomik düzeyi olanlarda, stresli yaşam olayları yaşayanlarda, aile veya arkadaş çevresinin kaybı halinde, depresyon veya intihar açısından aile hikâyesi olanlarda depresyon sık izlenmektedir</a:t>
            </a:r>
          </a:p>
          <a:p>
            <a:r>
              <a:rPr lang="tr-TR" dirty="0"/>
              <a:t>Daha önce intihar girişimi hikâyesi olanlarda, </a:t>
            </a:r>
            <a:r>
              <a:rPr lang="tr-TR" dirty="0" err="1"/>
              <a:t>postpartum</a:t>
            </a:r>
            <a:r>
              <a:rPr lang="tr-TR" dirty="0"/>
              <a:t> dönemde, herhangi bağımlılık yapıcı madde kullanımı varsa ve eşlik eden </a:t>
            </a:r>
            <a:r>
              <a:rPr lang="tr-TR" dirty="0" err="1"/>
              <a:t>anksiyete</a:t>
            </a:r>
            <a:r>
              <a:rPr lang="tr-TR" dirty="0"/>
              <a:t> gibi diğer bir psikiyatrik hastalık varlığında depresyon açısından uyanık olunmalıdır. </a:t>
            </a:r>
          </a:p>
          <a:p>
            <a:r>
              <a:rPr lang="tr-TR" dirty="0"/>
              <a:t>Erkeklerde 55 yaşından sonra, kadınlarda ise 35-45 yaşlarından sonra daha sık izlenmektedir. Bazı hastalıkların varlığında özellikle depresyon sık izlenebilir. bu durumda altta yatan </a:t>
            </a:r>
            <a:r>
              <a:rPr lang="tr-TR" dirty="0" err="1"/>
              <a:t>komorbidite</a:t>
            </a:r>
            <a:r>
              <a:rPr lang="tr-TR" dirty="0"/>
              <a:t> çözülmeden, depresyon etkin bir şekilde çözülemez. </a:t>
            </a:r>
          </a:p>
        </p:txBody>
      </p:sp>
    </p:spTree>
    <p:extLst>
      <p:ext uri="{BB962C8B-B14F-4D97-AF65-F5344CB8AC3E}">
        <p14:creationId xmlns:p14="http://schemas.microsoft.com/office/powerpoint/2010/main" val="2186810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1556B9-DF2A-8544-AF4C-4B1DD5B36CA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CA1ABF2-6A2F-9B45-A201-2A1072B81EC1}"/>
              </a:ext>
            </a:extLst>
          </p:cNvPr>
          <p:cNvSpPr>
            <a:spLocks noGrp="1"/>
          </p:cNvSpPr>
          <p:nvPr>
            <p:ph idx="1"/>
          </p:nvPr>
        </p:nvSpPr>
        <p:spPr/>
        <p:txBody>
          <a:bodyPr>
            <a:normAutofit fontScale="92500" lnSpcReduction="20000"/>
          </a:bodyPr>
          <a:lstStyle/>
          <a:p>
            <a:r>
              <a:rPr lang="tr-TR" dirty="0"/>
              <a:t>Beslenme yetersizlikleri </a:t>
            </a:r>
            <a:r>
              <a:rPr lang="tr-TR" dirty="0" err="1"/>
              <a:t>Vit</a:t>
            </a:r>
            <a:r>
              <a:rPr lang="tr-TR" dirty="0"/>
              <a:t> B 12, </a:t>
            </a:r>
            <a:r>
              <a:rPr lang="tr-TR" dirty="0" err="1"/>
              <a:t>folat</a:t>
            </a:r>
            <a:r>
              <a:rPr lang="tr-TR" dirty="0"/>
              <a:t>, demir, </a:t>
            </a:r>
            <a:r>
              <a:rPr lang="tr-TR" dirty="0" err="1"/>
              <a:t>tiamin</a:t>
            </a:r>
            <a:r>
              <a:rPr lang="tr-TR" dirty="0"/>
              <a:t>, </a:t>
            </a:r>
            <a:r>
              <a:rPr lang="tr-TR" dirty="0" err="1"/>
              <a:t>niasin</a:t>
            </a:r>
            <a:r>
              <a:rPr lang="tr-TR" dirty="0"/>
              <a:t> eksikliği </a:t>
            </a:r>
            <a:r>
              <a:rPr lang="tr-TR" dirty="0" err="1"/>
              <a:t>Romatolojik</a:t>
            </a:r>
            <a:r>
              <a:rPr lang="tr-TR" dirty="0"/>
              <a:t> hastalıklar Sistemik </a:t>
            </a:r>
            <a:r>
              <a:rPr lang="tr-TR" dirty="0" err="1"/>
              <a:t>lupus</a:t>
            </a:r>
            <a:r>
              <a:rPr lang="tr-TR" dirty="0"/>
              <a:t> </a:t>
            </a:r>
            <a:r>
              <a:rPr lang="tr-TR" dirty="0" err="1"/>
              <a:t>eritematozus</a:t>
            </a:r>
            <a:r>
              <a:rPr lang="tr-TR" dirty="0"/>
              <a:t> </a:t>
            </a:r>
            <a:r>
              <a:rPr lang="tr-TR" dirty="0" err="1"/>
              <a:t>Romatoid</a:t>
            </a:r>
            <a:r>
              <a:rPr lang="tr-TR" dirty="0"/>
              <a:t> </a:t>
            </a:r>
            <a:r>
              <a:rPr lang="tr-TR" dirty="0" err="1"/>
              <a:t>artrit</a:t>
            </a:r>
            <a:r>
              <a:rPr lang="tr-TR" dirty="0"/>
              <a:t> </a:t>
            </a:r>
            <a:r>
              <a:rPr lang="tr-TR" dirty="0" err="1"/>
              <a:t>Sarkoidoz</a:t>
            </a:r>
            <a:r>
              <a:rPr lang="tr-TR" dirty="0"/>
              <a:t> Kardiyak hastalıklar Mitral </a:t>
            </a:r>
            <a:r>
              <a:rPr lang="tr-TR" dirty="0" err="1"/>
              <a:t>valv</a:t>
            </a:r>
            <a:r>
              <a:rPr lang="tr-TR" dirty="0"/>
              <a:t> </a:t>
            </a:r>
            <a:r>
              <a:rPr lang="tr-TR" dirty="0" err="1"/>
              <a:t>prolapsusu</a:t>
            </a:r>
            <a:r>
              <a:rPr lang="tr-TR" dirty="0"/>
              <a:t> </a:t>
            </a:r>
            <a:r>
              <a:rPr lang="tr-TR" dirty="0" err="1"/>
              <a:t>Miyokard</a:t>
            </a:r>
            <a:r>
              <a:rPr lang="tr-TR" dirty="0"/>
              <a:t> </a:t>
            </a:r>
            <a:r>
              <a:rPr lang="tr-TR" dirty="0" err="1"/>
              <a:t>enfarktürü</a:t>
            </a:r>
            <a:r>
              <a:rPr lang="tr-TR" dirty="0"/>
              <a:t> Hipertansiyon </a:t>
            </a:r>
            <a:r>
              <a:rPr lang="tr-TR" dirty="0" err="1"/>
              <a:t>Gastrointestinal</a:t>
            </a:r>
            <a:r>
              <a:rPr lang="tr-TR" dirty="0"/>
              <a:t> hastalıklar Siroz </a:t>
            </a:r>
            <a:r>
              <a:rPr lang="tr-TR" dirty="0" err="1"/>
              <a:t>Pankreatit</a:t>
            </a:r>
            <a:r>
              <a:rPr lang="tr-TR" dirty="0"/>
              <a:t> </a:t>
            </a:r>
            <a:r>
              <a:rPr lang="tr-TR" dirty="0" err="1"/>
              <a:t>Enflamatuvar</a:t>
            </a:r>
            <a:r>
              <a:rPr lang="tr-TR" dirty="0"/>
              <a:t> bağırsak hastalıkları Hematolojik hastalıklar Orak hücreli anemi Hemofili Endokrin hastalıklar </a:t>
            </a:r>
            <a:r>
              <a:rPr lang="tr-TR" dirty="0" err="1"/>
              <a:t>Hiper</a:t>
            </a:r>
            <a:r>
              <a:rPr lang="tr-TR" dirty="0"/>
              <a:t>/</a:t>
            </a:r>
            <a:r>
              <a:rPr lang="tr-TR" dirty="0" err="1"/>
              <a:t>hipotiroidizm</a:t>
            </a:r>
            <a:r>
              <a:rPr lang="tr-TR" dirty="0"/>
              <a:t> </a:t>
            </a:r>
            <a:r>
              <a:rPr lang="tr-TR" dirty="0" err="1"/>
              <a:t>Diabetes</a:t>
            </a:r>
            <a:r>
              <a:rPr lang="tr-TR" dirty="0"/>
              <a:t> </a:t>
            </a:r>
            <a:r>
              <a:rPr lang="tr-TR" dirty="0" err="1"/>
              <a:t>mellitus</a:t>
            </a:r>
            <a:r>
              <a:rPr lang="tr-TR" dirty="0"/>
              <a:t> </a:t>
            </a:r>
            <a:r>
              <a:rPr lang="tr-TR" dirty="0" err="1"/>
              <a:t>Hiperkalsemi</a:t>
            </a:r>
            <a:r>
              <a:rPr lang="tr-TR" dirty="0"/>
              <a:t> Menopoz Nörolojik hastalıklar İnme Alzheimer </a:t>
            </a:r>
            <a:r>
              <a:rPr lang="tr-TR" dirty="0" err="1"/>
              <a:t>Huntington</a:t>
            </a:r>
            <a:r>
              <a:rPr lang="tr-TR" dirty="0"/>
              <a:t> hastalığı </a:t>
            </a:r>
            <a:r>
              <a:rPr lang="tr-TR" dirty="0" err="1"/>
              <a:t>Multiple</a:t>
            </a:r>
            <a:r>
              <a:rPr lang="tr-TR" dirty="0"/>
              <a:t> skleroz Kontrolsüz epilepsi Parkinson Migren Dermatolojik hastalıklar </a:t>
            </a:r>
            <a:r>
              <a:rPr lang="tr-TR" dirty="0" err="1"/>
              <a:t>Psöriasis</a:t>
            </a:r>
            <a:r>
              <a:rPr lang="tr-TR" dirty="0"/>
              <a:t> Saç dökülmesi </a:t>
            </a:r>
            <a:r>
              <a:rPr lang="tr-TR" dirty="0" err="1"/>
              <a:t>Renal</a:t>
            </a:r>
            <a:r>
              <a:rPr lang="tr-TR" dirty="0"/>
              <a:t> hastalıklar Üremi Kronik Böbrek Yetmezliği </a:t>
            </a:r>
            <a:r>
              <a:rPr lang="tr-TR" dirty="0" err="1"/>
              <a:t>Enfeksiyoz</a:t>
            </a:r>
            <a:r>
              <a:rPr lang="tr-TR" dirty="0"/>
              <a:t> hastalıklar Hepatit </a:t>
            </a:r>
            <a:r>
              <a:rPr lang="tr-TR" dirty="0" err="1"/>
              <a:t>İnfluenza</a:t>
            </a:r>
            <a:r>
              <a:rPr lang="tr-TR" dirty="0"/>
              <a:t> </a:t>
            </a:r>
            <a:r>
              <a:rPr lang="tr-TR" dirty="0" err="1"/>
              <a:t>İnfeksiyoz</a:t>
            </a:r>
            <a:r>
              <a:rPr lang="tr-TR" dirty="0"/>
              <a:t> </a:t>
            </a:r>
            <a:r>
              <a:rPr lang="tr-TR" dirty="0" err="1"/>
              <a:t>mononükleoz</a:t>
            </a:r>
            <a:r>
              <a:rPr lang="tr-TR" dirty="0"/>
              <a:t> Tüberküloz AIDS </a:t>
            </a:r>
            <a:r>
              <a:rPr lang="tr-TR" dirty="0" err="1"/>
              <a:t>Neoplastik</a:t>
            </a:r>
            <a:r>
              <a:rPr lang="tr-TR" dirty="0"/>
              <a:t> hastalıklar Pankreas </a:t>
            </a:r>
            <a:r>
              <a:rPr lang="tr-TR" dirty="0" err="1"/>
              <a:t>ca</a:t>
            </a:r>
            <a:r>
              <a:rPr lang="tr-TR" dirty="0"/>
              <a:t> </a:t>
            </a:r>
            <a:r>
              <a:rPr lang="tr-TR" dirty="0" err="1"/>
              <a:t>Lenfoma</a:t>
            </a:r>
            <a:r>
              <a:rPr lang="tr-TR" dirty="0"/>
              <a:t> Lösemi Akciğer </a:t>
            </a:r>
            <a:r>
              <a:rPr lang="tr-TR" dirty="0" err="1"/>
              <a:t>ca</a:t>
            </a:r>
            <a:r>
              <a:rPr lang="tr-TR" dirty="0"/>
              <a:t> Madde ve toksinler </a:t>
            </a:r>
            <a:r>
              <a:rPr lang="tr-TR" dirty="0" err="1"/>
              <a:t>Barbitürat</a:t>
            </a:r>
            <a:r>
              <a:rPr lang="tr-TR" dirty="0"/>
              <a:t>, </a:t>
            </a:r>
            <a:r>
              <a:rPr lang="tr-TR" dirty="0" err="1"/>
              <a:t>benzodiazepin</a:t>
            </a:r>
            <a:r>
              <a:rPr lang="tr-TR" dirty="0"/>
              <a:t>, </a:t>
            </a:r>
            <a:r>
              <a:rPr lang="tr-TR" dirty="0" err="1"/>
              <a:t>simetidin</a:t>
            </a:r>
            <a:r>
              <a:rPr lang="tr-TR" dirty="0"/>
              <a:t>, </a:t>
            </a:r>
            <a:r>
              <a:rPr lang="tr-TR" dirty="0" err="1"/>
              <a:t>betabloker</a:t>
            </a:r>
            <a:r>
              <a:rPr lang="tr-TR" dirty="0"/>
              <a:t>, </a:t>
            </a:r>
            <a:r>
              <a:rPr lang="tr-TR" dirty="0" err="1"/>
              <a:t>steroid</a:t>
            </a:r>
            <a:r>
              <a:rPr lang="tr-TR" dirty="0"/>
              <a:t>, </a:t>
            </a:r>
            <a:r>
              <a:rPr lang="tr-TR" dirty="0" err="1"/>
              <a:t>indometazin</a:t>
            </a:r>
            <a:r>
              <a:rPr lang="tr-TR" dirty="0"/>
              <a:t>, </a:t>
            </a:r>
            <a:r>
              <a:rPr lang="tr-TR" dirty="0" err="1"/>
              <a:t>alfametildopa</a:t>
            </a:r>
            <a:r>
              <a:rPr lang="tr-TR" dirty="0"/>
              <a:t>, oral </a:t>
            </a:r>
            <a:r>
              <a:rPr lang="tr-TR" dirty="0" err="1"/>
              <a:t>kontraseptif</a:t>
            </a:r>
            <a:r>
              <a:rPr lang="tr-TR" dirty="0"/>
              <a:t>, </a:t>
            </a:r>
            <a:r>
              <a:rPr lang="tr-TR" dirty="0" err="1"/>
              <a:t>sülfonamid</a:t>
            </a:r>
            <a:r>
              <a:rPr lang="tr-TR" dirty="0"/>
              <a:t>, kokain, dijitaller</a:t>
            </a:r>
          </a:p>
        </p:txBody>
      </p:sp>
    </p:spTree>
    <p:extLst>
      <p:ext uri="{BB962C8B-B14F-4D97-AF65-F5344CB8AC3E}">
        <p14:creationId xmlns:p14="http://schemas.microsoft.com/office/powerpoint/2010/main" val="30140723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2617</Words>
  <Application>Microsoft Macintosh PowerPoint</Application>
  <PresentationFormat>Geniş ekran</PresentationFormat>
  <Paragraphs>126</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Major Depresyon İçin Tanı Kriterleri Genel Tanı Kriterleri (2 Haftalık sürede en az beş bulgu olmalıdır)</vt:lpstr>
      <vt:lpstr>   Depresyon İçin Risk Faktörleri ve Ayırıcı Tanı</vt:lpstr>
      <vt:lpstr>PowerPoint Sunusu</vt:lpstr>
      <vt:lpstr>PowerPoint Sunusu</vt:lpstr>
      <vt:lpstr>İkincil unipolar duygu durum bozukluğu sebepleri</vt:lpstr>
      <vt:lpstr>Depresyon Tarama ve Tanı Testleri</vt:lpstr>
      <vt:lpstr>PowerPoint Sunusu</vt:lpstr>
      <vt:lpstr>Konsültasyon veya Sevk Kriterleri</vt:lpstr>
      <vt:lpstr>TEDAVİ</vt:lpstr>
      <vt:lpstr>PowerPoint Sunusu</vt:lpstr>
      <vt:lpstr>PowerPoint Sunusu</vt:lpstr>
      <vt:lpstr>İzlem</vt:lpstr>
      <vt:lpstr>PowerPoint Sunusu</vt:lpstr>
      <vt:lpstr>OLGU</vt:lpstr>
      <vt:lpstr>PowerPoint Sunusu</vt:lpstr>
      <vt:lpstr>PowerPoint Sunusu</vt:lpstr>
      <vt:lpstr>PowerPoint Sunusu</vt:lpstr>
      <vt:lpstr>PowerPoint Sunusu</vt:lpstr>
      <vt:lpstr>İntihar girişimi ve tamamlanmış intihar girişimi için risk faktörleri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selda Tekiner</dc:creator>
  <cp:lastModifiedBy>selda Tekiner</cp:lastModifiedBy>
  <cp:revision>2</cp:revision>
  <dcterms:created xsi:type="dcterms:W3CDTF">2021-11-09T18:39:22Z</dcterms:created>
  <dcterms:modified xsi:type="dcterms:W3CDTF">2021-11-10T03:39:59Z</dcterms:modified>
</cp:coreProperties>
</file>