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4" r:id="rId2"/>
    <p:sldId id="286" r:id="rId3"/>
    <p:sldId id="287" r:id="rId4"/>
    <p:sldId id="318" r:id="rId5"/>
    <p:sldId id="289" r:id="rId6"/>
    <p:sldId id="288" r:id="rId7"/>
    <p:sldId id="290" r:id="rId8"/>
    <p:sldId id="291" r:id="rId9"/>
    <p:sldId id="301" r:id="rId10"/>
    <p:sldId id="302" r:id="rId11"/>
    <p:sldId id="303" r:id="rId12"/>
    <p:sldId id="306" r:id="rId13"/>
    <p:sldId id="304" r:id="rId14"/>
    <p:sldId id="305" r:id="rId15"/>
    <p:sldId id="307" r:id="rId16"/>
    <p:sldId id="308" r:id="rId17"/>
    <p:sldId id="316" r:id="rId18"/>
    <p:sldId id="317" r:id="rId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53"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E53BFE-C944-41A4-9781-36CEA06B88A0}" type="datetimeFigureOut">
              <a:rPr lang="tr-TR" smtClean="0"/>
              <a:t>28.01.2021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97E2D4-07BB-4F19-B6F5-DA6469E3E0A1}" type="slidenum">
              <a:rPr lang="tr-TR" smtClean="0"/>
              <a:t>‹#›</a:t>
            </a:fld>
            <a:endParaRPr lang="tr-TR"/>
          </a:p>
        </p:txBody>
      </p:sp>
    </p:spTree>
    <p:extLst>
      <p:ext uri="{BB962C8B-B14F-4D97-AF65-F5344CB8AC3E}">
        <p14:creationId xmlns:p14="http://schemas.microsoft.com/office/powerpoint/2010/main" val="3890700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a:xfrm>
            <a:off x="838200" y="6356350"/>
            <a:ext cx="2743200" cy="365125"/>
          </a:xfrm>
          <a:prstGeom prst="rect">
            <a:avLst/>
          </a:prstGeom>
        </p:spPr>
        <p:txBody>
          <a:bodyPr/>
          <a:lstStyle/>
          <a:p>
            <a:endParaRPr lang="tr-TR"/>
          </a:p>
        </p:txBody>
      </p:sp>
      <p:sp>
        <p:nvSpPr>
          <p:cNvPr id="6" name="Slayt Numarası Yer Tutucusu 5"/>
          <p:cNvSpPr>
            <a:spLocks noGrp="1"/>
          </p:cNvSpPr>
          <p:nvPr>
            <p:ph type="sldNum" sz="quarter" idx="12"/>
          </p:nvPr>
        </p:nvSpPr>
        <p:spPr/>
        <p:txBody>
          <a:bodyPr/>
          <a:lstStyle/>
          <a:p>
            <a:fld id="{0AF1EF65-C5D1-4C8B-BFE5-D0E3D0026F77}" type="slidenum">
              <a:rPr lang="tr-TR" smtClean="0"/>
              <a:t>‹#›</a:t>
            </a:fld>
            <a:endParaRPr lang="tr-TR"/>
          </a:p>
        </p:txBody>
      </p:sp>
    </p:spTree>
    <p:extLst>
      <p:ext uri="{BB962C8B-B14F-4D97-AF65-F5344CB8AC3E}">
        <p14:creationId xmlns:p14="http://schemas.microsoft.com/office/powerpoint/2010/main" val="1028254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325563"/>
          </a:xfrm>
          <a:prstGeom prst="rect">
            <a:avLst/>
          </a:prstGeom>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1825625"/>
            <a:ext cx="10515600" cy="4351338"/>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a:xfrm>
            <a:off x="838200" y="6356350"/>
            <a:ext cx="2743200" cy="365125"/>
          </a:xfrm>
          <a:prstGeom prst="rect">
            <a:avLst/>
          </a:prstGeom>
        </p:spPr>
        <p:txBody>
          <a:bodyPr/>
          <a:lstStyle/>
          <a:p>
            <a:endParaRPr lang="tr-TR"/>
          </a:p>
        </p:txBody>
      </p:sp>
      <p:sp>
        <p:nvSpPr>
          <p:cNvPr id="5" name="Altbilgi Yer Tutucusu 4"/>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p:cNvSpPr>
            <a:spLocks noGrp="1"/>
          </p:cNvSpPr>
          <p:nvPr>
            <p:ph type="sldNum" sz="quarter" idx="12"/>
          </p:nvPr>
        </p:nvSpPr>
        <p:spPr/>
        <p:txBody>
          <a:bodyPr/>
          <a:lstStyle/>
          <a:p>
            <a:fld id="{0AF1EF65-C5D1-4C8B-BFE5-D0E3D0026F77}" type="slidenum">
              <a:rPr lang="tr-TR" smtClean="0"/>
              <a:t>‹#›</a:t>
            </a:fld>
            <a:endParaRPr lang="tr-TR"/>
          </a:p>
        </p:txBody>
      </p:sp>
    </p:spTree>
    <p:extLst>
      <p:ext uri="{BB962C8B-B14F-4D97-AF65-F5344CB8AC3E}">
        <p14:creationId xmlns:p14="http://schemas.microsoft.com/office/powerpoint/2010/main" val="2662923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a:prstGeom prst="rect">
            <a:avLst/>
          </a:prstGeo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a:xfrm>
            <a:off x="838200" y="6356350"/>
            <a:ext cx="2743200" cy="365125"/>
          </a:xfrm>
          <a:prstGeom prst="rect">
            <a:avLst/>
          </a:prstGeom>
        </p:spPr>
        <p:txBody>
          <a:bodyPr/>
          <a:lstStyle/>
          <a:p>
            <a:endParaRPr lang="tr-TR"/>
          </a:p>
        </p:txBody>
      </p:sp>
      <p:sp>
        <p:nvSpPr>
          <p:cNvPr id="5" name="Altbilgi Yer Tutucusu 4"/>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p:cNvSpPr>
            <a:spLocks noGrp="1"/>
          </p:cNvSpPr>
          <p:nvPr>
            <p:ph type="sldNum" sz="quarter" idx="12"/>
          </p:nvPr>
        </p:nvSpPr>
        <p:spPr/>
        <p:txBody>
          <a:bodyPr/>
          <a:lstStyle/>
          <a:p>
            <a:fld id="{0AF1EF65-C5D1-4C8B-BFE5-D0E3D0026F77}" type="slidenum">
              <a:rPr lang="tr-TR" smtClean="0"/>
              <a:t>‹#›</a:t>
            </a:fld>
            <a:endParaRPr lang="tr-TR"/>
          </a:p>
        </p:txBody>
      </p:sp>
    </p:spTree>
    <p:extLst>
      <p:ext uri="{BB962C8B-B14F-4D97-AF65-F5344CB8AC3E}">
        <p14:creationId xmlns:p14="http://schemas.microsoft.com/office/powerpoint/2010/main" val="916155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663515" y="1759789"/>
            <a:ext cx="10813212" cy="468414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smtClean="0"/>
              <a:t>Asıl alt başlık stilini düzenlemek için tıklayın</a:t>
            </a:r>
            <a:endParaRPr lang="tr-TR" dirty="0"/>
          </a:p>
        </p:txBody>
      </p:sp>
      <p:pic>
        <p:nvPicPr>
          <p:cNvPr id="7" name="Resi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3515" y="0"/>
            <a:ext cx="10813212" cy="1430840"/>
          </a:xfrm>
          <a:prstGeom prst="rect">
            <a:avLst/>
          </a:prstGeom>
        </p:spPr>
      </p:pic>
      <p:sp>
        <p:nvSpPr>
          <p:cNvPr id="4" name="Altbilgi Yer Tutucusu 4"/>
          <p:cNvSpPr>
            <a:spLocks noGrp="1"/>
          </p:cNvSpPr>
          <p:nvPr>
            <p:ph type="ftr" sz="quarter" idx="3"/>
          </p:nvPr>
        </p:nvSpPr>
        <p:spPr>
          <a:xfrm>
            <a:off x="4038600" y="6478436"/>
            <a:ext cx="4114800" cy="379563"/>
          </a:xfrm>
          <a:prstGeom prst="rect">
            <a:avLst/>
          </a:prstGeom>
        </p:spPr>
        <p:txBody>
          <a:bodyPr/>
          <a:lstStyle>
            <a:lvl1pPr>
              <a:defRPr baseline="0">
                <a:solidFill>
                  <a:schemeClr val="accent6">
                    <a:lumMod val="75000"/>
                  </a:schemeClr>
                </a:solidFill>
              </a:defRPr>
            </a:lvl1pPr>
          </a:lstStyle>
          <a:p>
            <a:endParaRPr lang="tr-TR" dirty="0" smtClean="0"/>
          </a:p>
        </p:txBody>
      </p:sp>
    </p:spTree>
    <p:extLst>
      <p:ext uri="{BB962C8B-B14F-4D97-AF65-F5344CB8AC3E}">
        <p14:creationId xmlns:p14="http://schemas.microsoft.com/office/powerpoint/2010/main" val="7910095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325563"/>
          </a:xfrm>
          <a:prstGeom prst="rect">
            <a:avLst/>
          </a:prstGeom>
        </p:spPr>
        <p:txBody>
          <a:bodyPr/>
          <a:lstStyle/>
          <a:p>
            <a:r>
              <a:rPr lang="tr-TR" smtClean="0"/>
              <a:t>Asıl başlık stili için tıklatın</a:t>
            </a:r>
            <a:endParaRPr lang="tr-TR"/>
          </a:p>
        </p:txBody>
      </p:sp>
      <p:sp>
        <p:nvSpPr>
          <p:cNvPr id="4" name="Veri Yer Tutucusu 3"/>
          <p:cNvSpPr>
            <a:spLocks noGrp="1"/>
          </p:cNvSpPr>
          <p:nvPr>
            <p:ph type="dt" sz="half" idx="10"/>
          </p:nvPr>
        </p:nvSpPr>
        <p:spPr>
          <a:xfrm>
            <a:off x="838200" y="6356350"/>
            <a:ext cx="2743200" cy="365125"/>
          </a:xfrm>
          <a:prstGeom prst="rect">
            <a:avLst/>
          </a:prstGeom>
        </p:spPr>
        <p:txBody>
          <a:bodyPr/>
          <a:lstStyle/>
          <a:p>
            <a:endParaRPr lang="tr-TR"/>
          </a:p>
        </p:txBody>
      </p:sp>
      <p:sp>
        <p:nvSpPr>
          <p:cNvPr id="6" name="Slayt Numarası Yer Tutucusu 5"/>
          <p:cNvSpPr>
            <a:spLocks noGrp="1"/>
          </p:cNvSpPr>
          <p:nvPr>
            <p:ph type="sldNum" sz="quarter" idx="12"/>
          </p:nvPr>
        </p:nvSpPr>
        <p:spPr/>
        <p:txBody>
          <a:bodyPr/>
          <a:lstStyle/>
          <a:p>
            <a:fld id="{0AF1EF65-C5D1-4C8B-BFE5-D0E3D0026F77}" type="slidenum">
              <a:rPr lang="tr-TR" smtClean="0"/>
              <a:t>‹#›</a:t>
            </a:fld>
            <a:endParaRPr lang="tr-TR"/>
          </a:p>
        </p:txBody>
      </p:sp>
    </p:spTree>
    <p:extLst>
      <p:ext uri="{BB962C8B-B14F-4D97-AF65-F5344CB8AC3E}">
        <p14:creationId xmlns:p14="http://schemas.microsoft.com/office/powerpoint/2010/main" val="3371218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a:prstGeom prst="rect">
            <a:avLst/>
          </a:prstGeo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a:xfrm>
            <a:off x="838200" y="6356350"/>
            <a:ext cx="2743200" cy="365125"/>
          </a:xfrm>
          <a:prstGeom prst="rect">
            <a:avLst/>
          </a:prstGeom>
        </p:spPr>
        <p:txBody>
          <a:bodyPr/>
          <a:lstStyle/>
          <a:p>
            <a:endParaRPr lang="tr-TR"/>
          </a:p>
        </p:txBody>
      </p:sp>
      <p:sp>
        <p:nvSpPr>
          <p:cNvPr id="6" name="Slayt Numarası Yer Tutucusu 5"/>
          <p:cNvSpPr>
            <a:spLocks noGrp="1"/>
          </p:cNvSpPr>
          <p:nvPr>
            <p:ph type="sldNum" sz="quarter" idx="12"/>
          </p:nvPr>
        </p:nvSpPr>
        <p:spPr/>
        <p:txBody>
          <a:bodyPr/>
          <a:lstStyle/>
          <a:p>
            <a:fld id="{0AF1EF65-C5D1-4C8B-BFE5-D0E3D0026F77}" type="slidenum">
              <a:rPr lang="tr-TR" smtClean="0"/>
              <a:t>‹#›</a:t>
            </a:fld>
            <a:endParaRPr lang="tr-TR"/>
          </a:p>
        </p:txBody>
      </p:sp>
    </p:spTree>
    <p:extLst>
      <p:ext uri="{BB962C8B-B14F-4D97-AF65-F5344CB8AC3E}">
        <p14:creationId xmlns:p14="http://schemas.microsoft.com/office/powerpoint/2010/main" val="951824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325563"/>
          </a:xfrm>
          <a:prstGeom prst="rect">
            <a:avLst/>
          </a:prstGeom>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a:xfrm>
            <a:off x="838200" y="6356350"/>
            <a:ext cx="2743200" cy="365125"/>
          </a:xfrm>
          <a:prstGeom prst="rect">
            <a:avLst/>
          </a:prstGeom>
        </p:spPr>
        <p:txBody>
          <a:bodyPr/>
          <a:lstStyle/>
          <a:p>
            <a:endParaRPr lang="tr-TR"/>
          </a:p>
        </p:txBody>
      </p:sp>
      <p:sp>
        <p:nvSpPr>
          <p:cNvPr id="7" name="Slayt Numarası Yer Tutucusu 6"/>
          <p:cNvSpPr>
            <a:spLocks noGrp="1"/>
          </p:cNvSpPr>
          <p:nvPr>
            <p:ph type="sldNum" sz="quarter" idx="12"/>
          </p:nvPr>
        </p:nvSpPr>
        <p:spPr/>
        <p:txBody>
          <a:bodyPr/>
          <a:lstStyle/>
          <a:p>
            <a:fld id="{0AF1EF65-C5D1-4C8B-BFE5-D0E3D0026F77}" type="slidenum">
              <a:rPr lang="tr-TR" smtClean="0"/>
              <a:t>‹#›</a:t>
            </a:fld>
            <a:endParaRPr lang="tr-TR"/>
          </a:p>
        </p:txBody>
      </p:sp>
    </p:spTree>
    <p:extLst>
      <p:ext uri="{BB962C8B-B14F-4D97-AF65-F5344CB8AC3E}">
        <p14:creationId xmlns:p14="http://schemas.microsoft.com/office/powerpoint/2010/main" val="372159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a:prstGeom prst="rect">
            <a:avLst/>
          </a:prstGeo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a:xfrm>
            <a:off x="838200" y="6356350"/>
            <a:ext cx="2743200" cy="365125"/>
          </a:xfrm>
          <a:prstGeom prst="rect">
            <a:avLst/>
          </a:prstGeom>
        </p:spPr>
        <p:txBody>
          <a:bodyPr/>
          <a:lstStyle/>
          <a:p>
            <a:endParaRPr lang="tr-TR"/>
          </a:p>
        </p:txBody>
      </p:sp>
      <p:sp>
        <p:nvSpPr>
          <p:cNvPr id="8" name="Altbilgi Yer Tutucusu 7"/>
          <p:cNvSpPr>
            <a:spLocks noGrp="1"/>
          </p:cNvSpPr>
          <p:nvPr>
            <p:ph type="ftr" sz="quarter" idx="11"/>
          </p:nvPr>
        </p:nvSpPr>
        <p:spPr>
          <a:xfrm>
            <a:off x="4038600" y="6356350"/>
            <a:ext cx="4114800" cy="365125"/>
          </a:xfrm>
          <a:prstGeom prst="rect">
            <a:avLst/>
          </a:prstGeom>
        </p:spPr>
        <p:txBody>
          <a:bodyPr/>
          <a:lstStyle/>
          <a:p>
            <a:endParaRPr lang="tr-TR"/>
          </a:p>
        </p:txBody>
      </p:sp>
      <p:sp>
        <p:nvSpPr>
          <p:cNvPr id="9" name="Slayt Numarası Yer Tutucusu 8"/>
          <p:cNvSpPr>
            <a:spLocks noGrp="1"/>
          </p:cNvSpPr>
          <p:nvPr>
            <p:ph type="sldNum" sz="quarter" idx="12"/>
          </p:nvPr>
        </p:nvSpPr>
        <p:spPr/>
        <p:txBody>
          <a:bodyPr/>
          <a:lstStyle/>
          <a:p>
            <a:fld id="{0AF1EF65-C5D1-4C8B-BFE5-D0E3D0026F77}" type="slidenum">
              <a:rPr lang="tr-TR" smtClean="0"/>
              <a:t>‹#›</a:t>
            </a:fld>
            <a:endParaRPr lang="tr-TR"/>
          </a:p>
        </p:txBody>
      </p:sp>
    </p:spTree>
    <p:extLst>
      <p:ext uri="{BB962C8B-B14F-4D97-AF65-F5344CB8AC3E}">
        <p14:creationId xmlns:p14="http://schemas.microsoft.com/office/powerpoint/2010/main" val="829629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325563"/>
          </a:xfrm>
          <a:prstGeom prst="rect">
            <a:avLst/>
          </a:prstGeom>
        </p:spPr>
        <p:txBody>
          <a:bodyPr/>
          <a:lstStyle/>
          <a:p>
            <a:r>
              <a:rPr lang="tr-TR" smtClean="0"/>
              <a:t>Asıl başlık stili için tıklatın</a:t>
            </a:r>
            <a:endParaRPr lang="tr-TR"/>
          </a:p>
        </p:txBody>
      </p:sp>
      <p:sp>
        <p:nvSpPr>
          <p:cNvPr id="3" name="Veri Yer Tutucusu 2"/>
          <p:cNvSpPr>
            <a:spLocks noGrp="1"/>
          </p:cNvSpPr>
          <p:nvPr>
            <p:ph type="dt" sz="half" idx="10"/>
          </p:nvPr>
        </p:nvSpPr>
        <p:spPr>
          <a:xfrm>
            <a:off x="838200" y="6356350"/>
            <a:ext cx="2743200" cy="365125"/>
          </a:xfrm>
          <a:prstGeom prst="rect">
            <a:avLst/>
          </a:prstGeom>
        </p:spPr>
        <p:txBody>
          <a:bodyPr/>
          <a:lstStyle/>
          <a:p>
            <a:endParaRPr lang="tr-TR"/>
          </a:p>
        </p:txBody>
      </p:sp>
      <p:sp>
        <p:nvSpPr>
          <p:cNvPr id="4" name="Altbilgi Yer Tutucusu 3"/>
          <p:cNvSpPr>
            <a:spLocks noGrp="1"/>
          </p:cNvSpPr>
          <p:nvPr>
            <p:ph type="ftr" sz="quarter" idx="11"/>
          </p:nvPr>
        </p:nvSpPr>
        <p:spPr>
          <a:xfrm>
            <a:off x="4038600" y="6356350"/>
            <a:ext cx="4114800" cy="365125"/>
          </a:xfrm>
          <a:prstGeom prst="rect">
            <a:avLst/>
          </a:prstGeom>
        </p:spPr>
        <p:txBody>
          <a:bodyPr/>
          <a:lstStyle/>
          <a:p>
            <a:endParaRPr lang="tr-TR"/>
          </a:p>
        </p:txBody>
      </p:sp>
      <p:sp>
        <p:nvSpPr>
          <p:cNvPr id="5" name="Slayt Numarası Yer Tutucusu 4"/>
          <p:cNvSpPr>
            <a:spLocks noGrp="1"/>
          </p:cNvSpPr>
          <p:nvPr>
            <p:ph type="sldNum" sz="quarter" idx="12"/>
          </p:nvPr>
        </p:nvSpPr>
        <p:spPr/>
        <p:txBody>
          <a:bodyPr/>
          <a:lstStyle/>
          <a:p>
            <a:fld id="{0AF1EF65-C5D1-4C8B-BFE5-D0E3D0026F77}" type="slidenum">
              <a:rPr lang="tr-TR" smtClean="0"/>
              <a:t>‹#›</a:t>
            </a:fld>
            <a:endParaRPr lang="tr-TR"/>
          </a:p>
        </p:txBody>
      </p:sp>
    </p:spTree>
    <p:extLst>
      <p:ext uri="{BB962C8B-B14F-4D97-AF65-F5344CB8AC3E}">
        <p14:creationId xmlns:p14="http://schemas.microsoft.com/office/powerpoint/2010/main" val="2403511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838200" y="6356350"/>
            <a:ext cx="2743200" cy="365125"/>
          </a:xfrm>
          <a:prstGeom prst="rect">
            <a:avLst/>
          </a:prstGeom>
        </p:spPr>
        <p:txBody>
          <a:bodyPr/>
          <a:lstStyle/>
          <a:p>
            <a:endParaRPr lang="tr-TR"/>
          </a:p>
        </p:txBody>
      </p:sp>
      <p:sp>
        <p:nvSpPr>
          <p:cNvPr id="3" name="Altbilgi Yer Tutucusu 2"/>
          <p:cNvSpPr>
            <a:spLocks noGrp="1"/>
          </p:cNvSpPr>
          <p:nvPr>
            <p:ph type="ftr" sz="quarter" idx="11"/>
          </p:nvPr>
        </p:nvSpPr>
        <p:spPr>
          <a:xfrm>
            <a:off x="4038600" y="6356350"/>
            <a:ext cx="4114800" cy="365125"/>
          </a:xfrm>
          <a:prstGeom prst="rect">
            <a:avLst/>
          </a:prstGeom>
        </p:spPr>
        <p:txBody>
          <a:bodyPr/>
          <a:lstStyle/>
          <a:p>
            <a:endParaRPr lang="tr-TR"/>
          </a:p>
        </p:txBody>
      </p:sp>
      <p:sp>
        <p:nvSpPr>
          <p:cNvPr id="4" name="Slayt Numarası Yer Tutucusu 3"/>
          <p:cNvSpPr>
            <a:spLocks noGrp="1"/>
          </p:cNvSpPr>
          <p:nvPr>
            <p:ph type="sldNum" sz="quarter" idx="12"/>
          </p:nvPr>
        </p:nvSpPr>
        <p:spPr/>
        <p:txBody>
          <a:bodyPr/>
          <a:lstStyle/>
          <a:p>
            <a:fld id="{0AF1EF65-C5D1-4C8B-BFE5-D0E3D0026F77}" type="slidenum">
              <a:rPr lang="tr-TR" smtClean="0"/>
              <a:t>‹#›</a:t>
            </a:fld>
            <a:endParaRPr lang="tr-TR"/>
          </a:p>
        </p:txBody>
      </p:sp>
    </p:spTree>
    <p:extLst>
      <p:ext uri="{BB962C8B-B14F-4D97-AF65-F5344CB8AC3E}">
        <p14:creationId xmlns:p14="http://schemas.microsoft.com/office/powerpoint/2010/main" val="214347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a:prstGeom prst="rect">
            <a:avLst/>
          </a:prstGeo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a:xfrm>
            <a:off x="838200" y="6356350"/>
            <a:ext cx="2743200" cy="365125"/>
          </a:xfrm>
          <a:prstGeom prst="rect">
            <a:avLst/>
          </a:prstGeom>
        </p:spPr>
        <p:txBody>
          <a:bodyPr/>
          <a:lstStyle/>
          <a:p>
            <a:endParaRPr lang="tr-TR"/>
          </a:p>
        </p:txBody>
      </p:sp>
      <p:sp>
        <p:nvSpPr>
          <p:cNvPr id="6" name="Altbilgi Yer Tutucusu 5"/>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p:cNvSpPr>
            <a:spLocks noGrp="1"/>
          </p:cNvSpPr>
          <p:nvPr>
            <p:ph type="sldNum" sz="quarter" idx="12"/>
          </p:nvPr>
        </p:nvSpPr>
        <p:spPr/>
        <p:txBody>
          <a:bodyPr/>
          <a:lstStyle/>
          <a:p>
            <a:fld id="{0AF1EF65-C5D1-4C8B-BFE5-D0E3D0026F77}" type="slidenum">
              <a:rPr lang="tr-TR" smtClean="0"/>
              <a:t>‹#›</a:t>
            </a:fld>
            <a:endParaRPr lang="tr-TR"/>
          </a:p>
        </p:txBody>
      </p:sp>
    </p:spTree>
    <p:extLst>
      <p:ext uri="{BB962C8B-B14F-4D97-AF65-F5344CB8AC3E}">
        <p14:creationId xmlns:p14="http://schemas.microsoft.com/office/powerpoint/2010/main" val="239545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a:prstGeom prst="rect">
            <a:avLst/>
          </a:prstGeo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a:xfrm>
            <a:off x="838200" y="6356350"/>
            <a:ext cx="2743200" cy="365125"/>
          </a:xfrm>
          <a:prstGeom prst="rect">
            <a:avLst/>
          </a:prstGeom>
        </p:spPr>
        <p:txBody>
          <a:bodyPr/>
          <a:lstStyle/>
          <a:p>
            <a:endParaRPr lang="tr-TR"/>
          </a:p>
        </p:txBody>
      </p:sp>
      <p:sp>
        <p:nvSpPr>
          <p:cNvPr id="6" name="Altbilgi Yer Tutucusu 5"/>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p:cNvSpPr>
            <a:spLocks noGrp="1"/>
          </p:cNvSpPr>
          <p:nvPr>
            <p:ph type="sldNum" sz="quarter" idx="12"/>
          </p:nvPr>
        </p:nvSpPr>
        <p:spPr/>
        <p:txBody>
          <a:bodyPr/>
          <a:lstStyle/>
          <a:p>
            <a:fld id="{0AF1EF65-C5D1-4C8B-BFE5-D0E3D0026F77}" type="slidenum">
              <a:rPr lang="tr-TR" smtClean="0"/>
              <a:t>‹#›</a:t>
            </a:fld>
            <a:endParaRPr lang="tr-TR"/>
          </a:p>
        </p:txBody>
      </p:sp>
    </p:spTree>
    <p:extLst>
      <p:ext uri="{BB962C8B-B14F-4D97-AF65-F5344CB8AC3E}">
        <p14:creationId xmlns:p14="http://schemas.microsoft.com/office/powerpoint/2010/main" val="720575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F1EF65-C5D1-4C8B-BFE5-D0E3D0026F77}" type="slidenum">
              <a:rPr lang="tr-TR" smtClean="0"/>
              <a:t>‹#›</a:t>
            </a:fld>
            <a:endParaRPr lang="tr-TR" dirty="0"/>
          </a:p>
        </p:txBody>
      </p:sp>
    </p:spTree>
    <p:extLst>
      <p:ext uri="{BB962C8B-B14F-4D97-AF65-F5344CB8AC3E}">
        <p14:creationId xmlns:p14="http://schemas.microsoft.com/office/powerpoint/2010/main" val="876900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663515" y="1498295"/>
            <a:ext cx="10813212" cy="4945638"/>
          </a:xfrm>
        </p:spPr>
        <p:txBody>
          <a:bodyPr/>
          <a:lstStyle/>
          <a:p>
            <a:endParaRPr lang="tr-TR" sz="3600" b="1" dirty="0" smtClean="0">
              <a:solidFill>
                <a:srgbClr val="002060"/>
              </a:solidFill>
            </a:endParaRPr>
          </a:p>
          <a:p>
            <a:endParaRPr lang="tr-TR" sz="3600" b="1" dirty="0" smtClean="0">
              <a:solidFill>
                <a:srgbClr val="0070C0"/>
              </a:solidFill>
            </a:endParaRPr>
          </a:p>
          <a:p>
            <a:r>
              <a:rPr lang="tr-TR" sz="4000" b="1" dirty="0" smtClean="0">
                <a:solidFill>
                  <a:srgbClr val="FF0000"/>
                </a:solidFill>
              </a:rPr>
              <a:t>MARKA HUKUKU I</a:t>
            </a:r>
            <a:endParaRPr lang="tr-TR" sz="4000" dirty="0">
              <a:solidFill>
                <a:srgbClr val="FF0000"/>
              </a:solidFill>
            </a:endParaRPr>
          </a:p>
          <a:p>
            <a:endParaRPr lang="tr-TR" dirty="0">
              <a:solidFill>
                <a:srgbClr val="0070C0"/>
              </a:solidFill>
            </a:endParaRPr>
          </a:p>
          <a:p>
            <a:r>
              <a:rPr lang="tr-TR" b="1" dirty="0">
                <a:solidFill>
                  <a:srgbClr val="0070C0"/>
                </a:solidFill>
              </a:rPr>
              <a:t>HÜKÜMSÜZLÜK NEDENLERİ OLARAK </a:t>
            </a:r>
            <a:r>
              <a:rPr lang="tr-TR" b="1" dirty="0" smtClean="0">
                <a:solidFill>
                  <a:srgbClr val="0070C0"/>
                </a:solidFill>
              </a:rPr>
              <a:t>MUTLAK TESCİL </a:t>
            </a:r>
            <a:r>
              <a:rPr lang="tr-TR" b="1" dirty="0">
                <a:solidFill>
                  <a:srgbClr val="0070C0"/>
                </a:solidFill>
              </a:rPr>
              <a:t>ENGELLERİ</a:t>
            </a:r>
          </a:p>
          <a:p>
            <a:endParaRPr lang="tr-TR" sz="2800" b="1" dirty="0" smtClean="0">
              <a:solidFill>
                <a:srgbClr val="0070C0"/>
              </a:solidFill>
            </a:endParaRPr>
          </a:p>
          <a:p>
            <a:endParaRPr lang="tr-TR" dirty="0" smtClean="0">
              <a:solidFill>
                <a:srgbClr val="002060"/>
              </a:solidFill>
            </a:endParaRPr>
          </a:p>
          <a:p>
            <a:endParaRPr lang="tr-TR" dirty="0" smtClean="0">
              <a:solidFill>
                <a:srgbClr val="002060"/>
              </a:solidFill>
            </a:endParaRPr>
          </a:p>
          <a:p>
            <a:endParaRPr lang="tr-TR" dirty="0" smtClean="0">
              <a:solidFill>
                <a:srgbClr val="002060"/>
              </a:solidFill>
            </a:endParaRPr>
          </a:p>
          <a:p>
            <a:endParaRPr lang="tr-TR" dirty="0">
              <a:solidFill>
                <a:srgbClr val="002060"/>
              </a:solidFill>
            </a:endParaRPr>
          </a:p>
          <a:p>
            <a:endParaRPr lang="tr-TR" dirty="0" smtClean="0">
              <a:solidFill>
                <a:srgbClr val="002060"/>
              </a:solidFill>
            </a:endParaRPr>
          </a:p>
        </p:txBody>
      </p:sp>
    </p:spTree>
    <p:extLst>
      <p:ext uri="{BB962C8B-B14F-4D97-AF65-F5344CB8AC3E}">
        <p14:creationId xmlns:p14="http://schemas.microsoft.com/office/powerpoint/2010/main" val="2368070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p:cNvSpPr>
            <a:spLocks noGrp="1"/>
          </p:cNvSpPr>
          <p:nvPr>
            <p:ph type="subTitle" idx="1"/>
          </p:nvPr>
        </p:nvSpPr>
        <p:spPr>
          <a:xfrm>
            <a:off x="2974554" y="1597446"/>
            <a:ext cx="9217446" cy="5260554"/>
          </a:xfrm>
        </p:spPr>
        <p:txBody>
          <a:bodyPr>
            <a:normAutofit fontScale="32500" lnSpcReduction="20000"/>
          </a:bodyPr>
          <a:lstStyle/>
          <a:p>
            <a:pPr algn="just"/>
            <a:r>
              <a:rPr lang="tr-TR" sz="8000" dirty="0">
                <a:solidFill>
                  <a:srgbClr val="FF0000"/>
                </a:solidFill>
              </a:rPr>
              <a:t>6. Malın Doğası Gereği Ortaya Çıkan Şeklini ya da Başka Bir Özelliğini veya Teknik Bir Sonucu Elde Etmek İçin Zorunlu Olan ya da Mala Asli Değerini Veren Şekli ya da Başka Bir Özelliğini Münhasıran İçeren İşaretler</a:t>
            </a:r>
          </a:p>
          <a:p>
            <a:pPr algn="just"/>
            <a:r>
              <a:rPr lang="tr-TR" sz="7400" dirty="0" smtClean="0">
                <a:solidFill>
                  <a:srgbClr val="0070C0"/>
                </a:solidFill>
              </a:rPr>
              <a:t>SMK </a:t>
            </a:r>
            <a:r>
              <a:rPr lang="tr-TR" sz="7400" dirty="0">
                <a:solidFill>
                  <a:srgbClr val="0070C0"/>
                </a:solidFill>
              </a:rPr>
              <a:t>md. 5/1 (e)’ye göre malın doğası gereği ortaya çıkan şeklini ya da başka bir özelliğini veya teknik bir sonucu elde etmek için zorunlu olan ya da mala asli değerini veren şekli ya da başka bir özelliğini münhasıran içeren işaretler marka olarak tescil edilemez. Dolayısıyla malın, kendisin-den beklenen fonksiyonu yerine getirebilmesi için belli bir biçimde </a:t>
            </a:r>
            <a:r>
              <a:rPr lang="tr-TR" sz="7400" dirty="0" smtClean="0">
                <a:solidFill>
                  <a:srgbClr val="0070C0"/>
                </a:solidFill>
              </a:rPr>
              <a:t>üretilmesi </a:t>
            </a:r>
            <a:r>
              <a:rPr lang="tr-TR" sz="7400" dirty="0">
                <a:solidFill>
                  <a:srgbClr val="0070C0"/>
                </a:solidFill>
              </a:rPr>
              <a:t>gerekiyorsa, bu biçim (örneğin otomobil lastiği ya da fotoğraf </a:t>
            </a:r>
            <a:r>
              <a:rPr lang="tr-TR" sz="7400" dirty="0" smtClean="0">
                <a:solidFill>
                  <a:srgbClr val="0070C0"/>
                </a:solidFill>
              </a:rPr>
              <a:t>makinelerine </a:t>
            </a:r>
            <a:r>
              <a:rPr lang="tr-TR" sz="7400" dirty="0">
                <a:solidFill>
                  <a:srgbClr val="0070C0"/>
                </a:solidFill>
              </a:rPr>
              <a:t>takılacak filmin şekli) marka olarak tescil olunup, bir kişinin </a:t>
            </a:r>
            <a:r>
              <a:rPr lang="tr-TR" sz="7400" dirty="0" smtClean="0">
                <a:solidFill>
                  <a:srgbClr val="0070C0"/>
                </a:solidFill>
              </a:rPr>
              <a:t>tekeline </a:t>
            </a:r>
            <a:r>
              <a:rPr lang="tr-TR" sz="7400" dirty="0">
                <a:solidFill>
                  <a:srgbClr val="0070C0"/>
                </a:solidFill>
              </a:rPr>
              <a:t>sokulamaz.</a:t>
            </a:r>
          </a:p>
          <a:p>
            <a:pPr algn="just"/>
            <a:r>
              <a:rPr lang="tr-TR" sz="7400" dirty="0">
                <a:solidFill>
                  <a:srgbClr val="0070C0"/>
                </a:solidFill>
              </a:rPr>
              <a:t>Bal için petek şekli, muz için sarı renkte meyve grafiği ayırt edici </a:t>
            </a:r>
            <a:r>
              <a:rPr lang="tr-TR" sz="7400" dirty="0" smtClean="0">
                <a:solidFill>
                  <a:srgbClr val="0070C0"/>
                </a:solidFill>
              </a:rPr>
              <a:t>olmayacağı </a:t>
            </a:r>
            <a:r>
              <a:rPr lang="tr-TR" sz="7400" dirty="0">
                <a:solidFill>
                  <a:srgbClr val="0070C0"/>
                </a:solidFill>
              </a:rPr>
              <a:t>için ret veya hükümsüzlük nedenidir. </a:t>
            </a:r>
            <a:endParaRPr lang="tr-TR" sz="7400" dirty="0" smtClean="0">
              <a:solidFill>
                <a:srgbClr val="0070C0"/>
              </a:solidFill>
            </a:endParaRPr>
          </a:p>
          <a:p>
            <a:pPr algn="just"/>
            <a:endParaRPr lang="tr-TR" sz="7200" dirty="0">
              <a:solidFill>
                <a:srgbClr val="0070C0"/>
              </a:solidFill>
            </a:endParaRPr>
          </a:p>
          <a:p>
            <a:pPr algn="just"/>
            <a:endParaRPr lang="tr-TR" sz="7200" dirty="0">
              <a:solidFill>
                <a:srgbClr val="0070C0"/>
              </a:solidFill>
            </a:endParaRPr>
          </a:p>
          <a:p>
            <a:endParaRPr lang="tr-TR" dirty="0"/>
          </a:p>
        </p:txBody>
      </p:sp>
      <p:pic>
        <p:nvPicPr>
          <p:cNvPr id="4" name="Resim 3"/>
          <p:cNvPicPr>
            <a:picLocks noChangeAspect="1"/>
          </p:cNvPicPr>
          <p:nvPr/>
        </p:nvPicPr>
        <p:blipFill>
          <a:blip r:embed="rId2"/>
          <a:stretch>
            <a:fillRect/>
          </a:stretch>
        </p:blipFill>
        <p:spPr>
          <a:xfrm>
            <a:off x="226467" y="2038121"/>
            <a:ext cx="2546413" cy="3894249"/>
          </a:xfrm>
          <a:prstGeom prst="rect">
            <a:avLst/>
          </a:prstGeom>
        </p:spPr>
      </p:pic>
    </p:spTree>
    <p:extLst>
      <p:ext uri="{BB962C8B-B14F-4D97-AF65-F5344CB8AC3E}">
        <p14:creationId xmlns:p14="http://schemas.microsoft.com/office/powerpoint/2010/main" val="23961185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p:cNvSpPr>
            <a:spLocks noGrp="1"/>
          </p:cNvSpPr>
          <p:nvPr>
            <p:ph type="subTitle" idx="1"/>
          </p:nvPr>
        </p:nvSpPr>
        <p:spPr>
          <a:xfrm>
            <a:off x="429658" y="1465244"/>
            <a:ext cx="8394853" cy="4968608"/>
          </a:xfrm>
        </p:spPr>
        <p:txBody>
          <a:bodyPr>
            <a:normAutofit fontScale="32500" lnSpcReduction="20000"/>
          </a:bodyPr>
          <a:lstStyle/>
          <a:p>
            <a:pPr algn="just"/>
            <a:r>
              <a:rPr lang="tr-TR" sz="8000" dirty="0">
                <a:solidFill>
                  <a:srgbClr val="FF0000"/>
                </a:solidFill>
              </a:rPr>
              <a:t>7. Halkı Yanıltıcı </a:t>
            </a:r>
            <a:r>
              <a:rPr lang="tr-TR" sz="8000" dirty="0" smtClean="0">
                <a:solidFill>
                  <a:srgbClr val="FF0000"/>
                </a:solidFill>
              </a:rPr>
              <a:t>Markalar</a:t>
            </a:r>
            <a:endParaRPr lang="tr-TR" sz="8000" dirty="0">
              <a:solidFill>
                <a:srgbClr val="0070C0"/>
              </a:solidFill>
            </a:endParaRPr>
          </a:p>
          <a:p>
            <a:pPr algn="just"/>
            <a:r>
              <a:rPr lang="tr-TR" sz="7600" dirty="0" smtClean="0">
                <a:solidFill>
                  <a:srgbClr val="0070C0"/>
                </a:solidFill>
              </a:rPr>
              <a:t>SMK </a:t>
            </a:r>
            <a:r>
              <a:rPr lang="tr-TR" sz="7600" dirty="0">
                <a:solidFill>
                  <a:srgbClr val="0070C0"/>
                </a:solidFill>
              </a:rPr>
              <a:t>md. 5/1’in (f) bendi uyarınca mal veya hizmetin niteliği, kalitesi veya üretim yeri coğrafi kaynağı gibi konularda halkı yanıltacak markalar tescil edilemez.</a:t>
            </a:r>
          </a:p>
          <a:p>
            <a:pPr algn="just"/>
            <a:r>
              <a:rPr lang="tr-TR" sz="7600" dirty="0">
                <a:solidFill>
                  <a:srgbClr val="0070C0"/>
                </a:solidFill>
              </a:rPr>
              <a:t>Eski Markalar Kanunu döneminde verilen bir kararda sözcük markası olan “</a:t>
            </a:r>
            <a:r>
              <a:rPr lang="tr-TR" sz="7600" b="1" i="1" dirty="0" err="1">
                <a:solidFill>
                  <a:srgbClr val="0070C0"/>
                </a:solidFill>
              </a:rPr>
              <a:t>Hethiter</a:t>
            </a:r>
            <a:r>
              <a:rPr lang="tr-TR" sz="7600" dirty="0">
                <a:solidFill>
                  <a:srgbClr val="0070C0"/>
                </a:solidFill>
              </a:rPr>
              <a:t> (Hitit)” tescil edilmemiştir, çünkü Almanca bir sözcük olan bu sözcüğün, Türkiye’de üretilen bir şarabın, halkta yurt dışında üretildiği şeklinde yanlış bir kanı uyandırabileceği ifade edilmiştir . </a:t>
            </a:r>
            <a:endParaRPr lang="tr-TR" sz="7600" dirty="0" smtClean="0">
              <a:solidFill>
                <a:srgbClr val="0070C0"/>
              </a:solidFill>
            </a:endParaRPr>
          </a:p>
          <a:p>
            <a:pPr algn="just"/>
            <a:r>
              <a:rPr lang="tr-TR" sz="7600" dirty="0" smtClean="0">
                <a:solidFill>
                  <a:srgbClr val="0070C0"/>
                </a:solidFill>
              </a:rPr>
              <a:t>Yargıtay </a:t>
            </a:r>
            <a:r>
              <a:rPr lang="tr-TR" sz="7600" dirty="0">
                <a:solidFill>
                  <a:srgbClr val="0070C0"/>
                </a:solidFill>
              </a:rPr>
              <a:t>“</a:t>
            </a:r>
            <a:r>
              <a:rPr lang="tr-TR" sz="7600" b="1" i="1" dirty="0">
                <a:solidFill>
                  <a:srgbClr val="0070C0"/>
                </a:solidFill>
              </a:rPr>
              <a:t>Best </a:t>
            </a:r>
            <a:r>
              <a:rPr lang="tr-TR" sz="7600" b="1" i="1" dirty="0" err="1">
                <a:solidFill>
                  <a:srgbClr val="0070C0"/>
                </a:solidFill>
              </a:rPr>
              <a:t>Store</a:t>
            </a:r>
            <a:r>
              <a:rPr lang="tr-TR" sz="7600" dirty="0">
                <a:solidFill>
                  <a:srgbClr val="0070C0"/>
                </a:solidFill>
              </a:rPr>
              <a:t>” konusunda da benzer bir karar vermiştir. Tüm sektörler açısından tanımlayıcı olduğu, her iki sözcüğün de tek başına veya bir bütün olarak herkesin kullanımına açık olduğunu ve ayırt edicilik kazanmadığını belirterek marka başvurusunun reddine dair kararı onamış-tır .</a:t>
            </a:r>
          </a:p>
          <a:p>
            <a:pPr algn="just"/>
            <a:endParaRPr lang="tr-TR" sz="7200" dirty="0">
              <a:solidFill>
                <a:srgbClr val="0070C0"/>
              </a:solidFill>
            </a:endParaRPr>
          </a:p>
          <a:p>
            <a:endParaRPr lang="tr-TR" dirty="0"/>
          </a:p>
        </p:txBody>
      </p:sp>
      <p:pic>
        <p:nvPicPr>
          <p:cNvPr id="4" name="Resim 3"/>
          <p:cNvPicPr>
            <a:picLocks noChangeAspect="1"/>
          </p:cNvPicPr>
          <p:nvPr/>
        </p:nvPicPr>
        <p:blipFill>
          <a:blip r:embed="rId2"/>
          <a:stretch>
            <a:fillRect/>
          </a:stretch>
        </p:blipFill>
        <p:spPr>
          <a:xfrm>
            <a:off x="9022107" y="2291509"/>
            <a:ext cx="2710857" cy="3127912"/>
          </a:xfrm>
          <a:prstGeom prst="rect">
            <a:avLst/>
          </a:prstGeom>
        </p:spPr>
      </p:pic>
    </p:spTree>
    <p:extLst>
      <p:ext uri="{BB962C8B-B14F-4D97-AF65-F5344CB8AC3E}">
        <p14:creationId xmlns:p14="http://schemas.microsoft.com/office/powerpoint/2010/main" val="4807655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p:cNvSpPr>
            <a:spLocks noGrp="1"/>
          </p:cNvSpPr>
          <p:nvPr>
            <p:ph type="subTitle" idx="1"/>
          </p:nvPr>
        </p:nvSpPr>
        <p:spPr>
          <a:xfrm>
            <a:off x="947451" y="1850834"/>
            <a:ext cx="10168568" cy="4583018"/>
          </a:xfrm>
        </p:spPr>
        <p:txBody>
          <a:bodyPr>
            <a:normAutofit fontScale="25000" lnSpcReduction="20000"/>
          </a:bodyPr>
          <a:lstStyle/>
          <a:p>
            <a:pPr algn="just"/>
            <a:r>
              <a:rPr lang="tr-TR" sz="9600" dirty="0">
                <a:solidFill>
                  <a:srgbClr val="FF0000"/>
                </a:solidFill>
              </a:rPr>
              <a:t>8. Paris Sözleşmesinin 2. Mükerrer 6’ncı Maddesine Göre Reddedilecek İşaretler (Devlete Ait Arma, Bayrak ve Diğer Hükümranlık Belirtilerini İçeren Markalar, Halka Mal Olmuş Amblem, Nişanları İçeren Markalar)</a:t>
            </a:r>
          </a:p>
          <a:p>
            <a:pPr algn="just"/>
            <a:r>
              <a:rPr lang="tr-TR" sz="9600" dirty="0" smtClean="0">
                <a:solidFill>
                  <a:srgbClr val="0070C0"/>
                </a:solidFill>
              </a:rPr>
              <a:t>SMK </a:t>
            </a:r>
            <a:r>
              <a:rPr lang="tr-TR" sz="9600" dirty="0">
                <a:solidFill>
                  <a:srgbClr val="0070C0"/>
                </a:solidFill>
              </a:rPr>
              <a:t>md. 5/1 (g) ve (ğ)’e göre devlete ait arma, bayrak ve diğer </a:t>
            </a:r>
            <a:r>
              <a:rPr lang="tr-TR" sz="9600" dirty="0" smtClean="0">
                <a:solidFill>
                  <a:srgbClr val="0070C0"/>
                </a:solidFill>
              </a:rPr>
              <a:t>hükümranlık </a:t>
            </a:r>
            <a:r>
              <a:rPr lang="tr-TR" sz="9600" dirty="0">
                <a:solidFill>
                  <a:srgbClr val="0070C0"/>
                </a:solidFill>
              </a:rPr>
              <a:t>belirtilerini içeren markalar, halka mal olmuş amblem, nişanları içeren markalar tescil edilemez. </a:t>
            </a:r>
            <a:endParaRPr lang="tr-TR" sz="9600" dirty="0" smtClean="0">
              <a:solidFill>
                <a:srgbClr val="0070C0"/>
              </a:solidFill>
            </a:endParaRPr>
          </a:p>
          <a:p>
            <a:pPr algn="just"/>
            <a:r>
              <a:rPr lang="tr-TR" sz="9600" dirty="0" smtClean="0">
                <a:solidFill>
                  <a:srgbClr val="0070C0"/>
                </a:solidFill>
              </a:rPr>
              <a:t>Bu </a:t>
            </a:r>
            <a:r>
              <a:rPr lang="tr-TR" sz="9600" dirty="0">
                <a:solidFill>
                  <a:srgbClr val="0070C0"/>
                </a:solidFill>
              </a:rPr>
              <a:t>husus Paris Sözleşmesi md. 6/1 (a)’da ifade edilmiştir. </a:t>
            </a:r>
            <a:endParaRPr lang="tr-TR" sz="9600" dirty="0" smtClean="0">
              <a:solidFill>
                <a:srgbClr val="0070C0"/>
              </a:solidFill>
            </a:endParaRPr>
          </a:p>
          <a:p>
            <a:pPr algn="just"/>
            <a:r>
              <a:rPr lang="tr-TR" sz="9600" dirty="0" smtClean="0">
                <a:solidFill>
                  <a:srgbClr val="0070C0"/>
                </a:solidFill>
              </a:rPr>
              <a:t>Bu </a:t>
            </a:r>
            <a:r>
              <a:rPr lang="tr-TR" sz="9600" dirty="0">
                <a:solidFill>
                  <a:srgbClr val="0070C0"/>
                </a:solidFill>
              </a:rPr>
              <a:t>hükme göre Birlik ülkelerine ait arma, bayrak ve diğer hükümranlık belirtilerinin ve bu devletler tarafından kabul edilmiş resmi kontrol ve teminat, işaret ve damgalarının ayrıca diğer </a:t>
            </a:r>
            <a:r>
              <a:rPr lang="tr-TR" sz="9600" dirty="0" err="1">
                <a:solidFill>
                  <a:srgbClr val="0070C0"/>
                </a:solidFill>
              </a:rPr>
              <a:t>armacılık</a:t>
            </a:r>
            <a:r>
              <a:rPr lang="tr-TR" sz="9600" dirty="0">
                <a:solidFill>
                  <a:srgbClr val="0070C0"/>
                </a:solidFill>
              </a:rPr>
              <a:t> sanatı açısından her çeşit taklitlerin yetkili makamlarının izni alınmadan marka olarak tescilini ret veya iptal etme konusunda üye devletler anlaşmışlardır. Bu hükmün 3. fıkrasına göre üye devletler, hükümranlık belirten işaretleri WIPO aracılığı ile duyuracaklar ve bu maddenin uygulanmasını </a:t>
            </a:r>
            <a:r>
              <a:rPr lang="tr-TR" sz="9600" dirty="0" smtClean="0">
                <a:solidFill>
                  <a:srgbClr val="0070C0"/>
                </a:solidFill>
              </a:rPr>
              <a:t>sağlayacaklardır</a:t>
            </a:r>
            <a:r>
              <a:rPr lang="tr-TR" sz="9600" dirty="0">
                <a:solidFill>
                  <a:srgbClr val="0070C0"/>
                </a:solidFill>
              </a:rPr>
              <a:t>. Bu madde değişik bir başlıkla SMK md. 5/1 (g)’ye alınmıştır. Buna göre İsviçre bayrağı, hatta kantonlardan birinin bayrağı, Türkiye’de marka olarak tescil edilemez.</a:t>
            </a:r>
          </a:p>
          <a:p>
            <a:pPr algn="just"/>
            <a:endParaRPr lang="tr-TR" sz="7200" dirty="0">
              <a:solidFill>
                <a:srgbClr val="0070C0"/>
              </a:solidFill>
            </a:endParaRPr>
          </a:p>
          <a:p>
            <a:endParaRPr lang="tr-TR" dirty="0"/>
          </a:p>
        </p:txBody>
      </p:sp>
    </p:spTree>
    <p:extLst>
      <p:ext uri="{BB962C8B-B14F-4D97-AF65-F5344CB8AC3E}">
        <p14:creationId xmlns:p14="http://schemas.microsoft.com/office/powerpoint/2010/main" val="1805832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p:cNvSpPr>
            <a:spLocks noGrp="1"/>
          </p:cNvSpPr>
          <p:nvPr>
            <p:ph type="subTitle" idx="1"/>
          </p:nvPr>
        </p:nvSpPr>
        <p:spPr>
          <a:xfrm>
            <a:off x="787078" y="2247441"/>
            <a:ext cx="10626398" cy="4610558"/>
          </a:xfrm>
        </p:spPr>
        <p:txBody>
          <a:bodyPr>
            <a:normAutofit fontScale="32500" lnSpcReduction="20000"/>
          </a:bodyPr>
          <a:lstStyle/>
          <a:p>
            <a:pPr algn="just"/>
            <a:r>
              <a:rPr lang="tr-TR" sz="8000" dirty="0">
                <a:solidFill>
                  <a:srgbClr val="FF0000"/>
                </a:solidFill>
              </a:rPr>
              <a:t>9. Paris Sözleşmesinin 2. Mükerrer 6’ncı Maddesi Kapsamı Dışında Kalan Ancak Kamuyu İlgilendiren, Tarihi ve Kültürel Değerler Bakımından Halka Mal Olmuş Diğer İşaretler ile Yetkili Mercilerce Tescil İzni Verilmemiş Olan Armaları, Nişanları veya Adlandırmaları İçeren İşaretler</a:t>
            </a:r>
          </a:p>
          <a:p>
            <a:pPr algn="just"/>
            <a:r>
              <a:rPr lang="tr-TR" sz="8000" dirty="0" smtClean="0">
                <a:solidFill>
                  <a:srgbClr val="0070C0"/>
                </a:solidFill>
              </a:rPr>
              <a:t>SMK </a:t>
            </a:r>
            <a:r>
              <a:rPr lang="tr-TR" sz="8000" dirty="0">
                <a:solidFill>
                  <a:srgbClr val="0070C0"/>
                </a:solidFill>
              </a:rPr>
              <a:t>md. 5/1 (ğ), Paris Konvansiyonu’nun 2. mükerrer 6. maddesi kapsamı dışında kalmakla birlikte kamuyu ilgilendiren, tarihi, kültürel değerler bakımından halka mal olmuş ve ilgili mercilerin tescil izni verme-</a:t>
            </a:r>
            <a:r>
              <a:rPr lang="tr-TR" sz="8000" dirty="0" err="1">
                <a:solidFill>
                  <a:srgbClr val="0070C0"/>
                </a:solidFill>
              </a:rPr>
              <a:t>diği</a:t>
            </a:r>
            <a:r>
              <a:rPr lang="tr-TR" sz="8000" dirty="0">
                <a:solidFill>
                  <a:srgbClr val="0070C0"/>
                </a:solidFill>
              </a:rPr>
              <a:t> diğer armalar, amblemler veya nişanları içeren markaların da tescilini yasaklamıştır</a:t>
            </a:r>
            <a:r>
              <a:rPr lang="tr-TR" sz="8000" dirty="0" smtClean="0">
                <a:solidFill>
                  <a:srgbClr val="0070C0"/>
                </a:solidFill>
              </a:rPr>
              <a:t>.(</a:t>
            </a:r>
            <a:r>
              <a:rPr lang="tr-TR" sz="8000" dirty="0">
                <a:solidFill>
                  <a:srgbClr val="0070C0"/>
                </a:solidFill>
              </a:rPr>
              <a:t>Örneğin, OECD, NATO, WIPO). </a:t>
            </a:r>
            <a:endParaRPr lang="tr-TR" sz="8000" dirty="0" smtClean="0">
              <a:solidFill>
                <a:srgbClr val="0070C0"/>
              </a:solidFill>
            </a:endParaRPr>
          </a:p>
          <a:p>
            <a:pPr algn="just"/>
            <a:r>
              <a:rPr lang="tr-TR" sz="8000" dirty="0" smtClean="0">
                <a:solidFill>
                  <a:srgbClr val="0070C0"/>
                </a:solidFill>
              </a:rPr>
              <a:t>Ayasofya</a:t>
            </a:r>
            <a:r>
              <a:rPr lang="tr-TR" sz="8000" dirty="0">
                <a:solidFill>
                  <a:srgbClr val="0070C0"/>
                </a:solidFill>
              </a:rPr>
              <a:t>, Selimiye </a:t>
            </a:r>
            <a:r>
              <a:rPr lang="tr-TR" sz="8000" dirty="0" smtClean="0">
                <a:solidFill>
                  <a:srgbClr val="0070C0"/>
                </a:solidFill>
              </a:rPr>
              <a:t>Camisi </a:t>
            </a:r>
            <a:r>
              <a:rPr lang="tr-TR" sz="8000" dirty="0">
                <a:solidFill>
                  <a:srgbClr val="0070C0"/>
                </a:solidFill>
              </a:rPr>
              <a:t>ve Osmanlı Sultanlarından Fatih Sultan Mehmet veya Yavuz Sultan Selim portreleri, yetkili makamların izni olmadan marka olarak tescil </a:t>
            </a:r>
            <a:r>
              <a:rPr lang="tr-TR" sz="8000" dirty="0" smtClean="0">
                <a:solidFill>
                  <a:srgbClr val="0070C0"/>
                </a:solidFill>
              </a:rPr>
              <a:t>edilemez</a:t>
            </a:r>
            <a:r>
              <a:rPr lang="tr-TR" sz="8000" dirty="0">
                <a:solidFill>
                  <a:srgbClr val="0070C0"/>
                </a:solidFill>
              </a:rPr>
              <a:t>, çünkü bu tür işaretler Türk halkının ortak malıdır .</a:t>
            </a:r>
          </a:p>
          <a:p>
            <a:pPr algn="just"/>
            <a:endParaRPr lang="tr-TR" sz="7200" dirty="0">
              <a:solidFill>
                <a:srgbClr val="0070C0"/>
              </a:solidFill>
            </a:endParaRPr>
          </a:p>
          <a:p>
            <a:pPr algn="just"/>
            <a:endParaRPr lang="tr-TR" sz="7200" dirty="0">
              <a:solidFill>
                <a:srgbClr val="0070C0"/>
              </a:solidFill>
            </a:endParaRPr>
          </a:p>
          <a:p>
            <a:endParaRPr lang="tr-TR" dirty="0"/>
          </a:p>
        </p:txBody>
      </p:sp>
    </p:spTree>
    <p:extLst>
      <p:ext uri="{BB962C8B-B14F-4D97-AF65-F5344CB8AC3E}">
        <p14:creationId xmlns:p14="http://schemas.microsoft.com/office/powerpoint/2010/main" val="37970244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p:cNvSpPr>
            <a:spLocks noGrp="1"/>
          </p:cNvSpPr>
          <p:nvPr>
            <p:ph type="subTitle" idx="1"/>
          </p:nvPr>
        </p:nvSpPr>
        <p:spPr>
          <a:xfrm>
            <a:off x="636608" y="1630496"/>
            <a:ext cx="11105907" cy="4803356"/>
          </a:xfrm>
        </p:spPr>
        <p:txBody>
          <a:bodyPr>
            <a:normAutofit fontScale="55000" lnSpcReduction="20000"/>
          </a:bodyPr>
          <a:lstStyle/>
          <a:p>
            <a:pPr algn="just"/>
            <a:r>
              <a:rPr lang="tr-TR" sz="7600" dirty="0" smtClean="0">
                <a:solidFill>
                  <a:srgbClr val="FF0000"/>
                </a:solidFill>
              </a:rPr>
              <a:t>10</a:t>
            </a:r>
            <a:r>
              <a:rPr lang="tr-TR" sz="7600" dirty="0">
                <a:solidFill>
                  <a:srgbClr val="FF0000"/>
                </a:solidFill>
              </a:rPr>
              <a:t>. Dinî Değer ve Sembolleri İçeren Markalar ile Kamu Düzenine ve Genel Ahlâka Aykırı Markalar</a:t>
            </a:r>
          </a:p>
          <a:p>
            <a:pPr marL="857250" indent="-857250" algn="just">
              <a:buFont typeface="Arial" panose="020B0604020202020204" pitchFamily="34" charset="0"/>
              <a:buChar char="•"/>
            </a:pPr>
            <a:r>
              <a:rPr lang="tr-TR" sz="6000" dirty="0">
                <a:solidFill>
                  <a:srgbClr val="0070C0"/>
                </a:solidFill>
              </a:rPr>
              <a:t>SMK md. 5/1 (h) ya göre dini değer ve sembolleri içeren markalar ile kamu düzenine ve genel ahlaka aykırı markalar tescil edilemez. </a:t>
            </a:r>
            <a:endParaRPr lang="tr-TR" sz="6000" dirty="0" smtClean="0">
              <a:solidFill>
                <a:srgbClr val="0070C0"/>
              </a:solidFill>
            </a:endParaRPr>
          </a:p>
          <a:p>
            <a:pPr marL="857250" indent="-857250" algn="just">
              <a:buFont typeface="Arial" panose="020B0604020202020204" pitchFamily="34" charset="0"/>
              <a:buChar char="•"/>
            </a:pPr>
            <a:endParaRPr lang="tr-TR" sz="6000" dirty="0" smtClean="0">
              <a:solidFill>
                <a:srgbClr val="0070C0"/>
              </a:solidFill>
            </a:endParaRPr>
          </a:p>
          <a:p>
            <a:pPr marL="857250" indent="-857250" algn="just">
              <a:buFont typeface="Arial" panose="020B0604020202020204" pitchFamily="34" charset="0"/>
              <a:buChar char="•"/>
            </a:pPr>
            <a:r>
              <a:rPr lang="tr-TR" sz="6000" dirty="0" smtClean="0">
                <a:solidFill>
                  <a:srgbClr val="0070C0"/>
                </a:solidFill>
              </a:rPr>
              <a:t>Buna </a:t>
            </a:r>
            <a:r>
              <a:rPr lang="tr-TR" sz="6000" dirty="0">
                <a:solidFill>
                  <a:srgbClr val="0070C0"/>
                </a:solidFill>
              </a:rPr>
              <a:t>göre “Millet” sözcüğü temizlik maddesi, “</a:t>
            </a:r>
            <a:r>
              <a:rPr lang="tr-TR" sz="6000" b="1" i="1" dirty="0" err="1">
                <a:solidFill>
                  <a:srgbClr val="0070C0"/>
                </a:solidFill>
              </a:rPr>
              <a:t>Mebusan</a:t>
            </a:r>
            <a:r>
              <a:rPr lang="tr-TR" sz="6000" dirty="0">
                <a:solidFill>
                  <a:srgbClr val="0070C0"/>
                </a:solidFill>
              </a:rPr>
              <a:t>” kelimesi şarap için tescili reddedilmiş, gerekçe olarak da Türk halkının milli </a:t>
            </a:r>
            <a:r>
              <a:rPr lang="tr-TR" sz="6000" dirty="0" smtClean="0">
                <a:solidFill>
                  <a:srgbClr val="0070C0"/>
                </a:solidFill>
              </a:rPr>
              <a:t>duygularını </a:t>
            </a:r>
            <a:r>
              <a:rPr lang="tr-TR" sz="6000" dirty="0">
                <a:solidFill>
                  <a:srgbClr val="0070C0"/>
                </a:solidFill>
              </a:rPr>
              <a:t>zedeleyeceği ifade edilmiştir .</a:t>
            </a:r>
          </a:p>
          <a:p>
            <a:pPr algn="just"/>
            <a:endParaRPr lang="tr-TR" sz="7200" dirty="0">
              <a:solidFill>
                <a:srgbClr val="0070C0"/>
              </a:solidFill>
            </a:endParaRPr>
          </a:p>
          <a:p>
            <a:pPr algn="just"/>
            <a:endParaRPr lang="tr-TR" sz="7200" dirty="0">
              <a:solidFill>
                <a:srgbClr val="0070C0"/>
              </a:solidFill>
            </a:endParaRPr>
          </a:p>
          <a:p>
            <a:endParaRPr lang="tr-TR" dirty="0"/>
          </a:p>
        </p:txBody>
      </p:sp>
    </p:spTree>
    <p:extLst>
      <p:ext uri="{BB962C8B-B14F-4D97-AF65-F5344CB8AC3E}">
        <p14:creationId xmlns:p14="http://schemas.microsoft.com/office/powerpoint/2010/main" val="17948613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321325" y="2570562"/>
            <a:ext cx="5334000" cy="3000375"/>
          </a:xfrm>
          <a:prstGeom prst="rect">
            <a:avLst/>
          </a:prstGeom>
        </p:spPr>
      </p:pic>
      <p:sp>
        <p:nvSpPr>
          <p:cNvPr id="2" name="Alt Başlık 1"/>
          <p:cNvSpPr>
            <a:spLocks noGrp="1"/>
          </p:cNvSpPr>
          <p:nvPr>
            <p:ph type="subTitle" idx="1"/>
          </p:nvPr>
        </p:nvSpPr>
        <p:spPr>
          <a:xfrm>
            <a:off x="5332164" y="1740665"/>
            <a:ext cx="6081312" cy="5117334"/>
          </a:xfrm>
        </p:spPr>
        <p:txBody>
          <a:bodyPr>
            <a:normAutofit fontScale="25000" lnSpcReduction="20000"/>
          </a:bodyPr>
          <a:lstStyle/>
          <a:p>
            <a:pPr algn="just"/>
            <a:r>
              <a:rPr lang="tr-TR" sz="8000" dirty="0" smtClean="0">
                <a:solidFill>
                  <a:srgbClr val="FF0000"/>
                </a:solidFill>
              </a:rPr>
              <a:t>11</a:t>
            </a:r>
            <a:r>
              <a:rPr lang="tr-TR" sz="8000" dirty="0">
                <a:solidFill>
                  <a:srgbClr val="FF0000"/>
                </a:solidFill>
              </a:rPr>
              <a:t>. Tescilli Coğrafi İşaretten Oluşan Ya da Tescilli Coğrafi İşareti İçeren İşaretler</a:t>
            </a:r>
          </a:p>
          <a:p>
            <a:pPr algn="just"/>
            <a:r>
              <a:rPr lang="tr-TR" sz="8000" dirty="0">
                <a:solidFill>
                  <a:srgbClr val="0070C0"/>
                </a:solidFill>
              </a:rPr>
              <a:t>Tescilli coğrafi işaretten oluşan ya da tescilli coğrafi işaret içeren </a:t>
            </a:r>
            <a:r>
              <a:rPr lang="tr-TR" sz="8000" dirty="0" smtClean="0">
                <a:solidFill>
                  <a:srgbClr val="0070C0"/>
                </a:solidFill>
              </a:rPr>
              <a:t>işaretler </a:t>
            </a:r>
            <a:r>
              <a:rPr lang="tr-TR" sz="8000" dirty="0">
                <a:solidFill>
                  <a:srgbClr val="0070C0"/>
                </a:solidFill>
              </a:rPr>
              <a:t>marka olarak tescil edilemez (SMK md. 5/1 (i)). </a:t>
            </a:r>
            <a:endParaRPr lang="tr-TR" sz="8000" dirty="0" smtClean="0">
              <a:solidFill>
                <a:srgbClr val="0070C0"/>
              </a:solidFill>
            </a:endParaRPr>
          </a:p>
          <a:p>
            <a:pPr algn="just"/>
            <a:endParaRPr lang="tr-TR" sz="8000" dirty="0">
              <a:solidFill>
                <a:srgbClr val="0070C0"/>
              </a:solidFill>
            </a:endParaRPr>
          </a:p>
          <a:p>
            <a:pPr algn="just"/>
            <a:r>
              <a:rPr lang="tr-TR" sz="8000" dirty="0" smtClean="0">
                <a:solidFill>
                  <a:srgbClr val="0070C0"/>
                </a:solidFill>
              </a:rPr>
              <a:t>Coğrafi </a:t>
            </a:r>
            <a:r>
              <a:rPr lang="tr-TR" sz="8000" dirty="0">
                <a:solidFill>
                  <a:srgbClr val="0070C0"/>
                </a:solidFill>
              </a:rPr>
              <a:t>işaretin koruma kapsamı, tescil edilmiş olduğu ilgili sınıflar açısından değerlendirilmek suretiyle belirlenecektir. Tescilli coğrafi </a:t>
            </a:r>
            <a:r>
              <a:rPr lang="tr-TR" sz="8000" dirty="0" smtClean="0">
                <a:solidFill>
                  <a:srgbClr val="0070C0"/>
                </a:solidFill>
              </a:rPr>
              <a:t>işaretin </a:t>
            </a:r>
            <a:r>
              <a:rPr lang="tr-TR" sz="8000" dirty="0">
                <a:solidFill>
                  <a:srgbClr val="0070C0"/>
                </a:solidFill>
              </a:rPr>
              <a:t>esas unsur olarak değil, tali unsur olarak yer aldığı işaretler de marka olarak tescil edilemez. </a:t>
            </a:r>
            <a:endParaRPr lang="tr-TR" sz="8000" dirty="0" smtClean="0">
              <a:solidFill>
                <a:srgbClr val="0070C0"/>
              </a:solidFill>
            </a:endParaRPr>
          </a:p>
          <a:p>
            <a:pPr algn="just"/>
            <a:endParaRPr lang="tr-TR" sz="8000" dirty="0" smtClean="0">
              <a:solidFill>
                <a:srgbClr val="0070C0"/>
              </a:solidFill>
            </a:endParaRPr>
          </a:p>
          <a:p>
            <a:pPr algn="just"/>
            <a:r>
              <a:rPr lang="tr-TR" sz="8000" dirty="0" smtClean="0">
                <a:solidFill>
                  <a:srgbClr val="0070C0"/>
                </a:solidFill>
              </a:rPr>
              <a:t>Örneğin</a:t>
            </a:r>
            <a:r>
              <a:rPr lang="tr-TR" sz="8000" dirty="0">
                <a:solidFill>
                  <a:srgbClr val="0070C0"/>
                </a:solidFill>
              </a:rPr>
              <a:t>, Siirt perde pilavı marka olarak tescil </a:t>
            </a:r>
            <a:r>
              <a:rPr lang="tr-TR" sz="8000" dirty="0" smtClean="0">
                <a:solidFill>
                  <a:srgbClr val="0070C0"/>
                </a:solidFill>
              </a:rPr>
              <a:t>edilemeyecektir</a:t>
            </a:r>
            <a:r>
              <a:rPr lang="tr-TR" sz="8000" dirty="0">
                <a:solidFill>
                  <a:srgbClr val="0070C0"/>
                </a:solidFill>
              </a:rPr>
              <a:t>. Çünkü bu coğrafi işaret tüm yöreye aittir. </a:t>
            </a:r>
            <a:endParaRPr lang="tr-TR" sz="7200" dirty="0">
              <a:solidFill>
                <a:srgbClr val="0070C0"/>
              </a:solidFill>
            </a:endParaRPr>
          </a:p>
          <a:p>
            <a:pPr algn="just"/>
            <a:endParaRPr lang="tr-TR" sz="7200" dirty="0">
              <a:solidFill>
                <a:srgbClr val="0070C0"/>
              </a:solidFill>
            </a:endParaRPr>
          </a:p>
          <a:p>
            <a:endParaRPr lang="tr-TR" dirty="0"/>
          </a:p>
        </p:txBody>
      </p:sp>
    </p:spTree>
    <p:extLst>
      <p:ext uri="{BB962C8B-B14F-4D97-AF65-F5344CB8AC3E}">
        <p14:creationId xmlns:p14="http://schemas.microsoft.com/office/powerpoint/2010/main" val="8805755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p:cNvSpPr>
            <a:spLocks noGrp="1"/>
          </p:cNvSpPr>
          <p:nvPr>
            <p:ph type="subTitle" idx="1"/>
          </p:nvPr>
        </p:nvSpPr>
        <p:spPr>
          <a:xfrm>
            <a:off x="594911" y="1608463"/>
            <a:ext cx="10917716" cy="4825389"/>
          </a:xfrm>
        </p:spPr>
        <p:txBody>
          <a:bodyPr>
            <a:normAutofit fontScale="32500" lnSpcReduction="20000"/>
          </a:bodyPr>
          <a:lstStyle/>
          <a:p>
            <a:pPr algn="just"/>
            <a:r>
              <a:rPr lang="tr-TR" sz="9600" dirty="0" smtClean="0">
                <a:solidFill>
                  <a:srgbClr val="FF0000"/>
                </a:solidFill>
              </a:rPr>
              <a:t>12</a:t>
            </a:r>
            <a:r>
              <a:rPr lang="tr-TR" sz="9600" dirty="0">
                <a:solidFill>
                  <a:srgbClr val="FF0000"/>
                </a:solidFill>
              </a:rPr>
              <a:t>. Markanın Tescil Tarihinden Önce Kullanılmış Olması</a:t>
            </a:r>
          </a:p>
          <a:p>
            <a:pPr algn="just"/>
            <a:r>
              <a:rPr lang="tr-TR" sz="9600" dirty="0">
                <a:solidFill>
                  <a:srgbClr val="0070C0"/>
                </a:solidFill>
              </a:rPr>
              <a:t>SMK md. 5/2’ye göre bir marka tescil tarihinden önce kullanılmış ve başvuruya konu mallar veya hizmetlerle ilgili olarak bu kullanım sonucu ayırt edici bir nitelik kazanmış ise bu markanın tescili (b), (c) ve (d) </a:t>
            </a:r>
            <a:r>
              <a:rPr lang="tr-TR" sz="9600" dirty="0" smtClean="0">
                <a:solidFill>
                  <a:srgbClr val="0070C0"/>
                </a:solidFill>
              </a:rPr>
              <a:t>bentlerine </a:t>
            </a:r>
            <a:r>
              <a:rPr lang="tr-TR" sz="9600" dirty="0">
                <a:solidFill>
                  <a:srgbClr val="0070C0"/>
                </a:solidFill>
              </a:rPr>
              <a:t>göre tescili reddedilemez.</a:t>
            </a:r>
          </a:p>
          <a:p>
            <a:pPr algn="just"/>
            <a:endParaRPr lang="tr-TR" sz="9600" dirty="0" smtClean="0">
              <a:solidFill>
                <a:srgbClr val="0070C0"/>
              </a:solidFill>
            </a:endParaRPr>
          </a:p>
          <a:p>
            <a:pPr algn="just"/>
            <a:r>
              <a:rPr lang="tr-TR" sz="9600" dirty="0" smtClean="0">
                <a:solidFill>
                  <a:srgbClr val="0070C0"/>
                </a:solidFill>
              </a:rPr>
              <a:t>SMK </a:t>
            </a:r>
            <a:r>
              <a:rPr lang="tr-TR" sz="9600" dirty="0">
                <a:solidFill>
                  <a:srgbClr val="0070C0"/>
                </a:solidFill>
              </a:rPr>
              <a:t>md. 5/1 (b) bendine göre, somut ayırt edici niteliğe sahip olma-yan işaretler, (c) bendine göre tasviri işaretler ve (d) bendine göre, ticaret alanında herkes tarafından kullanılan veya belirli bir meslek sanat veya ticaret grubuna mensup olanları ayırt etmeye yarayan işaret ve adları münhasıran veya esas unsur olarak içeren markalardaki tescil engelleri aşılmaktadır.</a:t>
            </a:r>
          </a:p>
          <a:p>
            <a:pPr algn="just"/>
            <a:endParaRPr lang="tr-TR" sz="7200" dirty="0">
              <a:solidFill>
                <a:srgbClr val="0070C0"/>
              </a:solidFill>
            </a:endParaRPr>
          </a:p>
          <a:p>
            <a:endParaRPr lang="tr-TR" dirty="0"/>
          </a:p>
        </p:txBody>
      </p:sp>
    </p:spTree>
    <p:extLst>
      <p:ext uri="{BB962C8B-B14F-4D97-AF65-F5344CB8AC3E}">
        <p14:creationId xmlns:p14="http://schemas.microsoft.com/office/powerpoint/2010/main" val="32094999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p:cNvSpPr>
            <a:spLocks noGrp="1"/>
          </p:cNvSpPr>
          <p:nvPr>
            <p:ph type="subTitle" idx="1"/>
          </p:nvPr>
        </p:nvSpPr>
        <p:spPr>
          <a:xfrm>
            <a:off x="826264" y="1762699"/>
            <a:ext cx="10410941" cy="3668617"/>
          </a:xfrm>
        </p:spPr>
        <p:txBody>
          <a:bodyPr>
            <a:normAutofit lnSpcReduction="10000"/>
          </a:bodyPr>
          <a:lstStyle/>
          <a:p>
            <a:pPr algn="just"/>
            <a:r>
              <a:rPr lang="tr-TR" sz="3000" dirty="0" smtClean="0">
                <a:solidFill>
                  <a:srgbClr val="FF0000"/>
                </a:solidFill>
              </a:rPr>
              <a:t>13</a:t>
            </a:r>
            <a:r>
              <a:rPr lang="tr-TR" sz="3000" dirty="0">
                <a:solidFill>
                  <a:srgbClr val="FF0000"/>
                </a:solidFill>
              </a:rPr>
              <a:t>. Muvafakat (İzin)</a:t>
            </a:r>
          </a:p>
          <a:p>
            <a:pPr algn="just"/>
            <a:r>
              <a:rPr lang="tr-TR" sz="2600" dirty="0">
                <a:solidFill>
                  <a:srgbClr val="0070C0"/>
                </a:solidFill>
              </a:rPr>
              <a:t>Bir marka başvurusu, önceki marka sahibinin başvurunun tesciline açıkça muvafakat ettiğini gösteren noter onaylı belgenin Kuruma </a:t>
            </a:r>
            <a:r>
              <a:rPr lang="tr-TR" sz="2600" dirty="0" smtClean="0">
                <a:solidFill>
                  <a:srgbClr val="0070C0"/>
                </a:solidFill>
              </a:rPr>
              <a:t>sunulması </a:t>
            </a:r>
            <a:r>
              <a:rPr lang="tr-TR" sz="2600" dirty="0">
                <a:solidFill>
                  <a:srgbClr val="0070C0"/>
                </a:solidFill>
              </a:rPr>
              <a:t>halinde birinci fıkranın (ç) bendine göre reddedilemez. Muvafakat-nameye ilişkin usul ve esaslar yönetmelikle belirlenir.</a:t>
            </a:r>
          </a:p>
          <a:p>
            <a:pPr algn="just"/>
            <a:r>
              <a:rPr lang="tr-TR" sz="2600" dirty="0">
                <a:solidFill>
                  <a:srgbClr val="0070C0"/>
                </a:solidFill>
              </a:rPr>
              <a:t>Bu hüküm ile birbirleri ile ekonomik ve başka yönlerden bağı olan </a:t>
            </a:r>
            <a:r>
              <a:rPr lang="tr-TR" sz="2600" dirty="0" smtClean="0">
                <a:solidFill>
                  <a:srgbClr val="0070C0"/>
                </a:solidFill>
              </a:rPr>
              <a:t>işletmelerin</a:t>
            </a:r>
            <a:r>
              <a:rPr lang="tr-TR" sz="2600" dirty="0">
                <a:solidFill>
                  <a:srgbClr val="0070C0"/>
                </a:solidFill>
              </a:rPr>
              <a:t>, piyasada birlikte var olma yönünde ortaya koydukları iradenin tanınması amaçlanmıştır . Buna göre bir markanın aynısı ya da benzeri, marka sahibinin iradesi ile başka bir kişi adına da tescil edilebilecek ve piyasada asıl marka ile birlikte var olabilecektir .</a:t>
            </a:r>
          </a:p>
          <a:p>
            <a:pPr algn="just"/>
            <a:endParaRPr lang="tr-TR" sz="4400" dirty="0">
              <a:solidFill>
                <a:srgbClr val="0070C0"/>
              </a:solidFill>
            </a:endParaRPr>
          </a:p>
          <a:p>
            <a:endParaRPr lang="tr-TR" dirty="0"/>
          </a:p>
        </p:txBody>
      </p:sp>
    </p:spTree>
    <p:extLst>
      <p:ext uri="{BB962C8B-B14F-4D97-AF65-F5344CB8AC3E}">
        <p14:creationId xmlns:p14="http://schemas.microsoft.com/office/powerpoint/2010/main" val="35844976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663515" y="1498295"/>
            <a:ext cx="10813212" cy="4945638"/>
          </a:xfrm>
        </p:spPr>
        <p:txBody>
          <a:bodyPr/>
          <a:lstStyle/>
          <a:p>
            <a:endParaRPr lang="tr-TR" sz="3600" b="1" dirty="0" smtClean="0">
              <a:solidFill>
                <a:srgbClr val="002060"/>
              </a:solidFill>
            </a:endParaRPr>
          </a:p>
          <a:p>
            <a:endParaRPr lang="tr-TR" dirty="0">
              <a:solidFill>
                <a:srgbClr val="0070C0"/>
              </a:solidFill>
            </a:endParaRPr>
          </a:p>
          <a:p>
            <a:endParaRPr lang="tr-TR" dirty="0">
              <a:solidFill>
                <a:srgbClr val="0070C0"/>
              </a:solidFill>
            </a:endParaRPr>
          </a:p>
          <a:p>
            <a:r>
              <a:rPr lang="tr-TR" b="1" dirty="0" smtClean="0">
                <a:solidFill>
                  <a:srgbClr val="0070C0"/>
                </a:solidFill>
              </a:rPr>
              <a:t>Prof. Dr. Arzu OĞUZ</a:t>
            </a:r>
          </a:p>
          <a:p>
            <a:r>
              <a:rPr lang="tr-TR" sz="2000" dirty="0" smtClean="0">
                <a:solidFill>
                  <a:srgbClr val="0070C0"/>
                </a:solidFill>
              </a:rPr>
              <a:t>Ankara Üniversitesi Hukuk Fakültesi Fikri Mülkiyet Hukuku ABD Başkanı</a:t>
            </a:r>
          </a:p>
          <a:p>
            <a:r>
              <a:rPr lang="tr-TR" sz="2000" dirty="0">
                <a:solidFill>
                  <a:srgbClr val="0070C0"/>
                </a:solidFill>
              </a:rPr>
              <a:t>Ankara Üniversitesi </a:t>
            </a:r>
            <a:r>
              <a:rPr lang="tr-TR" sz="2000" dirty="0" smtClean="0">
                <a:solidFill>
                  <a:srgbClr val="0070C0"/>
                </a:solidFill>
              </a:rPr>
              <a:t>Fikri ve Sınai Haklar Araştırma ve Uygulama Merkezi Müdürü</a:t>
            </a:r>
          </a:p>
          <a:p>
            <a:endParaRPr lang="tr-TR" sz="2800" b="1" dirty="0" smtClean="0">
              <a:solidFill>
                <a:srgbClr val="0070C0"/>
              </a:solidFill>
            </a:endParaRPr>
          </a:p>
          <a:p>
            <a:endParaRPr lang="tr-TR" dirty="0" smtClean="0">
              <a:solidFill>
                <a:srgbClr val="002060"/>
              </a:solidFill>
            </a:endParaRPr>
          </a:p>
          <a:p>
            <a:endParaRPr lang="tr-TR" dirty="0" smtClean="0">
              <a:solidFill>
                <a:srgbClr val="002060"/>
              </a:solidFill>
            </a:endParaRPr>
          </a:p>
          <a:p>
            <a:endParaRPr lang="tr-TR" dirty="0" smtClean="0">
              <a:solidFill>
                <a:srgbClr val="002060"/>
              </a:solidFill>
            </a:endParaRPr>
          </a:p>
          <a:p>
            <a:endParaRPr lang="tr-TR" dirty="0">
              <a:solidFill>
                <a:srgbClr val="002060"/>
              </a:solidFill>
            </a:endParaRPr>
          </a:p>
          <a:p>
            <a:endParaRPr lang="tr-TR" dirty="0" smtClean="0">
              <a:solidFill>
                <a:srgbClr val="002060"/>
              </a:solidFill>
            </a:endParaRPr>
          </a:p>
        </p:txBody>
      </p:sp>
    </p:spTree>
    <p:extLst>
      <p:ext uri="{BB962C8B-B14F-4D97-AF65-F5344CB8AC3E}">
        <p14:creationId xmlns:p14="http://schemas.microsoft.com/office/powerpoint/2010/main" val="1804463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p:cNvSpPr>
            <a:spLocks noGrp="1"/>
          </p:cNvSpPr>
          <p:nvPr>
            <p:ph type="subTitle" idx="1"/>
          </p:nvPr>
        </p:nvSpPr>
        <p:spPr>
          <a:xfrm>
            <a:off x="506776" y="1520328"/>
            <a:ext cx="11226188" cy="5337672"/>
          </a:xfrm>
        </p:spPr>
        <p:txBody>
          <a:bodyPr>
            <a:normAutofit fontScale="92500" lnSpcReduction="20000"/>
          </a:bodyPr>
          <a:lstStyle/>
          <a:p>
            <a:pPr algn="just"/>
            <a:r>
              <a:rPr lang="tr-TR" sz="2900" dirty="0" smtClean="0">
                <a:solidFill>
                  <a:srgbClr val="FF0000"/>
                </a:solidFill>
              </a:rPr>
              <a:t>1</a:t>
            </a:r>
            <a:r>
              <a:rPr lang="tr-TR" sz="2900" dirty="0">
                <a:solidFill>
                  <a:srgbClr val="FF0000"/>
                </a:solidFill>
              </a:rPr>
              <a:t>. SMK md. 4 Kapsamına Girmeyen İşaretler</a:t>
            </a:r>
          </a:p>
          <a:p>
            <a:pPr marL="457200" indent="-457200" algn="just">
              <a:buFont typeface="Arial" panose="020B0604020202020204" pitchFamily="34" charset="0"/>
              <a:buChar char="•"/>
            </a:pPr>
            <a:r>
              <a:rPr lang="tr-TR" sz="2700" dirty="0" smtClean="0">
                <a:solidFill>
                  <a:srgbClr val="0070C0"/>
                </a:solidFill>
              </a:rPr>
              <a:t>Bir </a:t>
            </a:r>
            <a:r>
              <a:rPr lang="tr-TR" sz="2700" dirty="0">
                <a:solidFill>
                  <a:srgbClr val="0070C0"/>
                </a:solidFill>
              </a:rPr>
              <a:t>markanın çizimle görüntülenememesi KHK md. 5/1’e göre mutlak ret nedeni idi. KHK md. 7/1’e göre, md. 5 kapsamına girmeyen işaretler marka olarak tescil edilemezlerdi. Yeni marka tanımı bu hususta </a:t>
            </a:r>
            <a:r>
              <a:rPr lang="tr-TR" sz="2700" dirty="0" smtClean="0">
                <a:solidFill>
                  <a:srgbClr val="0070C0"/>
                </a:solidFill>
              </a:rPr>
              <a:t>değişiklikler </a:t>
            </a:r>
            <a:r>
              <a:rPr lang="tr-TR" sz="2700" dirty="0">
                <a:solidFill>
                  <a:srgbClr val="0070C0"/>
                </a:solidFill>
              </a:rPr>
              <a:t>getirmiştir</a:t>
            </a:r>
            <a:r>
              <a:rPr lang="tr-TR" sz="2700" dirty="0" smtClean="0">
                <a:solidFill>
                  <a:srgbClr val="0070C0"/>
                </a:solidFill>
              </a:rPr>
              <a:t>.</a:t>
            </a:r>
          </a:p>
          <a:p>
            <a:pPr marL="457200" indent="-457200" algn="just">
              <a:buFont typeface="Arial" panose="020B0604020202020204" pitchFamily="34" charset="0"/>
              <a:buChar char="•"/>
            </a:pPr>
            <a:endParaRPr lang="tr-TR" sz="2700" dirty="0">
              <a:solidFill>
                <a:srgbClr val="0070C0"/>
              </a:solidFill>
            </a:endParaRPr>
          </a:p>
          <a:p>
            <a:pPr marL="457200" indent="-457200" algn="just">
              <a:buFont typeface="Arial" panose="020B0604020202020204" pitchFamily="34" charset="0"/>
              <a:buChar char="•"/>
            </a:pPr>
            <a:r>
              <a:rPr lang="tr-TR" sz="2700" dirty="0">
                <a:solidFill>
                  <a:srgbClr val="0070C0"/>
                </a:solidFill>
              </a:rPr>
              <a:t>SMK md. 4, kural olarak marka olabilecek işaretleri düzenlemektedir. Buna göre “</a:t>
            </a:r>
            <a:r>
              <a:rPr lang="tr-TR" sz="2700" i="1" dirty="0">
                <a:solidFill>
                  <a:srgbClr val="0070C0"/>
                </a:solidFill>
              </a:rPr>
              <a:t>marka, bir teşebbüsün mallarının veya hizmetlerinin diğer teşebbüslerin mallarından veya hizmetlerinden ayırt edilmesini sağlaması ve marka sahibine sağlanan korumanın konusunun açık ve kesin olarak anlaşılmasını sağlayabilecek şekilde sicilde gösterilebilir olması şartıyla, kişi adları dâhil sözcükler, şekiller, renkler, harfler, sayılar, sesler ve </a:t>
            </a:r>
            <a:r>
              <a:rPr lang="tr-TR" sz="2700" i="1" dirty="0" smtClean="0">
                <a:solidFill>
                  <a:srgbClr val="0070C0"/>
                </a:solidFill>
              </a:rPr>
              <a:t>malların </a:t>
            </a:r>
            <a:r>
              <a:rPr lang="tr-TR" sz="2700" i="1" dirty="0">
                <a:solidFill>
                  <a:srgbClr val="0070C0"/>
                </a:solidFill>
              </a:rPr>
              <a:t>veya ambalajlarının biçimi olmak üzere her türlü işaretten </a:t>
            </a:r>
            <a:r>
              <a:rPr lang="tr-TR" sz="2700" i="1" dirty="0" smtClean="0">
                <a:solidFill>
                  <a:srgbClr val="0070C0"/>
                </a:solidFill>
              </a:rPr>
              <a:t>oluşabilir</a:t>
            </a:r>
            <a:r>
              <a:rPr lang="tr-TR" sz="2700" dirty="0">
                <a:solidFill>
                  <a:srgbClr val="0070C0"/>
                </a:solidFill>
              </a:rPr>
              <a:t>” demektedir. Eski düzenlemeye göre sesler ve renklerin de marka </a:t>
            </a:r>
            <a:r>
              <a:rPr lang="tr-TR" sz="2700" dirty="0" smtClean="0">
                <a:solidFill>
                  <a:srgbClr val="0070C0"/>
                </a:solidFill>
              </a:rPr>
              <a:t>olabilmesinin </a:t>
            </a:r>
            <a:r>
              <a:rPr lang="tr-TR" sz="2700" dirty="0">
                <a:solidFill>
                  <a:srgbClr val="0070C0"/>
                </a:solidFill>
              </a:rPr>
              <a:t>önü açılmış, üç boyutlu işaretlerin tescili kolaylaştırılmıştır</a:t>
            </a:r>
            <a:r>
              <a:rPr lang="tr-TR" sz="2700" dirty="0" smtClean="0">
                <a:solidFill>
                  <a:srgbClr val="0070C0"/>
                </a:solidFill>
              </a:rPr>
              <a:t>.</a:t>
            </a:r>
          </a:p>
          <a:p>
            <a:pPr marL="457200" indent="-457200" algn="just">
              <a:buFont typeface="Arial" panose="020B0604020202020204" pitchFamily="34" charset="0"/>
              <a:buChar char="•"/>
            </a:pPr>
            <a:endParaRPr lang="tr-TR" sz="2700" dirty="0">
              <a:solidFill>
                <a:srgbClr val="0070C0"/>
              </a:solidFill>
            </a:endParaRPr>
          </a:p>
          <a:p>
            <a:pPr marL="457200" indent="-457200" algn="just">
              <a:buFont typeface="Arial" panose="020B0604020202020204" pitchFamily="34" charset="0"/>
              <a:buChar char="•"/>
            </a:pPr>
            <a:r>
              <a:rPr lang="tr-TR" sz="2700" dirty="0">
                <a:solidFill>
                  <a:srgbClr val="0070C0"/>
                </a:solidFill>
              </a:rPr>
              <a:t>Böylece soyut ayırt edicilik düzenlenmiştir. </a:t>
            </a:r>
            <a:r>
              <a:rPr lang="tr-TR" sz="2700" dirty="0" smtClean="0">
                <a:solidFill>
                  <a:srgbClr val="0070C0"/>
                </a:solidFill>
              </a:rPr>
              <a:t>Örneğin</a:t>
            </a:r>
            <a:r>
              <a:rPr lang="tr-TR" sz="2700" dirty="0">
                <a:solidFill>
                  <a:srgbClr val="0070C0"/>
                </a:solidFill>
              </a:rPr>
              <a:t>, “harika”, “en üstün” sözcükleri hiçbir sınıf için soyut ayırt edici değildir.</a:t>
            </a:r>
          </a:p>
          <a:p>
            <a:pPr algn="just"/>
            <a:endParaRPr lang="tr-TR" dirty="0">
              <a:solidFill>
                <a:srgbClr val="0070C0"/>
              </a:solidFill>
            </a:endParaRPr>
          </a:p>
          <a:p>
            <a:endParaRPr lang="tr-TR" dirty="0"/>
          </a:p>
        </p:txBody>
      </p:sp>
    </p:spTree>
    <p:extLst>
      <p:ext uri="{BB962C8B-B14F-4D97-AF65-F5344CB8AC3E}">
        <p14:creationId xmlns:p14="http://schemas.microsoft.com/office/powerpoint/2010/main" val="637869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p:cNvSpPr>
            <a:spLocks noGrp="1"/>
          </p:cNvSpPr>
          <p:nvPr>
            <p:ph type="subTitle" idx="1"/>
          </p:nvPr>
        </p:nvSpPr>
        <p:spPr>
          <a:xfrm>
            <a:off x="771181" y="1839816"/>
            <a:ext cx="10576192" cy="5018183"/>
          </a:xfrm>
        </p:spPr>
        <p:txBody>
          <a:bodyPr>
            <a:normAutofit fontScale="32500" lnSpcReduction="20000"/>
          </a:bodyPr>
          <a:lstStyle/>
          <a:p>
            <a:pPr algn="just"/>
            <a:r>
              <a:rPr lang="tr-TR" sz="7200" dirty="0">
                <a:solidFill>
                  <a:srgbClr val="FF0000"/>
                </a:solidFill>
              </a:rPr>
              <a:t>2. Ayırt Edici Niteliğe Sahip Olmayan İşaretler</a:t>
            </a:r>
          </a:p>
          <a:p>
            <a:pPr algn="just"/>
            <a:r>
              <a:rPr lang="tr-TR" sz="7200" dirty="0" smtClean="0">
                <a:solidFill>
                  <a:srgbClr val="0070C0"/>
                </a:solidFill>
              </a:rPr>
              <a:t>SMK </a:t>
            </a:r>
            <a:r>
              <a:rPr lang="tr-TR" sz="7200" dirty="0">
                <a:solidFill>
                  <a:srgbClr val="0070C0"/>
                </a:solidFill>
              </a:rPr>
              <a:t>md. 5/1 (b) bendi herhangi bir ayırt edici niteliğe sahip olmayan işaretler demektedir. Bu maddede sicilde gösterilebilir olmasına rağmen ilgili mal ve hizmetler için ayırt ediciliğe sahip olmayan, dolayısıyla </a:t>
            </a:r>
            <a:r>
              <a:rPr lang="tr-TR" sz="7200" dirty="0" smtClean="0">
                <a:solidFill>
                  <a:srgbClr val="0070C0"/>
                </a:solidFill>
              </a:rPr>
              <a:t>tüketiciler </a:t>
            </a:r>
            <a:r>
              <a:rPr lang="tr-TR" sz="7200" dirty="0">
                <a:solidFill>
                  <a:srgbClr val="0070C0"/>
                </a:solidFill>
              </a:rPr>
              <a:t>tarafından marka olarak algılanmayacak işaretlerin tescil </a:t>
            </a:r>
            <a:r>
              <a:rPr lang="tr-TR" sz="7200" dirty="0" smtClean="0">
                <a:solidFill>
                  <a:srgbClr val="0070C0"/>
                </a:solidFill>
              </a:rPr>
              <a:t>edilemeyeceği </a:t>
            </a:r>
            <a:r>
              <a:rPr lang="tr-TR" sz="7200" dirty="0">
                <a:solidFill>
                  <a:srgbClr val="0070C0"/>
                </a:solidFill>
              </a:rPr>
              <a:t>düzenlenmiştir. </a:t>
            </a:r>
            <a:endParaRPr lang="tr-TR" sz="7200" dirty="0" smtClean="0">
              <a:solidFill>
                <a:srgbClr val="0070C0"/>
              </a:solidFill>
            </a:endParaRPr>
          </a:p>
          <a:p>
            <a:pPr algn="just"/>
            <a:r>
              <a:rPr lang="tr-TR" sz="7200" dirty="0" smtClean="0">
                <a:solidFill>
                  <a:srgbClr val="0070C0"/>
                </a:solidFill>
              </a:rPr>
              <a:t>Burada </a:t>
            </a:r>
            <a:r>
              <a:rPr lang="tr-TR" sz="7200" dirty="0">
                <a:solidFill>
                  <a:srgbClr val="0070C0"/>
                </a:solidFill>
              </a:rPr>
              <a:t>düzenlenen hususun ise somut ayırt edicilik olduğunu </a:t>
            </a:r>
            <a:r>
              <a:rPr lang="tr-TR" sz="7200" dirty="0" smtClean="0">
                <a:solidFill>
                  <a:srgbClr val="0070C0"/>
                </a:solidFill>
              </a:rPr>
              <a:t>söylemek </a:t>
            </a:r>
            <a:r>
              <a:rPr lang="tr-TR" sz="7200" dirty="0">
                <a:solidFill>
                  <a:srgbClr val="0070C0"/>
                </a:solidFill>
              </a:rPr>
              <a:t>mümkündür. </a:t>
            </a:r>
            <a:endParaRPr lang="tr-TR" sz="7200" dirty="0">
              <a:solidFill>
                <a:srgbClr val="0070C0"/>
              </a:solidFill>
            </a:endParaRPr>
          </a:p>
          <a:p>
            <a:pPr algn="just"/>
            <a:r>
              <a:rPr lang="tr-TR" sz="7200" dirty="0">
                <a:solidFill>
                  <a:srgbClr val="0070C0"/>
                </a:solidFill>
              </a:rPr>
              <a:t>M</a:t>
            </a:r>
            <a:r>
              <a:rPr lang="tr-TR" sz="7200" dirty="0" smtClean="0">
                <a:solidFill>
                  <a:srgbClr val="0070C0"/>
                </a:solidFill>
              </a:rPr>
              <a:t>adde </a:t>
            </a:r>
            <a:r>
              <a:rPr lang="tr-TR" sz="7200" dirty="0">
                <a:solidFill>
                  <a:srgbClr val="0070C0"/>
                </a:solidFill>
              </a:rPr>
              <a:t>gerekçesinde “</a:t>
            </a:r>
            <a:r>
              <a:rPr lang="tr-TR" sz="7200" i="1" dirty="0">
                <a:solidFill>
                  <a:srgbClr val="0070C0"/>
                </a:solidFill>
              </a:rPr>
              <a:t>ilgili mal veya hizmetler bakımından ayırt edici </a:t>
            </a:r>
            <a:r>
              <a:rPr lang="tr-TR" sz="7200" i="1" dirty="0" err="1">
                <a:solidFill>
                  <a:srgbClr val="0070C0"/>
                </a:solidFill>
              </a:rPr>
              <a:t>nitelik</a:t>
            </a:r>
            <a:r>
              <a:rPr lang="tr-TR" sz="7200" dirty="0" err="1">
                <a:solidFill>
                  <a:srgbClr val="0070C0"/>
                </a:solidFill>
              </a:rPr>
              <a:t>”in</a:t>
            </a:r>
            <a:r>
              <a:rPr lang="tr-TR" sz="7200" dirty="0">
                <a:solidFill>
                  <a:srgbClr val="0070C0"/>
                </a:solidFill>
              </a:rPr>
              <a:t> olması gerektiği belirtilmiştir. Mesela “</a:t>
            </a:r>
            <a:r>
              <a:rPr lang="tr-TR" sz="7200" b="1" i="1" dirty="0">
                <a:solidFill>
                  <a:srgbClr val="0070C0"/>
                </a:solidFill>
              </a:rPr>
              <a:t>lezzet</a:t>
            </a:r>
            <a:r>
              <a:rPr lang="tr-TR" sz="7200" dirty="0">
                <a:solidFill>
                  <a:srgbClr val="0070C0"/>
                </a:solidFill>
              </a:rPr>
              <a:t>” kelimesi bir lokanta, bir fırın için somut ayırt ediciliğe sahip </a:t>
            </a:r>
            <a:r>
              <a:rPr lang="tr-TR" sz="7200" dirty="0" smtClean="0">
                <a:solidFill>
                  <a:srgbClr val="0070C0"/>
                </a:solidFill>
              </a:rPr>
              <a:t>değildir</a:t>
            </a:r>
            <a:r>
              <a:rPr lang="tr-TR" sz="7200" dirty="0">
                <a:solidFill>
                  <a:srgbClr val="0070C0"/>
                </a:solidFill>
              </a:rPr>
              <a:t>, ama bir kuaföre bu ad verilebilir.</a:t>
            </a:r>
          </a:p>
          <a:p>
            <a:pPr algn="just"/>
            <a:r>
              <a:rPr lang="tr-TR" sz="7200" dirty="0">
                <a:solidFill>
                  <a:srgbClr val="0070C0"/>
                </a:solidFill>
              </a:rPr>
              <a:t>Bu bağlamda SMK ile birlikte Türk Marka Hukuku’nda ilk kez soyut ve somut ayırt edicilik kavramlarının ayırımı, bir kanun hükmüne </a:t>
            </a:r>
            <a:r>
              <a:rPr lang="tr-TR" sz="7200" dirty="0" smtClean="0">
                <a:solidFill>
                  <a:srgbClr val="0070C0"/>
                </a:solidFill>
              </a:rPr>
              <a:t>bağlanarak </a:t>
            </a:r>
            <a:r>
              <a:rPr lang="tr-TR" sz="7200" dirty="0" smtClean="0">
                <a:solidFill>
                  <a:srgbClr val="0070C0"/>
                </a:solidFill>
              </a:rPr>
              <a:t>düzenlenebilmiştir. </a:t>
            </a:r>
            <a:endParaRPr lang="tr-TR" sz="7200" dirty="0">
              <a:solidFill>
                <a:srgbClr val="0070C0"/>
              </a:solidFill>
            </a:endParaRPr>
          </a:p>
          <a:p>
            <a:endParaRPr lang="tr-TR" dirty="0"/>
          </a:p>
        </p:txBody>
      </p:sp>
    </p:spTree>
    <p:extLst>
      <p:ext uri="{BB962C8B-B14F-4D97-AF65-F5344CB8AC3E}">
        <p14:creationId xmlns:p14="http://schemas.microsoft.com/office/powerpoint/2010/main" val="3319364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p:cNvSpPr>
            <a:spLocks noGrp="1"/>
          </p:cNvSpPr>
          <p:nvPr>
            <p:ph type="subTitle" idx="1"/>
          </p:nvPr>
        </p:nvSpPr>
        <p:spPr>
          <a:xfrm>
            <a:off x="683047" y="1531344"/>
            <a:ext cx="10983816" cy="5326655"/>
          </a:xfrm>
        </p:spPr>
        <p:txBody>
          <a:bodyPr>
            <a:normAutofit fontScale="70000" lnSpcReduction="20000"/>
          </a:bodyPr>
          <a:lstStyle/>
          <a:p>
            <a:pPr algn="just"/>
            <a:r>
              <a:rPr lang="tr-TR" sz="4500" dirty="0">
                <a:solidFill>
                  <a:srgbClr val="FF0000"/>
                </a:solidFill>
              </a:rPr>
              <a:t>2. Ayırt Edici Niteliğe Sahip Olmayan İşaretler</a:t>
            </a:r>
          </a:p>
          <a:p>
            <a:pPr algn="just"/>
            <a:r>
              <a:rPr lang="tr-TR" sz="4500" dirty="0" smtClean="0">
                <a:solidFill>
                  <a:srgbClr val="0070C0"/>
                </a:solidFill>
              </a:rPr>
              <a:t>somut </a:t>
            </a:r>
            <a:r>
              <a:rPr lang="tr-TR" sz="4500" dirty="0">
                <a:solidFill>
                  <a:srgbClr val="0070C0"/>
                </a:solidFill>
              </a:rPr>
              <a:t>olarak ayırt edici olmayan bir markanın kullanım yoluyla ayırt edici olması </a:t>
            </a:r>
            <a:r>
              <a:rPr lang="tr-TR" sz="4500" dirty="0" smtClean="0">
                <a:solidFill>
                  <a:srgbClr val="0070C0"/>
                </a:solidFill>
              </a:rPr>
              <a:t>için;</a:t>
            </a:r>
            <a:endParaRPr lang="tr-TR" sz="4500" dirty="0">
              <a:solidFill>
                <a:srgbClr val="0070C0"/>
              </a:solidFill>
            </a:endParaRPr>
          </a:p>
          <a:p>
            <a:pPr marL="685800" indent="-685800" algn="just">
              <a:buFont typeface="Arial" panose="020B0604020202020204" pitchFamily="34" charset="0"/>
              <a:buChar char="•"/>
            </a:pPr>
            <a:r>
              <a:rPr lang="tr-TR" sz="4500" dirty="0" smtClean="0">
                <a:solidFill>
                  <a:srgbClr val="0070C0"/>
                </a:solidFill>
              </a:rPr>
              <a:t>reklam</a:t>
            </a:r>
            <a:r>
              <a:rPr lang="tr-TR" sz="4500" dirty="0">
                <a:solidFill>
                  <a:srgbClr val="0070C0"/>
                </a:solidFill>
              </a:rPr>
              <a:t>, kullanım, tanıtım harcamaları öyle yoğun olmalıdır ki, </a:t>
            </a:r>
            <a:endParaRPr lang="tr-TR" sz="4500" dirty="0" smtClean="0">
              <a:solidFill>
                <a:srgbClr val="0070C0"/>
              </a:solidFill>
            </a:endParaRPr>
          </a:p>
          <a:p>
            <a:pPr marL="685800" indent="-685800" algn="just">
              <a:buFont typeface="Arial" panose="020B0604020202020204" pitchFamily="34" charset="0"/>
              <a:buChar char="•"/>
            </a:pPr>
            <a:r>
              <a:rPr lang="tr-TR" sz="4500" dirty="0" smtClean="0">
                <a:solidFill>
                  <a:srgbClr val="0070C0"/>
                </a:solidFill>
              </a:rPr>
              <a:t>serbest </a:t>
            </a:r>
            <a:r>
              <a:rPr lang="tr-TR" sz="4500" dirty="0">
                <a:solidFill>
                  <a:srgbClr val="0070C0"/>
                </a:solidFill>
              </a:rPr>
              <a:t>kullanımdaki bir sözcüğün, işaretin bir kimsenin </a:t>
            </a:r>
            <a:r>
              <a:rPr lang="tr-TR" sz="4500" dirty="0" smtClean="0">
                <a:solidFill>
                  <a:srgbClr val="0070C0"/>
                </a:solidFill>
              </a:rPr>
              <a:t>tekeline </a:t>
            </a:r>
            <a:r>
              <a:rPr lang="tr-TR" sz="4500" dirty="0">
                <a:solidFill>
                  <a:srgbClr val="0070C0"/>
                </a:solidFill>
              </a:rPr>
              <a:t>verilebilmesi için, başlangıçta ayırt edici olmayan, bir ürünün cinsi, çeşidi, ticarette herkes tarafından kullanılan bir ad, işaret olan marka veya işaret, bu anlamından uzaklaşmalı </a:t>
            </a:r>
            <a:endParaRPr lang="tr-TR" sz="4500" dirty="0" smtClean="0">
              <a:solidFill>
                <a:srgbClr val="0070C0"/>
              </a:solidFill>
            </a:endParaRPr>
          </a:p>
          <a:p>
            <a:pPr marL="685800" indent="-685800" algn="just">
              <a:buFont typeface="Arial" panose="020B0604020202020204" pitchFamily="34" charset="0"/>
              <a:buChar char="•"/>
            </a:pPr>
            <a:r>
              <a:rPr lang="tr-TR" sz="4500" dirty="0" smtClean="0">
                <a:solidFill>
                  <a:srgbClr val="0070C0"/>
                </a:solidFill>
              </a:rPr>
              <a:t>ve </a:t>
            </a:r>
            <a:r>
              <a:rPr lang="tr-TR" sz="4500" dirty="0">
                <a:solidFill>
                  <a:srgbClr val="0070C0"/>
                </a:solidFill>
              </a:rPr>
              <a:t>bunu kullanan firma ile </a:t>
            </a:r>
            <a:r>
              <a:rPr lang="tr-TR" sz="4500" dirty="0" smtClean="0">
                <a:solidFill>
                  <a:srgbClr val="0070C0"/>
                </a:solidFill>
              </a:rPr>
              <a:t>özdeşleşmelidir</a:t>
            </a:r>
            <a:r>
              <a:rPr lang="tr-TR" sz="4500" dirty="0">
                <a:solidFill>
                  <a:srgbClr val="0070C0"/>
                </a:solidFill>
              </a:rPr>
              <a:t>. </a:t>
            </a:r>
            <a:endParaRPr lang="tr-TR" sz="4500" dirty="0" smtClean="0">
              <a:solidFill>
                <a:srgbClr val="0070C0"/>
              </a:solidFill>
            </a:endParaRPr>
          </a:p>
          <a:p>
            <a:pPr marL="685800" indent="-685800" algn="just">
              <a:buFont typeface="Arial" panose="020B0604020202020204" pitchFamily="34" charset="0"/>
              <a:buChar char="•"/>
            </a:pPr>
            <a:endParaRPr lang="tr-TR" sz="4500" dirty="0" smtClean="0">
              <a:solidFill>
                <a:srgbClr val="0070C0"/>
              </a:solidFill>
            </a:endParaRPr>
          </a:p>
          <a:p>
            <a:pPr algn="just"/>
            <a:r>
              <a:rPr lang="tr-TR" sz="4500" dirty="0" smtClean="0">
                <a:solidFill>
                  <a:srgbClr val="0070C0"/>
                </a:solidFill>
              </a:rPr>
              <a:t>Marka</a:t>
            </a:r>
            <a:r>
              <a:rPr lang="tr-TR" sz="4500" dirty="0">
                <a:solidFill>
                  <a:srgbClr val="0070C0"/>
                </a:solidFill>
              </a:rPr>
              <a:t>, böylece sözcük anlamından uzaklaşarak, “ikinci bir anlam” kazanmalıdır . </a:t>
            </a:r>
          </a:p>
          <a:p>
            <a:endParaRPr lang="tr-TR" dirty="0"/>
          </a:p>
        </p:txBody>
      </p:sp>
    </p:spTree>
    <p:extLst>
      <p:ext uri="{BB962C8B-B14F-4D97-AF65-F5344CB8AC3E}">
        <p14:creationId xmlns:p14="http://schemas.microsoft.com/office/powerpoint/2010/main" val="2324830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p:cNvSpPr>
            <a:spLocks noGrp="1"/>
          </p:cNvSpPr>
          <p:nvPr>
            <p:ph type="subTitle" idx="1"/>
          </p:nvPr>
        </p:nvSpPr>
        <p:spPr>
          <a:xfrm>
            <a:off x="198303" y="1432193"/>
            <a:ext cx="8262651" cy="5519449"/>
          </a:xfrm>
        </p:spPr>
        <p:txBody>
          <a:bodyPr>
            <a:normAutofit fontScale="70000" lnSpcReduction="20000"/>
          </a:bodyPr>
          <a:lstStyle/>
          <a:p>
            <a:pPr algn="just"/>
            <a:r>
              <a:rPr lang="tr-TR" sz="3800" dirty="0">
                <a:solidFill>
                  <a:srgbClr val="FF0000"/>
                </a:solidFill>
              </a:rPr>
              <a:t>3. Tasvirî (Tanımlayıcı) İşaretler</a:t>
            </a:r>
          </a:p>
          <a:p>
            <a:pPr algn="just"/>
            <a:r>
              <a:rPr lang="tr-TR" sz="3400" dirty="0" smtClean="0">
                <a:solidFill>
                  <a:srgbClr val="0070C0"/>
                </a:solidFill>
              </a:rPr>
              <a:t>SMK </a:t>
            </a:r>
            <a:r>
              <a:rPr lang="tr-TR" sz="3400" dirty="0">
                <a:solidFill>
                  <a:srgbClr val="0070C0"/>
                </a:solidFill>
              </a:rPr>
              <a:t>md. 5/1’in (c) bendinde, ticaret alanında cins, çeşit, vasıf, </a:t>
            </a:r>
            <a:r>
              <a:rPr lang="tr-TR" sz="3400" dirty="0" smtClean="0">
                <a:solidFill>
                  <a:srgbClr val="0070C0"/>
                </a:solidFill>
              </a:rPr>
              <a:t>kalite</a:t>
            </a:r>
            <a:r>
              <a:rPr lang="tr-TR" sz="3400" dirty="0">
                <a:solidFill>
                  <a:srgbClr val="0070C0"/>
                </a:solidFill>
              </a:rPr>
              <a:t>, miktar, amaç, değer, coğrafi kaynak belirten veya malların üretildiği, hizmetlerin sunulduğu zamanı gösteren veya malların ve hizmetlerin diğer karakteristik özelliklerini belirten işaret ve adlandırmaları münhasıran </a:t>
            </a:r>
            <a:r>
              <a:rPr lang="tr-TR" sz="3400" dirty="0" smtClean="0">
                <a:solidFill>
                  <a:srgbClr val="0070C0"/>
                </a:solidFill>
              </a:rPr>
              <a:t>ve-a </a:t>
            </a:r>
            <a:r>
              <a:rPr lang="tr-TR" sz="3400" dirty="0">
                <a:solidFill>
                  <a:srgbClr val="0070C0"/>
                </a:solidFill>
              </a:rPr>
              <a:t>esas unsur olarak içeren işaretlerin marka olarak tescil edilemeyeceği hükme bağlanmıştır.</a:t>
            </a:r>
          </a:p>
          <a:p>
            <a:pPr algn="just"/>
            <a:r>
              <a:rPr lang="tr-TR" sz="3400" dirty="0" smtClean="0">
                <a:solidFill>
                  <a:srgbClr val="0070C0"/>
                </a:solidFill>
              </a:rPr>
              <a:t>Tanımlayıcı </a:t>
            </a:r>
            <a:r>
              <a:rPr lang="tr-TR" sz="3400" dirty="0">
                <a:solidFill>
                  <a:srgbClr val="0070C0"/>
                </a:solidFill>
              </a:rPr>
              <a:t>bir işaret, bir malın veya hizmetin cinsini, çeşidini, </a:t>
            </a:r>
            <a:r>
              <a:rPr lang="tr-TR" sz="3400" dirty="0" smtClean="0">
                <a:solidFill>
                  <a:srgbClr val="0070C0"/>
                </a:solidFill>
              </a:rPr>
              <a:t>miktarını</a:t>
            </a:r>
            <a:r>
              <a:rPr lang="tr-TR" sz="3400" dirty="0">
                <a:solidFill>
                  <a:srgbClr val="0070C0"/>
                </a:solidFill>
              </a:rPr>
              <a:t>, karakteristik özelliğini gösteren, bunlara doğrudan gönderme yapan sözcükler şekillerdendir. </a:t>
            </a:r>
            <a:endParaRPr lang="tr-TR" sz="3400" dirty="0" smtClean="0">
              <a:solidFill>
                <a:srgbClr val="0070C0"/>
              </a:solidFill>
            </a:endParaRPr>
          </a:p>
          <a:p>
            <a:pPr algn="just"/>
            <a:r>
              <a:rPr lang="tr-TR" sz="3400" dirty="0" smtClean="0">
                <a:solidFill>
                  <a:srgbClr val="0070C0"/>
                </a:solidFill>
              </a:rPr>
              <a:t>Örneğin </a:t>
            </a:r>
            <a:r>
              <a:rPr lang="tr-TR" sz="3400" b="1" i="1" dirty="0">
                <a:solidFill>
                  <a:srgbClr val="0070C0"/>
                </a:solidFill>
              </a:rPr>
              <a:t>SIZMA</a:t>
            </a:r>
            <a:r>
              <a:rPr lang="tr-TR" sz="3400" dirty="0">
                <a:solidFill>
                  <a:srgbClr val="0070C0"/>
                </a:solidFill>
              </a:rPr>
              <a:t> zeytinyağı emtiasının </a:t>
            </a:r>
            <a:r>
              <a:rPr lang="tr-TR" sz="3400" dirty="0" smtClean="0">
                <a:solidFill>
                  <a:srgbClr val="0070C0"/>
                </a:solidFill>
              </a:rPr>
              <a:t>niteliğine </a:t>
            </a:r>
            <a:r>
              <a:rPr lang="tr-TR" sz="3400" dirty="0">
                <a:solidFill>
                  <a:srgbClr val="0070C0"/>
                </a:solidFill>
              </a:rPr>
              <a:t>ilişkin bir sözcük olup, tek başına tescil edilemez. Ama </a:t>
            </a:r>
            <a:r>
              <a:rPr lang="tr-TR" sz="3400" b="1" i="1" dirty="0">
                <a:solidFill>
                  <a:srgbClr val="0070C0"/>
                </a:solidFill>
              </a:rPr>
              <a:t>“…. Sızma</a:t>
            </a:r>
            <a:r>
              <a:rPr lang="tr-TR" sz="3400" dirty="0">
                <a:solidFill>
                  <a:srgbClr val="0070C0"/>
                </a:solidFill>
              </a:rPr>
              <a:t>” şeklinde bir tescil mümkündür.</a:t>
            </a:r>
          </a:p>
          <a:p>
            <a:pPr algn="just"/>
            <a:r>
              <a:rPr lang="tr-TR" sz="3400" dirty="0">
                <a:solidFill>
                  <a:srgbClr val="0070C0"/>
                </a:solidFill>
              </a:rPr>
              <a:t>Başka bir deyimle mal ve hizmetin karakteristik özellikleri tek başına marka olarak tescil edilemez. Ancak bunlar, ayırt ediciliğe sahip olan </a:t>
            </a:r>
            <a:r>
              <a:rPr lang="tr-TR" sz="3400" dirty="0" smtClean="0">
                <a:solidFill>
                  <a:srgbClr val="0070C0"/>
                </a:solidFill>
              </a:rPr>
              <a:t>diğer </a:t>
            </a:r>
            <a:r>
              <a:rPr lang="tr-TR" sz="3400" dirty="0">
                <a:solidFill>
                  <a:srgbClr val="0070C0"/>
                </a:solidFill>
              </a:rPr>
              <a:t>işaretlerle birlikte marka olarak tescil edilebilir. Bir markayı oluşturan unsurlar “tamamen” tanımlayıcı olabileceği gibi “kısmen” de olabilir.</a:t>
            </a:r>
          </a:p>
          <a:p>
            <a:pPr algn="just"/>
            <a:endParaRPr lang="tr-TR" dirty="0">
              <a:solidFill>
                <a:srgbClr val="0070C0"/>
              </a:solidFill>
            </a:endParaRPr>
          </a:p>
          <a:p>
            <a:endParaRPr lang="tr-TR" dirty="0"/>
          </a:p>
        </p:txBody>
      </p:sp>
      <p:pic>
        <p:nvPicPr>
          <p:cNvPr id="3" name="Resim 2"/>
          <p:cNvPicPr>
            <a:picLocks noChangeAspect="1"/>
          </p:cNvPicPr>
          <p:nvPr/>
        </p:nvPicPr>
        <p:blipFill>
          <a:blip r:embed="rId2"/>
          <a:stretch>
            <a:fillRect/>
          </a:stretch>
        </p:blipFill>
        <p:spPr>
          <a:xfrm>
            <a:off x="8460954" y="1846629"/>
            <a:ext cx="3515211" cy="4690576"/>
          </a:xfrm>
          <a:prstGeom prst="rect">
            <a:avLst/>
          </a:prstGeom>
        </p:spPr>
      </p:pic>
    </p:spTree>
    <p:extLst>
      <p:ext uri="{BB962C8B-B14F-4D97-AF65-F5344CB8AC3E}">
        <p14:creationId xmlns:p14="http://schemas.microsoft.com/office/powerpoint/2010/main" val="149788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p:cNvSpPr>
            <a:spLocks noGrp="1"/>
          </p:cNvSpPr>
          <p:nvPr>
            <p:ph type="subTitle" idx="1"/>
          </p:nvPr>
        </p:nvSpPr>
        <p:spPr>
          <a:xfrm>
            <a:off x="4726236" y="1729648"/>
            <a:ext cx="6786392" cy="5128352"/>
          </a:xfrm>
        </p:spPr>
        <p:txBody>
          <a:bodyPr>
            <a:normAutofit lnSpcReduction="10000"/>
          </a:bodyPr>
          <a:lstStyle/>
          <a:p>
            <a:pPr algn="just"/>
            <a:r>
              <a:rPr lang="tr-TR" sz="3800" dirty="0">
                <a:solidFill>
                  <a:srgbClr val="FF0000"/>
                </a:solidFill>
              </a:rPr>
              <a:t>3. Tasvirî (Tanımlayıcı) İşaretler</a:t>
            </a:r>
          </a:p>
          <a:p>
            <a:pPr marL="457200" indent="-457200" algn="just">
              <a:buFont typeface="Arial" panose="020B0604020202020204" pitchFamily="34" charset="0"/>
              <a:buChar char="•"/>
            </a:pPr>
            <a:r>
              <a:rPr lang="tr-TR" sz="3400" dirty="0" smtClean="0">
                <a:solidFill>
                  <a:srgbClr val="0070C0"/>
                </a:solidFill>
              </a:rPr>
              <a:t>Tasviri </a:t>
            </a:r>
            <a:r>
              <a:rPr lang="tr-TR" sz="3400" dirty="0">
                <a:solidFill>
                  <a:srgbClr val="0070C0"/>
                </a:solidFill>
              </a:rPr>
              <a:t>işaretler veya cins, vasıf belirleyen işaretler başka bir mal ve hizmet türünde marka olarak tescil edilebilir. Örneğin, “</a:t>
            </a:r>
            <a:r>
              <a:rPr lang="tr-TR" sz="3400" b="1" i="1" dirty="0">
                <a:solidFill>
                  <a:srgbClr val="0070C0"/>
                </a:solidFill>
              </a:rPr>
              <a:t>Apple</a:t>
            </a:r>
            <a:r>
              <a:rPr lang="tr-TR" sz="3400" dirty="0">
                <a:solidFill>
                  <a:srgbClr val="0070C0"/>
                </a:solidFill>
              </a:rPr>
              <a:t>” bilgisayar, “</a:t>
            </a:r>
            <a:r>
              <a:rPr lang="tr-TR" sz="3400" b="1" i="1" dirty="0" err="1">
                <a:solidFill>
                  <a:srgbClr val="0070C0"/>
                </a:solidFill>
              </a:rPr>
              <a:t>Diesel</a:t>
            </a:r>
            <a:r>
              <a:rPr lang="tr-TR" sz="3400" dirty="0">
                <a:solidFill>
                  <a:srgbClr val="0070C0"/>
                </a:solidFill>
              </a:rPr>
              <a:t>” </a:t>
            </a:r>
            <a:r>
              <a:rPr lang="tr-TR" sz="3400" dirty="0" err="1">
                <a:solidFill>
                  <a:srgbClr val="0070C0"/>
                </a:solidFill>
              </a:rPr>
              <a:t>jeans</a:t>
            </a:r>
            <a:r>
              <a:rPr lang="tr-TR" sz="3400" dirty="0">
                <a:solidFill>
                  <a:srgbClr val="0070C0"/>
                </a:solidFill>
              </a:rPr>
              <a:t> için marka olarak tescil edilebilir .</a:t>
            </a:r>
          </a:p>
          <a:p>
            <a:pPr marL="457200" indent="-457200" algn="just">
              <a:buFont typeface="Arial" panose="020B0604020202020204" pitchFamily="34" charset="0"/>
              <a:buChar char="•"/>
            </a:pPr>
            <a:r>
              <a:rPr lang="tr-TR" sz="3400" dirty="0">
                <a:solidFill>
                  <a:srgbClr val="0070C0"/>
                </a:solidFill>
              </a:rPr>
              <a:t>Bazen ayırt ediciliğe sahip bir işaret, tasviri işaret haline </a:t>
            </a:r>
            <a:r>
              <a:rPr lang="tr-TR" sz="3400" dirty="0" smtClean="0">
                <a:solidFill>
                  <a:srgbClr val="0070C0"/>
                </a:solidFill>
              </a:rPr>
              <a:t>dönüşebilmektedir</a:t>
            </a:r>
            <a:r>
              <a:rPr lang="tr-TR" sz="3400" dirty="0">
                <a:solidFill>
                  <a:srgbClr val="0070C0"/>
                </a:solidFill>
              </a:rPr>
              <a:t>. Örneğin, </a:t>
            </a:r>
            <a:r>
              <a:rPr lang="tr-TR" sz="3400" b="1" i="1" dirty="0">
                <a:solidFill>
                  <a:srgbClr val="0070C0"/>
                </a:solidFill>
              </a:rPr>
              <a:t>Selpak, </a:t>
            </a:r>
            <a:r>
              <a:rPr lang="tr-TR" sz="3400" b="1" i="1" dirty="0" err="1">
                <a:solidFill>
                  <a:srgbClr val="0070C0"/>
                </a:solidFill>
              </a:rPr>
              <a:t>Vileda</a:t>
            </a:r>
            <a:r>
              <a:rPr lang="tr-TR" sz="3400" dirty="0">
                <a:solidFill>
                  <a:srgbClr val="0070C0"/>
                </a:solidFill>
              </a:rPr>
              <a:t>.</a:t>
            </a:r>
          </a:p>
          <a:p>
            <a:pPr algn="just"/>
            <a:endParaRPr lang="tr-TR" dirty="0">
              <a:solidFill>
                <a:srgbClr val="0070C0"/>
              </a:solidFill>
            </a:endParaRPr>
          </a:p>
          <a:p>
            <a:endParaRPr lang="tr-TR" dirty="0"/>
          </a:p>
        </p:txBody>
      </p:sp>
      <p:pic>
        <p:nvPicPr>
          <p:cNvPr id="3" name="Resim 2"/>
          <p:cNvPicPr>
            <a:picLocks noChangeAspect="1"/>
          </p:cNvPicPr>
          <p:nvPr/>
        </p:nvPicPr>
        <p:blipFill>
          <a:blip r:embed="rId2"/>
          <a:stretch>
            <a:fillRect/>
          </a:stretch>
        </p:blipFill>
        <p:spPr>
          <a:xfrm>
            <a:off x="1230932" y="1513938"/>
            <a:ext cx="2378179" cy="2538457"/>
          </a:xfrm>
          <a:prstGeom prst="rect">
            <a:avLst/>
          </a:prstGeom>
        </p:spPr>
      </p:pic>
      <p:pic>
        <p:nvPicPr>
          <p:cNvPr id="4" name="Resim 3"/>
          <p:cNvPicPr>
            <a:picLocks noChangeAspect="1"/>
          </p:cNvPicPr>
          <p:nvPr/>
        </p:nvPicPr>
        <p:blipFill>
          <a:blip r:embed="rId3"/>
          <a:stretch>
            <a:fillRect/>
          </a:stretch>
        </p:blipFill>
        <p:spPr>
          <a:xfrm>
            <a:off x="1177869" y="4052395"/>
            <a:ext cx="2484303" cy="2484303"/>
          </a:xfrm>
          <a:prstGeom prst="rect">
            <a:avLst/>
          </a:prstGeom>
        </p:spPr>
      </p:pic>
    </p:spTree>
    <p:extLst>
      <p:ext uri="{BB962C8B-B14F-4D97-AF65-F5344CB8AC3E}">
        <p14:creationId xmlns:p14="http://schemas.microsoft.com/office/powerpoint/2010/main" val="3127672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p:cNvSpPr>
            <a:spLocks noGrp="1"/>
          </p:cNvSpPr>
          <p:nvPr>
            <p:ph type="subTitle" idx="1"/>
          </p:nvPr>
        </p:nvSpPr>
        <p:spPr>
          <a:xfrm>
            <a:off x="198303" y="1520327"/>
            <a:ext cx="6995711" cy="5431315"/>
          </a:xfrm>
        </p:spPr>
        <p:txBody>
          <a:bodyPr>
            <a:normAutofit fontScale="77500" lnSpcReduction="20000"/>
          </a:bodyPr>
          <a:lstStyle/>
          <a:p>
            <a:pPr algn="just"/>
            <a:r>
              <a:rPr lang="tr-TR" sz="3800" dirty="0">
                <a:solidFill>
                  <a:srgbClr val="FF0000"/>
                </a:solidFill>
              </a:rPr>
              <a:t>3. Tasvirî (Tanımlayıcı) İşaretler</a:t>
            </a:r>
          </a:p>
          <a:p>
            <a:pPr marL="457200" indent="-457200" algn="just">
              <a:buFont typeface="Arial" panose="020B0604020202020204" pitchFamily="34" charset="0"/>
              <a:buChar char="•"/>
            </a:pPr>
            <a:r>
              <a:rPr lang="tr-TR" sz="3400" dirty="0" smtClean="0">
                <a:solidFill>
                  <a:srgbClr val="0070C0"/>
                </a:solidFill>
              </a:rPr>
              <a:t>bir </a:t>
            </a:r>
            <a:r>
              <a:rPr lang="tr-TR" sz="3400" dirty="0">
                <a:solidFill>
                  <a:srgbClr val="0070C0"/>
                </a:solidFill>
              </a:rPr>
              <a:t>markanın tanımlayıcı olması nedeniyle o marka-nın tescilli olduğu sınıf ve/veya alt sınıfın tümü için hükümsüzlük kararı verilmesi zorunlu değildir. </a:t>
            </a:r>
            <a:endParaRPr lang="tr-TR" sz="3400" dirty="0" smtClean="0">
              <a:solidFill>
                <a:srgbClr val="0070C0"/>
              </a:solidFill>
            </a:endParaRPr>
          </a:p>
          <a:p>
            <a:pPr marL="457200" indent="-457200" algn="just">
              <a:buFont typeface="Arial" panose="020B0604020202020204" pitchFamily="34" charset="0"/>
              <a:buChar char="•"/>
            </a:pPr>
            <a:r>
              <a:rPr lang="tr-TR" sz="3400" dirty="0" smtClean="0">
                <a:solidFill>
                  <a:srgbClr val="0070C0"/>
                </a:solidFill>
              </a:rPr>
              <a:t>Örneğin </a:t>
            </a:r>
            <a:r>
              <a:rPr lang="tr-TR" sz="3400" dirty="0">
                <a:solidFill>
                  <a:srgbClr val="0070C0"/>
                </a:solidFill>
              </a:rPr>
              <a:t>Yargıtay’ın “</a:t>
            </a:r>
            <a:r>
              <a:rPr lang="tr-TR" sz="3400" b="1" i="1" dirty="0">
                <a:solidFill>
                  <a:srgbClr val="0070C0"/>
                </a:solidFill>
              </a:rPr>
              <a:t>Çay Keyfi</a:t>
            </a:r>
            <a:r>
              <a:rPr lang="tr-TR" sz="3400" dirty="0">
                <a:solidFill>
                  <a:srgbClr val="0070C0"/>
                </a:solidFill>
              </a:rPr>
              <a:t>” kararında bu ibarenin 29. ve 30. sınıflar bakımından tanımlayıcı olmadığı nedeniyle tesciline, ancak 32. sınıfın 11. alt sınıfında yer alan “bitki yapraklarından elde edilen çaylar, </a:t>
            </a:r>
            <a:r>
              <a:rPr lang="tr-TR" sz="3400" dirty="0" smtClean="0">
                <a:solidFill>
                  <a:srgbClr val="0070C0"/>
                </a:solidFill>
              </a:rPr>
              <a:t>buzlu </a:t>
            </a:r>
            <a:r>
              <a:rPr lang="tr-TR" sz="3400" dirty="0">
                <a:solidFill>
                  <a:srgbClr val="0070C0"/>
                </a:solidFill>
              </a:rPr>
              <a:t>çaylar, ada çayı, ıhlamur” gibi emtianın bünyelerinde bulunan tanen, kafein, </a:t>
            </a:r>
            <a:r>
              <a:rPr lang="tr-TR" sz="3400" dirty="0" err="1">
                <a:solidFill>
                  <a:srgbClr val="0070C0"/>
                </a:solidFill>
              </a:rPr>
              <a:t>teobramin</a:t>
            </a:r>
            <a:r>
              <a:rPr lang="tr-TR" sz="3400" dirty="0">
                <a:solidFill>
                  <a:srgbClr val="0070C0"/>
                </a:solidFill>
              </a:rPr>
              <a:t> ve benzeri maddelerin uyarıcı, dinçlik, canlılık, keyif verici maddeler olması nedeniyle “Çay Keyfi” ibaresinin belirtilen çay emtiası bakımından tanımlayıcı olduğu sonucuna varılmış ve 30. 11’de yer alan emtia bakımından kısmen hükümsüzlüğüne karar verilmiştir.</a:t>
            </a:r>
          </a:p>
          <a:p>
            <a:pPr algn="just"/>
            <a:endParaRPr lang="tr-TR" dirty="0">
              <a:solidFill>
                <a:srgbClr val="0070C0"/>
              </a:solidFill>
            </a:endParaRPr>
          </a:p>
          <a:p>
            <a:endParaRPr lang="tr-TR" dirty="0"/>
          </a:p>
        </p:txBody>
      </p:sp>
      <p:pic>
        <p:nvPicPr>
          <p:cNvPr id="3" name="Resim 2"/>
          <p:cNvPicPr>
            <a:picLocks noChangeAspect="1"/>
          </p:cNvPicPr>
          <p:nvPr/>
        </p:nvPicPr>
        <p:blipFill>
          <a:blip r:embed="rId2"/>
          <a:stretch>
            <a:fillRect/>
          </a:stretch>
        </p:blipFill>
        <p:spPr>
          <a:xfrm>
            <a:off x="7879126" y="2968862"/>
            <a:ext cx="4107226" cy="2012541"/>
          </a:xfrm>
          <a:prstGeom prst="rect">
            <a:avLst/>
          </a:prstGeom>
        </p:spPr>
      </p:pic>
    </p:spTree>
    <p:extLst>
      <p:ext uri="{BB962C8B-B14F-4D97-AF65-F5344CB8AC3E}">
        <p14:creationId xmlns:p14="http://schemas.microsoft.com/office/powerpoint/2010/main" val="2496142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p:cNvSpPr>
            <a:spLocks noGrp="1"/>
          </p:cNvSpPr>
          <p:nvPr>
            <p:ph type="subTitle" idx="1"/>
          </p:nvPr>
        </p:nvSpPr>
        <p:spPr>
          <a:xfrm>
            <a:off x="627960" y="1817783"/>
            <a:ext cx="10201621" cy="4406747"/>
          </a:xfrm>
        </p:spPr>
        <p:txBody>
          <a:bodyPr>
            <a:normAutofit fontScale="32500" lnSpcReduction="20000"/>
          </a:bodyPr>
          <a:lstStyle/>
          <a:p>
            <a:pPr algn="just"/>
            <a:r>
              <a:rPr lang="tr-TR" sz="7200" dirty="0">
                <a:solidFill>
                  <a:srgbClr val="FF0000"/>
                </a:solidFill>
              </a:rPr>
              <a:t>4. Aynı ya da Ayırt Edilemeyecek Kadar Benzer Markalar</a:t>
            </a:r>
          </a:p>
          <a:p>
            <a:pPr algn="just"/>
            <a:r>
              <a:rPr lang="tr-TR" sz="7200" dirty="0">
                <a:solidFill>
                  <a:srgbClr val="FF0000"/>
                </a:solidFill>
              </a:rPr>
              <a:t>a. Hükmün Uygulama Şartları</a:t>
            </a:r>
          </a:p>
          <a:p>
            <a:pPr algn="just"/>
            <a:r>
              <a:rPr lang="tr-TR" sz="7200" dirty="0" smtClean="0">
                <a:solidFill>
                  <a:srgbClr val="0070C0"/>
                </a:solidFill>
              </a:rPr>
              <a:t>SMK’nın </a:t>
            </a:r>
            <a:r>
              <a:rPr lang="tr-TR" sz="7200" dirty="0">
                <a:solidFill>
                  <a:srgbClr val="0070C0"/>
                </a:solidFill>
              </a:rPr>
              <a:t>md. 5/1 (ç) bendi uyarınca aynı veya aynı türdeki mal veya hizmetle ilgili olarak tescil edilmiş veya daha önce tescil için başvurusu yapılmış bir marka ile aynı veya ayırt edilemeyecek kadar benzer olan markalar tescil edilemez.</a:t>
            </a:r>
          </a:p>
          <a:p>
            <a:pPr algn="just"/>
            <a:r>
              <a:rPr lang="tr-TR" sz="7200" dirty="0">
                <a:solidFill>
                  <a:srgbClr val="0070C0"/>
                </a:solidFill>
              </a:rPr>
              <a:t>Bu bağlamda bu hüküm için üç koşul birlikte bulunmalıdır.</a:t>
            </a:r>
          </a:p>
          <a:p>
            <a:pPr marL="1314450" lvl="1" indent="-857250" algn="just">
              <a:buFont typeface="Arial" panose="020B0604020202020204" pitchFamily="34" charset="0"/>
              <a:buChar char="•"/>
            </a:pPr>
            <a:r>
              <a:rPr lang="tr-TR" sz="6800" dirty="0" smtClean="0">
                <a:solidFill>
                  <a:srgbClr val="0070C0"/>
                </a:solidFill>
              </a:rPr>
              <a:t>Markalar </a:t>
            </a:r>
            <a:r>
              <a:rPr lang="tr-TR" sz="6800" dirty="0">
                <a:solidFill>
                  <a:srgbClr val="0070C0"/>
                </a:solidFill>
              </a:rPr>
              <a:t>arasında başvuru aşamasında tarihsel öncelik ve sonralık ilişkisi olması</a:t>
            </a:r>
          </a:p>
          <a:p>
            <a:pPr marL="1314450" lvl="1" indent="-857250" algn="just">
              <a:buFont typeface="Arial" panose="020B0604020202020204" pitchFamily="34" charset="0"/>
              <a:buChar char="•"/>
            </a:pPr>
            <a:r>
              <a:rPr lang="tr-TR" sz="6800" dirty="0" smtClean="0">
                <a:solidFill>
                  <a:srgbClr val="0070C0"/>
                </a:solidFill>
              </a:rPr>
              <a:t>Markalar </a:t>
            </a:r>
            <a:r>
              <a:rPr lang="tr-TR" sz="6800" dirty="0">
                <a:solidFill>
                  <a:srgbClr val="0070C0"/>
                </a:solidFill>
              </a:rPr>
              <a:t>arasında ayniyet veya ayırt edilemez benzerlik bulunması,</a:t>
            </a:r>
          </a:p>
          <a:p>
            <a:pPr marL="1314450" lvl="1" indent="-857250" algn="just">
              <a:buFont typeface="Arial" panose="020B0604020202020204" pitchFamily="34" charset="0"/>
              <a:buChar char="•"/>
            </a:pPr>
            <a:r>
              <a:rPr lang="tr-TR" sz="6800" dirty="0" smtClean="0">
                <a:solidFill>
                  <a:srgbClr val="0070C0"/>
                </a:solidFill>
              </a:rPr>
              <a:t>Markaların </a:t>
            </a:r>
            <a:r>
              <a:rPr lang="tr-TR" sz="6800" dirty="0">
                <a:solidFill>
                  <a:srgbClr val="0070C0"/>
                </a:solidFill>
              </a:rPr>
              <a:t>aynı veya aynı türde mal/hizmetler için kullanılıyor olması</a:t>
            </a:r>
          </a:p>
          <a:p>
            <a:pPr algn="just"/>
            <a:endParaRPr lang="tr-TR" sz="7200" dirty="0">
              <a:solidFill>
                <a:srgbClr val="0070C0"/>
              </a:solidFill>
            </a:endParaRPr>
          </a:p>
          <a:p>
            <a:endParaRPr lang="tr-TR" dirty="0"/>
          </a:p>
        </p:txBody>
      </p:sp>
    </p:spTree>
    <p:extLst>
      <p:ext uri="{BB962C8B-B14F-4D97-AF65-F5344CB8AC3E}">
        <p14:creationId xmlns:p14="http://schemas.microsoft.com/office/powerpoint/2010/main" val="7458039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p:cNvSpPr>
            <a:spLocks noGrp="1"/>
          </p:cNvSpPr>
          <p:nvPr>
            <p:ph type="subTitle" idx="1"/>
          </p:nvPr>
        </p:nvSpPr>
        <p:spPr>
          <a:xfrm>
            <a:off x="616944" y="1883884"/>
            <a:ext cx="6577069" cy="4974116"/>
          </a:xfrm>
        </p:spPr>
        <p:txBody>
          <a:bodyPr>
            <a:normAutofit fontScale="32500" lnSpcReduction="20000"/>
          </a:bodyPr>
          <a:lstStyle/>
          <a:p>
            <a:pPr algn="just"/>
            <a:r>
              <a:rPr lang="tr-TR" sz="8000" dirty="0">
                <a:solidFill>
                  <a:srgbClr val="FF0000"/>
                </a:solidFill>
              </a:rPr>
              <a:t>5. Ticaret Alanında Herkes Tarafından Kullanılan veya Belirli Bir Meslek, Sanat veya Ticaret Grubuna Mensup Olanları Ayırt Etmeye Yarayan İşaret ve Adları Münhasıran veya Esas Unsur Olarak İçeren Markalar</a:t>
            </a:r>
          </a:p>
          <a:p>
            <a:pPr algn="just"/>
            <a:r>
              <a:rPr lang="tr-TR" sz="8000" dirty="0" smtClean="0">
                <a:solidFill>
                  <a:srgbClr val="0070C0"/>
                </a:solidFill>
              </a:rPr>
              <a:t>SMK </a:t>
            </a:r>
            <a:r>
              <a:rPr lang="tr-TR" sz="8000" dirty="0">
                <a:solidFill>
                  <a:srgbClr val="0070C0"/>
                </a:solidFill>
              </a:rPr>
              <a:t>md. 5/1’in (d) bendine göre, ticaret alanında herkes tarafından kullanılan veya belirli bir meslek sanat veya ticaret grubuna mensup </a:t>
            </a:r>
            <a:r>
              <a:rPr lang="tr-TR" sz="8000" dirty="0" smtClean="0">
                <a:solidFill>
                  <a:srgbClr val="0070C0"/>
                </a:solidFill>
              </a:rPr>
              <a:t>olanları </a:t>
            </a:r>
            <a:r>
              <a:rPr lang="tr-TR" sz="8000" dirty="0">
                <a:solidFill>
                  <a:srgbClr val="0070C0"/>
                </a:solidFill>
              </a:rPr>
              <a:t>ayırt etmeye yarayan işaret ve adları münhasıran veya esas unsur </a:t>
            </a:r>
            <a:r>
              <a:rPr lang="tr-TR" sz="8000" dirty="0" smtClean="0">
                <a:solidFill>
                  <a:srgbClr val="0070C0"/>
                </a:solidFill>
              </a:rPr>
              <a:t>olarak </a:t>
            </a:r>
            <a:r>
              <a:rPr lang="tr-TR" sz="8000" dirty="0">
                <a:solidFill>
                  <a:srgbClr val="0070C0"/>
                </a:solidFill>
              </a:rPr>
              <a:t>içeren markalar, tescil olunamaz. </a:t>
            </a:r>
            <a:endParaRPr lang="tr-TR" sz="8000" dirty="0" smtClean="0">
              <a:solidFill>
                <a:srgbClr val="0070C0"/>
              </a:solidFill>
            </a:endParaRPr>
          </a:p>
          <a:p>
            <a:pPr algn="just"/>
            <a:endParaRPr lang="tr-TR" sz="8000" dirty="0" smtClean="0">
              <a:solidFill>
                <a:srgbClr val="0070C0"/>
              </a:solidFill>
            </a:endParaRPr>
          </a:p>
          <a:p>
            <a:pPr algn="just"/>
            <a:r>
              <a:rPr lang="tr-TR" sz="8000" dirty="0" smtClean="0">
                <a:solidFill>
                  <a:srgbClr val="0070C0"/>
                </a:solidFill>
              </a:rPr>
              <a:t>Örneğin</a:t>
            </a:r>
            <a:r>
              <a:rPr lang="tr-TR" sz="8000" dirty="0">
                <a:solidFill>
                  <a:srgbClr val="0070C0"/>
                </a:solidFill>
              </a:rPr>
              <a:t>, “</a:t>
            </a:r>
            <a:r>
              <a:rPr lang="tr-TR" sz="8000" b="1" i="1" dirty="0">
                <a:solidFill>
                  <a:srgbClr val="0070C0"/>
                </a:solidFill>
              </a:rPr>
              <a:t>Banka</a:t>
            </a:r>
            <a:r>
              <a:rPr lang="tr-TR" sz="8000" dirty="0">
                <a:solidFill>
                  <a:srgbClr val="0070C0"/>
                </a:solidFill>
              </a:rPr>
              <a:t>” sözcüğü bankalar veya borsa aracı kuruluşlar için marka olarak tescil edilemez ya da “</a:t>
            </a:r>
            <a:r>
              <a:rPr lang="tr-TR" sz="8000" b="1" i="1" dirty="0" smtClean="0">
                <a:solidFill>
                  <a:srgbClr val="0070C0"/>
                </a:solidFill>
              </a:rPr>
              <a:t>Parfüm</a:t>
            </a:r>
            <a:r>
              <a:rPr lang="tr-TR" sz="8000" dirty="0">
                <a:solidFill>
                  <a:srgbClr val="0070C0"/>
                </a:solidFill>
              </a:rPr>
              <a:t>” sözcüğü herhangi bir koku için tescil edilemez</a:t>
            </a:r>
            <a:r>
              <a:rPr lang="tr-TR" sz="8000" dirty="0" smtClean="0">
                <a:solidFill>
                  <a:srgbClr val="0070C0"/>
                </a:solidFill>
              </a:rPr>
              <a:t>..</a:t>
            </a:r>
            <a:endParaRPr lang="tr-TR" sz="8000" dirty="0">
              <a:solidFill>
                <a:srgbClr val="0070C0"/>
              </a:solidFill>
            </a:endParaRPr>
          </a:p>
          <a:p>
            <a:pPr algn="just"/>
            <a:endParaRPr lang="tr-TR" sz="7200" dirty="0">
              <a:solidFill>
                <a:srgbClr val="0070C0"/>
              </a:solidFill>
            </a:endParaRPr>
          </a:p>
          <a:p>
            <a:pPr algn="just"/>
            <a:endParaRPr lang="tr-TR" sz="7200" dirty="0">
              <a:solidFill>
                <a:srgbClr val="0070C0"/>
              </a:solidFill>
            </a:endParaRPr>
          </a:p>
          <a:p>
            <a:endParaRPr lang="tr-TR" dirty="0"/>
          </a:p>
        </p:txBody>
      </p:sp>
      <p:pic>
        <p:nvPicPr>
          <p:cNvPr id="3" name="Resim 2"/>
          <p:cNvPicPr>
            <a:picLocks noChangeAspect="1"/>
          </p:cNvPicPr>
          <p:nvPr/>
        </p:nvPicPr>
        <p:blipFill>
          <a:blip r:embed="rId2"/>
          <a:stretch>
            <a:fillRect/>
          </a:stretch>
        </p:blipFill>
        <p:spPr>
          <a:xfrm>
            <a:off x="7799943" y="1883884"/>
            <a:ext cx="3334982" cy="4449961"/>
          </a:xfrm>
          <a:prstGeom prst="rect">
            <a:avLst/>
          </a:prstGeom>
        </p:spPr>
      </p:pic>
    </p:spTree>
    <p:extLst>
      <p:ext uri="{BB962C8B-B14F-4D97-AF65-F5344CB8AC3E}">
        <p14:creationId xmlns:p14="http://schemas.microsoft.com/office/powerpoint/2010/main" val="19048682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491</TotalTime>
  <Words>1920</Words>
  <Application>Microsoft Office PowerPoint</Application>
  <PresentationFormat>Özel</PresentationFormat>
  <Paragraphs>94</Paragraphs>
  <Slides>18</Slides>
  <Notes>0</Notes>
  <HiddenSlides>0</HiddenSlides>
  <MMClips>0</MMClips>
  <ScaleCrop>false</ScaleCrop>
  <HeadingPairs>
    <vt:vector size="4" baseType="variant">
      <vt:variant>
        <vt:lpstr>Tema</vt:lpstr>
      </vt:variant>
      <vt:variant>
        <vt:i4>1</vt:i4>
      </vt:variant>
      <vt:variant>
        <vt:lpstr>Slayt Başlıkları</vt:lpstr>
      </vt:variant>
      <vt:variant>
        <vt:i4>18</vt:i4>
      </vt:variant>
    </vt:vector>
  </HeadingPairs>
  <TitlesOfParts>
    <vt:vector size="19" baseType="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Koray Güven</dc:creator>
  <cp:lastModifiedBy>zehra</cp:lastModifiedBy>
  <cp:revision>22</cp:revision>
  <dcterms:created xsi:type="dcterms:W3CDTF">2019-03-05T09:30:14Z</dcterms:created>
  <dcterms:modified xsi:type="dcterms:W3CDTF">2021-01-28T13:18:44Z</dcterms:modified>
</cp:coreProperties>
</file>