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452" r:id="rId4"/>
    <p:sldId id="450" r:id="rId5"/>
    <p:sldId id="453" r:id="rId6"/>
    <p:sldId id="454" r:id="rId7"/>
    <p:sldId id="455" r:id="rId8"/>
    <p:sldId id="456" r:id="rId9"/>
    <p:sldId id="457" r:id="rId10"/>
    <p:sldId id="465" r:id="rId11"/>
    <p:sldId id="4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 err="1" smtClean="0"/>
              <a:t>Titreşimlilik</a:t>
            </a:r>
            <a:r>
              <a:rPr lang="tr-TR" sz="2800" b="1" dirty="0" smtClean="0"/>
              <a:t> Hiyerarşisi (</a:t>
            </a:r>
            <a:r>
              <a:rPr lang="tr-TR" sz="2800" dirty="0" err="1" smtClean="0"/>
              <a:t>Sonority</a:t>
            </a:r>
            <a:r>
              <a:rPr lang="tr-TR" sz="2800" dirty="0" smtClean="0"/>
              <a:t> </a:t>
            </a:r>
            <a:r>
              <a:rPr lang="tr-TR" sz="2800" dirty="0" err="1" smtClean="0"/>
              <a:t>Hierarchy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sp>
        <p:nvSpPr>
          <p:cNvPr id="2" name="Yuvarlatılmış Dikdörtgen 1"/>
          <p:cNvSpPr/>
          <p:nvPr/>
        </p:nvSpPr>
        <p:spPr>
          <a:xfrm>
            <a:off x="644648" y="4815594"/>
            <a:ext cx="4320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2250281" y="4221088"/>
            <a:ext cx="432048" cy="1114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3855914" y="3489842"/>
            <a:ext cx="432048" cy="180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5580882" y="2821994"/>
            <a:ext cx="432048" cy="247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7236296" y="2033277"/>
            <a:ext cx="432048" cy="3273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876256" y="5517232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Ünlüler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vowels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04818" y="5507845"/>
            <a:ext cx="1727422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Yarı Ünlüler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glides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277011" y="5498973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Akıcılar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liquids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1691680" y="5502266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  <a:latin typeface="+mj-lt"/>
              </a:rPr>
              <a:t>Genizsiller</a:t>
            </a:r>
            <a:endParaRPr lang="tr-T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nasals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0" y="5502266"/>
            <a:ext cx="1767140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Patlamalılar</a:t>
            </a:r>
          </a:p>
          <a:p>
            <a:pPr algn="ctr"/>
            <a:r>
              <a:rPr lang="tr-TR" i="1" dirty="0">
                <a:solidFill>
                  <a:schemeClr val="tx1"/>
                </a:solidFill>
              </a:rPr>
              <a:t>(</a:t>
            </a:r>
            <a:r>
              <a:rPr lang="tr-TR" i="1" dirty="0" err="1">
                <a:solidFill>
                  <a:schemeClr val="tx1"/>
                </a:solidFill>
              </a:rPr>
              <a:t>obstruents</a:t>
            </a:r>
            <a:r>
              <a:rPr lang="tr-TR" i="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755576" y="1772816"/>
            <a:ext cx="6905400" cy="2910482"/>
          </a:xfrm>
          <a:prstGeom prst="straightConnector1">
            <a:avLst/>
          </a:prstGeom>
          <a:ln w="25400" cap="flat">
            <a:solidFill>
              <a:schemeClr val="tx1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Resi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0" y="1196752"/>
            <a:ext cx="2751179" cy="1761452"/>
          </a:xfrm>
          <a:prstGeom prst="rect">
            <a:avLst/>
          </a:prstGeom>
        </p:spPr>
      </p:pic>
      <p:sp>
        <p:nvSpPr>
          <p:cNvPr id="19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8" name="Oval 17"/>
          <p:cNvSpPr/>
          <p:nvPr/>
        </p:nvSpPr>
        <p:spPr>
          <a:xfrm>
            <a:off x="755576" y="3975104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1</a:t>
            </a:r>
            <a:endParaRPr lang="en-US" sz="2800" b="1" dirty="0">
              <a:latin typeface="+mj-lt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140313" y="3327043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2</a:t>
            </a:r>
            <a:endParaRPr lang="en-US" sz="2800" b="1" dirty="0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75450" y="2644005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3</a:t>
            </a:r>
            <a:endParaRPr lang="en-US" sz="2800" b="1" dirty="0">
              <a:latin typeface="+mj-lt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346487" y="1888639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4</a:t>
            </a:r>
            <a:endParaRPr lang="en-US" sz="2800" b="1" dirty="0">
              <a:latin typeface="+mj-l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092280" y="1268760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5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19632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Titreşimlilik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Hiyerarşisi</a:t>
            </a:r>
            <a:r>
              <a:rPr lang="tr-TR" altLang="tr-TR" sz="2800" dirty="0">
                <a:latin typeface="Gill Sans MT" panose="020B0502020104020203" pitchFamily="34" charset="0"/>
              </a:rPr>
              <a:t>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Sonority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Hierarchy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255261"/>
            <a:ext cx="87484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1600" dirty="0" smtClean="0">
                <a:latin typeface="Book Antiqua" panose="02040602050305030304" pitchFamily="18" charset="0"/>
              </a:rPr>
              <a:t>Titreşim her zaman düzenli bir biçimde yükselip alçalmaz: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22799" y="165599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‘</a:t>
            </a:r>
            <a:r>
              <a:rPr lang="tr-TR" sz="2000" dirty="0" err="1" smtClean="0">
                <a:solidFill>
                  <a:srgbClr val="FF0000"/>
                </a:solidFill>
              </a:rPr>
              <a:t>snake</a:t>
            </a:r>
            <a:r>
              <a:rPr lang="tr-TR" sz="2000" dirty="0" smtClean="0"/>
              <a:t>’  = [</a:t>
            </a:r>
            <a:r>
              <a:rPr lang="tr-TR" sz="2000" dirty="0" err="1" smtClean="0"/>
              <a:t>sn</a:t>
            </a:r>
            <a:r>
              <a:rPr lang="el-GR" sz="2000" dirty="0" smtClean="0">
                <a:latin typeface="Book Antiqua" panose="02040602050305030304" pitchFamily="18" charset="0"/>
              </a:rPr>
              <a:t>ε</a:t>
            </a:r>
            <a:r>
              <a:rPr lang="tr-TR" sz="2000" dirty="0" err="1" smtClean="0">
                <a:latin typeface="Book Antiqua" panose="02040602050305030304" pitchFamily="18" charset="0"/>
              </a:rPr>
              <a:t>Ik</a:t>
            </a:r>
            <a:r>
              <a:rPr lang="tr-TR" sz="2000" dirty="0" smtClean="0"/>
              <a:t>]</a:t>
            </a:r>
            <a:endParaRPr lang="en-US" sz="20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7927127" y="3190167"/>
            <a:ext cx="222049" cy="1559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3" name="Grup 2"/>
          <p:cNvGrpSpPr/>
          <p:nvPr/>
        </p:nvGrpSpPr>
        <p:grpSpPr>
          <a:xfrm>
            <a:off x="1115431" y="2486026"/>
            <a:ext cx="1800571" cy="2380743"/>
            <a:chOff x="6012160" y="1979209"/>
            <a:chExt cx="1800571" cy="2380743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6012160" y="3830527"/>
              <a:ext cx="248448" cy="4795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6542615" y="3251599"/>
              <a:ext cx="226991" cy="108527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Yuvarlatılmış Dikdörtgen 11"/>
            <p:cNvSpPr/>
            <p:nvPr/>
          </p:nvSpPr>
          <p:spPr>
            <a:xfrm>
              <a:off x="7079205" y="1979209"/>
              <a:ext cx="226991" cy="238074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Yuvarlatılmış Dikdörtgen 12"/>
            <p:cNvSpPr/>
            <p:nvPr/>
          </p:nvSpPr>
          <p:spPr>
            <a:xfrm>
              <a:off x="7564283" y="3869510"/>
              <a:ext cx="248448" cy="4795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" name="Dikdörtgen 3"/>
          <p:cNvSpPr/>
          <p:nvPr/>
        </p:nvSpPr>
        <p:spPr>
          <a:xfrm>
            <a:off x="939540" y="4849561"/>
            <a:ext cx="490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 [s]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528969" y="485986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/>
              <a:t>n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2044097" y="486916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ε</a:t>
            </a:r>
            <a:r>
              <a:rPr lang="tr-TR" dirty="0" smtClean="0">
                <a:latin typeface="Book Antiqua" panose="02040602050305030304" pitchFamily="18" charset="0"/>
              </a:rPr>
              <a:t>I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2577331" y="4849561"/>
            <a:ext cx="44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[k]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112324" y="4042156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626786" y="3472546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2</a:t>
            </a:r>
            <a:endParaRPr lang="en-US" sz="1400" b="1" dirty="0">
              <a:latin typeface="+mj-lt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171747" y="2192835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2657033" y="4083897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5508104" y="163926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‘</a:t>
            </a:r>
            <a:r>
              <a:rPr lang="tr-TR" sz="2000" dirty="0" smtClean="0">
                <a:solidFill>
                  <a:srgbClr val="FF0000"/>
                </a:solidFill>
              </a:rPr>
              <a:t>defter</a:t>
            </a:r>
            <a:r>
              <a:rPr lang="tr-TR" sz="2000" dirty="0" smtClean="0"/>
              <a:t>’  = [</a:t>
            </a:r>
            <a:r>
              <a:rPr lang="tr-TR" sz="2000" dirty="0" err="1" smtClean="0"/>
              <a:t>de</a:t>
            </a:r>
            <a:r>
              <a:rPr lang="tr-TR" sz="2000" dirty="0" err="1" smtClean="0">
                <a:latin typeface="Book Antiqua" panose="02040602050305030304" pitchFamily="18" charset="0"/>
              </a:rPr>
              <a:t>ft</a:t>
            </a:r>
            <a:r>
              <a:rPr lang="el-GR" sz="2000" dirty="0" smtClean="0">
                <a:latin typeface="Book Antiqua" panose="02040602050305030304" pitchFamily="18" charset="0"/>
              </a:rPr>
              <a:t>εγ</a:t>
            </a:r>
            <a:r>
              <a:rPr lang="tr-TR" sz="2000" dirty="0" smtClean="0"/>
              <a:t>]</a:t>
            </a:r>
            <a:endParaRPr lang="en-US" sz="2000" dirty="0"/>
          </a:p>
        </p:txBody>
      </p:sp>
      <p:sp>
        <p:nvSpPr>
          <p:cNvPr id="26" name="Yuvarlatılmış Dikdörtgen 25"/>
          <p:cNvSpPr/>
          <p:nvPr/>
        </p:nvSpPr>
        <p:spPr>
          <a:xfrm>
            <a:off x="5292080" y="4288396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Yuvarlatılmış Dikdörtgen 27"/>
          <p:cNvSpPr/>
          <p:nvPr/>
        </p:nvSpPr>
        <p:spPr>
          <a:xfrm>
            <a:off x="5796136" y="2416474"/>
            <a:ext cx="226991" cy="238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Dikdörtgen 29"/>
          <p:cNvSpPr/>
          <p:nvPr/>
        </p:nvSpPr>
        <p:spPr>
          <a:xfrm>
            <a:off x="5076056" y="4820691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 [d]</a:t>
            </a:r>
            <a:endParaRPr lang="en-US" dirty="0"/>
          </a:p>
        </p:txBody>
      </p:sp>
      <p:sp>
        <p:nvSpPr>
          <p:cNvPr id="31" name="Dikdörtgen 30"/>
          <p:cNvSpPr/>
          <p:nvPr/>
        </p:nvSpPr>
        <p:spPr>
          <a:xfrm>
            <a:off x="5679912" y="4830998"/>
            <a:ext cx="44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 smtClean="0">
                <a:latin typeface="Book Antiqua" panose="02040602050305030304" pitchFamily="18" charset="0"/>
              </a:rPr>
              <a:t>e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2" name="Dikdörtgen 31"/>
          <p:cNvSpPr/>
          <p:nvPr/>
        </p:nvSpPr>
        <p:spPr>
          <a:xfrm>
            <a:off x="6195040" y="484029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 smtClean="0">
                <a:latin typeface="Book Antiqua" panose="02040602050305030304" pitchFamily="18" charset="0"/>
              </a:rPr>
              <a:t>f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6745106" y="482069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[t]</a:t>
            </a:r>
            <a:endParaRPr lang="en-US" dirty="0"/>
          </a:p>
        </p:txBody>
      </p:sp>
      <p:sp>
        <p:nvSpPr>
          <p:cNvPr id="34" name="Dikdörtgen 33"/>
          <p:cNvSpPr/>
          <p:nvPr/>
        </p:nvSpPr>
        <p:spPr>
          <a:xfrm>
            <a:off x="7267420" y="4827615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ε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5" name="Dikdörtgen 34"/>
          <p:cNvSpPr/>
          <p:nvPr/>
        </p:nvSpPr>
        <p:spPr>
          <a:xfrm>
            <a:off x="7812360" y="4792738"/>
            <a:ext cx="461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γ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6" name="Yuvarlatılmış Dikdörtgen 35"/>
          <p:cNvSpPr/>
          <p:nvPr/>
        </p:nvSpPr>
        <p:spPr>
          <a:xfrm>
            <a:off x="6248199" y="4295507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Yuvarlatılmış Dikdörtgen 36"/>
          <p:cNvSpPr/>
          <p:nvPr/>
        </p:nvSpPr>
        <p:spPr>
          <a:xfrm>
            <a:off x="6815293" y="4288682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Yuvarlatılmış Dikdörtgen 37"/>
          <p:cNvSpPr/>
          <p:nvPr/>
        </p:nvSpPr>
        <p:spPr>
          <a:xfrm>
            <a:off x="7348271" y="2375002"/>
            <a:ext cx="226991" cy="238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Oval 38"/>
          <p:cNvSpPr/>
          <p:nvPr/>
        </p:nvSpPr>
        <p:spPr>
          <a:xfrm>
            <a:off x="5270858" y="3971092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5772254" y="2098884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7359762" y="2056104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6815567" y="3971092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6247507" y="3983061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913927" y="2893289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3</a:t>
            </a:r>
            <a:endParaRPr lang="en-US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67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>
                <a:latin typeface="Gill Sans MT" panose="020B0502020104020203" pitchFamily="34" charset="0"/>
              </a:rPr>
              <a:t>Tipolojik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Örüntüler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Benzer durum, </a:t>
            </a:r>
            <a:r>
              <a:rPr lang="tr-TR" b="1" dirty="0" smtClean="0">
                <a:latin typeface="Book Antiqua" panose="02040602050305030304" pitchFamily="18" charset="0"/>
              </a:rPr>
              <a:t>sonseste bulunan ünsüz sayısına göre</a:t>
            </a:r>
            <a:r>
              <a:rPr lang="tr-TR" dirty="0" smtClean="0">
                <a:latin typeface="Book Antiqua" panose="02040602050305030304" pitchFamily="18" charset="0"/>
              </a:rPr>
              <a:t> de değişim göstermektedir.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Örneğin</a:t>
            </a:r>
            <a:r>
              <a:rPr lang="tr-TR" dirty="0">
                <a:latin typeface="Book Antiqua" panose="02040602050305030304" pitchFamily="18" charset="0"/>
              </a:rPr>
              <a:t>, </a:t>
            </a:r>
            <a:r>
              <a:rPr lang="tr-TR" b="1" dirty="0">
                <a:latin typeface="Book Antiqua" panose="02040602050305030304" pitchFamily="18" charset="0"/>
              </a:rPr>
              <a:t>Türkçede</a:t>
            </a:r>
            <a:r>
              <a:rPr lang="tr-TR" dirty="0">
                <a:latin typeface="Book Antiqua" panose="02040602050305030304" pitchFamily="18" charset="0"/>
              </a:rPr>
              <a:t> sonseste belirli sayıda ses birleşimlerinin bulunmasına izin verilirken; </a:t>
            </a:r>
            <a:r>
              <a:rPr lang="tr-TR" b="1" dirty="0">
                <a:latin typeface="Book Antiqua" panose="02040602050305030304" pitchFamily="18" charset="0"/>
              </a:rPr>
              <a:t>İtalyancada</a:t>
            </a:r>
            <a:r>
              <a:rPr lang="tr-TR" dirty="0">
                <a:latin typeface="Book Antiqua" panose="02040602050305030304" pitchFamily="18" charset="0"/>
              </a:rPr>
              <a:t> birden fazla ünsüz sonseste yer alamamaktadır. Ancak </a:t>
            </a:r>
            <a:r>
              <a:rPr lang="tr-TR" b="1" dirty="0">
                <a:latin typeface="Book Antiqua" panose="02040602050305030304" pitchFamily="18" charset="0"/>
              </a:rPr>
              <a:t>İngilizcede</a:t>
            </a:r>
            <a:r>
              <a:rPr lang="tr-TR" dirty="0">
                <a:latin typeface="Book Antiqua" panose="02040602050305030304" pitchFamily="18" charset="0"/>
              </a:rPr>
              <a:t> dört ünsüze kadar sonseste ünsüz yer </a:t>
            </a:r>
            <a:r>
              <a:rPr lang="tr-TR" dirty="0" smtClean="0">
                <a:latin typeface="Book Antiqua" panose="02040602050305030304" pitchFamily="18" charset="0"/>
              </a:rPr>
              <a:t>alabilmektedir.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	</a:t>
            </a:r>
            <a:r>
              <a:rPr lang="tr-TR" sz="2400" dirty="0" smtClean="0">
                <a:latin typeface="Book Antiqua" panose="02040602050305030304" pitchFamily="18" charset="0"/>
              </a:rPr>
              <a:t>[</a:t>
            </a:r>
            <a:r>
              <a:rPr lang="tr-TR" sz="2000" dirty="0" smtClean="0">
                <a:latin typeface="Book Antiqua" panose="02040602050305030304" pitchFamily="18" charset="0"/>
              </a:rPr>
              <a:t>san.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to</a:t>
            </a:r>
            <a:r>
              <a:rPr lang="tr-TR" sz="2000" dirty="0" smtClean="0">
                <a:latin typeface="Book Antiqua" panose="02040602050305030304" pitchFamily="18" charset="0"/>
              </a:rPr>
              <a:t>] ‘aziz’ </a:t>
            </a:r>
            <a:r>
              <a:rPr lang="tr-TR" sz="2000" i="1" dirty="0" smtClean="0">
                <a:latin typeface="Book Antiqua" panose="02040602050305030304" pitchFamily="18" charset="0"/>
              </a:rPr>
              <a:t>İtalyanca örneği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algn="just"/>
            <a:endParaRPr lang="tr-TR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6462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Evrensel İşleyiş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Ünlülerin ünsüzlerin yönetmesi ilkesi çerçevesinde, diller arasında her ne kadar pek çok farklılık gözlemlenmiş olsa da, temelde seslem yapısı oluşturulurken </a:t>
            </a:r>
            <a:r>
              <a:rPr lang="tr-TR" b="1" dirty="0">
                <a:latin typeface="Book Antiqua" panose="02040602050305030304" pitchFamily="18" charset="0"/>
              </a:rPr>
              <a:t>bir ünsüz genellikle sonses konumu yerine</a:t>
            </a:r>
            <a:r>
              <a:rPr lang="tr-TR" dirty="0">
                <a:latin typeface="Book Antiqua" panose="02040602050305030304" pitchFamily="18" charset="0"/>
              </a:rPr>
              <a:t>; -gırtlak çarpmasının da etkisiyle- </a:t>
            </a:r>
            <a:r>
              <a:rPr lang="tr-TR" b="1" dirty="0">
                <a:latin typeface="Book Antiqua" panose="02040602050305030304" pitchFamily="18" charset="0"/>
              </a:rPr>
              <a:t>önses konumunda bulunmaktadır</a:t>
            </a:r>
            <a:r>
              <a:rPr lang="tr-TR" dirty="0">
                <a:latin typeface="Book Antiqua" panose="02040602050305030304" pitchFamily="18" charset="0"/>
              </a:rPr>
              <a:t>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Bu </a:t>
            </a:r>
            <a:r>
              <a:rPr lang="tr-TR" dirty="0">
                <a:latin typeface="Book Antiqua" panose="02040602050305030304" pitchFamily="18" charset="0"/>
              </a:rPr>
              <a:t>durum, seslem yapısına ilişkin </a:t>
            </a:r>
            <a:r>
              <a:rPr lang="tr-TR" b="1" dirty="0">
                <a:latin typeface="Book Antiqua" panose="02040602050305030304" pitchFamily="18" charset="0"/>
              </a:rPr>
              <a:t>evrensel bir ilke özelliği </a:t>
            </a:r>
            <a:r>
              <a:rPr lang="tr-TR" dirty="0">
                <a:latin typeface="Book Antiqua" panose="02040602050305030304" pitchFamily="18" charset="0"/>
              </a:rPr>
              <a:t>göstermektedir. </a:t>
            </a:r>
            <a:r>
              <a:rPr lang="tr-TR" dirty="0" smtClean="0">
                <a:latin typeface="Book Antiqua" panose="02040602050305030304" pitchFamily="18" charset="0"/>
              </a:rPr>
              <a:t>Buna göre, ünsüzlerin </a:t>
            </a:r>
            <a:r>
              <a:rPr lang="tr-TR" dirty="0">
                <a:latin typeface="Book Antiqua" panose="02040602050305030304" pitchFamily="18" charset="0"/>
              </a:rPr>
              <a:t>seslemdeki konumlanışları kurallara dayalı olarak </a:t>
            </a:r>
            <a:r>
              <a:rPr lang="tr-TR" dirty="0" err="1">
                <a:latin typeface="Book Antiqua" panose="02040602050305030304" pitchFamily="18" charset="0"/>
              </a:rPr>
              <a:t>işlemlenirken</a:t>
            </a:r>
            <a:r>
              <a:rPr lang="tr-TR" dirty="0">
                <a:latin typeface="Book Antiqua" panose="02040602050305030304" pitchFamily="18" charset="0"/>
              </a:rPr>
              <a:t>; ünlülerin seslemdeki konumlanışı daha kurallı bir diziliş içermektedir.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VCV    &gt;         V.CV        *VC.V          </a:t>
            </a:r>
            <a:endParaRPr lang="tr-TR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just"/>
            <a:endParaRPr lang="tr-TR" sz="32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7545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>
                <a:latin typeface="Gill Sans MT" panose="020B0502020104020203" pitchFamily="34" charset="0"/>
              </a:rPr>
              <a:t>Tipolojik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Örüntüler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tr-TR" sz="2000" dirty="0">
                <a:latin typeface="Book Antiqua" panose="02040602050305030304" pitchFamily="18" charset="0"/>
              </a:rPr>
              <a:t>Her seslemin bir çekirdek yapısının olması evrensel bir ilkedir, ancak bazı durumlarda örneğin </a:t>
            </a:r>
            <a:r>
              <a:rPr lang="tr-TR" sz="2000" b="1" dirty="0" err="1">
                <a:latin typeface="Book Antiqua" panose="02040602050305030304" pitchFamily="18" charset="0"/>
              </a:rPr>
              <a:t>Senufo</a:t>
            </a:r>
            <a:r>
              <a:rPr lang="tr-TR" sz="2000" dirty="0">
                <a:latin typeface="Book Antiqua" panose="02040602050305030304" pitchFamily="18" charset="0"/>
              </a:rPr>
              <a:t> dilinde (</a:t>
            </a:r>
            <a:r>
              <a:rPr lang="tr-TR" sz="2000" i="1" dirty="0" err="1">
                <a:latin typeface="Book Antiqua" panose="02040602050305030304" pitchFamily="18" charset="0"/>
              </a:rPr>
              <a:t>Kientz</a:t>
            </a:r>
            <a:r>
              <a:rPr lang="tr-TR" sz="2000" i="1" dirty="0">
                <a:latin typeface="Book Antiqua" panose="02040602050305030304" pitchFamily="18" charset="0"/>
              </a:rPr>
              <a:t>, 1979</a:t>
            </a:r>
            <a:r>
              <a:rPr lang="tr-TR" sz="2000" dirty="0">
                <a:latin typeface="Book Antiqua" panose="02040602050305030304" pitchFamily="18" charset="0"/>
              </a:rPr>
              <a:t>) önses konumu bulunurken; sonses konumu bulunmamaktadır. </a:t>
            </a:r>
            <a:endParaRPr lang="tr-TR" sz="2000" dirty="0" smtClean="0">
              <a:latin typeface="Book Antiqua" panose="0204060205030503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tr-TR" sz="2000" dirty="0">
              <a:latin typeface="Book Antiqua" panose="0204060205030503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Book Antiqua" panose="0204060205030503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Book Antiqua" panose="0204060205030503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tr-TR" sz="2000" b="1" dirty="0" err="1" smtClean="0">
                <a:latin typeface="Book Antiqua" panose="02040602050305030304" pitchFamily="18" charset="0"/>
              </a:rPr>
              <a:t>Fijian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latin typeface="Book Antiqua" panose="02040602050305030304" pitchFamily="18" charset="0"/>
              </a:rPr>
              <a:t>gibi dillerde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latin typeface="Book Antiqua" panose="02040602050305030304" pitchFamily="18" charset="0"/>
              </a:rPr>
              <a:t>de</a:t>
            </a:r>
            <a:r>
              <a:rPr lang="tr-TR" sz="2000" dirty="0">
                <a:latin typeface="Book Antiqua" panose="02040602050305030304" pitchFamily="18" charset="0"/>
              </a:rPr>
              <a:t> (</a:t>
            </a:r>
            <a:r>
              <a:rPr lang="tr-TR" sz="2000" i="1" dirty="0" err="1">
                <a:latin typeface="Book Antiqua" panose="02040602050305030304" pitchFamily="18" charset="0"/>
              </a:rPr>
              <a:t>Schütz</a:t>
            </a:r>
            <a:r>
              <a:rPr lang="tr-TR" sz="2000" i="1" dirty="0">
                <a:latin typeface="Book Antiqua" panose="02040602050305030304" pitchFamily="18" charset="0"/>
              </a:rPr>
              <a:t>, 1985; </a:t>
            </a:r>
            <a:r>
              <a:rPr lang="tr-TR" sz="2000" i="1" dirty="0" err="1">
                <a:latin typeface="Book Antiqua" panose="02040602050305030304" pitchFamily="18" charset="0"/>
              </a:rPr>
              <a:t>Dixon</a:t>
            </a:r>
            <a:r>
              <a:rPr lang="tr-TR" sz="2000" i="1" dirty="0">
                <a:latin typeface="Book Antiqua" panose="02040602050305030304" pitchFamily="18" charset="0"/>
              </a:rPr>
              <a:t>, 1988; Hayes, 1995</a:t>
            </a:r>
            <a:r>
              <a:rPr lang="tr-TR" sz="2000" dirty="0">
                <a:latin typeface="Book Antiqua" panose="02040602050305030304" pitchFamily="18" charset="0"/>
              </a:rPr>
              <a:t>) önses konumu seçimliktir. Buna göre, sonses konumu olmayan sistemlerde önses konumu zorunlu olduğunda CV; </a:t>
            </a:r>
            <a:r>
              <a:rPr lang="tr-TR" sz="2000" dirty="0" smtClean="0">
                <a:latin typeface="Book Antiqua" panose="02040602050305030304" pitchFamily="18" charset="0"/>
              </a:rPr>
              <a:t>önses </a:t>
            </a:r>
            <a:r>
              <a:rPr lang="tr-TR" sz="2000" dirty="0">
                <a:latin typeface="Book Antiqua" panose="02040602050305030304" pitchFamily="18" charset="0"/>
              </a:rPr>
              <a:t>konumu seçimlik olduğunda ise CV ya V seslem türleri gözlemlenmektedir.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2363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2" y="571500"/>
            <a:ext cx="83924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Tipolojik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Örüntüler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Önses ve Sonses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Sezdirimleri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grpSp>
        <p:nvGrpSpPr>
          <p:cNvPr id="15" name="Grup 14"/>
          <p:cNvGrpSpPr/>
          <p:nvPr/>
        </p:nvGrpSpPr>
        <p:grpSpPr>
          <a:xfrm>
            <a:off x="1115616" y="1844824"/>
            <a:ext cx="6552728" cy="3672408"/>
            <a:chOff x="1115616" y="2564904"/>
            <a:chExt cx="6552728" cy="3672408"/>
          </a:xfrm>
        </p:grpSpPr>
        <p:grpSp>
          <p:nvGrpSpPr>
            <p:cNvPr id="5" name="Grup 4"/>
            <p:cNvGrpSpPr/>
            <p:nvPr/>
          </p:nvGrpSpPr>
          <p:grpSpPr>
            <a:xfrm>
              <a:off x="1115616" y="2564904"/>
              <a:ext cx="6552728" cy="3024336"/>
              <a:chOff x="0" y="0"/>
              <a:chExt cx="3986645" cy="2247900"/>
            </a:xfrm>
          </p:grpSpPr>
          <p:cxnSp>
            <p:nvCxnSpPr>
              <p:cNvPr id="8" name="Düz Ok Bağlayıcısı 7"/>
              <p:cNvCxnSpPr/>
              <p:nvPr/>
            </p:nvCxnSpPr>
            <p:spPr>
              <a:xfrm>
                <a:off x="106680" y="556260"/>
                <a:ext cx="37338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Metin Kutusu 12"/>
              <p:cNvSpPr txBox="1"/>
              <p:nvPr/>
            </p:nvSpPr>
            <p:spPr>
              <a:xfrm>
                <a:off x="0" y="762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 dirty="0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az belirtili önsesler</a:t>
                </a:r>
                <a:endParaRPr lang="tr-TR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Metin Kutusu 13"/>
              <p:cNvSpPr txBox="1"/>
              <p:nvPr/>
            </p:nvSpPr>
            <p:spPr>
              <a:xfrm>
                <a:off x="2461260" y="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çok belirtili önsesler</a:t>
                </a:r>
                <a:endParaRPr lang="tr-TR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" name="Düz Ok Bağlayıcısı 10"/>
              <p:cNvCxnSpPr/>
              <p:nvPr/>
            </p:nvCxnSpPr>
            <p:spPr>
              <a:xfrm>
                <a:off x="114300" y="2247900"/>
                <a:ext cx="37338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Metin Kutusu 15"/>
              <p:cNvSpPr txBox="1"/>
              <p:nvPr/>
            </p:nvSpPr>
            <p:spPr>
              <a:xfrm>
                <a:off x="144780" y="160782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 dirty="0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az belirtili sonsesler</a:t>
                </a:r>
                <a:endParaRPr lang="tr-TR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Metin Kutusu 16"/>
              <p:cNvSpPr txBox="1"/>
              <p:nvPr/>
            </p:nvSpPr>
            <p:spPr>
              <a:xfrm>
                <a:off x="2476500" y="1600200"/>
                <a:ext cx="1510145" cy="4572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000" b="1">
                    <a:effectLst/>
                    <a:latin typeface="Book Antiqua" panose="0204060205030503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Daha çok belirtili sonsesler</a:t>
                </a:r>
                <a:endParaRPr lang="tr-TR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" name="Grup 3"/>
            <p:cNvGrpSpPr/>
            <p:nvPr/>
          </p:nvGrpSpPr>
          <p:grpSpPr>
            <a:xfrm>
              <a:off x="1619673" y="3356992"/>
              <a:ext cx="5823669" cy="2880320"/>
              <a:chOff x="1619673" y="2780928"/>
              <a:chExt cx="5823669" cy="2880320"/>
            </a:xfrm>
          </p:grpSpPr>
          <p:sp>
            <p:nvSpPr>
              <p:cNvPr id="2" name="Dikdörtgen 1"/>
              <p:cNvSpPr/>
              <p:nvPr/>
            </p:nvSpPr>
            <p:spPr>
              <a:xfrm>
                <a:off x="1619673" y="2780928"/>
                <a:ext cx="5808424" cy="10700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CV &gt;&gt; 		CCV &gt;&gt; CCCV</a:t>
                </a:r>
                <a:endParaRPr lang="tr-TR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CV </a:t>
                </a:r>
                <a:r>
                  <a:rPr 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&gt;&gt; 		V</a:t>
                </a:r>
                <a:endParaRPr lang="tr-TR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Dikdörtgen 13"/>
              <p:cNvSpPr/>
              <p:nvPr/>
            </p:nvSpPr>
            <p:spPr>
              <a:xfrm>
                <a:off x="1634918" y="5199583"/>
                <a:ext cx="5808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CV &gt;&gt; 		CVC &gt;&gt; CVCC &gt;&gt; CVCCC</a:t>
                </a:r>
              </a:p>
            </p:txBody>
          </p:sp>
        </p:grpSp>
      </p:grpSp>
      <p:sp>
        <p:nvSpPr>
          <p:cNvPr id="1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2236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>
                <a:latin typeface="Gill Sans MT" panose="020B0502020104020203" pitchFamily="34" charset="0"/>
              </a:rPr>
              <a:t>Tipolojik Örüntüler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endParaRPr lang="tr-TR" sz="2400" dirty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1961543"/>
            <a:ext cx="8358215" cy="2679173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3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>
                <a:latin typeface="Gill Sans MT" panose="020B0502020104020203" pitchFamily="34" charset="0"/>
              </a:rPr>
              <a:t>Tipolojik Örüntüler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b="1" dirty="0" smtClean="0">
                <a:latin typeface="Book Antiqua" panose="02040602050305030304" pitchFamily="18" charset="0"/>
              </a:rPr>
              <a:t>Seslem </a:t>
            </a:r>
            <a:r>
              <a:rPr lang="tr-TR" b="1" dirty="0">
                <a:latin typeface="Book Antiqua" panose="02040602050305030304" pitchFamily="18" charset="0"/>
              </a:rPr>
              <a:t>ç</a:t>
            </a:r>
            <a:r>
              <a:rPr lang="tr-TR" b="1" dirty="0" smtClean="0">
                <a:latin typeface="Book Antiqua" panose="02040602050305030304" pitchFamily="18" charset="0"/>
              </a:rPr>
              <a:t>ekirdeğinde ünlü </a:t>
            </a:r>
            <a:r>
              <a:rPr lang="tr-TR" b="1" dirty="0">
                <a:latin typeface="Book Antiqua" panose="02040602050305030304" pitchFamily="18" charset="0"/>
              </a:rPr>
              <a:t>ö</a:t>
            </a:r>
            <a:r>
              <a:rPr lang="tr-TR" b="1" dirty="0" smtClean="0">
                <a:latin typeface="Book Antiqua" panose="02040602050305030304" pitchFamily="18" charset="0"/>
              </a:rPr>
              <a:t>zelliği </a:t>
            </a:r>
            <a:r>
              <a:rPr lang="tr-TR" b="1" dirty="0">
                <a:latin typeface="Book Antiqua" panose="02040602050305030304" pitchFamily="18" charset="0"/>
              </a:rPr>
              <a:t>taşıyan sesler dışında </a:t>
            </a:r>
            <a:r>
              <a:rPr lang="tr-TR" b="1" dirty="0" err="1">
                <a:latin typeface="Book Antiqua" panose="02040602050305030304" pitchFamily="18" charset="0"/>
              </a:rPr>
              <a:t>seslemsel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smtClean="0">
                <a:latin typeface="Book Antiqua" panose="02040602050305030304" pitchFamily="18" charset="0"/>
              </a:rPr>
              <a:t>ünsüzler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smtClean="0">
                <a:latin typeface="Book Antiqua" panose="02040602050305030304" pitchFamily="18" charset="0"/>
              </a:rPr>
              <a:t>de </a:t>
            </a:r>
            <a:r>
              <a:rPr lang="tr-TR" b="1" dirty="0">
                <a:latin typeface="Book Antiqua" panose="02040602050305030304" pitchFamily="18" charset="0"/>
              </a:rPr>
              <a:t>olabilir</a:t>
            </a:r>
            <a:r>
              <a:rPr lang="tr-TR" b="1" dirty="0" smtClean="0">
                <a:latin typeface="Book Antiqua" panose="0204060205030503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b="1" dirty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Birçok </a:t>
            </a:r>
            <a:r>
              <a:rPr lang="tr-TR" dirty="0">
                <a:latin typeface="Book Antiqua" panose="02040602050305030304" pitchFamily="18" charset="0"/>
              </a:rPr>
              <a:t>dilde seslem ç</a:t>
            </a:r>
            <a:r>
              <a:rPr lang="tr-TR" dirty="0" smtClean="0">
                <a:latin typeface="Book Antiqua" panose="02040602050305030304" pitchFamily="18" charset="0"/>
              </a:rPr>
              <a:t>ekirdeğinde </a:t>
            </a:r>
            <a:r>
              <a:rPr lang="tr-TR" dirty="0">
                <a:latin typeface="Book Antiqua" panose="02040602050305030304" pitchFamily="18" charset="0"/>
              </a:rPr>
              <a:t>yalnızca </a:t>
            </a:r>
            <a:r>
              <a:rPr lang="tr-TR" dirty="0" smtClean="0">
                <a:latin typeface="Book Antiqua" panose="02040602050305030304" pitchFamily="18" charset="0"/>
              </a:rPr>
              <a:t>ünlülere </a:t>
            </a:r>
            <a:r>
              <a:rPr lang="tr-TR" dirty="0">
                <a:latin typeface="Book Antiqua" panose="02040602050305030304" pitchFamily="18" charset="0"/>
              </a:rPr>
              <a:t>izin </a:t>
            </a:r>
            <a:r>
              <a:rPr lang="tr-TR" dirty="0" smtClean="0">
                <a:latin typeface="Book Antiqua" panose="02040602050305030304" pitchFamily="18" charset="0"/>
              </a:rPr>
              <a:t>verilirken, bazı </a:t>
            </a:r>
            <a:r>
              <a:rPr lang="tr-TR" dirty="0">
                <a:latin typeface="Book Antiqua" panose="02040602050305030304" pitchFamily="18" charset="0"/>
              </a:rPr>
              <a:t>dillerde belli </a:t>
            </a:r>
            <a:r>
              <a:rPr lang="tr-TR" dirty="0" smtClean="0">
                <a:latin typeface="Book Antiqua" panose="02040602050305030304" pitchFamily="18" charset="0"/>
              </a:rPr>
              <a:t>ünsüz </a:t>
            </a:r>
            <a:r>
              <a:rPr lang="tr-TR" dirty="0">
                <a:latin typeface="Book Antiqua" panose="02040602050305030304" pitchFamily="18" charset="0"/>
              </a:rPr>
              <a:t>sesler seslem ç</a:t>
            </a:r>
            <a:r>
              <a:rPr lang="tr-TR" dirty="0" smtClean="0">
                <a:latin typeface="Book Antiqua" panose="02040602050305030304" pitchFamily="18" charset="0"/>
              </a:rPr>
              <a:t>ekirdeğini </a:t>
            </a:r>
            <a:r>
              <a:rPr lang="tr-TR" dirty="0">
                <a:latin typeface="Book Antiqua" panose="02040602050305030304" pitchFamily="18" charset="0"/>
              </a:rPr>
              <a:t>oluşturabilmektedir. </a:t>
            </a:r>
            <a:r>
              <a:rPr lang="tr-TR" dirty="0" smtClean="0">
                <a:latin typeface="Book Antiqua" panose="02040602050305030304" pitchFamily="18" charset="0"/>
              </a:rPr>
              <a:t>Bu ünsüzler </a:t>
            </a:r>
            <a:r>
              <a:rPr lang="tr-TR" dirty="0">
                <a:latin typeface="Book Antiqua" panose="02040602050305030304" pitchFamily="18" charset="0"/>
              </a:rPr>
              <a:t>genellikle </a:t>
            </a:r>
            <a:r>
              <a:rPr lang="tr-TR" dirty="0" err="1" smtClean="0">
                <a:latin typeface="Book Antiqua" panose="02040602050305030304" pitchFamily="18" charset="0"/>
              </a:rPr>
              <a:t>genizsil</a:t>
            </a:r>
            <a:r>
              <a:rPr lang="tr-TR" dirty="0" smtClean="0">
                <a:latin typeface="Book Antiqua" panose="02040602050305030304" pitchFamily="18" charset="0"/>
              </a:rPr>
              <a:t>, akıcı </a:t>
            </a:r>
            <a:r>
              <a:rPr lang="tr-TR" dirty="0">
                <a:latin typeface="Book Antiqua" panose="02040602050305030304" pitchFamily="18" charset="0"/>
              </a:rPr>
              <a:t>ve </a:t>
            </a:r>
            <a:r>
              <a:rPr lang="tr-TR" dirty="0" err="1">
                <a:latin typeface="Book Antiqua" panose="02040602050305030304" pitchFamily="18" charset="0"/>
              </a:rPr>
              <a:t>titreşimlilik</a:t>
            </a:r>
            <a:r>
              <a:rPr lang="tr-TR" dirty="0">
                <a:latin typeface="Book Antiqua" panose="02040602050305030304" pitchFamily="18" charset="0"/>
              </a:rPr>
              <a:t> ö</a:t>
            </a:r>
            <a:r>
              <a:rPr lang="tr-TR" dirty="0" smtClean="0">
                <a:latin typeface="Book Antiqua" panose="02040602050305030304" pitchFamily="18" charset="0"/>
              </a:rPr>
              <a:t>zelliğine sahip ünsüzlerdir</a:t>
            </a:r>
            <a:r>
              <a:rPr lang="tr-TR" dirty="0">
                <a:latin typeface="Book Antiqua" panose="02040602050305030304" pitchFamily="18" charset="0"/>
              </a:rPr>
              <a:t>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i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i="1" dirty="0"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Örneğin,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b="1" dirty="0" err="1" smtClean="0">
                <a:latin typeface="Book Antiqua" panose="02040602050305030304" pitchFamily="18" charset="0"/>
              </a:rPr>
              <a:t>Lendu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dili </a:t>
            </a:r>
            <a:r>
              <a:rPr lang="tr-TR" b="1" dirty="0">
                <a:latin typeface="Book Antiqua" panose="02040602050305030304" pitchFamily="18" charset="0"/>
              </a:rPr>
              <a:t>daha </a:t>
            </a:r>
            <a:r>
              <a:rPr lang="tr-TR" b="1" dirty="0" smtClean="0">
                <a:latin typeface="Book Antiqua" panose="02040602050305030304" pitchFamily="18" charset="0"/>
              </a:rPr>
              <a:t>düşük </a:t>
            </a:r>
            <a:r>
              <a:rPr lang="tr-TR" b="1" dirty="0" err="1">
                <a:latin typeface="Book Antiqua" panose="02040602050305030304" pitchFamily="18" charset="0"/>
              </a:rPr>
              <a:t>titreşimliliğe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b="1" dirty="0" smtClean="0">
                <a:latin typeface="Book Antiqua" panose="02040602050305030304" pitchFamily="18" charset="0"/>
              </a:rPr>
              <a:t>sahip ötümsüz sürtünmeli ünsüzlerin </a:t>
            </a:r>
            <a:r>
              <a:rPr lang="tr-TR" dirty="0" smtClean="0">
                <a:latin typeface="Book Antiqua" panose="02040602050305030304" pitchFamily="18" charset="0"/>
              </a:rPr>
              <a:t>seslem </a:t>
            </a:r>
            <a:r>
              <a:rPr lang="tr-TR" dirty="0">
                <a:latin typeface="Book Antiqua" panose="02040602050305030304" pitchFamily="18" charset="0"/>
              </a:rPr>
              <a:t>ç</a:t>
            </a:r>
            <a:r>
              <a:rPr lang="tr-TR" dirty="0" smtClean="0">
                <a:latin typeface="Book Antiqua" panose="02040602050305030304" pitchFamily="18" charset="0"/>
              </a:rPr>
              <a:t>ekirdeğinde </a:t>
            </a:r>
            <a:r>
              <a:rPr lang="tr-TR" dirty="0">
                <a:latin typeface="Book Antiqua" panose="02040602050305030304" pitchFamily="18" charset="0"/>
              </a:rPr>
              <a:t>bulunmasına izin vermektedir.</a:t>
            </a:r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4612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ve Yapısı: </a:t>
            </a:r>
            <a:r>
              <a:rPr lang="tr-TR" altLang="tr-TR" sz="2800" dirty="0">
                <a:latin typeface="Gill Sans MT" panose="020B0502020104020203" pitchFamily="34" charset="0"/>
              </a:rPr>
              <a:t>Tipolojik Örüntüler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484784"/>
            <a:ext cx="874846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2000" b="1" dirty="0" smtClean="0">
                <a:latin typeface="Book Antiqua" panose="02040602050305030304" pitchFamily="18" charset="0"/>
              </a:rPr>
              <a:t>Estonca</a:t>
            </a:r>
            <a:r>
              <a:rPr lang="tr-TR" sz="2000" i="1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(Estonya – Ural)</a:t>
            </a:r>
          </a:p>
          <a:p>
            <a:r>
              <a:rPr lang="tr-TR" sz="2000" dirty="0" err="1" smtClean="0">
                <a:latin typeface="Book Antiqua" panose="02040602050305030304" pitchFamily="18" charset="0"/>
              </a:rPr>
              <a:t>aed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/</a:t>
            </a:r>
            <a:r>
              <a:rPr lang="tr-TR" sz="2000" dirty="0" err="1">
                <a:latin typeface="Book Antiqua" panose="02040602050305030304" pitchFamily="18" charset="0"/>
              </a:rPr>
              <a:t>ɑe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           ‘</a:t>
            </a:r>
            <a:r>
              <a:rPr lang="tr-TR" sz="2000" dirty="0">
                <a:latin typeface="Book Antiqua" panose="02040602050305030304" pitchFamily="18" charset="0"/>
              </a:rPr>
              <a:t>ç</a:t>
            </a:r>
            <a:r>
              <a:rPr lang="tr-TR" sz="2000" dirty="0" smtClean="0">
                <a:latin typeface="Book Antiqua" panose="02040602050305030304" pitchFamily="18" charset="0"/>
              </a:rPr>
              <a:t>it’ 		</a:t>
            </a:r>
            <a:r>
              <a:rPr lang="tr-TR" sz="2000" dirty="0">
                <a:latin typeface="Book Antiqua" panose="02040602050305030304" pitchFamily="18" charset="0"/>
              </a:rPr>
              <a:t>	</a:t>
            </a:r>
            <a:r>
              <a:rPr lang="tr-TR" sz="2000" dirty="0" smtClean="0">
                <a:latin typeface="Book Antiqua" panose="02040602050305030304" pitchFamily="18" charset="0"/>
              </a:rPr>
              <a:t>	</a:t>
            </a:r>
            <a:r>
              <a:rPr lang="tr-TR" sz="2000" b="1" dirty="0" smtClean="0">
                <a:latin typeface="Book Antiqua" panose="02040602050305030304" pitchFamily="18" charset="0"/>
              </a:rPr>
              <a:t>Çift ünlü</a:t>
            </a:r>
          </a:p>
          <a:p>
            <a:endParaRPr lang="tr-TR" sz="2000" b="1" dirty="0" smtClean="0">
              <a:latin typeface="Book Antiqua" panose="02040602050305030304" pitchFamily="18" charset="0"/>
            </a:endParaRPr>
          </a:p>
          <a:p>
            <a:endParaRPr lang="tr-TR" sz="2000" b="1" dirty="0">
              <a:latin typeface="Book Antiqua" panose="02040602050305030304" pitchFamily="18" charset="0"/>
            </a:endParaRPr>
          </a:p>
          <a:p>
            <a:r>
              <a:rPr lang="tr-TR" sz="2000" b="1" dirty="0" smtClean="0">
                <a:latin typeface="Book Antiqua" panose="02040602050305030304" pitchFamily="18" charset="0"/>
              </a:rPr>
              <a:t>Portekizce</a:t>
            </a:r>
            <a:r>
              <a:rPr lang="tr-TR" sz="2000" i="1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(Portekiz – Hint-Avrupa)</a:t>
            </a:r>
          </a:p>
          <a:p>
            <a:r>
              <a:rPr lang="tr-TR" sz="2000" dirty="0" err="1" smtClean="0">
                <a:latin typeface="Book Antiqua" panose="02040602050305030304" pitchFamily="18" charset="0"/>
              </a:rPr>
              <a:t>iguais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/</a:t>
            </a:r>
            <a:r>
              <a:rPr lang="tr-TR" sz="2000" dirty="0" err="1">
                <a:latin typeface="Book Antiqua" panose="02040602050305030304" pitchFamily="18" charset="0"/>
              </a:rPr>
              <a:t>uai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      ‘</a:t>
            </a:r>
            <a:r>
              <a:rPr lang="tr-TR" sz="2000" dirty="0">
                <a:latin typeface="Book Antiqua" panose="02040602050305030304" pitchFamily="18" charset="0"/>
              </a:rPr>
              <a:t>eşit</a:t>
            </a:r>
            <a:r>
              <a:rPr lang="tr-TR" sz="2000" dirty="0" smtClean="0">
                <a:latin typeface="Book Antiqua" panose="02040602050305030304" pitchFamily="18" charset="0"/>
              </a:rPr>
              <a:t>’			</a:t>
            </a:r>
            <a:r>
              <a:rPr lang="tr-TR" sz="2000" dirty="0">
                <a:latin typeface="Book Antiqua" panose="02040602050305030304" pitchFamily="18" charset="0"/>
              </a:rPr>
              <a:t>	</a:t>
            </a:r>
            <a:r>
              <a:rPr lang="tr-TR" sz="2000" b="1" dirty="0" smtClean="0">
                <a:latin typeface="Book Antiqua" panose="02040602050305030304" pitchFamily="18" charset="0"/>
              </a:rPr>
              <a:t>Üç Ünlü</a:t>
            </a:r>
            <a:endParaRPr lang="tr-TR" sz="2000" b="1" dirty="0">
              <a:latin typeface="Book Antiqua" panose="02040602050305030304" pitchFamily="18" charset="0"/>
            </a:endParaRPr>
          </a:p>
          <a:p>
            <a:endParaRPr lang="tr-TR" sz="2000" i="1" dirty="0" smtClean="0">
              <a:latin typeface="Book Antiqua" panose="02040602050305030304" pitchFamily="18" charset="0"/>
            </a:endParaRPr>
          </a:p>
          <a:p>
            <a:endParaRPr lang="tr-TR" sz="2000" i="1" dirty="0" smtClean="0">
              <a:latin typeface="Book Antiqua" panose="02040602050305030304" pitchFamily="18" charset="0"/>
            </a:endParaRPr>
          </a:p>
          <a:p>
            <a:r>
              <a:rPr lang="tr-TR" sz="2000" b="1" dirty="0" smtClean="0">
                <a:latin typeface="Book Antiqua" panose="02040602050305030304" pitchFamily="18" charset="0"/>
              </a:rPr>
              <a:t>Slovence</a:t>
            </a:r>
            <a:r>
              <a:rPr lang="tr-TR" sz="2000" i="1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(Slovenya – Hint-Avrupa)</a:t>
            </a:r>
          </a:p>
          <a:p>
            <a:r>
              <a:rPr lang="tr-TR" sz="2000" dirty="0" err="1" smtClean="0">
                <a:latin typeface="Book Antiqua" panose="02040602050305030304" pitchFamily="18" charset="0"/>
              </a:rPr>
              <a:t>smrt</a:t>
            </a:r>
            <a:r>
              <a:rPr lang="tr-TR" sz="2000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/</a:t>
            </a:r>
            <a:r>
              <a:rPr lang="tr-TR" sz="2000" dirty="0" err="1" smtClean="0">
                <a:latin typeface="Book Antiqua" panose="02040602050305030304" pitchFamily="18" charset="0"/>
              </a:rPr>
              <a:t>smrt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     ‘ölüm’		</a:t>
            </a:r>
            <a:r>
              <a:rPr lang="tr-TR" sz="2000" dirty="0">
                <a:latin typeface="Book Antiqua" panose="02040602050305030304" pitchFamily="18" charset="0"/>
              </a:rPr>
              <a:t>		</a:t>
            </a:r>
            <a:r>
              <a:rPr lang="tr-TR" sz="2000" b="1" dirty="0" smtClean="0">
                <a:latin typeface="Book Antiqua" panose="02040602050305030304" pitchFamily="18" charset="0"/>
              </a:rPr>
              <a:t>/r/ ünsüzü</a:t>
            </a:r>
            <a:endParaRPr lang="tr-TR" sz="2000" b="1" dirty="0">
              <a:latin typeface="Book Antiqua" panose="02040602050305030304" pitchFamily="18" charset="0"/>
            </a:endParaRPr>
          </a:p>
          <a:p>
            <a:endParaRPr lang="tr-TR" sz="2000" i="1" dirty="0" smtClean="0">
              <a:latin typeface="Book Antiqua" panose="02040602050305030304" pitchFamily="18" charset="0"/>
            </a:endParaRPr>
          </a:p>
          <a:p>
            <a:endParaRPr lang="tr-TR" sz="2000" i="1" dirty="0" smtClean="0">
              <a:latin typeface="Book Antiqua" panose="02040602050305030304" pitchFamily="18" charset="0"/>
            </a:endParaRPr>
          </a:p>
          <a:p>
            <a:r>
              <a:rPr lang="tr-TR" sz="2000" b="1" dirty="0" err="1" smtClean="0">
                <a:latin typeface="Book Antiqua" panose="02040602050305030304" pitchFamily="18" charset="0"/>
              </a:rPr>
              <a:t>Lendu</a:t>
            </a:r>
            <a:r>
              <a:rPr lang="tr-TR" sz="2000" i="1" dirty="0" smtClean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(Kongo – </a:t>
            </a:r>
            <a:r>
              <a:rPr lang="tr-TR" sz="2000" dirty="0" err="1">
                <a:latin typeface="Book Antiqua" panose="02040602050305030304" pitchFamily="18" charset="0"/>
              </a:rPr>
              <a:t>Nilo-Saharan</a:t>
            </a:r>
            <a:r>
              <a:rPr lang="tr-TR" sz="2000" dirty="0">
                <a:latin typeface="Book Antiqua" panose="02040602050305030304" pitchFamily="18" charset="0"/>
              </a:rPr>
              <a:t>)</a:t>
            </a:r>
          </a:p>
          <a:p>
            <a:r>
              <a:rPr lang="tr-TR" sz="2000" dirty="0" err="1" smtClean="0">
                <a:latin typeface="Book Antiqua" panose="02040602050305030304" pitchFamily="18" charset="0"/>
              </a:rPr>
              <a:t>zz</a:t>
            </a:r>
            <a:r>
              <a:rPr lang="tr-TR" sz="2000" dirty="0" smtClean="0">
                <a:latin typeface="Book Antiqua" panose="02040602050305030304" pitchFamily="18" charset="0"/>
              </a:rPr>
              <a:t>̀                         ‘</a:t>
            </a:r>
            <a:r>
              <a:rPr lang="tr-TR" sz="2000" dirty="0">
                <a:latin typeface="Book Antiqua" panose="02040602050305030304" pitchFamily="18" charset="0"/>
              </a:rPr>
              <a:t>uzan-</a:t>
            </a:r>
            <a:r>
              <a:rPr lang="tr-TR" sz="2000" dirty="0" smtClean="0">
                <a:latin typeface="Book Antiqua" panose="02040602050305030304" pitchFamily="18" charset="0"/>
              </a:rPr>
              <a:t>‘		      		</a:t>
            </a:r>
            <a:r>
              <a:rPr lang="tr-TR" sz="2000" b="1" dirty="0" smtClean="0">
                <a:latin typeface="Book Antiqua" panose="02040602050305030304" pitchFamily="18" charset="0"/>
              </a:rPr>
              <a:t>Sürtünmeli /z/ ünsüzü</a:t>
            </a:r>
            <a:endParaRPr lang="tr-TR" sz="2000" b="1" dirty="0">
              <a:latin typeface="Book Antiqua" panose="02040602050305030304" pitchFamily="18" charset="0"/>
            </a:endParaRPr>
          </a:p>
          <a:p>
            <a:r>
              <a:rPr lang="tr-TR" sz="2000" dirty="0" err="1" smtClean="0">
                <a:latin typeface="Book Antiqua" panose="02040602050305030304" pitchFamily="18" charset="0"/>
              </a:rPr>
              <a:t>tss</a:t>
            </a:r>
            <a:r>
              <a:rPr lang="tr-TR" sz="2000" dirty="0" smtClean="0">
                <a:latin typeface="Book Antiqua" panose="02040602050305030304" pitchFamily="18" charset="0"/>
              </a:rPr>
              <a:t>̀                        ‘</a:t>
            </a:r>
            <a:r>
              <a:rPr lang="tr-TR" sz="2000" dirty="0">
                <a:latin typeface="Book Antiqua" panose="02040602050305030304" pitchFamily="18" charset="0"/>
              </a:rPr>
              <a:t>ye-</a:t>
            </a:r>
            <a:r>
              <a:rPr lang="tr-TR" sz="2000" dirty="0" smtClean="0">
                <a:latin typeface="Book Antiqua" panose="02040602050305030304" pitchFamily="18" charset="0"/>
              </a:rPr>
              <a:t>‘		   		</a:t>
            </a:r>
            <a:r>
              <a:rPr lang="tr-TR" sz="2000" b="1" dirty="0" smtClean="0">
                <a:latin typeface="Book Antiqua" panose="02040602050305030304" pitchFamily="18" charset="0"/>
              </a:rPr>
              <a:t>Sürtünmesiz /s/ ünsüzü</a:t>
            </a:r>
            <a:endParaRPr lang="tr-TR" sz="3600" b="1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504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10777</TotalTime>
  <Words>842</Words>
  <Application>Microsoft Office PowerPoint</Application>
  <PresentationFormat>Ekran Gösterisi (4:3)</PresentationFormat>
  <Paragraphs>125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1023</cp:revision>
  <dcterms:created xsi:type="dcterms:W3CDTF">2015-09-22T13:45:05Z</dcterms:created>
  <dcterms:modified xsi:type="dcterms:W3CDTF">2019-10-14T10:34:56Z</dcterms:modified>
</cp:coreProperties>
</file>