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9" r:id="rId3"/>
    <p:sldId id="452" r:id="rId4"/>
    <p:sldId id="450" r:id="rId5"/>
    <p:sldId id="453" r:id="rId6"/>
    <p:sldId id="454" r:id="rId7"/>
    <p:sldId id="455" r:id="rId8"/>
    <p:sldId id="456" r:id="rId9"/>
    <p:sldId id="457" r:id="rId10"/>
    <p:sldId id="465" r:id="rId11"/>
    <p:sldId id="464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1" autoAdjust="0"/>
    <p:restoredTop sz="96800" autoAdjust="0"/>
  </p:normalViewPr>
  <p:slideViewPr>
    <p:cSldViewPr>
      <p:cViewPr varScale="1">
        <p:scale>
          <a:sx n="85" d="100"/>
          <a:sy n="85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 err="1" smtClean="0"/>
              <a:t>Titreşimlilik</a:t>
            </a:r>
            <a:r>
              <a:rPr lang="tr-TR" sz="2800" b="1" dirty="0" smtClean="0"/>
              <a:t> Hiyerarşisi (</a:t>
            </a:r>
            <a:r>
              <a:rPr lang="tr-TR" sz="2800" dirty="0" err="1" smtClean="0"/>
              <a:t>Sonority</a:t>
            </a:r>
            <a:r>
              <a:rPr lang="tr-TR" sz="2800" dirty="0" smtClean="0"/>
              <a:t> </a:t>
            </a:r>
            <a:r>
              <a:rPr lang="tr-TR" sz="2800" dirty="0" err="1" smtClean="0"/>
              <a:t>Hierarchy</a:t>
            </a:r>
            <a:r>
              <a:rPr lang="tr-TR" sz="2800" b="1" dirty="0" smtClean="0"/>
              <a:t>)</a:t>
            </a:r>
            <a:endParaRPr lang="tr-TR" sz="2800" b="1" dirty="0"/>
          </a:p>
        </p:txBody>
      </p:sp>
      <p:sp>
        <p:nvSpPr>
          <p:cNvPr id="2" name="Yuvarlatılmış Dikdörtgen 1"/>
          <p:cNvSpPr/>
          <p:nvPr/>
        </p:nvSpPr>
        <p:spPr>
          <a:xfrm>
            <a:off x="644648" y="4815594"/>
            <a:ext cx="4320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varlatılmış Dikdörtgen 6"/>
          <p:cNvSpPr/>
          <p:nvPr/>
        </p:nvSpPr>
        <p:spPr>
          <a:xfrm>
            <a:off x="2250281" y="4221088"/>
            <a:ext cx="432048" cy="1114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Yuvarlatılmış Dikdörtgen 7"/>
          <p:cNvSpPr/>
          <p:nvPr/>
        </p:nvSpPr>
        <p:spPr>
          <a:xfrm>
            <a:off x="3855914" y="3489842"/>
            <a:ext cx="432048" cy="1805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varlatılmış Dikdörtgen 8"/>
          <p:cNvSpPr/>
          <p:nvPr/>
        </p:nvSpPr>
        <p:spPr>
          <a:xfrm>
            <a:off x="5580882" y="2821994"/>
            <a:ext cx="432048" cy="2473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Yuvarlatılmış Dikdörtgen 9"/>
          <p:cNvSpPr/>
          <p:nvPr/>
        </p:nvSpPr>
        <p:spPr>
          <a:xfrm>
            <a:off x="7236296" y="2033277"/>
            <a:ext cx="432048" cy="32730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6876256" y="5517232"/>
            <a:ext cx="1584176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Ünlüler</a:t>
            </a:r>
          </a:p>
          <a:p>
            <a:pPr algn="ctr"/>
            <a:r>
              <a:rPr lang="tr-TR" i="1" dirty="0" smtClean="0">
                <a:solidFill>
                  <a:schemeClr val="tx1"/>
                </a:solidFill>
              </a:rPr>
              <a:t>(</a:t>
            </a:r>
            <a:r>
              <a:rPr lang="tr-TR" i="1" dirty="0" err="1" smtClean="0">
                <a:solidFill>
                  <a:schemeClr val="tx1"/>
                </a:solidFill>
              </a:rPr>
              <a:t>vowels</a:t>
            </a:r>
            <a:r>
              <a:rPr lang="tr-TR" i="1" dirty="0" smtClean="0">
                <a:solidFill>
                  <a:schemeClr val="tx1"/>
                </a:solidFill>
              </a:rPr>
              <a:t>)</a:t>
            </a:r>
            <a:endParaRPr lang="tr-TR" i="1" dirty="0">
              <a:solidFill>
                <a:schemeClr val="tx1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04818" y="5507845"/>
            <a:ext cx="1727422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Yarı Ünlüler</a:t>
            </a:r>
          </a:p>
          <a:p>
            <a:pPr algn="ctr"/>
            <a:r>
              <a:rPr lang="tr-TR" i="1" dirty="0" smtClean="0">
                <a:solidFill>
                  <a:schemeClr val="tx1"/>
                </a:solidFill>
              </a:rPr>
              <a:t>(</a:t>
            </a:r>
            <a:r>
              <a:rPr lang="tr-TR" i="1" dirty="0" err="1" smtClean="0">
                <a:solidFill>
                  <a:schemeClr val="tx1"/>
                </a:solidFill>
              </a:rPr>
              <a:t>glides</a:t>
            </a:r>
            <a:r>
              <a:rPr lang="tr-TR" i="1" dirty="0" smtClean="0">
                <a:solidFill>
                  <a:schemeClr val="tx1"/>
                </a:solidFill>
              </a:rPr>
              <a:t>)</a:t>
            </a:r>
            <a:endParaRPr lang="tr-TR" i="1" dirty="0">
              <a:solidFill>
                <a:schemeClr val="tx1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3277011" y="5498973"/>
            <a:ext cx="1584176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Akıcılar</a:t>
            </a:r>
          </a:p>
          <a:p>
            <a:pPr algn="ctr"/>
            <a:r>
              <a:rPr lang="tr-TR" i="1" dirty="0" smtClean="0">
                <a:solidFill>
                  <a:schemeClr val="tx1"/>
                </a:solidFill>
              </a:rPr>
              <a:t>(</a:t>
            </a:r>
            <a:r>
              <a:rPr lang="tr-TR" i="1" dirty="0" err="1" smtClean="0">
                <a:solidFill>
                  <a:schemeClr val="tx1"/>
                </a:solidFill>
              </a:rPr>
              <a:t>liquids</a:t>
            </a:r>
            <a:r>
              <a:rPr lang="tr-TR" i="1" dirty="0" smtClean="0">
                <a:solidFill>
                  <a:schemeClr val="tx1"/>
                </a:solidFill>
              </a:rPr>
              <a:t>)</a:t>
            </a:r>
            <a:endParaRPr lang="tr-TR" i="1" dirty="0">
              <a:solidFill>
                <a:schemeClr val="tx1"/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1691680" y="5502266"/>
            <a:ext cx="1584176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err="1" smtClean="0">
                <a:solidFill>
                  <a:schemeClr val="tx1"/>
                </a:solidFill>
                <a:latin typeface="+mj-lt"/>
              </a:rPr>
              <a:t>Genizsiller</a:t>
            </a:r>
            <a:endParaRPr lang="tr-TR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tr-TR" i="1" dirty="0" smtClean="0">
                <a:solidFill>
                  <a:schemeClr val="tx1"/>
                </a:solidFill>
              </a:rPr>
              <a:t>(</a:t>
            </a:r>
            <a:r>
              <a:rPr lang="tr-TR" i="1" dirty="0" err="1" smtClean="0">
                <a:solidFill>
                  <a:schemeClr val="tx1"/>
                </a:solidFill>
              </a:rPr>
              <a:t>nasals</a:t>
            </a:r>
            <a:r>
              <a:rPr lang="tr-TR" i="1" dirty="0" smtClean="0">
                <a:solidFill>
                  <a:schemeClr val="tx1"/>
                </a:solidFill>
              </a:rPr>
              <a:t>)</a:t>
            </a:r>
            <a:endParaRPr lang="tr-TR" i="1" dirty="0">
              <a:solidFill>
                <a:schemeClr val="tx1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0" y="5502266"/>
            <a:ext cx="1767140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Patlamalılar</a:t>
            </a:r>
          </a:p>
          <a:p>
            <a:pPr algn="ctr"/>
            <a:r>
              <a:rPr lang="tr-TR" i="1" dirty="0">
                <a:solidFill>
                  <a:schemeClr val="tx1"/>
                </a:solidFill>
              </a:rPr>
              <a:t>(</a:t>
            </a:r>
            <a:r>
              <a:rPr lang="tr-TR" i="1" dirty="0" err="1">
                <a:solidFill>
                  <a:schemeClr val="tx1"/>
                </a:solidFill>
              </a:rPr>
              <a:t>obstruents</a:t>
            </a:r>
            <a:r>
              <a:rPr lang="tr-TR" i="1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5" name="Düz Ok Bağlayıcısı 4"/>
          <p:cNvCxnSpPr/>
          <p:nvPr/>
        </p:nvCxnSpPr>
        <p:spPr>
          <a:xfrm flipV="1">
            <a:off x="755576" y="1772816"/>
            <a:ext cx="6905400" cy="2910482"/>
          </a:xfrm>
          <a:prstGeom prst="straightConnector1">
            <a:avLst/>
          </a:prstGeom>
          <a:ln w="25400" cap="flat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Resim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50" y="1196752"/>
            <a:ext cx="2751179" cy="1761452"/>
          </a:xfrm>
          <a:prstGeom prst="rect">
            <a:avLst/>
          </a:prstGeom>
        </p:spPr>
      </p:pic>
      <p:sp>
        <p:nvSpPr>
          <p:cNvPr id="19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8" name="Oval 17"/>
          <p:cNvSpPr/>
          <p:nvPr/>
        </p:nvSpPr>
        <p:spPr>
          <a:xfrm>
            <a:off x="755576" y="3975104"/>
            <a:ext cx="542016" cy="534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1</a:t>
            </a:r>
            <a:endParaRPr lang="en-US" sz="2800" b="1" dirty="0">
              <a:latin typeface="+mj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140313" y="3327043"/>
            <a:ext cx="542016" cy="534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2</a:t>
            </a:r>
            <a:endParaRPr lang="en-US" sz="2800" b="1" dirty="0">
              <a:latin typeface="+mj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675450" y="2644005"/>
            <a:ext cx="542016" cy="534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3</a:t>
            </a:r>
            <a:endParaRPr lang="en-US" sz="2800" b="1" dirty="0">
              <a:latin typeface="+mj-lt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346487" y="1888639"/>
            <a:ext cx="542016" cy="534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4</a:t>
            </a:r>
            <a:endParaRPr lang="en-US" sz="2800" b="1" dirty="0">
              <a:latin typeface="+mj-lt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7092280" y="1268760"/>
            <a:ext cx="542016" cy="534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5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19632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Titreşimlilik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Hiyerarşisi</a:t>
            </a:r>
            <a:r>
              <a:rPr lang="tr-TR" altLang="tr-TR" sz="2800" dirty="0">
                <a:latin typeface="Gill Sans MT" panose="020B0502020104020203" pitchFamily="34" charset="0"/>
              </a:rPr>
              <a:t>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Sonority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Hierarchy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255261"/>
            <a:ext cx="874846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sz="1600" dirty="0" smtClean="0">
                <a:latin typeface="Book Antiqua" panose="02040602050305030304" pitchFamily="18" charset="0"/>
              </a:rPr>
              <a:t>Titreşim her zaman düzenli bir biçimde yükselip alçalmaz:</a:t>
            </a:r>
            <a:endParaRPr lang="tr-TR" sz="16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722799" y="1655994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‘</a:t>
            </a:r>
            <a:r>
              <a:rPr lang="tr-TR" sz="2000" dirty="0" err="1" smtClean="0">
                <a:solidFill>
                  <a:srgbClr val="FF0000"/>
                </a:solidFill>
              </a:rPr>
              <a:t>snake</a:t>
            </a:r>
            <a:r>
              <a:rPr lang="tr-TR" sz="2000" dirty="0" smtClean="0"/>
              <a:t>’  = [</a:t>
            </a:r>
            <a:r>
              <a:rPr lang="tr-TR" sz="2000" dirty="0" err="1" smtClean="0"/>
              <a:t>sn</a:t>
            </a:r>
            <a:r>
              <a:rPr lang="el-GR" sz="2000" dirty="0" smtClean="0">
                <a:latin typeface="Book Antiqua" panose="02040602050305030304" pitchFamily="18" charset="0"/>
              </a:rPr>
              <a:t>ε</a:t>
            </a:r>
            <a:r>
              <a:rPr lang="tr-TR" sz="2000" dirty="0" err="1" smtClean="0">
                <a:latin typeface="Book Antiqua" panose="02040602050305030304" pitchFamily="18" charset="0"/>
              </a:rPr>
              <a:t>Ik</a:t>
            </a:r>
            <a:r>
              <a:rPr lang="tr-TR" sz="2000" dirty="0" smtClean="0"/>
              <a:t>]</a:t>
            </a:r>
            <a:endParaRPr lang="en-US" sz="2000" dirty="0"/>
          </a:p>
        </p:txBody>
      </p:sp>
      <p:sp>
        <p:nvSpPr>
          <p:cNvPr id="10" name="Yuvarlatılmış Dikdörtgen 9"/>
          <p:cNvSpPr/>
          <p:nvPr/>
        </p:nvSpPr>
        <p:spPr>
          <a:xfrm>
            <a:off x="7927127" y="3190167"/>
            <a:ext cx="222049" cy="15597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Grup 2"/>
          <p:cNvGrpSpPr/>
          <p:nvPr/>
        </p:nvGrpSpPr>
        <p:grpSpPr>
          <a:xfrm>
            <a:off x="1115431" y="2486026"/>
            <a:ext cx="1800571" cy="2380743"/>
            <a:chOff x="6012160" y="1979209"/>
            <a:chExt cx="1800571" cy="2380743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6012160" y="3830527"/>
              <a:ext cx="248448" cy="47959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6542615" y="3251599"/>
              <a:ext cx="226991" cy="108527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2" name="Yuvarlatılmış Dikdörtgen 11"/>
            <p:cNvSpPr/>
            <p:nvPr/>
          </p:nvSpPr>
          <p:spPr>
            <a:xfrm>
              <a:off x="7079205" y="1979209"/>
              <a:ext cx="226991" cy="238074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3" name="Yuvarlatılmış Dikdörtgen 12"/>
            <p:cNvSpPr/>
            <p:nvPr/>
          </p:nvSpPr>
          <p:spPr>
            <a:xfrm>
              <a:off x="7564283" y="3869510"/>
              <a:ext cx="248448" cy="47959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4" name="Dikdörtgen 3"/>
          <p:cNvSpPr/>
          <p:nvPr/>
        </p:nvSpPr>
        <p:spPr>
          <a:xfrm>
            <a:off x="939540" y="484956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smtClean="0"/>
              <a:t> [s]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1528969" y="4859868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tr-TR" dirty="0"/>
              <a:t>n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2044097" y="4869160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el-GR" dirty="0">
                <a:latin typeface="Book Antiqua" panose="02040602050305030304" pitchFamily="18" charset="0"/>
              </a:rPr>
              <a:t>ε</a:t>
            </a:r>
            <a:r>
              <a:rPr lang="tr-TR" dirty="0" smtClean="0">
                <a:latin typeface="Book Antiqua" panose="02040602050305030304" pitchFamily="18" charset="0"/>
              </a:rPr>
              <a:t>I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2577331" y="4849561"/>
            <a:ext cx="44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smtClean="0"/>
              <a:t>[k]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1112324" y="4042156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1</a:t>
            </a:r>
            <a:endParaRPr lang="en-US" sz="1400" b="1" dirty="0">
              <a:latin typeface="+mj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626786" y="3472546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2</a:t>
            </a:r>
            <a:endParaRPr lang="en-US" sz="1400" b="1" dirty="0">
              <a:latin typeface="+mj-lt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2171747" y="2192835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5</a:t>
            </a:r>
            <a:endParaRPr lang="en-US" sz="1400" b="1" dirty="0">
              <a:latin typeface="+mj-lt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2657033" y="4083897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1</a:t>
            </a:r>
            <a:endParaRPr lang="en-US" sz="1400" b="1" dirty="0">
              <a:latin typeface="+mj-lt"/>
            </a:endParaRPr>
          </a:p>
        </p:txBody>
      </p:sp>
      <p:sp>
        <p:nvSpPr>
          <p:cNvPr id="24" name="Metin kutusu 23"/>
          <p:cNvSpPr txBox="1"/>
          <p:nvPr/>
        </p:nvSpPr>
        <p:spPr>
          <a:xfrm>
            <a:off x="5508104" y="1639266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‘</a:t>
            </a:r>
            <a:r>
              <a:rPr lang="tr-TR" sz="2000" dirty="0" smtClean="0">
                <a:solidFill>
                  <a:srgbClr val="FF0000"/>
                </a:solidFill>
              </a:rPr>
              <a:t>defter</a:t>
            </a:r>
            <a:r>
              <a:rPr lang="tr-TR" sz="2000" dirty="0" smtClean="0"/>
              <a:t>’  = [</a:t>
            </a:r>
            <a:r>
              <a:rPr lang="tr-TR" sz="2000" dirty="0" err="1" smtClean="0"/>
              <a:t>de</a:t>
            </a:r>
            <a:r>
              <a:rPr lang="tr-TR" sz="2000" dirty="0" err="1" smtClean="0">
                <a:latin typeface="Book Antiqua" panose="02040602050305030304" pitchFamily="18" charset="0"/>
              </a:rPr>
              <a:t>ft</a:t>
            </a:r>
            <a:r>
              <a:rPr lang="el-GR" sz="2000" dirty="0" smtClean="0">
                <a:latin typeface="Book Antiqua" panose="02040602050305030304" pitchFamily="18" charset="0"/>
              </a:rPr>
              <a:t>εγ</a:t>
            </a:r>
            <a:r>
              <a:rPr lang="tr-TR" sz="2000" dirty="0" smtClean="0"/>
              <a:t>]</a:t>
            </a:r>
            <a:endParaRPr lang="en-US" sz="2000" dirty="0"/>
          </a:p>
        </p:txBody>
      </p:sp>
      <p:sp>
        <p:nvSpPr>
          <p:cNvPr id="26" name="Yuvarlatılmış Dikdörtgen 25"/>
          <p:cNvSpPr/>
          <p:nvPr/>
        </p:nvSpPr>
        <p:spPr>
          <a:xfrm>
            <a:off x="5292080" y="4288396"/>
            <a:ext cx="248448" cy="4795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Yuvarlatılmış Dikdörtgen 27"/>
          <p:cNvSpPr/>
          <p:nvPr/>
        </p:nvSpPr>
        <p:spPr>
          <a:xfrm>
            <a:off x="5796136" y="2416474"/>
            <a:ext cx="226991" cy="2380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0" name="Dikdörtgen 29"/>
          <p:cNvSpPr/>
          <p:nvPr/>
        </p:nvSpPr>
        <p:spPr>
          <a:xfrm>
            <a:off x="5076056" y="4820691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smtClean="0"/>
              <a:t> [d]</a:t>
            </a:r>
            <a:endParaRPr lang="en-US" dirty="0"/>
          </a:p>
        </p:txBody>
      </p:sp>
      <p:sp>
        <p:nvSpPr>
          <p:cNvPr id="31" name="Dikdörtgen 30"/>
          <p:cNvSpPr/>
          <p:nvPr/>
        </p:nvSpPr>
        <p:spPr>
          <a:xfrm>
            <a:off x="5679912" y="4830998"/>
            <a:ext cx="44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tr-TR" dirty="0" smtClean="0">
                <a:latin typeface="Book Antiqua" panose="02040602050305030304" pitchFamily="18" charset="0"/>
              </a:rPr>
              <a:t>e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32" name="Dikdörtgen 31"/>
          <p:cNvSpPr/>
          <p:nvPr/>
        </p:nvSpPr>
        <p:spPr>
          <a:xfrm>
            <a:off x="6195040" y="484029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tr-TR" dirty="0" smtClean="0">
                <a:latin typeface="Book Antiqua" panose="02040602050305030304" pitchFamily="18" charset="0"/>
              </a:rPr>
              <a:t>f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33" name="Dikdörtgen 32"/>
          <p:cNvSpPr/>
          <p:nvPr/>
        </p:nvSpPr>
        <p:spPr>
          <a:xfrm>
            <a:off x="6745106" y="482069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smtClean="0"/>
              <a:t>[t]</a:t>
            </a:r>
            <a:endParaRPr lang="en-US" dirty="0"/>
          </a:p>
        </p:txBody>
      </p:sp>
      <p:sp>
        <p:nvSpPr>
          <p:cNvPr id="34" name="Dikdörtgen 33"/>
          <p:cNvSpPr/>
          <p:nvPr/>
        </p:nvSpPr>
        <p:spPr>
          <a:xfrm>
            <a:off x="7267420" y="4827615"/>
            <a:ext cx="433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el-GR" dirty="0">
                <a:latin typeface="Book Antiqua" panose="02040602050305030304" pitchFamily="18" charset="0"/>
              </a:rPr>
              <a:t>ε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35" name="Dikdörtgen 34"/>
          <p:cNvSpPr/>
          <p:nvPr/>
        </p:nvSpPr>
        <p:spPr>
          <a:xfrm>
            <a:off x="7812360" y="4792738"/>
            <a:ext cx="461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el-GR" dirty="0">
                <a:latin typeface="Book Antiqua" panose="02040602050305030304" pitchFamily="18" charset="0"/>
              </a:rPr>
              <a:t>γ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36" name="Yuvarlatılmış Dikdörtgen 35"/>
          <p:cNvSpPr/>
          <p:nvPr/>
        </p:nvSpPr>
        <p:spPr>
          <a:xfrm>
            <a:off x="6248199" y="4295507"/>
            <a:ext cx="248448" cy="4795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7" name="Yuvarlatılmış Dikdörtgen 36"/>
          <p:cNvSpPr/>
          <p:nvPr/>
        </p:nvSpPr>
        <p:spPr>
          <a:xfrm>
            <a:off x="6815293" y="4288682"/>
            <a:ext cx="248448" cy="4795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8" name="Yuvarlatılmış Dikdörtgen 37"/>
          <p:cNvSpPr/>
          <p:nvPr/>
        </p:nvSpPr>
        <p:spPr>
          <a:xfrm>
            <a:off x="7348271" y="2375002"/>
            <a:ext cx="226991" cy="2380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9" name="Oval 38"/>
          <p:cNvSpPr/>
          <p:nvPr/>
        </p:nvSpPr>
        <p:spPr>
          <a:xfrm>
            <a:off x="5270858" y="3971092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1</a:t>
            </a:r>
            <a:endParaRPr lang="en-US" sz="1400" b="1" dirty="0">
              <a:latin typeface="+mj-lt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5772254" y="2098884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5</a:t>
            </a:r>
            <a:endParaRPr lang="en-US" sz="1400" b="1" dirty="0">
              <a:latin typeface="+mj-lt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7359762" y="2056104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5</a:t>
            </a:r>
            <a:endParaRPr lang="en-US" sz="1400" b="1" dirty="0">
              <a:latin typeface="+mj-lt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6815567" y="3971092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1</a:t>
            </a:r>
            <a:endParaRPr lang="en-US" sz="1400" b="1" dirty="0">
              <a:latin typeface="+mj-lt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6247507" y="3983061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1</a:t>
            </a:r>
            <a:endParaRPr lang="en-US" sz="1400" b="1" dirty="0">
              <a:latin typeface="+mj-lt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7913927" y="2893289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3</a:t>
            </a:r>
            <a:endParaRPr lang="en-US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1676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Seslem ve Yapısı: </a:t>
            </a:r>
            <a:r>
              <a:rPr lang="tr-TR" altLang="tr-TR" sz="2800" dirty="0">
                <a:latin typeface="Gill Sans MT" panose="020B0502020104020203" pitchFamily="34" charset="0"/>
              </a:rPr>
              <a:t>Tipolojik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Örüntüler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Benzer durum, </a:t>
            </a:r>
            <a:r>
              <a:rPr lang="tr-TR" b="1" dirty="0" smtClean="0">
                <a:latin typeface="Book Antiqua" panose="02040602050305030304" pitchFamily="18" charset="0"/>
              </a:rPr>
              <a:t>sonseste bulunan ünsüz sayısına göre</a:t>
            </a:r>
            <a:r>
              <a:rPr lang="tr-TR" dirty="0" smtClean="0">
                <a:latin typeface="Book Antiqua" panose="02040602050305030304" pitchFamily="18" charset="0"/>
              </a:rPr>
              <a:t> de değişim göstermektedir.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Örneğin</a:t>
            </a:r>
            <a:r>
              <a:rPr lang="tr-TR" dirty="0">
                <a:latin typeface="Book Antiqua" panose="02040602050305030304" pitchFamily="18" charset="0"/>
              </a:rPr>
              <a:t>, </a:t>
            </a:r>
            <a:r>
              <a:rPr lang="tr-TR" b="1" dirty="0">
                <a:latin typeface="Book Antiqua" panose="02040602050305030304" pitchFamily="18" charset="0"/>
              </a:rPr>
              <a:t>Türkçede</a:t>
            </a:r>
            <a:r>
              <a:rPr lang="tr-TR" dirty="0">
                <a:latin typeface="Book Antiqua" panose="02040602050305030304" pitchFamily="18" charset="0"/>
              </a:rPr>
              <a:t> sonseste belirli sayıda ses birleşimlerinin bulunmasına izin verilirken; </a:t>
            </a:r>
            <a:r>
              <a:rPr lang="tr-TR" b="1" dirty="0">
                <a:latin typeface="Book Antiqua" panose="02040602050305030304" pitchFamily="18" charset="0"/>
              </a:rPr>
              <a:t>İtalyancada</a:t>
            </a:r>
            <a:r>
              <a:rPr lang="tr-TR" dirty="0">
                <a:latin typeface="Book Antiqua" panose="02040602050305030304" pitchFamily="18" charset="0"/>
              </a:rPr>
              <a:t> birden fazla ünsüz sonseste yer alamamaktadır. Ancak </a:t>
            </a:r>
            <a:r>
              <a:rPr lang="tr-TR" b="1" dirty="0">
                <a:latin typeface="Book Antiqua" panose="02040602050305030304" pitchFamily="18" charset="0"/>
              </a:rPr>
              <a:t>İngilizcede</a:t>
            </a:r>
            <a:r>
              <a:rPr lang="tr-TR" dirty="0">
                <a:latin typeface="Book Antiqua" panose="02040602050305030304" pitchFamily="18" charset="0"/>
              </a:rPr>
              <a:t> dört ünsüze kadar sonseste ünsüz yer </a:t>
            </a:r>
            <a:r>
              <a:rPr lang="tr-TR" dirty="0" smtClean="0">
                <a:latin typeface="Book Antiqua" panose="02040602050305030304" pitchFamily="18" charset="0"/>
              </a:rPr>
              <a:t>alabilmektedir.</a:t>
            </a: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	</a:t>
            </a:r>
            <a:r>
              <a:rPr lang="tr-TR" sz="2400" dirty="0" smtClean="0">
                <a:latin typeface="Book Antiqua" panose="02040602050305030304" pitchFamily="18" charset="0"/>
              </a:rPr>
              <a:t>[</a:t>
            </a:r>
            <a:r>
              <a:rPr lang="tr-TR" sz="2000" dirty="0" smtClean="0">
                <a:latin typeface="Book Antiqua" panose="02040602050305030304" pitchFamily="18" charset="0"/>
              </a:rPr>
              <a:t>san.</a:t>
            </a:r>
            <a:r>
              <a:rPr lang="tr-TR" sz="2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to</a:t>
            </a:r>
            <a:r>
              <a:rPr lang="tr-TR" sz="2000" dirty="0" smtClean="0">
                <a:latin typeface="Book Antiqua" panose="02040602050305030304" pitchFamily="18" charset="0"/>
              </a:rPr>
              <a:t>] ‘aziz’ </a:t>
            </a:r>
            <a:r>
              <a:rPr lang="tr-TR" sz="2000" i="1" dirty="0" smtClean="0">
                <a:latin typeface="Book Antiqua" panose="02040602050305030304" pitchFamily="18" charset="0"/>
              </a:rPr>
              <a:t>İtalyanca örneği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algn="just"/>
            <a:endParaRPr lang="tr-TR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56462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ve Yapısı: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Evrensel İşleyiş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Ünlülerin ünsüzlerin yönetmesi ilkesi çerçevesinde, diller arasında her ne kadar pek çok farklılık gözlemlenmiş olsa da, temelde seslem yapısı oluşturulurken </a:t>
            </a:r>
            <a:r>
              <a:rPr lang="tr-TR" b="1" dirty="0">
                <a:latin typeface="Book Antiqua" panose="02040602050305030304" pitchFamily="18" charset="0"/>
              </a:rPr>
              <a:t>bir ünsüz genellikle sonses konumu yerine</a:t>
            </a:r>
            <a:r>
              <a:rPr lang="tr-TR" dirty="0">
                <a:latin typeface="Book Antiqua" panose="02040602050305030304" pitchFamily="18" charset="0"/>
              </a:rPr>
              <a:t>; -gırtlak çarpmasının da etkisiyle- </a:t>
            </a:r>
            <a:r>
              <a:rPr lang="tr-TR" b="1" dirty="0">
                <a:latin typeface="Book Antiqua" panose="02040602050305030304" pitchFamily="18" charset="0"/>
              </a:rPr>
              <a:t>önses konumunda bulunmaktadır</a:t>
            </a:r>
            <a:r>
              <a:rPr lang="tr-TR" dirty="0">
                <a:latin typeface="Book Antiqua" panose="02040602050305030304" pitchFamily="18" charset="0"/>
              </a:rPr>
              <a:t>.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Bu </a:t>
            </a:r>
            <a:r>
              <a:rPr lang="tr-TR" dirty="0">
                <a:latin typeface="Book Antiqua" panose="02040602050305030304" pitchFamily="18" charset="0"/>
              </a:rPr>
              <a:t>durum, seslem yapısına ilişkin </a:t>
            </a:r>
            <a:r>
              <a:rPr lang="tr-TR" b="1" dirty="0">
                <a:latin typeface="Book Antiqua" panose="02040602050305030304" pitchFamily="18" charset="0"/>
              </a:rPr>
              <a:t>evrensel bir ilke özelliği </a:t>
            </a:r>
            <a:r>
              <a:rPr lang="tr-TR" dirty="0">
                <a:latin typeface="Book Antiqua" panose="02040602050305030304" pitchFamily="18" charset="0"/>
              </a:rPr>
              <a:t>göstermektedir. </a:t>
            </a:r>
            <a:r>
              <a:rPr lang="tr-TR" dirty="0" smtClean="0">
                <a:latin typeface="Book Antiqua" panose="02040602050305030304" pitchFamily="18" charset="0"/>
              </a:rPr>
              <a:t>Buna göre, ünsüzlerin </a:t>
            </a:r>
            <a:r>
              <a:rPr lang="tr-TR" dirty="0">
                <a:latin typeface="Book Antiqua" panose="02040602050305030304" pitchFamily="18" charset="0"/>
              </a:rPr>
              <a:t>seslemdeki konumlanışları kurallara dayalı olarak </a:t>
            </a:r>
            <a:r>
              <a:rPr lang="tr-TR" dirty="0" err="1">
                <a:latin typeface="Book Antiqua" panose="02040602050305030304" pitchFamily="18" charset="0"/>
              </a:rPr>
              <a:t>işlemlenirken</a:t>
            </a:r>
            <a:r>
              <a:rPr lang="tr-TR" dirty="0">
                <a:latin typeface="Book Antiqua" panose="02040602050305030304" pitchFamily="18" charset="0"/>
              </a:rPr>
              <a:t>; ünlülerin seslemdeki konumlanışı daha kurallı bir diziliş içermektedir. </a:t>
            </a:r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VCV    &gt;         V.CV        *VC.V          </a:t>
            </a:r>
            <a:endParaRPr lang="tr-TR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algn="just"/>
            <a:endParaRPr lang="tr-TR" sz="32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75454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Seslem ve Yapısı: </a:t>
            </a:r>
            <a:r>
              <a:rPr lang="tr-TR" altLang="tr-TR" sz="2800" dirty="0">
                <a:latin typeface="Gill Sans MT" panose="020B0502020104020203" pitchFamily="34" charset="0"/>
              </a:rPr>
              <a:t>Tipolojik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Örüntüler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tr-TR" sz="2000" dirty="0">
                <a:latin typeface="Book Antiqua" panose="02040602050305030304" pitchFamily="18" charset="0"/>
              </a:rPr>
              <a:t>Her seslemin bir çekirdek yapısının olması evrensel bir ilkedir, ancak bazı durumlarda örneğin </a:t>
            </a:r>
            <a:r>
              <a:rPr lang="tr-TR" sz="2000" b="1" dirty="0" err="1">
                <a:latin typeface="Book Antiqua" panose="02040602050305030304" pitchFamily="18" charset="0"/>
              </a:rPr>
              <a:t>Senufo</a:t>
            </a:r>
            <a:r>
              <a:rPr lang="tr-TR" sz="2000" dirty="0">
                <a:latin typeface="Book Antiqua" panose="02040602050305030304" pitchFamily="18" charset="0"/>
              </a:rPr>
              <a:t> dilinde (</a:t>
            </a:r>
            <a:r>
              <a:rPr lang="tr-TR" sz="2000" i="1" dirty="0" err="1">
                <a:latin typeface="Book Antiqua" panose="02040602050305030304" pitchFamily="18" charset="0"/>
              </a:rPr>
              <a:t>Kientz</a:t>
            </a:r>
            <a:r>
              <a:rPr lang="tr-TR" sz="2000" i="1" dirty="0">
                <a:latin typeface="Book Antiqua" panose="02040602050305030304" pitchFamily="18" charset="0"/>
              </a:rPr>
              <a:t>, 1979</a:t>
            </a:r>
            <a:r>
              <a:rPr lang="tr-TR" sz="2000" dirty="0">
                <a:latin typeface="Book Antiqua" panose="02040602050305030304" pitchFamily="18" charset="0"/>
              </a:rPr>
              <a:t>) önses konumu bulunurken; sonses konumu bulunmamaktadır.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tr-TR" sz="2000" dirty="0">
              <a:latin typeface="Book Antiqua" panose="0204060205030503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tr-TR" sz="2000" dirty="0" smtClean="0">
              <a:latin typeface="Book Antiqua" panose="0204060205030503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tr-TR" sz="2000" dirty="0" smtClean="0">
              <a:latin typeface="Book Antiqua" panose="0204060205030503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tr-TR" sz="2000" b="1" dirty="0" err="1" smtClean="0">
                <a:latin typeface="Book Antiqua" panose="02040602050305030304" pitchFamily="18" charset="0"/>
              </a:rPr>
              <a:t>Fijian</a:t>
            </a:r>
            <a:r>
              <a:rPr lang="tr-TR" sz="2000" b="1" dirty="0" smtClean="0">
                <a:latin typeface="Book Antiqua" panose="02040602050305030304" pitchFamily="18" charset="0"/>
              </a:rPr>
              <a:t> </a:t>
            </a:r>
            <a:r>
              <a:rPr lang="tr-TR" sz="2000" b="1" dirty="0">
                <a:latin typeface="Book Antiqua" panose="02040602050305030304" pitchFamily="18" charset="0"/>
              </a:rPr>
              <a:t>gibi dillerde</a:t>
            </a:r>
            <a:r>
              <a:rPr lang="tr-TR" sz="2000" dirty="0">
                <a:latin typeface="Book Antiqua" panose="02040602050305030304" pitchFamily="18" charset="0"/>
              </a:rPr>
              <a:t> </a:t>
            </a:r>
            <a:r>
              <a:rPr lang="tr-TR" sz="2000" b="1" dirty="0">
                <a:latin typeface="Book Antiqua" panose="02040602050305030304" pitchFamily="18" charset="0"/>
              </a:rPr>
              <a:t>de</a:t>
            </a:r>
            <a:r>
              <a:rPr lang="tr-TR" sz="2000" dirty="0">
                <a:latin typeface="Book Antiqua" panose="02040602050305030304" pitchFamily="18" charset="0"/>
              </a:rPr>
              <a:t> (</a:t>
            </a:r>
            <a:r>
              <a:rPr lang="tr-TR" sz="2000" i="1" dirty="0" err="1">
                <a:latin typeface="Book Antiqua" panose="02040602050305030304" pitchFamily="18" charset="0"/>
              </a:rPr>
              <a:t>Schütz</a:t>
            </a:r>
            <a:r>
              <a:rPr lang="tr-TR" sz="2000" i="1" dirty="0">
                <a:latin typeface="Book Antiqua" panose="02040602050305030304" pitchFamily="18" charset="0"/>
              </a:rPr>
              <a:t>, 1985; </a:t>
            </a:r>
            <a:r>
              <a:rPr lang="tr-TR" sz="2000" i="1" dirty="0" err="1">
                <a:latin typeface="Book Antiqua" panose="02040602050305030304" pitchFamily="18" charset="0"/>
              </a:rPr>
              <a:t>Dixon</a:t>
            </a:r>
            <a:r>
              <a:rPr lang="tr-TR" sz="2000" i="1" dirty="0">
                <a:latin typeface="Book Antiqua" panose="02040602050305030304" pitchFamily="18" charset="0"/>
              </a:rPr>
              <a:t>, 1988; Hayes, 1995</a:t>
            </a:r>
            <a:r>
              <a:rPr lang="tr-TR" sz="2000" dirty="0">
                <a:latin typeface="Book Antiqua" panose="02040602050305030304" pitchFamily="18" charset="0"/>
              </a:rPr>
              <a:t>) önses konumu seçimliktir. Buna göre, sonses konumu olmayan sistemlerde önses konumu zorunlu olduğunda CV; </a:t>
            </a:r>
            <a:r>
              <a:rPr lang="tr-TR" sz="2000" dirty="0" smtClean="0">
                <a:latin typeface="Book Antiqua" panose="02040602050305030304" pitchFamily="18" charset="0"/>
              </a:rPr>
              <a:t>önses </a:t>
            </a:r>
            <a:r>
              <a:rPr lang="tr-TR" sz="2000" dirty="0">
                <a:latin typeface="Book Antiqua" panose="02040602050305030304" pitchFamily="18" charset="0"/>
              </a:rPr>
              <a:t>konumu seçimlik olduğunda ise CV ya V seslem türleri gözlemlenmektedir. 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23633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2" y="571500"/>
            <a:ext cx="8392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Tipolojik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Örüntüler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Önses ve Sonses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Sezdirimleri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grpSp>
        <p:nvGrpSpPr>
          <p:cNvPr id="15" name="Grup 14"/>
          <p:cNvGrpSpPr/>
          <p:nvPr/>
        </p:nvGrpSpPr>
        <p:grpSpPr>
          <a:xfrm>
            <a:off x="1115616" y="1844824"/>
            <a:ext cx="6552728" cy="3672408"/>
            <a:chOff x="1115616" y="2564904"/>
            <a:chExt cx="6552728" cy="3672408"/>
          </a:xfrm>
        </p:grpSpPr>
        <p:grpSp>
          <p:nvGrpSpPr>
            <p:cNvPr id="5" name="Grup 4"/>
            <p:cNvGrpSpPr/>
            <p:nvPr/>
          </p:nvGrpSpPr>
          <p:grpSpPr>
            <a:xfrm>
              <a:off x="1115616" y="2564904"/>
              <a:ext cx="6552728" cy="3024336"/>
              <a:chOff x="0" y="0"/>
              <a:chExt cx="3986645" cy="2247900"/>
            </a:xfrm>
          </p:grpSpPr>
          <p:cxnSp>
            <p:nvCxnSpPr>
              <p:cNvPr id="8" name="Düz Ok Bağlayıcısı 7"/>
              <p:cNvCxnSpPr/>
              <p:nvPr/>
            </p:nvCxnSpPr>
            <p:spPr>
              <a:xfrm>
                <a:off x="106680" y="556260"/>
                <a:ext cx="37338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Metin Kutusu 12"/>
              <p:cNvSpPr txBox="1"/>
              <p:nvPr/>
            </p:nvSpPr>
            <p:spPr>
              <a:xfrm>
                <a:off x="0" y="7620"/>
                <a:ext cx="1510145" cy="4572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000" b="1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Daha az belirtili önsesler</a:t>
                </a:r>
                <a:endParaRPr lang="tr-TR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Metin Kutusu 13"/>
              <p:cNvSpPr txBox="1"/>
              <p:nvPr/>
            </p:nvSpPr>
            <p:spPr>
              <a:xfrm>
                <a:off x="2461260" y="0"/>
                <a:ext cx="1510145" cy="4572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000" b="1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Daha çok belirtili önsesler</a:t>
                </a:r>
                <a:endParaRPr lang="tr-TR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1" name="Düz Ok Bağlayıcısı 10"/>
              <p:cNvCxnSpPr/>
              <p:nvPr/>
            </p:nvCxnSpPr>
            <p:spPr>
              <a:xfrm>
                <a:off x="114300" y="2247900"/>
                <a:ext cx="37338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Metin Kutusu 15"/>
              <p:cNvSpPr txBox="1"/>
              <p:nvPr/>
            </p:nvSpPr>
            <p:spPr>
              <a:xfrm>
                <a:off x="144780" y="1607820"/>
                <a:ext cx="1510145" cy="4572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000" b="1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Daha az belirtili sonsesler</a:t>
                </a:r>
                <a:endParaRPr lang="tr-TR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Metin Kutusu 16"/>
              <p:cNvSpPr txBox="1"/>
              <p:nvPr/>
            </p:nvSpPr>
            <p:spPr>
              <a:xfrm>
                <a:off x="2476500" y="1600200"/>
                <a:ext cx="1510145" cy="4572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000" b="1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Daha çok belirtili sonsesler</a:t>
                </a:r>
                <a:endParaRPr lang="tr-TR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" name="Grup 3"/>
            <p:cNvGrpSpPr/>
            <p:nvPr/>
          </p:nvGrpSpPr>
          <p:grpSpPr>
            <a:xfrm>
              <a:off x="1619673" y="3356992"/>
              <a:ext cx="5823669" cy="2880320"/>
              <a:chOff x="1619673" y="2780928"/>
              <a:chExt cx="5823669" cy="2880320"/>
            </a:xfrm>
          </p:grpSpPr>
          <p:sp>
            <p:nvSpPr>
              <p:cNvPr id="2" name="Dikdörtgen 1"/>
              <p:cNvSpPr/>
              <p:nvPr/>
            </p:nvSpPr>
            <p:spPr>
              <a:xfrm>
                <a:off x="1619673" y="2780928"/>
                <a:ext cx="5808424" cy="10700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CV &gt;&gt; 		CCV &gt;&gt; CCCV</a:t>
                </a:r>
                <a:endParaRPr lang="tr-TR" sz="3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4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CV </a:t>
                </a:r>
                <a:r>
                  <a:rPr lang="tr-TR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&gt;&gt; 		V</a:t>
                </a:r>
                <a:endParaRPr lang="tr-TR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Dikdörtgen 13"/>
              <p:cNvSpPr/>
              <p:nvPr/>
            </p:nvSpPr>
            <p:spPr>
              <a:xfrm>
                <a:off x="1634918" y="5199583"/>
                <a:ext cx="58084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CV &gt;&gt; 		CVC &gt;&gt; CVCC &gt;&gt; CVCCC</a:t>
                </a:r>
              </a:p>
            </p:txBody>
          </p:sp>
        </p:grpSp>
      </p:grpSp>
      <p:sp>
        <p:nvSpPr>
          <p:cNvPr id="1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22367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Seslem ve Yapısı: </a:t>
            </a:r>
            <a:r>
              <a:rPr lang="tr-TR" altLang="tr-TR" sz="2800" dirty="0">
                <a:latin typeface="Gill Sans MT" panose="020B0502020104020203" pitchFamily="34" charset="0"/>
              </a:rPr>
              <a:t>Tipolojik Örüntüler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just"/>
            <a:endParaRPr lang="tr-TR" sz="2400" dirty="0">
              <a:latin typeface="Book Antiqua" panose="0204060205030503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3" y="1961543"/>
            <a:ext cx="8358215" cy="2679173"/>
          </a:xfrm>
          <a:prstGeom prst="rect">
            <a:avLst/>
          </a:prstGeom>
        </p:spPr>
      </p:pic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331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Seslem ve Yapısı: </a:t>
            </a:r>
            <a:r>
              <a:rPr lang="tr-TR" altLang="tr-TR" sz="2800" dirty="0">
                <a:latin typeface="Gill Sans MT" panose="020B0502020104020203" pitchFamily="34" charset="0"/>
              </a:rPr>
              <a:t>Tipolojik Örüntüler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b="1" dirty="0" smtClean="0">
                <a:latin typeface="Book Antiqua" panose="02040602050305030304" pitchFamily="18" charset="0"/>
              </a:rPr>
              <a:t>Seslem </a:t>
            </a:r>
            <a:r>
              <a:rPr lang="tr-TR" b="1" dirty="0">
                <a:latin typeface="Book Antiqua" panose="02040602050305030304" pitchFamily="18" charset="0"/>
              </a:rPr>
              <a:t>ç</a:t>
            </a:r>
            <a:r>
              <a:rPr lang="tr-TR" b="1" dirty="0" smtClean="0">
                <a:latin typeface="Book Antiqua" panose="02040602050305030304" pitchFamily="18" charset="0"/>
              </a:rPr>
              <a:t>ekirdeğinde ünlü </a:t>
            </a:r>
            <a:r>
              <a:rPr lang="tr-TR" b="1" dirty="0">
                <a:latin typeface="Book Antiqua" panose="02040602050305030304" pitchFamily="18" charset="0"/>
              </a:rPr>
              <a:t>ö</a:t>
            </a:r>
            <a:r>
              <a:rPr lang="tr-TR" b="1" dirty="0" smtClean="0">
                <a:latin typeface="Book Antiqua" panose="02040602050305030304" pitchFamily="18" charset="0"/>
              </a:rPr>
              <a:t>zelliği </a:t>
            </a:r>
            <a:r>
              <a:rPr lang="tr-TR" b="1" dirty="0">
                <a:latin typeface="Book Antiqua" panose="02040602050305030304" pitchFamily="18" charset="0"/>
              </a:rPr>
              <a:t>taşıyan sesler dışında </a:t>
            </a:r>
            <a:r>
              <a:rPr lang="tr-TR" b="1" dirty="0" err="1">
                <a:latin typeface="Book Antiqua" panose="02040602050305030304" pitchFamily="18" charset="0"/>
              </a:rPr>
              <a:t>seslemsel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b="1" dirty="0" smtClean="0">
                <a:latin typeface="Book Antiqua" panose="02040602050305030304" pitchFamily="18" charset="0"/>
              </a:rPr>
              <a:t>ünsüzler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b="1" dirty="0" smtClean="0">
                <a:latin typeface="Book Antiqua" panose="02040602050305030304" pitchFamily="18" charset="0"/>
              </a:rPr>
              <a:t>de </a:t>
            </a:r>
            <a:r>
              <a:rPr lang="tr-TR" b="1" dirty="0">
                <a:latin typeface="Book Antiqua" panose="02040602050305030304" pitchFamily="18" charset="0"/>
              </a:rPr>
              <a:t>olabilir</a:t>
            </a:r>
            <a:r>
              <a:rPr lang="tr-TR" b="1" dirty="0" smtClean="0">
                <a:latin typeface="Book Antiqua" panose="020406020503050303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b="1" dirty="0" smtClean="0">
              <a:latin typeface="Book Antiqua" panose="020406020503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b="1" dirty="0">
              <a:latin typeface="Book Antiqua" panose="020406020503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Birçok </a:t>
            </a:r>
            <a:r>
              <a:rPr lang="tr-TR" dirty="0">
                <a:latin typeface="Book Antiqua" panose="02040602050305030304" pitchFamily="18" charset="0"/>
              </a:rPr>
              <a:t>dilde seslem ç</a:t>
            </a:r>
            <a:r>
              <a:rPr lang="tr-TR" dirty="0" smtClean="0">
                <a:latin typeface="Book Antiqua" panose="02040602050305030304" pitchFamily="18" charset="0"/>
              </a:rPr>
              <a:t>ekirdeğinde </a:t>
            </a:r>
            <a:r>
              <a:rPr lang="tr-TR" dirty="0">
                <a:latin typeface="Book Antiqua" panose="02040602050305030304" pitchFamily="18" charset="0"/>
              </a:rPr>
              <a:t>yalnızca </a:t>
            </a:r>
            <a:r>
              <a:rPr lang="tr-TR" dirty="0" smtClean="0">
                <a:latin typeface="Book Antiqua" panose="02040602050305030304" pitchFamily="18" charset="0"/>
              </a:rPr>
              <a:t>ünlülere </a:t>
            </a:r>
            <a:r>
              <a:rPr lang="tr-TR" dirty="0">
                <a:latin typeface="Book Antiqua" panose="02040602050305030304" pitchFamily="18" charset="0"/>
              </a:rPr>
              <a:t>izin </a:t>
            </a:r>
            <a:r>
              <a:rPr lang="tr-TR" dirty="0" smtClean="0">
                <a:latin typeface="Book Antiqua" panose="02040602050305030304" pitchFamily="18" charset="0"/>
              </a:rPr>
              <a:t>verilirken, bazı </a:t>
            </a:r>
            <a:r>
              <a:rPr lang="tr-TR" dirty="0">
                <a:latin typeface="Book Antiqua" panose="02040602050305030304" pitchFamily="18" charset="0"/>
              </a:rPr>
              <a:t>dillerde belli </a:t>
            </a:r>
            <a:r>
              <a:rPr lang="tr-TR" dirty="0" smtClean="0">
                <a:latin typeface="Book Antiqua" panose="02040602050305030304" pitchFamily="18" charset="0"/>
              </a:rPr>
              <a:t>ünsüz </a:t>
            </a:r>
            <a:r>
              <a:rPr lang="tr-TR" dirty="0">
                <a:latin typeface="Book Antiqua" panose="02040602050305030304" pitchFamily="18" charset="0"/>
              </a:rPr>
              <a:t>sesler seslem ç</a:t>
            </a:r>
            <a:r>
              <a:rPr lang="tr-TR" dirty="0" smtClean="0">
                <a:latin typeface="Book Antiqua" panose="02040602050305030304" pitchFamily="18" charset="0"/>
              </a:rPr>
              <a:t>ekirdeğini </a:t>
            </a:r>
            <a:r>
              <a:rPr lang="tr-TR" dirty="0">
                <a:latin typeface="Book Antiqua" panose="02040602050305030304" pitchFamily="18" charset="0"/>
              </a:rPr>
              <a:t>oluşturabilmektedir. </a:t>
            </a:r>
            <a:r>
              <a:rPr lang="tr-TR" dirty="0" smtClean="0">
                <a:latin typeface="Book Antiqua" panose="02040602050305030304" pitchFamily="18" charset="0"/>
              </a:rPr>
              <a:t>Bu ünsüzler </a:t>
            </a:r>
            <a:r>
              <a:rPr lang="tr-TR" dirty="0">
                <a:latin typeface="Book Antiqua" panose="02040602050305030304" pitchFamily="18" charset="0"/>
              </a:rPr>
              <a:t>genellikle </a:t>
            </a:r>
            <a:r>
              <a:rPr lang="tr-TR" dirty="0" err="1" smtClean="0">
                <a:latin typeface="Book Antiqua" panose="02040602050305030304" pitchFamily="18" charset="0"/>
              </a:rPr>
              <a:t>genizsil</a:t>
            </a:r>
            <a:r>
              <a:rPr lang="tr-TR" dirty="0" smtClean="0">
                <a:latin typeface="Book Antiqua" panose="02040602050305030304" pitchFamily="18" charset="0"/>
              </a:rPr>
              <a:t>, akıcı </a:t>
            </a:r>
            <a:r>
              <a:rPr lang="tr-TR" dirty="0">
                <a:latin typeface="Book Antiqua" panose="02040602050305030304" pitchFamily="18" charset="0"/>
              </a:rPr>
              <a:t>ve </a:t>
            </a:r>
            <a:r>
              <a:rPr lang="tr-TR" dirty="0" err="1">
                <a:latin typeface="Book Antiqua" panose="02040602050305030304" pitchFamily="18" charset="0"/>
              </a:rPr>
              <a:t>titreşimlilik</a:t>
            </a:r>
            <a:r>
              <a:rPr lang="tr-TR" dirty="0">
                <a:latin typeface="Book Antiqua" panose="02040602050305030304" pitchFamily="18" charset="0"/>
              </a:rPr>
              <a:t> ö</a:t>
            </a:r>
            <a:r>
              <a:rPr lang="tr-TR" dirty="0" smtClean="0">
                <a:latin typeface="Book Antiqua" panose="02040602050305030304" pitchFamily="18" charset="0"/>
              </a:rPr>
              <a:t>zelliğine sahip ünsüzlerdir</a:t>
            </a:r>
            <a:r>
              <a:rPr lang="tr-TR" dirty="0">
                <a:latin typeface="Book Antiqua" panose="02040602050305030304" pitchFamily="18" charset="0"/>
              </a:rPr>
              <a:t>.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i="1" dirty="0" smtClean="0">
              <a:latin typeface="Book Antiqua" panose="020406020503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i="1" dirty="0">
              <a:latin typeface="Book Antiqua" panose="0204060205030503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Örneğin,</a:t>
            </a:r>
            <a:r>
              <a:rPr lang="tr-TR" i="1" dirty="0" smtClean="0">
                <a:latin typeface="Book Antiqua" panose="02040602050305030304" pitchFamily="18" charset="0"/>
              </a:rPr>
              <a:t> </a:t>
            </a:r>
            <a:r>
              <a:rPr lang="tr-TR" b="1" dirty="0" err="1" smtClean="0">
                <a:latin typeface="Book Antiqua" panose="02040602050305030304" pitchFamily="18" charset="0"/>
              </a:rPr>
              <a:t>Lendu</a:t>
            </a:r>
            <a:r>
              <a:rPr lang="tr-TR" i="1" dirty="0" smtClean="0">
                <a:latin typeface="Book Antiqua" panose="02040602050305030304" pitchFamily="18" charset="0"/>
              </a:rPr>
              <a:t> </a:t>
            </a:r>
            <a:r>
              <a:rPr lang="tr-TR" dirty="0">
                <a:latin typeface="Book Antiqua" panose="02040602050305030304" pitchFamily="18" charset="0"/>
              </a:rPr>
              <a:t>dili </a:t>
            </a:r>
            <a:r>
              <a:rPr lang="tr-TR" b="1" dirty="0">
                <a:latin typeface="Book Antiqua" panose="02040602050305030304" pitchFamily="18" charset="0"/>
              </a:rPr>
              <a:t>daha </a:t>
            </a:r>
            <a:r>
              <a:rPr lang="tr-TR" b="1" dirty="0" smtClean="0">
                <a:latin typeface="Book Antiqua" panose="02040602050305030304" pitchFamily="18" charset="0"/>
              </a:rPr>
              <a:t>düşük </a:t>
            </a:r>
            <a:r>
              <a:rPr lang="tr-TR" b="1" dirty="0" err="1">
                <a:latin typeface="Book Antiqua" panose="02040602050305030304" pitchFamily="18" charset="0"/>
              </a:rPr>
              <a:t>titreşimliliğe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b="1" dirty="0" smtClean="0">
                <a:latin typeface="Book Antiqua" panose="02040602050305030304" pitchFamily="18" charset="0"/>
              </a:rPr>
              <a:t>sahip ötümsüz sürtünmeli ünsüzlerin </a:t>
            </a:r>
            <a:r>
              <a:rPr lang="tr-TR" dirty="0" smtClean="0">
                <a:latin typeface="Book Antiqua" panose="02040602050305030304" pitchFamily="18" charset="0"/>
              </a:rPr>
              <a:t>seslem </a:t>
            </a:r>
            <a:r>
              <a:rPr lang="tr-TR" dirty="0">
                <a:latin typeface="Book Antiqua" panose="02040602050305030304" pitchFamily="18" charset="0"/>
              </a:rPr>
              <a:t>ç</a:t>
            </a:r>
            <a:r>
              <a:rPr lang="tr-TR" dirty="0" smtClean="0">
                <a:latin typeface="Book Antiqua" panose="02040602050305030304" pitchFamily="18" charset="0"/>
              </a:rPr>
              <a:t>ekirdeğinde </a:t>
            </a:r>
            <a:r>
              <a:rPr lang="tr-TR" dirty="0">
                <a:latin typeface="Book Antiqua" panose="02040602050305030304" pitchFamily="18" charset="0"/>
              </a:rPr>
              <a:t>bulunmasına izin vermektedir.</a:t>
            </a:r>
            <a:endParaRPr lang="tr-TR" sz="24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84612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Seslem ve Yapısı: </a:t>
            </a:r>
            <a:r>
              <a:rPr lang="tr-TR" altLang="tr-TR" sz="2800" dirty="0">
                <a:latin typeface="Gill Sans MT" panose="020B0502020104020203" pitchFamily="34" charset="0"/>
              </a:rPr>
              <a:t>Tipolojik Örüntüler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484784"/>
            <a:ext cx="8748463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sz="2000" b="1" dirty="0" smtClean="0">
                <a:latin typeface="Book Antiqua" panose="02040602050305030304" pitchFamily="18" charset="0"/>
              </a:rPr>
              <a:t>Estonca</a:t>
            </a:r>
            <a:r>
              <a:rPr lang="tr-TR" sz="2000" i="1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(Estonya – Ural)</a:t>
            </a:r>
          </a:p>
          <a:p>
            <a:r>
              <a:rPr lang="tr-TR" sz="2000" dirty="0" err="1" smtClean="0">
                <a:latin typeface="Book Antiqua" panose="02040602050305030304" pitchFamily="18" charset="0"/>
              </a:rPr>
              <a:t>aed</a:t>
            </a:r>
            <a:r>
              <a:rPr lang="tr-TR" sz="2000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/</a:t>
            </a:r>
            <a:r>
              <a:rPr lang="tr-TR" sz="2000" dirty="0" err="1">
                <a:latin typeface="Book Antiqua" panose="02040602050305030304" pitchFamily="18" charset="0"/>
              </a:rPr>
              <a:t>ɑe</a:t>
            </a:r>
            <a:r>
              <a:rPr lang="tr-TR" sz="2000" dirty="0">
                <a:latin typeface="Book Antiqua" panose="02040602050305030304" pitchFamily="18" charset="0"/>
              </a:rPr>
              <a:t>/ </a:t>
            </a:r>
            <a:r>
              <a:rPr lang="tr-TR" sz="2000" dirty="0" smtClean="0">
                <a:latin typeface="Book Antiqua" panose="02040602050305030304" pitchFamily="18" charset="0"/>
              </a:rPr>
              <a:t>           ‘</a:t>
            </a:r>
            <a:r>
              <a:rPr lang="tr-TR" sz="2000" dirty="0">
                <a:latin typeface="Book Antiqua" panose="02040602050305030304" pitchFamily="18" charset="0"/>
              </a:rPr>
              <a:t>ç</a:t>
            </a:r>
            <a:r>
              <a:rPr lang="tr-TR" sz="2000" dirty="0" smtClean="0">
                <a:latin typeface="Book Antiqua" panose="02040602050305030304" pitchFamily="18" charset="0"/>
              </a:rPr>
              <a:t>it’ 		</a:t>
            </a:r>
            <a:r>
              <a:rPr lang="tr-TR" sz="2000" dirty="0">
                <a:latin typeface="Book Antiqua" panose="02040602050305030304" pitchFamily="18" charset="0"/>
              </a:rPr>
              <a:t>	</a:t>
            </a:r>
            <a:r>
              <a:rPr lang="tr-TR" sz="2000" dirty="0" smtClean="0">
                <a:latin typeface="Book Antiqua" panose="02040602050305030304" pitchFamily="18" charset="0"/>
              </a:rPr>
              <a:t>	</a:t>
            </a:r>
            <a:r>
              <a:rPr lang="tr-TR" sz="2000" b="1" dirty="0" smtClean="0">
                <a:latin typeface="Book Antiqua" panose="02040602050305030304" pitchFamily="18" charset="0"/>
              </a:rPr>
              <a:t>Çift ünlü</a:t>
            </a:r>
          </a:p>
          <a:p>
            <a:endParaRPr lang="tr-TR" sz="2000" b="1" dirty="0" smtClean="0">
              <a:latin typeface="Book Antiqua" panose="02040602050305030304" pitchFamily="18" charset="0"/>
            </a:endParaRPr>
          </a:p>
          <a:p>
            <a:endParaRPr lang="tr-TR" sz="2000" b="1" dirty="0">
              <a:latin typeface="Book Antiqua" panose="02040602050305030304" pitchFamily="18" charset="0"/>
            </a:endParaRPr>
          </a:p>
          <a:p>
            <a:r>
              <a:rPr lang="tr-TR" sz="2000" b="1" dirty="0" smtClean="0">
                <a:latin typeface="Book Antiqua" panose="02040602050305030304" pitchFamily="18" charset="0"/>
              </a:rPr>
              <a:t>Portekizce</a:t>
            </a:r>
            <a:r>
              <a:rPr lang="tr-TR" sz="2000" i="1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(Portekiz – Hint-Avrupa)</a:t>
            </a:r>
          </a:p>
          <a:p>
            <a:r>
              <a:rPr lang="tr-TR" sz="2000" dirty="0" err="1" smtClean="0">
                <a:latin typeface="Book Antiqua" panose="02040602050305030304" pitchFamily="18" charset="0"/>
              </a:rPr>
              <a:t>iguais</a:t>
            </a:r>
            <a:r>
              <a:rPr lang="tr-TR" sz="2000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/</a:t>
            </a:r>
            <a:r>
              <a:rPr lang="tr-TR" sz="2000" dirty="0" err="1">
                <a:latin typeface="Book Antiqua" panose="02040602050305030304" pitchFamily="18" charset="0"/>
              </a:rPr>
              <a:t>uai</a:t>
            </a:r>
            <a:r>
              <a:rPr lang="tr-TR" sz="2000" dirty="0">
                <a:latin typeface="Book Antiqua" panose="02040602050305030304" pitchFamily="18" charset="0"/>
              </a:rPr>
              <a:t>/ </a:t>
            </a:r>
            <a:r>
              <a:rPr lang="tr-TR" sz="2000" dirty="0" smtClean="0">
                <a:latin typeface="Book Antiqua" panose="02040602050305030304" pitchFamily="18" charset="0"/>
              </a:rPr>
              <a:t>      ‘</a:t>
            </a:r>
            <a:r>
              <a:rPr lang="tr-TR" sz="2000" dirty="0">
                <a:latin typeface="Book Antiqua" panose="02040602050305030304" pitchFamily="18" charset="0"/>
              </a:rPr>
              <a:t>eşit</a:t>
            </a:r>
            <a:r>
              <a:rPr lang="tr-TR" sz="2000" dirty="0" smtClean="0">
                <a:latin typeface="Book Antiqua" panose="02040602050305030304" pitchFamily="18" charset="0"/>
              </a:rPr>
              <a:t>’			</a:t>
            </a:r>
            <a:r>
              <a:rPr lang="tr-TR" sz="2000" dirty="0">
                <a:latin typeface="Book Antiqua" panose="02040602050305030304" pitchFamily="18" charset="0"/>
              </a:rPr>
              <a:t>	</a:t>
            </a:r>
            <a:r>
              <a:rPr lang="tr-TR" sz="2000" b="1" dirty="0" smtClean="0">
                <a:latin typeface="Book Antiqua" panose="02040602050305030304" pitchFamily="18" charset="0"/>
              </a:rPr>
              <a:t>Üç Ünlü</a:t>
            </a:r>
            <a:endParaRPr lang="tr-TR" sz="2000" b="1" dirty="0">
              <a:latin typeface="Book Antiqua" panose="02040602050305030304" pitchFamily="18" charset="0"/>
            </a:endParaRPr>
          </a:p>
          <a:p>
            <a:endParaRPr lang="tr-TR" sz="2000" i="1" dirty="0" smtClean="0">
              <a:latin typeface="Book Antiqua" panose="02040602050305030304" pitchFamily="18" charset="0"/>
            </a:endParaRPr>
          </a:p>
          <a:p>
            <a:endParaRPr lang="tr-TR" sz="2000" i="1" dirty="0" smtClean="0">
              <a:latin typeface="Book Antiqua" panose="02040602050305030304" pitchFamily="18" charset="0"/>
            </a:endParaRPr>
          </a:p>
          <a:p>
            <a:r>
              <a:rPr lang="tr-TR" sz="2000" b="1" dirty="0" smtClean="0">
                <a:latin typeface="Book Antiqua" panose="02040602050305030304" pitchFamily="18" charset="0"/>
              </a:rPr>
              <a:t>Slovence</a:t>
            </a:r>
            <a:r>
              <a:rPr lang="tr-TR" sz="2000" i="1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(Slovenya – Hint-Avrupa)</a:t>
            </a:r>
          </a:p>
          <a:p>
            <a:r>
              <a:rPr lang="tr-TR" sz="2000" dirty="0" err="1" smtClean="0">
                <a:latin typeface="Book Antiqua" panose="02040602050305030304" pitchFamily="18" charset="0"/>
              </a:rPr>
              <a:t>smrt</a:t>
            </a:r>
            <a:r>
              <a:rPr lang="tr-TR" sz="2000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/</a:t>
            </a:r>
            <a:r>
              <a:rPr lang="tr-TR" sz="2000" dirty="0" err="1" smtClean="0">
                <a:latin typeface="Book Antiqua" panose="02040602050305030304" pitchFamily="18" charset="0"/>
              </a:rPr>
              <a:t>smrt</a:t>
            </a:r>
            <a:r>
              <a:rPr lang="tr-TR" sz="2000" dirty="0">
                <a:latin typeface="Book Antiqua" panose="02040602050305030304" pitchFamily="18" charset="0"/>
              </a:rPr>
              <a:t>/ </a:t>
            </a:r>
            <a:r>
              <a:rPr lang="tr-TR" sz="2000" dirty="0" smtClean="0">
                <a:latin typeface="Book Antiqua" panose="02040602050305030304" pitchFamily="18" charset="0"/>
              </a:rPr>
              <a:t>     ‘ölüm’		</a:t>
            </a:r>
            <a:r>
              <a:rPr lang="tr-TR" sz="2000" dirty="0">
                <a:latin typeface="Book Antiqua" panose="02040602050305030304" pitchFamily="18" charset="0"/>
              </a:rPr>
              <a:t>		</a:t>
            </a:r>
            <a:r>
              <a:rPr lang="tr-TR" sz="2000" b="1" dirty="0" smtClean="0">
                <a:latin typeface="Book Antiqua" panose="02040602050305030304" pitchFamily="18" charset="0"/>
              </a:rPr>
              <a:t>/r/ ünsüzü</a:t>
            </a:r>
            <a:endParaRPr lang="tr-TR" sz="2000" b="1" dirty="0">
              <a:latin typeface="Book Antiqua" panose="02040602050305030304" pitchFamily="18" charset="0"/>
            </a:endParaRPr>
          </a:p>
          <a:p>
            <a:endParaRPr lang="tr-TR" sz="2000" i="1" dirty="0" smtClean="0">
              <a:latin typeface="Book Antiqua" panose="02040602050305030304" pitchFamily="18" charset="0"/>
            </a:endParaRPr>
          </a:p>
          <a:p>
            <a:endParaRPr lang="tr-TR" sz="2000" i="1" dirty="0" smtClean="0">
              <a:latin typeface="Book Antiqua" panose="02040602050305030304" pitchFamily="18" charset="0"/>
            </a:endParaRPr>
          </a:p>
          <a:p>
            <a:r>
              <a:rPr lang="tr-TR" sz="2000" b="1" dirty="0" err="1" smtClean="0">
                <a:latin typeface="Book Antiqua" panose="02040602050305030304" pitchFamily="18" charset="0"/>
              </a:rPr>
              <a:t>Lendu</a:t>
            </a:r>
            <a:r>
              <a:rPr lang="tr-TR" sz="2000" i="1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(Kongo – </a:t>
            </a:r>
            <a:r>
              <a:rPr lang="tr-TR" sz="2000" dirty="0" err="1">
                <a:latin typeface="Book Antiqua" panose="02040602050305030304" pitchFamily="18" charset="0"/>
              </a:rPr>
              <a:t>Nilo-Saharan</a:t>
            </a:r>
            <a:r>
              <a:rPr lang="tr-TR" sz="2000" dirty="0">
                <a:latin typeface="Book Antiqua" panose="02040602050305030304" pitchFamily="18" charset="0"/>
              </a:rPr>
              <a:t>)</a:t>
            </a:r>
          </a:p>
          <a:p>
            <a:r>
              <a:rPr lang="tr-TR" sz="2000" dirty="0" err="1" smtClean="0">
                <a:latin typeface="Book Antiqua" panose="02040602050305030304" pitchFamily="18" charset="0"/>
              </a:rPr>
              <a:t>zz</a:t>
            </a:r>
            <a:r>
              <a:rPr lang="tr-TR" sz="2000" dirty="0" smtClean="0">
                <a:latin typeface="Book Antiqua" panose="02040602050305030304" pitchFamily="18" charset="0"/>
              </a:rPr>
              <a:t>̀                         ‘</a:t>
            </a:r>
            <a:r>
              <a:rPr lang="tr-TR" sz="2000" dirty="0">
                <a:latin typeface="Book Antiqua" panose="02040602050305030304" pitchFamily="18" charset="0"/>
              </a:rPr>
              <a:t>uzan-</a:t>
            </a:r>
            <a:r>
              <a:rPr lang="tr-TR" sz="2000" dirty="0" smtClean="0">
                <a:latin typeface="Book Antiqua" panose="02040602050305030304" pitchFamily="18" charset="0"/>
              </a:rPr>
              <a:t>‘		      		</a:t>
            </a:r>
            <a:r>
              <a:rPr lang="tr-TR" sz="2000" b="1" dirty="0" smtClean="0">
                <a:latin typeface="Book Antiqua" panose="02040602050305030304" pitchFamily="18" charset="0"/>
              </a:rPr>
              <a:t>Sürtünmeli /z/ ünsüzü</a:t>
            </a:r>
            <a:endParaRPr lang="tr-TR" sz="2000" b="1" dirty="0">
              <a:latin typeface="Book Antiqua" panose="02040602050305030304" pitchFamily="18" charset="0"/>
            </a:endParaRPr>
          </a:p>
          <a:p>
            <a:r>
              <a:rPr lang="tr-TR" sz="2000" dirty="0" err="1" smtClean="0">
                <a:latin typeface="Book Antiqua" panose="02040602050305030304" pitchFamily="18" charset="0"/>
              </a:rPr>
              <a:t>tss</a:t>
            </a:r>
            <a:r>
              <a:rPr lang="tr-TR" sz="2000" dirty="0" smtClean="0">
                <a:latin typeface="Book Antiqua" panose="02040602050305030304" pitchFamily="18" charset="0"/>
              </a:rPr>
              <a:t>̀                        ‘</a:t>
            </a:r>
            <a:r>
              <a:rPr lang="tr-TR" sz="2000" dirty="0">
                <a:latin typeface="Book Antiqua" panose="02040602050305030304" pitchFamily="18" charset="0"/>
              </a:rPr>
              <a:t>ye-</a:t>
            </a:r>
            <a:r>
              <a:rPr lang="tr-TR" sz="2000" dirty="0" smtClean="0">
                <a:latin typeface="Book Antiqua" panose="02040602050305030304" pitchFamily="18" charset="0"/>
              </a:rPr>
              <a:t>‘		   		</a:t>
            </a:r>
            <a:r>
              <a:rPr lang="tr-TR" sz="2000" b="1" dirty="0" smtClean="0">
                <a:latin typeface="Book Antiqua" panose="02040602050305030304" pitchFamily="18" charset="0"/>
              </a:rPr>
              <a:t>Sürtünmesiz /s/ ünsüzü</a:t>
            </a:r>
            <a:endParaRPr lang="tr-TR" sz="3600" b="1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95046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10777</TotalTime>
  <Words>842</Words>
  <Application>Microsoft Office PowerPoint</Application>
  <PresentationFormat>Ekran Gösterisi (4:3)</PresentationFormat>
  <Paragraphs>125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Arial</vt:lpstr>
      <vt:lpstr>Book Antiqua</vt:lpstr>
      <vt:lpstr>Bookman Old Style</vt:lpstr>
      <vt:lpstr>Calibri</vt:lpstr>
      <vt:lpstr>Gill Sans MT</vt:lpstr>
      <vt:lpstr>Times New Roman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1023</cp:revision>
  <dcterms:created xsi:type="dcterms:W3CDTF">2015-09-22T13:45:05Z</dcterms:created>
  <dcterms:modified xsi:type="dcterms:W3CDTF">2019-10-14T10:34:56Z</dcterms:modified>
</cp:coreProperties>
</file>