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9" r:id="rId3"/>
    <p:sldId id="452" r:id="rId4"/>
    <p:sldId id="450" r:id="rId5"/>
    <p:sldId id="453" r:id="rId6"/>
    <p:sldId id="454" r:id="rId7"/>
    <p:sldId id="455" r:id="rId8"/>
    <p:sldId id="456" r:id="rId9"/>
    <p:sldId id="457" r:id="rId10"/>
    <p:sldId id="465" r:id="rId11"/>
    <p:sldId id="464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31" autoAdjust="0"/>
    <p:restoredTop sz="96800" autoAdjust="0"/>
  </p:normalViewPr>
  <p:slideViewPr>
    <p:cSldViewPr>
      <p:cViewPr varScale="1">
        <p:scale>
          <a:sx n="85" d="100"/>
          <a:sy n="85" d="100"/>
        </p:scale>
        <p:origin x="13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BD45B-E730-475D-BD20-F78503D34471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C859D-B9DD-4026-99DC-E9A994B5962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3643314"/>
            <a:ext cx="7072362" cy="1071570"/>
          </a:xfrm>
        </p:spPr>
        <p:txBody>
          <a:bodyPr>
            <a:noAutofit/>
          </a:bodyPr>
          <a:lstStyle/>
          <a:p>
            <a:r>
              <a:rPr lang="tr-TR" sz="2600" b="1" dirty="0" smtClean="0">
                <a:latin typeface="+mn-lt"/>
              </a:rPr>
              <a:t/>
            </a:r>
            <a:br>
              <a:rPr lang="tr-TR" sz="2600" b="1" dirty="0" smtClean="0">
                <a:latin typeface="+mn-lt"/>
              </a:rPr>
            </a:br>
            <a:r>
              <a:rPr lang="tr-TR" sz="2600" b="1" dirty="0" smtClean="0">
                <a:latin typeface="+mn-lt"/>
              </a:rPr>
              <a:t>Türkçe Ses Dizgesinin İşleyişi - II</a:t>
            </a:r>
            <a:endParaRPr lang="tr-TR" sz="2600" dirty="0">
              <a:latin typeface="+mn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57290" y="5072074"/>
            <a:ext cx="6858048" cy="642942"/>
          </a:xfrm>
          <a:prstGeom prst="rect">
            <a:avLst/>
          </a:prstGeom>
        </p:spPr>
        <p:txBody>
          <a:bodyPr vert="horz" anchor="t" anchorCtr="0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tr-TR" sz="1600" dirty="0" smtClean="0"/>
              <a:t>Dr</a:t>
            </a:r>
            <a:r>
              <a:rPr lang="tr-TR" sz="1600" dirty="0"/>
              <a:t>. </a:t>
            </a:r>
            <a:r>
              <a:rPr lang="tr-TR" sz="1600" dirty="0" err="1"/>
              <a:t>Öğr</a:t>
            </a:r>
            <a:r>
              <a:rPr lang="tr-TR" sz="1600" dirty="0"/>
              <a:t>. Üyesi İpek Pınar Uzun</a:t>
            </a:r>
          </a:p>
        </p:txBody>
      </p:sp>
      <p:pic>
        <p:nvPicPr>
          <p:cNvPr id="6" name="Picture 5" descr="C:\Documents and Settings\XP\Desktop\adsıznnnnnn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428736"/>
            <a:ext cx="5357850" cy="1545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b="1" dirty="0" err="1" smtClean="0"/>
              <a:t>Titreşimlilik</a:t>
            </a:r>
            <a:r>
              <a:rPr lang="tr-TR" sz="2800" b="1" dirty="0" smtClean="0"/>
              <a:t> Hiyerarşisi (</a:t>
            </a:r>
            <a:r>
              <a:rPr lang="tr-TR" sz="2800" dirty="0" err="1" smtClean="0"/>
              <a:t>Sonority</a:t>
            </a:r>
            <a:r>
              <a:rPr lang="tr-TR" sz="2800" dirty="0" smtClean="0"/>
              <a:t> </a:t>
            </a:r>
            <a:r>
              <a:rPr lang="tr-TR" sz="2800" dirty="0" err="1" smtClean="0"/>
              <a:t>Hierarchy</a:t>
            </a:r>
            <a:r>
              <a:rPr lang="tr-TR" sz="2800" b="1" dirty="0" smtClean="0"/>
              <a:t>)</a:t>
            </a:r>
            <a:endParaRPr lang="tr-TR" sz="2800" b="1" dirty="0"/>
          </a:p>
        </p:txBody>
      </p:sp>
      <p:sp>
        <p:nvSpPr>
          <p:cNvPr id="2" name="Yuvarlatılmış Dikdörtgen 1"/>
          <p:cNvSpPr/>
          <p:nvPr/>
        </p:nvSpPr>
        <p:spPr>
          <a:xfrm>
            <a:off x="644648" y="4815594"/>
            <a:ext cx="43204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Yuvarlatılmış Dikdörtgen 6"/>
          <p:cNvSpPr/>
          <p:nvPr/>
        </p:nvSpPr>
        <p:spPr>
          <a:xfrm>
            <a:off x="2250281" y="4221088"/>
            <a:ext cx="432048" cy="1114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Yuvarlatılmış Dikdörtgen 7"/>
          <p:cNvSpPr/>
          <p:nvPr/>
        </p:nvSpPr>
        <p:spPr>
          <a:xfrm>
            <a:off x="3855914" y="3489842"/>
            <a:ext cx="432048" cy="18053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Yuvarlatılmış Dikdörtgen 8"/>
          <p:cNvSpPr/>
          <p:nvPr/>
        </p:nvSpPr>
        <p:spPr>
          <a:xfrm>
            <a:off x="5580882" y="2821994"/>
            <a:ext cx="432048" cy="2473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Yuvarlatılmış Dikdörtgen 9"/>
          <p:cNvSpPr/>
          <p:nvPr/>
        </p:nvSpPr>
        <p:spPr>
          <a:xfrm>
            <a:off x="7236296" y="2033277"/>
            <a:ext cx="432048" cy="32730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6876256" y="5517232"/>
            <a:ext cx="1584176" cy="57606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  <a:latin typeface="+mj-lt"/>
              </a:rPr>
              <a:t>Ünlüler</a:t>
            </a:r>
          </a:p>
          <a:p>
            <a:pPr algn="ctr"/>
            <a:r>
              <a:rPr lang="tr-TR" i="1" dirty="0" smtClean="0">
                <a:solidFill>
                  <a:schemeClr val="tx1"/>
                </a:solidFill>
              </a:rPr>
              <a:t>(</a:t>
            </a:r>
            <a:r>
              <a:rPr lang="tr-TR" i="1" dirty="0" err="1" smtClean="0">
                <a:solidFill>
                  <a:schemeClr val="tx1"/>
                </a:solidFill>
              </a:rPr>
              <a:t>vowels</a:t>
            </a:r>
            <a:r>
              <a:rPr lang="tr-TR" i="1" dirty="0" smtClean="0">
                <a:solidFill>
                  <a:schemeClr val="tx1"/>
                </a:solidFill>
              </a:rPr>
              <a:t>)</a:t>
            </a:r>
            <a:endParaRPr lang="tr-TR" i="1" dirty="0">
              <a:solidFill>
                <a:schemeClr val="tx1"/>
              </a:solidFill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5004818" y="5507845"/>
            <a:ext cx="1727422" cy="57606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  <a:latin typeface="+mj-lt"/>
              </a:rPr>
              <a:t>Yarı Ünlüler</a:t>
            </a:r>
          </a:p>
          <a:p>
            <a:pPr algn="ctr"/>
            <a:r>
              <a:rPr lang="tr-TR" i="1" dirty="0" smtClean="0">
                <a:solidFill>
                  <a:schemeClr val="tx1"/>
                </a:solidFill>
              </a:rPr>
              <a:t>(</a:t>
            </a:r>
            <a:r>
              <a:rPr lang="tr-TR" i="1" dirty="0" err="1" smtClean="0">
                <a:solidFill>
                  <a:schemeClr val="tx1"/>
                </a:solidFill>
              </a:rPr>
              <a:t>glides</a:t>
            </a:r>
            <a:r>
              <a:rPr lang="tr-TR" i="1" dirty="0" smtClean="0">
                <a:solidFill>
                  <a:schemeClr val="tx1"/>
                </a:solidFill>
              </a:rPr>
              <a:t>)</a:t>
            </a:r>
            <a:endParaRPr lang="tr-TR" i="1" dirty="0">
              <a:solidFill>
                <a:schemeClr val="tx1"/>
              </a:solidFill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3277011" y="5498973"/>
            <a:ext cx="1584176" cy="57606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  <a:latin typeface="+mj-lt"/>
              </a:rPr>
              <a:t>Akıcılar</a:t>
            </a:r>
          </a:p>
          <a:p>
            <a:pPr algn="ctr"/>
            <a:r>
              <a:rPr lang="tr-TR" i="1" dirty="0" smtClean="0">
                <a:solidFill>
                  <a:schemeClr val="tx1"/>
                </a:solidFill>
              </a:rPr>
              <a:t>(</a:t>
            </a:r>
            <a:r>
              <a:rPr lang="tr-TR" i="1" dirty="0" err="1" smtClean="0">
                <a:solidFill>
                  <a:schemeClr val="tx1"/>
                </a:solidFill>
              </a:rPr>
              <a:t>liquids</a:t>
            </a:r>
            <a:r>
              <a:rPr lang="tr-TR" i="1" dirty="0" smtClean="0">
                <a:solidFill>
                  <a:schemeClr val="tx1"/>
                </a:solidFill>
              </a:rPr>
              <a:t>)</a:t>
            </a:r>
            <a:endParaRPr lang="tr-TR" i="1" dirty="0">
              <a:solidFill>
                <a:schemeClr val="tx1"/>
              </a:solidFill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1691680" y="5502266"/>
            <a:ext cx="1584176" cy="57606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err="1" smtClean="0">
                <a:solidFill>
                  <a:schemeClr val="tx1"/>
                </a:solidFill>
                <a:latin typeface="+mj-lt"/>
              </a:rPr>
              <a:t>Genizsiller</a:t>
            </a:r>
            <a:endParaRPr lang="tr-TR" b="1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tr-TR" i="1" dirty="0" smtClean="0">
                <a:solidFill>
                  <a:schemeClr val="tx1"/>
                </a:solidFill>
              </a:rPr>
              <a:t>(</a:t>
            </a:r>
            <a:r>
              <a:rPr lang="tr-TR" i="1" dirty="0" err="1" smtClean="0">
                <a:solidFill>
                  <a:schemeClr val="tx1"/>
                </a:solidFill>
              </a:rPr>
              <a:t>nasals</a:t>
            </a:r>
            <a:r>
              <a:rPr lang="tr-TR" i="1" dirty="0" smtClean="0">
                <a:solidFill>
                  <a:schemeClr val="tx1"/>
                </a:solidFill>
              </a:rPr>
              <a:t>)</a:t>
            </a:r>
            <a:endParaRPr lang="tr-TR" i="1" dirty="0">
              <a:solidFill>
                <a:schemeClr val="tx1"/>
              </a:solidFill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0" y="5502266"/>
            <a:ext cx="1767140" cy="57606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  <a:latin typeface="+mj-lt"/>
              </a:rPr>
              <a:t>Patlamalılar</a:t>
            </a:r>
          </a:p>
          <a:p>
            <a:pPr algn="ctr"/>
            <a:r>
              <a:rPr lang="tr-TR" i="1" dirty="0">
                <a:solidFill>
                  <a:schemeClr val="tx1"/>
                </a:solidFill>
              </a:rPr>
              <a:t>(</a:t>
            </a:r>
            <a:r>
              <a:rPr lang="tr-TR" i="1" dirty="0" err="1">
                <a:solidFill>
                  <a:schemeClr val="tx1"/>
                </a:solidFill>
              </a:rPr>
              <a:t>obstruents</a:t>
            </a:r>
            <a:r>
              <a:rPr lang="tr-TR" i="1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5" name="Düz Ok Bağlayıcısı 4"/>
          <p:cNvCxnSpPr/>
          <p:nvPr/>
        </p:nvCxnSpPr>
        <p:spPr>
          <a:xfrm flipV="1">
            <a:off x="755576" y="1772816"/>
            <a:ext cx="6905400" cy="2910482"/>
          </a:xfrm>
          <a:prstGeom prst="straightConnector1">
            <a:avLst/>
          </a:prstGeom>
          <a:ln w="25400" cap="flat">
            <a:solidFill>
              <a:schemeClr val="tx1"/>
            </a:solidFill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Resim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550" y="1196752"/>
            <a:ext cx="2751179" cy="1761452"/>
          </a:xfrm>
          <a:prstGeom prst="rect">
            <a:avLst/>
          </a:prstGeom>
        </p:spPr>
      </p:pic>
      <p:sp>
        <p:nvSpPr>
          <p:cNvPr id="19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18" name="Oval 17"/>
          <p:cNvSpPr/>
          <p:nvPr/>
        </p:nvSpPr>
        <p:spPr>
          <a:xfrm>
            <a:off x="755576" y="3975104"/>
            <a:ext cx="542016" cy="53401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latin typeface="+mj-lt"/>
              </a:rPr>
              <a:t>1</a:t>
            </a:r>
            <a:endParaRPr lang="en-US" sz="2800" b="1" dirty="0">
              <a:latin typeface="+mj-lt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140313" y="3327043"/>
            <a:ext cx="542016" cy="53401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latin typeface="+mj-lt"/>
              </a:rPr>
              <a:t>2</a:t>
            </a:r>
            <a:endParaRPr lang="en-US" sz="2800" b="1" dirty="0">
              <a:latin typeface="+mj-lt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3675450" y="2644005"/>
            <a:ext cx="542016" cy="53401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latin typeface="+mj-lt"/>
              </a:rPr>
              <a:t>3</a:t>
            </a:r>
            <a:endParaRPr lang="en-US" sz="2800" b="1" dirty="0">
              <a:latin typeface="+mj-lt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346487" y="1888639"/>
            <a:ext cx="542016" cy="53401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latin typeface="+mj-lt"/>
              </a:rPr>
              <a:t>4</a:t>
            </a:r>
            <a:endParaRPr lang="en-US" sz="2800" b="1" dirty="0">
              <a:latin typeface="+mj-lt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7092280" y="1268760"/>
            <a:ext cx="542016" cy="53401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latin typeface="+mj-lt"/>
              </a:rPr>
              <a:t>5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819632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err="1" smtClean="0">
                <a:latin typeface="Gill Sans MT" panose="020B0502020104020203" pitchFamily="34" charset="0"/>
              </a:rPr>
              <a:t>Titreşimlilik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 Hiyerarşisi</a:t>
            </a:r>
            <a:r>
              <a:rPr lang="tr-TR" altLang="tr-TR" sz="2800" dirty="0">
                <a:latin typeface="Gill Sans MT" panose="020B0502020104020203" pitchFamily="34" charset="0"/>
              </a:rPr>
              <a:t> 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(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Sonority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 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Hierarchy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)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7" y="1255261"/>
            <a:ext cx="874846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sz="1600" dirty="0" smtClean="0">
                <a:latin typeface="Book Antiqua" panose="02040602050305030304" pitchFamily="18" charset="0"/>
              </a:rPr>
              <a:t>Titreşim her zaman düzenli bir biçimde yükselip alçalmaz:</a:t>
            </a:r>
            <a:endParaRPr lang="tr-TR" sz="1600" dirty="0">
              <a:latin typeface="Book Antiqua" panose="02040602050305030304" pitchFamily="18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722799" y="1655994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 smtClean="0"/>
              <a:t>‘</a:t>
            </a:r>
            <a:r>
              <a:rPr lang="tr-TR" sz="2000" dirty="0" err="1" smtClean="0">
                <a:solidFill>
                  <a:srgbClr val="FF0000"/>
                </a:solidFill>
              </a:rPr>
              <a:t>snake</a:t>
            </a:r>
            <a:r>
              <a:rPr lang="tr-TR" sz="2000" dirty="0" smtClean="0"/>
              <a:t>’  = [</a:t>
            </a:r>
            <a:r>
              <a:rPr lang="tr-TR" sz="2000" dirty="0" err="1" smtClean="0"/>
              <a:t>sn</a:t>
            </a:r>
            <a:r>
              <a:rPr lang="el-GR" sz="2000" dirty="0" smtClean="0">
                <a:latin typeface="Book Antiqua" panose="02040602050305030304" pitchFamily="18" charset="0"/>
              </a:rPr>
              <a:t>ε</a:t>
            </a:r>
            <a:r>
              <a:rPr lang="tr-TR" sz="2000" dirty="0" err="1" smtClean="0">
                <a:latin typeface="Book Antiqua" panose="02040602050305030304" pitchFamily="18" charset="0"/>
              </a:rPr>
              <a:t>Ik</a:t>
            </a:r>
            <a:r>
              <a:rPr lang="tr-TR" sz="2000" dirty="0" smtClean="0"/>
              <a:t>]</a:t>
            </a:r>
            <a:endParaRPr lang="en-US" sz="2000" dirty="0"/>
          </a:p>
        </p:txBody>
      </p:sp>
      <p:sp>
        <p:nvSpPr>
          <p:cNvPr id="10" name="Yuvarlatılmış Dikdörtgen 9"/>
          <p:cNvSpPr/>
          <p:nvPr/>
        </p:nvSpPr>
        <p:spPr>
          <a:xfrm>
            <a:off x="7927127" y="3190167"/>
            <a:ext cx="222049" cy="15597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3" name="Grup 2"/>
          <p:cNvGrpSpPr/>
          <p:nvPr/>
        </p:nvGrpSpPr>
        <p:grpSpPr>
          <a:xfrm>
            <a:off x="1115431" y="2486026"/>
            <a:ext cx="1800571" cy="2380743"/>
            <a:chOff x="6012160" y="1979209"/>
            <a:chExt cx="1800571" cy="2380743"/>
          </a:xfrm>
        </p:grpSpPr>
        <p:sp>
          <p:nvSpPr>
            <p:cNvPr id="8" name="Yuvarlatılmış Dikdörtgen 7"/>
            <p:cNvSpPr/>
            <p:nvPr/>
          </p:nvSpPr>
          <p:spPr>
            <a:xfrm>
              <a:off x="6012160" y="3830527"/>
              <a:ext cx="248448" cy="47959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9" name="Yuvarlatılmış Dikdörtgen 8"/>
            <p:cNvSpPr/>
            <p:nvPr/>
          </p:nvSpPr>
          <p:spPr>
            <a:xfrm>
              <a:off x="6542615" y="3251599"/>
              <a:ext cx="226991" cy="108527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2" name="Yuvarlatılmış Dikdörtgen 11"/>
            <p:cNvSpPr/>
            <p:nvPr/>
          </p:nvSpPr>
          <p:spPr>
            <a:xfrm>
              <a:off x="7079205" y="1979209"/>
              <a:ext cx="226991" cy="238074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3" name="Yuvarlatılmış Dikdörtgen 12"/>
            <p:cNvSpPr/>
            <p:nvPr/>
          </p:nvSpPr>
          <p:spPr>
            <a:xfrm>
              <a:off x="7564283" y="3869510"/>
              <a:ext cx="248448" cy="47959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sp>
        <p:nvSpPr>
          <p:cNvPr id="4" name="Dikdörtgen 3"/>
          <p:cNvSpPr/>
          <p:nvPr/>
        </p:nvSpPr>
        <p:spPr>
          <a:xfrm>
            <a:off x="939540" y="4849561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dirty="0" smtClean="0"/>
              <a:t> [s]</a:t>
            </a:r>
            <a:endParaRPr lang="en-US" dirty="0"/>
          </a:p>
        </p:txBody>
      </p:sp>
      <p:sp>
        <p:nvSpPr>
          <p:cNvPr id="15" name="Dikdörtgen 14"/>
          <p:cNvSpPr/>
          <p:nvPr/>
        </p:nvSpPr>
        <p:spPr>
          <a:xfrm>
            <a:off x="1528969" y="4859868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[</a:t>
            </a:r>
            <a:r>
              <a:rPr lang="tr-TR" dirty="0"/>
              <a:t>n</a:t>
            </a:r>
            <a:r>
              <a:rPr lang="tr-TR" dirty="0" smtClean="0"/>
              <a:t>]</a:t>
            </a:r>
            <a:endParaRPr lang="en-US" dirty="0"/>
          </a:p>
        </p:txBody>
      </p:sp>
      <p:sp>
        <p:nvSpPr>
          <p:cNvPr id="16" name="Dikdörtgen 15"/>
          <p:cNvSpPr/>
          <p:nvPr/>
        </p:nvSpPr>
        <p:spPr>
          <a:xfrm>
            <a:off x="2044097" y="4869160"/>
            <a:ext cx="511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[</a:t>
            </a:r>
            <a:r>
              <a:rPr lang="el-GR" dirty="0">
                <a:latin typeface="Book Antiqua" panose="02040602050305030304" pitchFamily="18" charset="0"/>
              </a:rPr>
              <a:t>ε</a:t>
            </a:r>
            <a:r>
              <a:rPr lang="tr-TR" dirty="0" smtClean="0">
                <a:latin typeface="Book Antiqua" panose="02040602050305030304" pitchFamily="18" charset="0"/>
              </a:rPr>
              <a:t>I</a:t>
            </a:r>
            <a:r>
              <a:rPr lang="tr-TR" dirty="0" smtClean="0"/>
              <a:t>]</a:t>
            </a:r>
            <a:endParaRPr lang="en-US" dirty="0"/>
          </a:p>
        </p:txBody>
      </p:sp>
      <p:sp>
        <p:nvSpPr>
          <p:cNvPr id="18" name="Dikdörtgen 17"/>
          <p:cNvSpPr/>
          <p:nvPr/>
        </p:nvSpPr>
        <p:spPr>
          <a:xfrm>
            <a:off x="2577331" y="4849561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dirty="0" smtClean="0"/>
              <a:t>[k]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1112324" y="4042156"/>
            <a:ext cx="248448" cy="24999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latin typeface="+mj-lt"/>
              </a:rPr>
              <a:t>1</a:t>
            </a:r>
            <a:endParaRPr lang="en-US" sz="1400" b="1" dirty="0">
              <a:latin typeface="+mj-lt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1626786" y="3472546"/>
            <a:ext cx="248448" cy="24999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latin typeface="+mj-lt"/>
              </a:rPr>
              <a:t>2</a:t>
            </a:r>
            <a:endParaRPr lang="en-US" sz="1400" b="1" dirty="0">
              <a:latin typeface="+mj-lt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2171747" y="2192835"/>
            <a:ext cx="248448" cy="24999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latin typeface="+mj-lt"/>
              </a:rPr>
              <a:t>5</a:t>
            </a:r>
            <a:endParaRPr lang="en-US" sz="1400" b="1" dirty="0">
              <a:latin typeface="+mj-lt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2657033" y="4083897"/>
            <a:ext cx="248448" cy="24999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latin typeface="+mj-lt"/>
              </a:rPr>
              <a:t>1</a:t>
            </a:r>
            <a:endParaRPr lang="en-US" sz="1400" b="1" dirty="0">
              <a:latin typeface="+mj-lt"/>
            </a:endParaRPr>
          </a:p>
        </p:txBody>
      </p:sp>
      <p:sp>
        <p:nvSpPr>
          <p:cNvPr id="24" name="Metin kutusu 23"/>
          <p:cNvSpPr txBox="1"/>
          <p:nvPr/>
        </p:nvSpPr>
        <p:spPr>
          <a:xfrm>
            <a:off x="5508104" y="1639266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 smtClean="0"/>
              <a:t>‘</a:t>
            </a:r>
            <a:r>
              <a:rPr lang="tr-TR" sz="2000" dirty="0" smtClean="0">
                <a:solidFill>
                  <a:srgbClr val="FF0000"/>
                </a:solidFill>
              </a:rPr>
              <a:t>defter</a:t>
            </a:r>
            <a:r>
              <a:rPr lang="tr-TR" sz="2000" dirty="0" smtClean="0"/>
              <a:t>’  = [</a:t>
            </a:r>
            <a:r>
              <a:rPr lang="tr-TR" sz="2000" dirty="0" err="1" smtClean="0"/>
              <a:t>de</a:t>
            </a:r>
            <a:r>
              <a:rPr lang="tr-TR" sz="2000" dirty="0" err="1" smtClean="0">
                <a:latin typeface="Book Antiqua" panose="02040602050305030304" pitchFamily="18" charset="0"/>
              </a:rPr>
              <a:t>ft</a:t>
            </a:r>
            <a:r>
              <a:rPr lang="el-GR" sz="2000" dirty="0" smtClean="0">
                <a:latin typeface="Book Antiqua" panose="02040602050305030304" pitchFamily="18" charset="0"/>
              </a:rPr>
              <a:t>εγ</a:t>
            </a:r>
            <a:r>
              <a:rPr lang="tr-TR" sz="2000" dirty="0" smtClean="0"/>
              <a:t>]</a:t>
            </a:r>
            <a:endParaRPr lang="en-US" sz="2000" dirty="0"/>
          </a:p>
        </p:txBody>
      </p:sp>
      <p:sp>
        <p:nvSpPr>
          <p:cNvPr id="26" name="Yuvarlatılmış Dikdörtgen 25"/>
          <p:cNvSpPr/>
          <p:nvPr/>
        </p:nvSpPr>
        <p:spPr>
          <a:xfrm>
            <a:off x="5292080" y="4288396"/>
            <a:ext cx="248448" cy="4795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8" name="Yuvarlatılmış Dikdörtgen 27"/>
          <p:cNvSpPr/>
          <p:nvPr/>
        </p:nvSpPr>
        <p:spPr>
          <a:xfrm>
            <a:off x="5796136" y="2416474"/>
            <a:ext cx="226991" cy="23807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0" name="Dikdörtgen 29"/>
          <p:cNvSpPr/>
          <p:nvPr/>
        </p:nvSpPr>
        <p:spPr>
          <a:xfrm>
            <a:off x="5076056" y="4820691"/>
            <a:ext cx="519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dirty="0" smtClean="0"/>
              <a:t> [d]</a:t>
            </a:r>
            <a:endParaRPr lang="en-US" dirty="0"/>
          </a:p>
        </p:txBody>
      </p:sp>
      <p:sp>
        <p:nvSpPr>
          <p:cNvPr id="31" name="Dikdörtgen 30"/>
          <p:cNvSpPr/>
          <p:nvPr/>
        </p:nvSpPr>
        <p:spPr>
          <a:xfrm>
            <a:off x="5679912" y="4830998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[</a:t>
            </a:r>
            <a:r>
              <a:rPr lang="tr-TR" dirty="0" smtClean="0">
                <a:latin typeface="Book Antiqua" panose="02040602050305030304" pitchFamily="18" charset="0"/>
              </a:rPr>
              <a:t>e</a:t>
            </a:r>
            <a:r>
              <a:rPr lang="tr-TR" dirty="0" smtClean="0"/>
              <a:t>]</a:t>
            </a:r>
            <a:endParaRPr lang="en-US" dirty="0"/>
          </a:p>
        </p:txBody>
      </p:sp>
      <p:sp>
        <p:nvSpPr>
          <p:cNvPr id="32" name="Dikdörtgen 31"/>
          <p:cNvSpPr/>
          <p:nvPr/>
        </p:nvSpPr>
        <p:spPr>
          <a:xfrm>
            <a:off x="6195040" y="4840290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[</a:t>
            </a:r>
            <a:r>
              <a:rPr lang="tr-TR" dirty="0" smtClean="0">
                <a:latin typeface="Book Antiqua" panose="02040602050305030304" pitchFamily="18" charset="0"/>
              </a:rPr>
              <a:t>f</a:t>
            </a:r>
            <a:r>
              <a:rPr lang="tr-TR" dirty="0" smtClean="0"/>
              <a:t>]</a:t>
            </a:r>
            <a:endParaRPr lang="en-US" dirty="0"/>
          </a:p>
        </p:txBody>
      </p:sp>
      <p:sp>
        <p:nvSpPr>
          <p:cNvPr id="33" name="Dikdörtgen 32"/>
          <p:cNvSpPr/>
          <p:nvPr/>
        </p:nvSpPr>
        <p:spPr>
          <a:xfrm>
            <a:off x="6745106" y="4820691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dirty="0" smtClean="0"/>
              <a:t>[t]</a:t>
            </a:r>
            <a:endParaRPr lang="en-US" dirty="0"/>
          </a:p>
        </p:txBody>
      </p:sp>
      <p:sp>
        <p:nvSpPr>
          <p:cNvPr id="34" name="Dikdörtgen 33"/>
          <p:cNvSpPr/>
          <p:nvPr/>
        </p:nvSpPr>
        <p:spPr>
          <a:xfrm>
            <a:off x="7267420" y="4827615"/>
            <a:ext cx="4331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[</a:t>
            </a:r>
            <a:r>
              <a:rPr lang="el-GR" dirty="0">
                <a:latin typeface="Book Antiqua" panose="02040602050305030304" pitchFamily="18" charset="0"/>
              </a:rPr>
              <a:t>ε</a:t>
            </a:r>
            <a:r>
              <a:rPr lang="tr-TR" dirty="0" smtClean="0"/>
              <a:t>]</a:t>
            </a:r>
            <a:endParaRPr lang="en-US" dirty="0"/>
          </a:p>
        </p:txBody>
      </p:sp>
      <p:sp>
        <p:nvSpPr>
          <p:cNvPr id="35" name="Dikdörtgen 34"/>
          <p:cNvSpPr/>
          <p:nvPr/>
        </p:nvSpPr>
        <p:spPr>
          <a:xfrm>
            <a:off x="7812360" y="4792738"/>
            <a:ext cx="461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[</a:t>
            </a:r>
            <a:r>
              <a:rPr lang="el-GR" dirty="0">
                <a:latin typeface="Book Antiqua" panose="02040602050305030304" pitchFamily="18" charset="0"/>
              </a:rPr>
              <a:t>γ</a:t>
            </a:r>
            <a:r>
              <a:rPr lang="tr-TR" dirty="0" smtClean="0"/>
              <a:t>]</a:t>
            </a:r>
            <a:endParaRPr lang="en-US" dirty="0"/>
          </a:p>
        </p:txBody>
      </p:sp>
      <p:sp>
        <p:nvSpPr>
          <p:cNvPr id="36" name="Yuvarlatılmış Dikdörtgen 35"/>
          <p:cNvSpPr/>
          <p:nvPr/>
        </p:nvSpPr>
        <p:spPr>
          <a:xfrm>
            <a:off x="6248199" y="4295507"/>
            <a:ext cx="248448" cy="4795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7" name="Yuvarlatılmış Dikdörtgen 36"/>
          <p:cNvSpPr/>
          <p:nvPr/>
        </p:nvSpPr>
        <p:spPr>
          <a:xfrm>
            <a:off x="6815293" y="4288682"/>
            <a:ext cx="248448" cy="4795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8" name="Yuvarlatılmış Dikdörtgen 37"/>
          <p:cNvSpPr/>
          <p:nvPr/>
        </p:nvSpPr>
        <p:spPr>
          <a:xfrm>
            <a:off x="7348271" y="2375002"/>
            <a:ext cx="226991" cy="23807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9" name="Oval 38"/>
          <p:cNvSpPr/>
          <p:nvPr/>
        </p:nvSpPr>
        <p:spPr>
          <a:xfrm>
            <a:off x="5270858" y="3971092"/>
            <a:ext cx="248448" cy="24999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latin typeface="+mj-lt"/>
              </a:rPr>
              <a:t>1</a:t>
            </a:r>
            <a:endParaRPr lang="en-US" sz="1400" b="1" dirty="0">
              <a:latin typeface="+mj-lt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5772254" y="2098884"/>
            <a:ext cx="248448" cy="24999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latin typeface="+mj-lt"/>
              </a:rPr>
              <a:t>5</a:t>
            </a:r>
            <a:endParaRPr lang="en-US" sz="1400" b="1" dirty="0">
              <a:latin typeface="+mj-lt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7359762" y="2056104"/>
            <a:ext cx="248448" cy="24999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latin typeface="+mj-lt"/>
              </a:rPr>
              <a:t>5</a:t>
            </a:r>
            <a:endParaRPr lang="en-US" sz="1400" b="1" dirty="0">
              <a:latin typeface="+mj-lt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6815567" y="3971092"/>
            <a:ext cx="248448" cy="24999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latin typeface="+mj-lt"/>
              </a:rPr>
              <a:t>1</a:t>
            </a:r>
            <a:endParaRPr lang="en-US" sz="1400" b="1" dirty="0">
              <a:latin typeface="+mj-lt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6247507" y="3983061"/>
            <a:ext cx="248448" cy="24999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latin typeface="+mj-lt"/>
              </a:rPr>
              <a:t>1</a:t>
            </a:r>
            <a:endParaRPr lang="en-US" sz="1400" b="1" dirty="0">
              <a:latin typeface="+mj-lt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7913927" y="2893289"/>
            <a:ext cx="248448" cy="24999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latin typeface="+mj-lt"/>
              </a:rPr>
              <a:t>3</a:t>
            </a:r>
            <a:endParaRPr lang="en-US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1676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5884"/>
            <a:ext cx="8229600" cy="4937760"/>
          </a:xfrm>
        </p:spPr>
        <p:txBody>
          <a:bodyPr>
            <a:noAutofit/>
          </a:bodyPr>
          <a:lstStyle/>
          <a:p>
            <a:pPr lvl="0"/>
            <a:endParaRPr lang="tr-TR" sz="1200" dirty="0" smtClean="0"/>
          </a:p>
          <a:p>
            <a:pPr lvl="0"/>
            <a:r>
              <a:rPr lang="tr-TR" sz="1200" dirty="0" err="1" smtClean="0"/>
              <a:t>Carr</a:t>
            </a:r>
            <a:r>
              <a:rPr lang="tr-TR" sz="1200" dirty="0" smtClean="0"/>
              <a:t>, P. (2008). </a:t>
            </a:r>
            <a:r>
              <a:rPr lang="tr-TR" sz="1200" i="1" dirty="0" smtClean="0"/>
              <a:t>A Glossary of Phonology. </a:t>
            </a:r>
            <a:r>
              <a:rPr lang="tr-TR" sz="1200" dirty="0" smtClean="0"/>
              <a:t>Edinburgh University Press.</a:t>
            </a:r>
          </a:p>
          <a:p>
            <a:pPr lvl="0"/>
            <a:r>
              <a:rPr lang="tr-TR" sz="1200" dirty="0" smtClean="0"/>
              <a:t>Clark, J. (2007). </a:t>
            </a:r>
            <a:r>
              <a:rPr lang="tr-TR" sz="1200" i="1" dirty="0" smtClean="0"/>
              <a:t>An Introduction to Phonetics and Phonology</a:t>
            </a:r>
            <a:r>
              <a:rPr lang="tr-TR" sz="1200" dirty="0" smtClean="0"/>
              <a:t>. Üçüncü Baskı. Blackwell Yayınları.</a:t>
            </a:r>
          </a:p>
          <a:p>
            <a:pPr lvl="0"/>
            <a:r>
              <a:rPr lang="tr-TR" sz="1200" dirty="0" smtClean="0"/>
              <a:t>Crystal, D. (1980). </a:t>
            </a:r>
            <a:r>
              <a:rPr lang="tr-TR" sz="1200" i="1" dirty="0" smtClean="0"/>
              <a:t>A Dictionary of Linguistics and Phonetics</a:t>
            </a:r>
            <a:r>
              <a:rPr lang="tr-TR" sz="1200" dirty="0" smtClean="0"/>
              <a:t>. Wiley Yayınları. </a:t>
            </a:r>
          </a:p>
          <a:p>
            <a:pPr lvl="0"/>
            <a:r>
              <a:rPr lang="tr-TR" sz="1200" dirty="0" smtClean="0"/>
              <a:t>Ergenç, İ. (2002). </a:t>
            </a:r>
            <a:r>
              <a:rPr lang="tr-TR" sz="1200" i="1" dirty="0" smtClean="0"/>
              <a:t>Konuşma Dili ve Türkçenin Söyleyiş Sözlüğü</a:t>
            </a:r>
            <a:r>
              <a:rPr lang="tr-TR" sz="1200" dirty="0" smtClean="0"/>
              <a:t>. Multilingual Yayınları. </a:t>
            </a:r>
          </a:p>
          <a:p>
            <a:pPr lvl="0"/>
            <a:r>
              <a:rPr lang="tr-TR" sz="1200" dirty="0" smtClean="0"/>
              <a:t>Ergenç, İ. ve Bekar Uzun, İ.P. (2017). </a:t>
            </a:r>
            <a:r>
              <a:rPr lang="tr-TR" sz="1200" i="1" dirty="0" smtClean="0"/>
              <a:t>Türkçenin Ses Dizgesi</a:t>
            </a:r>
            <a:r>
              <a:rPr lang="tr-TR" sz="1200" dirty="0" smtClean="0"/>
              <a:t>. Seçkin Yayıncılık. Ankara. 1. Baskı.</a:t>
            </a:r>
          </a:p>
          <a:p>
            <a:pPr lvl="0"/>
            <a:r>
              <a:rPr lang="tr-TR" sz="1200" dirty="0" smtClean="0"/>
              <a:t>Gussenhoven, C. (2011). </a:t>
            </a:r>
            <a:r>
              <a:rPr lang="tr-TR" sz="1200" i="1" dirty="0" smtClean="0"/>
              <a:t>Understanding Phonology.</a:t>
            </a:r>
            <a:r>
              <a:rPr lang="tr-TR" sz="1200" dirty="0" smtClean="0"/>
              <a:t> 3. Baskı. Hodder Education.</a:t>
            </a:r>
          </a:p>
          <a:p>
            <a:pPr lvl="0"/>
            <a:r>
              <a:rPr lang="tr-TR" sz="1200" dirty="0" smtClean="0"/>
              <a:t>Johnson, K. (2003). </a:t>
            </a:r>
            <a:r>
              <a:rPr lang="tr-TR" sz="1200" i="1" dirty="0" smtClean="0"/>
              <a:t>Acoustics &amp; Auditory Phonetics</a:t>
            </a:r>
            <a:r>
              <a:rPr lang="tr-TR" sz="1200" dirty="0" smtClean="0"/>
              <a:t>. Blackwell Publishing. İkinci Baskı.</a:t>
            </a:r>
          </a:p>
          <a:p>
            <a:pPr lvl="0"/>
            <a:r>
              <a:rPr lang="tr-TR" sz="1200" dirty="0" smtClean="0"/>
              <a:t>Kent, R.D. ve Read, C. (2002). </a:t>
            </a:r>
            <a:r>
              <a:rPr lang="tr-TR" sz="1200" i="1" dirty="0" smtClean="0"/>
              <a:t>Acoustic Analysis of Speech</a:t>
            </a:r>
            <a:r>
              <a:rPr lang="tr-TR" sz="1200" dirty="0" smtClean="0"/>
              <a:t>. Thomson Learning. İkinci Baskı.</a:t>
            </a:r>
          </a:p>
          <a:p>
            <a:pPr lvl="0"/>
            <a:r>
              <a:rPr lang="tr-TR" sz="1200" dirty="0" smtClean="0"/>
              <a:t>Lacy, de P. (2007). </a:t>
            </a:r>
            <a:r>
              <a:rPr lang="tr-TR" sz="1200" i="1" dirty="0" smtClean="0"/>
              <a:t>The Cambridge Handbook of Phonology</a:t>
            </a:r>
            <a:r>
              <a:rPr lang="tr-TR" sz="1200" dirty="0" smtClean="0"/>
              <a:t>. Cambridge University Press.</a:t>
            </a:r>
          </a:p>
          <a:p>
            <a:pPr lvl="0"/>
            <a:r>
              <a:rPr lang="tr-TR" sz="1200" dirty="0" smtClean="0"/>
              <a:t>Ladefoged, P. (2005). </a:t>
            </a:r>
            <a:r>
              <a:rPr lang="tr-TR" sz="1200" i="1" dirty="0" smtClean="0"/>
              <a:t>Vowels and Consonants</a:t>
            </a:r>
            <a:r>
              <a:rPr lang="tr-TR" sz="1200" dirty="0" smtClean="0"/>
              <a:t>. Blackwell Publishing. İkinci Baskı.</a:t>
            </a:r>
          </a:p>
          <a:p>
            <a:pPr lvl="0"/>
            <a:r>
              <a:rPr lang="tr-TR" sz="1200" dirty="0" smtClean="0"/>
              <a:t>Ladefoged, P. (2006). </a:t>
            </a:r>
            <a:r>
              <a:rPr lang="tr-TR" sz="1200" i="1" dirty="0" smtClean="0"/>
              <a:t>A Course in Phonetics</a:t>
            </a:r>
            <a:r>
              <a:rPr lang="tr-TR" sz="1200" dirty="0" smtClean="0"/>
              <a:t>. Thomson/Wadsworth Yayınları. Beşinci Baskı.</a:t>
            </a:r>
          </a:p>
          <a:p>
            <a:pPr lvl="0"/>
            <a:r>
              <a:rPr lang="tr-TR" sz="1200" dirty="0" smtClean="0"/>
              <a:t>Odden, D. (2005). </a:t>
            </a:r>
            <a:r>
              <a:rPr lang="tr-TR" sz="1200" i="1" dirty="0" smtClean="0"/>
              <a:t>Introducing Phonology</a:t>
            </a:r>
            <a:r>
              <a:rPr lang="tr-TR" sz="1200" dirty="0" smtClean="0"/>
              <a:t>. Cambridge University Press.</a:t>
            </a:r>
          </a:p>
          <a:p>
            <a:pPr lvl="0"/>
            <a:r>
              <a:rPr lang="tr-TR" sz="1200" dirty="0" err="1" smtClean="0"/>
              <a:t>Reetz</a:t>
            </a:r>
            <a:r>
              <a:rPr lang="tr-TR" sz="1200" dirty="0" smtClean="0"/>
              <a:t>, H. ve Jongman, A. (2009). </a:t>
            </a:r>
            <a:r>
              <a:rPr lang="tr-TR" sz="1200" i="1" dirty="0" smtClean="0"/>
              <a:t>Phonetics: Transcription, Production, Acoustics and Perception</a:t>
            </a:r>
            <a:r>
              <a:rPr lang="tr-TR" sz="1200" dirty="0" smtClean="0"/>
              <a:t>. Blackwell Yayınları.</a:t>
            </a:r>
          </a:p>
          <a:p>
            <a:pPr lvl="0"/>
            <a:r>
              <a:rPr lang="tr-TR" sz="1200" dirty="0" smtClean="0"/>
              <a:t>Seikel, J.A., King, D.W. ve Drumright, D.G. (2009). </a:t>
            </a:r>
            <a:r>
              <a:rPr lang="tr-TR" sz="1200" i="1" dirty="0" smtClean="0"/>
              <a:t>Anatomy &amp; Physiology for Speech, Language and Hearing</a:t>
            </a:r>
            <a:r>
              <a:rPr lang="tr-TR" sz="1200" dirty="0" smtClean="0"/>
              <a:t>. 4. Baskı. Delmar Cangage Learning Yayınları.</a:t>
            </a:r>
          </a:p>
          <a:p>
            <a:pPr lvl="0"/>
            <a:r>
              <a:rPr lang="tr-TR" sz="1200" dirty="0" smtClean="0"/>
              <a:t>Stevens, K. (2000). </a:t>
            </a:r>
            <a:r>
              <a:rPr lang="tr-TR" sz="1200" i="1" dirty="0" smtClean="0"/>
              <a:t>Acoustic Phonetics</a:t>
            </a:r>
            <a:r>
              <a:rPr lang="tr-TR" sz="1200" dirty="0" smtClean="0"/>
              <a:t>. The MIT Press. Birinci Baskı.</a:t>
            </a:r>
          </a:p>
          <a:p>
            <a:pPr lvl="0"/>
            <a:r>
              <a:rPr lang="tr-TR" sz="1200" dirty="0" smtClean="0"/>
              <a:t>Zsiga, E.C. (2013). </a:t>
            </a:r>
            <a:r>
              <a:rPr lang="tr-TR" sz="1200" i="1" dirty="0" smtClean="0"/>
              <a:t>The Sounds of Language: An Introduction to Phonetics and Phonology</a:t>
            </a:r>
            <a:r>
              <a:rPr lang="tr-TR" sz="1200" dirty="0" smtClean="0"/>
              <a:t>. Wiley-Blackwell Yayınları. </a:t>
            </a:r>
          </a:p>
          <a:p>
            <a:r>
              <a:rPr lang="tr-TR" sz="1200" dirty="0" err="1"/>
              <a:t>Styler</a:t>
            </a:r>
            <a:r>
              <a:rPr lang="tr-TR" sz="1200" dirty="0"/>
              <a:t>, W. (2016). </a:t>
            </a:r>
            <a:r>
              <a:rPr lang="tr-TR" sz="1200" i="1" dirty="0"/>
              <a:t>Using </a:t>
            </a:r>
            <a:r>
              <a:rPr lang="tr-TR" sz="1200" i="1" dirty="0" err="1"/>
              <a:t>Praat</a:t>
            </a:r>
            <a:r>
              <a:rPr lang="tr-TR" sz="1200" i="1" dirty="0"/>
              <a:t> </a:t>
            </a:r>
            <a:r>
              <a:rPr lang="tr-TR" sz="1200" i="1" dirty="0" err="1"/>
              <a:t>for</a:t>
            </a:r>
            <a:r>
              <a:rPr lang="tr-TR" sz="1200" i="1" dirty="0"/>
              <a:t> </a:t>
            </a:r>
            <a:r>
              <a:rPr lang="tr-TR" sz="1200" i="1" dirty="0" err="1"/>
              <a:t>Linguistic</a:t>
            </a:r>
            <a:r>
              <a:rPr lang="tr-TR" sz="1200" i="1" dirty="0"/>
              <a:t> </a:t>
            </a:r>
            <a:r>
              <a:rPr lang="tr-TR" sz="1200" i="1" dirty="0" err="1"/>
              <a:t>Research</a:t>
            </a:r>
            <a:r>
              <a:rPr lang="tr-TR" sz="1200" dirty="0"/>
              <a:t>, </a:t>
            </a:r>
            <a:r>
              <a:rPr lang="tr-TR" sz="1200" dirty="0" err="1"/>
              <a:t>Version</a:t>
            </a:r>
            <a:r>
              <a:rPr lang="tr-TR" sz="1200" dirty="0"/>
              <a:t> 1.6.Creative </a:t>
            </a:r>
            <a:r>
              <a:rPr lang="tr-TR" sz="1200" dirty="0" err="1"/>
              <a:t>Commons</a:t>
            </a:r>
            <a:r>
              <a:rPr lang="tr-TR" sz="1200" dirty="0"/>
              <a:t>.</a:t>
            </a:r>
            <a:endParaRPr lang="en-US" sz="1200" dirty="0"/>
          </a:p>
          <a:p>
            <a:pPr lvl="0"/>
            <a:endParaRPr lang="tr-TR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Okuma Listesi</a:t>
            </a:r>
            <a:endParaRPr lang="tr-TR" sz="2800" b="1" dirty="0"/>
          </a:p>
        </p:txBody>
      </p:sp>
      <p:pic>
        <p:nvPicPr>
          <p:cNvPr id="6" name="Picture 5" descr="default_book_imag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19764" y="357166"/>
            <a:ext cx="947988" cy="642942"/>
          </a:xfrm>
          <a:prstGeom prst="rect">
            <a:avLst/>
          </a:prstGeom>
        </p:spPr>
      </p:pic>
      <p:sp>
        <p:nvSpPr>
          <p:cNvPr id="7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>
                <a:latin typeface="Gill Sans MT" panose="020B0502020104020203" pitchFamily="34" charset="0"/>
              </a:rPr>
              <a:t>Seslem ve Yapısı: </a:t>
            </a:r>
            <a:r>
              <a:rPr lang="tr-TR" altLang="tr-TR" sz="2800" dirty="0">
                <a:latin typeface="Gill Sans MT" panose="020B0502020104020203" pitchFamily="34" charset="0"/>
              </a:rPr>
              <a:t>Tipolojik 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Örüntüler</a:t>
            </a:r>
            <a:endParaRPr lang="tr-TR" altLang="tr-TR" sz="2800" dirty="0">
              <a:latin typeface="Gill Sans MT" panose="020B0502020104020203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7" y="1484784"/>
            <a:ext cx="8319868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dirty="0" smtClean="0">
                <a:latin typeface="Book Antiqua" panose="02040602050305030304" pitchFamily="18" charset="0"/>
              </a:rPr>
              <a:t>Benzer durum, </a:t>
            </a:r>
            <a:r>
              <a:rPr lang="tr-TR" b="1" dirty="0" smtClean="0">
                <a:latin typeface="Book Antiqua" panose="02040602050305030304" pitchFamily="18" charset="0"/>
              </a:rPr>
              <a:t>sonseste bulunan ünsüz sayısına göre</a:t>
            </a:r>
            <a:r>
              <a:rPr lang="tr-TR" dirty="0" smtClean="0">
                <a:latin typeface="Book Antiqua" panose="02040602050305030304" pitchFamily="18" charset="0"/>
              </a:rPr>
              <a:t> de değişim göstermektedir.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dirty="0" smtClean="0">
              <a:latin typeface="Book Antiqua" panose="0204060205030503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dirty="0" smtClean="0">
                <a:latin typeface="Book Antiqua" panose="02040602050305030304" pitchFamily="18" charset="0"/>
              </a:rPr>
              <a:t>Örneğin</a:t>
            </a:r>
            <a:r>
              <a:rPr lang="tr-TR" dirty="0">
                <a:latin typeface="Book Antiqua" panose="02040602050305030304" pitchFamily="18" charset="0"/>
              </a:rPr>
              <a:t>, </a:t>
            </a:r>
            <a:r>
              <a:rPr lang="tr-TR" b="1" dirty="0">
                <a:latin typeface="Book Antiqua" panose="02040602050305030304" pitchFamily="18" charset="0"/>
              </a:rPr>
              <a:t>Türkçede</a:t>
            </a:r>
            <a:r>
              <a:rPr lang="tr-TR" dirty="0">
                <a:latin typeface="Book Antiqua" panose="02040602050305030304" pitchFamily="18" charset="0"/>
              </a:rPr>
              <a:t> sonseste belirli sayıda ses birleşimlerinin bulunmasına izin verilirken; </a:t>
            </a:r>
            <a:r>
              <a:rPr lang="tr-TR" b="1" dirty="0">
                <a:latin typeface="Book Antiqua" panose="02040602050305030304" pitchFamily="18" charset="0"/>
              </a:rPr>
              <a:t>İtalyancada</a:t>
            </a:r>
            <a:r>
              <a:rPr lang="tr-TR" dirty="0">
                <a:latin typeface="Book Antiqua" panose="02040602050305030304" pitchFamily="18" charset="0"/>
              </a:rPr>
              <a:t> birden fazla ünsüz sonseste yer alamamaktadır. Ancak </a:t>
            </a:r>
            <a:r>
              <a:rPr lang="tr-TR" b="1" dirty="0">
                <a:latin typeface="Book Antiqua" panose="02040602050305030304" pitchFamily="18" charset="0"/>
              </a:rPr>
              <a:t>İngilizcede</a:t>
            </a:r>
            <a:r>
              <a:rPr lang="tr-TR" dirty="0">
                <a:latin typeface="Book Antiqua" panose="02040602050305030304" pitchFamily="18" charset="0"/>
              </a:rPr>
              <a:t> dört ünsüze kadar sonseste ünsüz yer </a:t>
            </a:r>
            <a:r>
              <a:rPr lang="tr-TR" dirty="0" smtClean="0">
                <a:latin typeface="Book Antiqua" panose="02040602050305030304" pitchFamily="18" charset="0"/>
              </a:rPr>
              <a:t>alabilmektedir.</a:t>
            </a:r>
          </a:p>
          <a:p>
            <a:pPr algn="just"/>
            <a:endParaRPr lang="tr-TR" dirty="0" smtClean="0">
              <a:latin typeface="Book Antiqua" panose="02040602050305030304" pitchFamily="18" charset="0"/>
            </a:endParaRPr>
          </a:p>
          <a:p>
            <a:pPr algn="just"/>
            <a:endParaRPr lang="tr-TR" dirty="0">
              <a:latin typeface="Book Antiqua" panose="02040602050305030304" pitchFamily="18" charset="0"/>
            </a:endParaRPr>
          </a:p>
          <a:p>
            <a:pPr algn="just"/>
            <a:r>
              <a:rPr lang="tr-TR" dirty="0" smtClean="0">
                <a:latin typeface="Book Antiqua" panose="02040602050305030304" pitchFamily="18" charset="0"/>
              </a:rPr>
              <a:t>	</a:t>
            </a:r>
            <a:r>
              <a:rPr lang="tr-TR" sz="2400" dirty="0" smtClean="0">
                <a:latin typeface="Book Antiqua" panose="02040602050305030304" pitchFamily="18" charset="0"/>
              </a:rPr>
              <a:t>[</a:t>
            </a:r>
            <a:r>
              <a:rPr lang="tr-TR" sz="2000" dirty="0" smtClean="0">
                <a:latin typeface="Book Antiqua" panose="02040602050305030304" pitchFamily="18" charset="0"/>
              </a:rPr>
              <a:t>san.</a:t>
            </a:r>
            <a:r>
              <a:rPr lang="tr-TR" sz="20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to</a:t>
            </a:r>
            <a:r>
              <a:rPr lang="tr-TR" sz="2000" dirty="0" smtClean="0">
                <a:latin typeface="Book Antiqua" panose="02040602050305030304" pitchFamily="18" charset="0"/>
              </a:rPr>
              <a:t>] ‘aziz’ </a:t>
            </a:r>
            <a:r>
              <a:rPr lang="tr-TR" sz="2000" i="1" dirty="0" smtClean="0">
                <a:latin typeface="Book Antiqua" panose="02040602050305030304" pitchFamily="18" charset="0"/>
              </a:rPr>
              <a:t>İtalyanca örneği</a:t>
            </a:r>
            <a:endParaRPr lang="tr-TR" sz="2000" dirty="0" smtClean="0">
              <a:latin typeface="Book Antiqua" panose="02040602050305030304" pitchFamily="18" charset="0"/>
            </a:endParaRPr>
          </a:p>
          <a:p>
            <a:pPr algn="just"/>
            <a:endParaRPr lang="tr-TR" sz="2800" dirty="0">
              <a:latin typeface="Book Antiqua" panose="02040602050305030304" pitchFamily="18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56462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latin typeface="Gill Sans MT" panose="020B0502020104020203" pitchFamily="34" charset="0"/>
              </a:rPr>
              <a:t>Seslem ve Yapısı: 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Evrensel İşleyiş</a:t>
            </a:r>
            <a:endParaRPr lang="tr-TR" altLang="tr-TR" sz="2800" b="1" dirty="0">
              <a:latin typeface="Gill Sans MT" panose="020B0502020104020203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7" y="1484784"/>
            <a:ext cx="8319868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dirty="0">
                <a:latin typeface="Book Antiqua" panose="02040602050305030304" pitchFamily="18" charset="0"/>
              </a:rPr>
              <a:t>Ünlülerin ünsüzlerin yönetmesi ilkesi çerçevesinde, diller arasında her ne kadar pek çok farklılık gözlemlenmiş olsa da, temelde seslem yapısı oluşturulurken </a:t>
            </a:r>
            <a:r>
              <a:rPr lang="tr-TR" b="1" dirty="0">
                <a:latin typeface="Book Antiqua" panose="02040602050305030304" pitchFamily="18" charset="0"/>
              </a:rPr>
              <a:t>bir ünsüz genellikle sonses konumu yerine</a:t>
            </a:r>
            <a:r>
              <a:rPr lang="tr-TR" dirty="0">
                <a:latin typeface="Book Antiqua" panose="02040602050305030304" pitchFamily="18" charset="0"/>
              </a:rPr>
              <a:t>; -gırtlak çarpmasının da etkisiyle- </a:t>
            </a:r>
            <a:r>
              <a:rPr lang="tr-TR" b="1" dirty="0">
                <a:latin typeface="Book Antiqua" panose="02040602050305030304" pitchFamily="18" charset="0"/>
              </a:rPr>
              <a:t>önses konumunda bulunmaktadır</a:t>
            </a:r>
            <a:r>
              <a:rPr lang="tr-TR" dirty="0">
                <a:latin typeface="Book Antiqua" panose="02040602050305030304" pitchFamily="18" charset="0"/>
              </a:rPr>
              <a:t>. </a:t>
            </a:r>
            <a:endParaRPr lang="tr-TR" dirty="0" smtClean="0">
              <a:latin typeface="Book Antiqua" panose="0204060205030503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dirty="0" smtClean="0">
              <a:latin typeface="Book Antiqua" panose="0204060205030503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dirty="0" smtClean="0">
                <a:latin typeface="Book Antiqua" panose="02040602050305030304" pitchFamily="18" charset="0"/>
              </a:rPr>
              <a:t>Bu </a:t>
            </a:r>
            <a:r>
              <a:rPr lang="tr-TR" dirty="0">
                <a:latin typeface="Book Antiqua" panose="02040602050305030304" pitchFamily="18" charset="0"/>
              </a:rPr>
              <a:t>durum, seslem yapısına ilişkin </a:t>
            </a:r>
            <a:r>
              <a:rPr lang="tr-TR" b="1" dirty="0">
                <a:latin typeface="Book Antiqua" panose="02040602050305030304" pitchFamily="18" charset="0"/>
              </a:rPr>
              <a:t>evrensel bir ilke özelliği </a:t>
            </a:r>
            <a:r>
              <a:rPr lang="tr-TR" dirty="0">
                <a:latin typeface="Book Antiqua" panose="02040602050305030304" pitchFamily="18" charset="0"/>
              </a:rPr>
              <a:t>göstermektedir. </a:t>
            </a:r>
            <a:r>
              <a:rPr lang="tr-TR" dirty="0" smtClean="0">
                <a:latin typeface="Book Antiqua" panose="02040602050305030304" pitchFamily="18" charset="0"/>
              </a:rPr>
              <a:t>Buna göre, ünsüzlerin </a:t>
            </a:r>
            <a:r>
              <a:rPr lang="tr-TR" dirty="0">
                <a:latin typeface="Book Antiqua" panose="02040602050305030304" pitchFamily="18" charset="0"/>
              </a:rPr>
              <a:t>seslemdeki konumlanışları kurallara dayalı olarak </a:t>
            </a:r>
            <a:r>
              <a:rPr lang="tr-TR" dirty="0" err="1">
                <a:latin typeface="Book Antiqua" panose="02040602050305030304" pitchFamily="18" charset="0"/>
              </a:rPr>
              <a:t>işlemlenirken</a:t>
            </a:r>
            <a:r>
              <a:rPr lang="tr-TR" dirty="0">
                <a:latin typeface="Book Antiqua" panose="02040602050305030304" pitchFamily="18" charset="0"/>
              </a:rPr>
              <a:t>; ünlülerin seslemdeki konumlanışı daha kurallı bir diziliş içermektedir. </a:t>
            </a:r>
            <a:endParaRPr lang="tr-TR" dirty="0" smtClean="0">
              <a:latin typeface="Book Antiqua" panose="02040602050305030304" pitchFamily="18" charset="0"/>
            </a:endParaRPr>
          </a:p>
          <a:p>
            <a:pPr algn="just"/>
            <a:endParaRPr lang="tr-TR" dirty="0" smtClean="0">
              <a:latin typeface="Book Antiqua" panose="02040602050305030304" pitchFamily="18" charset="0"/>
            </a:endParaRPr>
          </a:p>
          <a:p>
            <a:pPr algn="just"/>
            <a:endParaRPr lang="tr-TR" dirty="0">
              <a:latin typeface="Book Antiqua" panose="02040602050305030304" pitchFamily="18" charset="0"/>
            </a:endParaRPr>
          </a:p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VCV    &gt;         V.CV        *VC.V          </a:t>
            </a:r>
            <a:endParaRPr lang="tr-TR" dirty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algn="just"/>
            <a:endParaRPr lang="tr-TR" sz="3200" dirty="0">
              <a:latin typeface="Book Antiqua" panose="02040602050305030304" pitchFamily="18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175454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>
                <a:latin typeface="Gill Sans MT" panose="020B0502020104020203" pitchFamily="34" charset="0"/>
              </a:rPr>
              <a:t>Seslem ve Yapısı: </a:t>
            </a:r>
            <a:r>
              <a:rPr lang="tr-TR" altLang="tr-TR" sz="2800" dirty="0">
                <a:latin typeface="Gill Sans MT" panose="020B0502020104020203" pitchFamily="34" charset="0"/>
              </a:rPr>
              <a:t>Tipolojik 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Örüntüler</a:t>
            </a:r>
            <a:endParaRPr lang="tr-TR" altLang="tr-TR" sz="2800" dirty="0">
              <a:latin typeface="Gill Sans MT" panose="020B0502020104020203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7" y="1484784"/>
            <a:ext cx="8319868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tr-TR" sz="2000" dirty="0">
                <a:latin typeface="Book Antiqua" panose="02040602050305030304" pitchFamily="18" charset="0"/>
              </a:rPr>
              <a:t>Her seslemin bir çekirdek yapısının olması evrensel bir ilkedir, ancak bazı durumlarda örneğin </a:t>
            </a:r>
            <a:r>
              <a:rPr lang="tr-TR" sz="2000" b="1" dirty="0" err="1">
                <a:latin typeface="Book Antiqua" panose="02040602050305030304" pitchFamily="18" charset="0"/>
              </a:rPr>
              <a:t>Senufo</a:t>
            </a:r>
            <a:r>
              <a:rPr lang="tr-TR" sz="2000" dirty="0">
                <a:latin typeface="Book Antiqua" panose="02040602050305030304" pitchFamily="18" charset="0"/>
              </a:rPr>
              <a:t> dilinde (</a:t>
            </a:r>
            <a:r>
              <a:rPr lang="tr-TR" sz="2000" i="1" dirty="0" err="1">
                <a:latin typeface="Book Antiqua" panose="02040602050305030304" pitchFamily="18" charset="0"/>
              </a:rPr>
              <a:t>Kientz</a:t>
            </a:r>
            <a:r>
              <a:rPr lang="tr-TR" sz="2000" i="1" dirty="0">
                <a:latin typeface="Book Antiqua" panose="02040602050305030304" pitchFamily="18" charset="0"/>
              </a:rPr>
              <a:t>, 1979</a:t>
            </a:r>
            <a:r>
              <a:rPr lang="tr-TR" sz="2000" dirty="0">
                <a:latin typeface="Book Antiqua" panose="02040602050305030304" pitchFamily="18" charset="0"/>
              </a:rPr>
              <a:t>) önses konumu bulunurken; sonses konumu bulunmamaktadır. </a:t>
            </a:r>
            <a:endParaRPr lang="tr-TR" sz="2000" dirty="0" smtClean="0">
              <a:latin typeface="Book Antiqua" panose="0204060205030503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tr-TR" sz="2000" dirty="0">
              <a:latin typeface="Book Antiqua" panose="0204060205030503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tr-TR" sz="2000" dirty="0" smtClean="0">
              <a:latin typeface="Book Antiqua" panose="0204060205030503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tr-TR" sz="2000" dirty="0" smtClean="0">
              <a:latin typeface="Book Antiqua" panose="0204060205030503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tr-TR" sz="2000" b="1" dirty="0" err="1" smtClean="0">
                <a:latin typeface="Book Antiqua" panose="02040602050305030304" pitchFamily="18" charset="0"/>
              </a:rPr>
              <a:t>Fijian</a:t>
            </a:r>
            <a:r>
              <a:rPr lang="tr-TR" sz="2000" b="1" dirty="0" smtClean="0">
                <a:latin typeface="Book Antiqua" panose="02040602050305030304" pitchFamily="18" charset="0"/>
              </a:rPr>
              <a:t> </a:t>
            </a:r>
            <a:r>
              <a:rPr lang="tr-TR" sz="2000" b="1" dirty="0">
                <a:latin typeface="Book Antiqua" panose="02040602050305030304" pitchFamily="18" charset="0"/>
              </a:rPr>
              <a:t>gibi dillerde</a:t>
            </a:r>
            <a:r>
              <a:rPr lang="tr-TR" sz="2000" dirty="0">
                <a:latin typeface="Book Antiqua" panose="02040602050305030304" pitchFamily="18" charset="0"/>
              </a:rPr>
              <a:t> </a:t>
            </a:r>
            <a:r>
              <a:rPr lang="tr-TR" sz="2000" b="1" dirty="0">
                <a:latin typeface="Book Antiqua" panose="02040602050305030304" pitchFamily="18" charset="0"/>
              </a:rPr>
              <a:t>de</a:t>
            </a:r>
            <a:r>
              <a:rPr lang="tr-TR" sz="2000" dirty="0">
                <a:latin typeface="Book Antiqua" panose="02040602050305030304" pitchFamily="18" charset="0"/>
              </a:rPr>
              <a:t> (</a:t>
            </a:r>
            <a:r>
              <a:rPr lang="tr-TR" sz="2000" i="1" dirty="0" err="1">
                <a:latin typeface="Book Antiqua" panose="02040602050305030304" pitchFamily="18" charset="0"/>
              </a:rPr>
              <a:t>Schütz</a:t>
            </a:r>
            <a:r>
              <a:rPr lang="tr-TR" sz="2000" i="1" dirty="0">
                <a:latin typeface="Book Antiqua" panose="02040602050305030304" pitchFamily="18" charset="0"/>
              </a:rPr>
              <a:t>, 1985; </a:t>
            </a:r>
            <a:r>
              <a:rPr lang="tr-TR" sz="2000" i="1" dirty="0" err="1">
                <a:latin typeface="Book Antiqua" panose="02040602050305030304" pitchFamily="18" charset="0"/>
              </a:rPr>
              <a:t>Dixon</a:t>
            </a:r>
            <a:r>
              <a:rPr lang="tr-TR" sz="2000" i="1" dirty="0">
                <a:latin typeface="Book Antiqua" panose="02040602050305030304" pitchFamily="18" charset="0"/>
              </a:rPr>
              <a:t>, 1988; Hayes, 1995</a:t>
            </a:r>
            <a:r>
              <a:rPr lang="tr-TR" sz="2000" dirty="0">
                <a:latin typeface="Book Antiqua" panose="02040602050305030304" pitchFamily="18" charset="0"/>
              </a:rPr>
              <a:t>) önses konumu seçimliktir. Buna göre, sonses konumu olmayan sistemlerde önses konumu zorunlu olduğunda CV; </a:t>
            </a:r>
            <a:r>
              <a:rPr lang="tr-TR" sz="2000" dirty="0" smtClean="0">
                <a:latin typeface="Book Antiqua" panose="02040602050305030304" pitchFamily="18" charset="0"/>
              </a:rPr>
              <a:t>önses </a:t>
            </a:r>
            <a:r>
              <a:rPr lang="tr-TR" sz="2000" dirty="0">
                <a:latin typeface="Book Antiqua" panose="02040602050305030304" pitchFamily="18" charset="0"/>
              </a:rPr>
              <a:t>konumu seçimlik olduğunda ise CV ya V seslem türleri gözlemlenmektedir. </a:t>
            </a:r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223633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2" y="571500"/>
            <a:ext cx="8392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>
                <a:latin typeface="Gill Sans MT" panose="020B0502020104020203" pitchFamily="34" charset="0"/>
              </a:rPr>
              <a:t>Tipolojik 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Örüntüler (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Önses ve Sonses 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Sezdirimleri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)</a:t>
            </a:r>
            <a:endParaRPr lang="tr-TR" altLang="tr-TR" sz="2800" b="1" dirty="0">
              <a:latin typeface="Gill Sans MT" panose="020B0502020104020203" pitchFamily="34" charset="0"/>
            </a:endParaRPr>
          </a:p>
        </p:txBody>
      </p:sp>
      <p:grpSp>
        <p:nvGrpSpPr>
          <p:cNvPr id="15" name="Grup 14"/>
          <p:cNvGrpSpPr/>
          <p:nvPr/>
        </p:nvGrpSpPr>
        <p:grpSpPr>
          <a:xfrm>
            <a:off x="1115616" y="1844824"/>
            <a:ext cx="6552728" cy="3672408"/>
            <a:chOff x="1115616" y="2564904"/>
            <a:chExt cx="6552728" cy="3672408"/>
          </a:xfrm>
        </p:grpSpPr>
        <p:grpSp>
          <p:nvGrpSpPr>
            <p:cNvPr id="5" name="Grup 4"/>
            <p:cNvGrpSpPr/>
            <p:nvPr/>
          </p:nvGrpSpPr>
          <p:grpSpPr>
            <a:xfrm>
              <a:off x="1115616" y="2564904"/>
              <a:ext cx="6552728" cy="3024336"/>
              <a:chOff x="0" y="0"/>
              <a:chExt cx="3986645" cy="2247900"/>
            </a:xfrm>
          </p:grpSpPr>
          <p:cxnSp>
            <p:nvCxnSpPr>
              <p:cNvPr id="8" name="Düz Ok Bağlayıcısı 7"/>
              <p:cNvCxnSpPr/>
              <p:nvPr/>
            </p:nvCxnSpPr>
            <p:spPr>
              <a:xfrm>
                <a:off x="106680" y="556260"/>
                <a:ext cx="37338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Metin Kutusu 12"/>
              <p:cNvSpPr txBox="1"/>
              <p:nvPr/>
            </p:nvSpPr>
            <p:spPr>
              <a:xfrm>
                <a:off x="0" y="7620"/>
                <a:ext cx="1510145" cy="45720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2000" b="1" dirty="0">
                    <a:effectLst/>
                    <a:latin typeface="Book Antiqua" panose="020406020503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Daha az belirtili önsesler</a:t>
                </a:r>
                <a:endParaRPr lang="tr-TR" dirty="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Metin Kutusu 13"/>
              <p:cNvSpPr txBox="1"/>
              <p:nvPr/>
            </p:nvSpPr>
            <p:spPr>
              <a:xfrm>
                <a:off x="2461260" y="0"/>
                <a:ext cx="1510145" cy="45720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2000" b="1">
                    <a:effectLst/>
                    <a:latin typeface="Book Antiqua" panose="020406020503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Daha çok belirtili önsesler</a:t>
                </a:r>
                <a:endParaRPr lang="tr-TR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1" name="Düz Ok Bağlayıcısı 10"/>
              <p:cNvCxnSpPr/>
              <p:nvPr/>
            </p:nvCxnSpPr>
            <p:spPr>
              <a:xfrm>
                <a:off x="114300" y="2247900"/>
                <a:ext cx="37338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Metin Kutusu 15"/>
              <p:cNvSpPr txBox="1"/>
              <p:nvPr/>
            </p:nvSpPr>
            <p:spPr>
              <a:xfrm>
                <a:off x="144780" y="1607820"/>
                <a:ext cx="1510145" cy="45720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2000" b="1" dirty="0">
                    <a:effectLst/>
                    <a:latin typeface="Book Antiqua" panose="020406020503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Daha az belirtili sonsesler</a:t>
                </a:r>
                <a:endParaRPr lang="tr-TR" dirty="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Metin Kutusu 16"/>
              <p:cNvSpPr txBox="1"/>
              <p:nvPr/>
            </p:nvSpPr>
            <p:spPr>
              <a:xfrm>
                <a:off x="2476500" y="1600200"/>
                <a:ext cx="1510145" cy="45720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2000" b="1">
                    <a:effectLst/>
                    <a:latin typeface="Book Antiqua" panose="020406020503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Daha çok belirtili sonsesler</a:t>
                </a:r>
                <a:endParaRPr lang="tr-TR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4" name="Grup 3"/>
            <p:cNvGrpSpPr/>
            <p:nvPr/>
          </p:nvGrpSpPr>
          <p:grpSpPr>
            <a:xfrm>
              <a:off x="1619673" y="3356992"/>
              <a:ext cx="5823669" cy="2880320"/>
              <a:chOff x="1619673" y="2780928"/>
              <a:chExt cx="5823669" cy="2880320"/>
            </a:xfrm>
          </p:grpSpPr>
          <p:sp>
            <p:nvSpPr>
              <p:cNvPr id="2" name="Dikdörtgen 1"/>
              <p:cNvSpPr/>
              <p:nvPr/>
            </p:nvSpPr>
            <p:spPr>
              <a:xfrm>
                <a:off x="1619673" y="2780928"/>
                <a:ext cx="5808424" cy="10700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2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CV &gt;&gt; 		CCV &gt;&gt; CCCV</a:t>
                </a:r>
                <a:endParaRPr lang="tr-TR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24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CV </a:t>
                </a:r>
                <a:r>
                  <a:rPr lang="tr-TR" sz="2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&gt;&gt; 		V</a:t>
                </a:r>
                <a:endParaRPr lang="tr-TR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Dikdörtgen 13"/>
              <p:cNvSpPr/>
              <p:nvPr/>
            </p:nvSpPr>
            <p:spPr>
              <a:xfrm>
                <a:off x="1634918" y="5199583"/>
                <a:ext cx="580842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CV &gt;&gt; 		CVC &gt;&gt; CVCC &gt;&gt; CVCCC</a:t>
                </a:r>
              </a:p>
            </p:txBody>
          </p:sp>
        </p:grpSp>
      </p:grpSp>
      <p:sp>
        <p:nvSpPr>
          <p:cNvPr id="17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22367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>
                <a:latin typeface="Gill Sans MT" panose="020B0502020104020203" pitchFamily="34" charset="0"/>
              </a:rPr>
              <a:t>Seslem ve Yapısı: </a:t>
            </a:r>
            <a:r>
              <a:rPr lang="tr-TR" altLang="tr-TR" sz="2800" dirty="0">
                <a:latin typeface="Gill Sans MT" panose="020B0502020104020203" pitchFamily="34" charset="0"/>
              </a:rPr>
              <a:t>Tipolojik Örüntüler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7" y="1484784"/>
            <a:ext cx="83198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just"/>
            <a:endParaRPr lang="tr-TR" sz="2400" dirty="0">
              <a:latin typeface="Book Antiqua" panose="02040602050305030304" pitchFamily="18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63" y="1961543"/>
            <a:ext cx="8358215" cy="2679173"/>
          </a:xfrm>
          <a:prstGeom prst="rect">
            <a:avLst/>
          </a:prstGeom>
        </p:spPr>
      </p:pic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2331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>
                <a:latin typeface="Gill Sans MT" panose="020B0502020104020203" pitchFamily="34" charset="0"/>
              </a:rPr>
              <a:t>Seslem ve Yapısı: </a:t>
            </a:r>
            <a:r>
              <a:rPr lang="tr-TR" altLang="tr-TR" sz="2800" dirty="0">
                <a:latin typeface="Gill Sans MT" panose="020B0502020104020203" pitchFamily="34" charset="0"/>
              </a:rPr>
              <a:t>Tipolojik Örüntüler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7" y="1484784"/>
            <a:ext cx="8319868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b="1" dirty="0" smtClean="0">
                <a:latin typeface="Book Antiqua" panose="02040602050305030304" pitchFamily="18" charset="0"/>
              </a:rPr>
              <a:t>Seslem </a:t>
            </a:r>
            <a:r>
              <a:rPr lang="tr-TR" b="1" dirty="0">
                <a:latin typeface="Book Antiqua" panose="02040602050305030304" pitchFamily="18" charset="0"/>
              </a:rPr>
              <a:t>ç</a:t>
            </a:r>
            <a:r>
              <a:rPr lang="tr-TR" b="1" dirty="0" smtClean="0">
                <a:latin typeface="Book Antiqua" panose="02040602050305030304" pitchFamily="18" charset="0"/>
              </a:rPr>
              <a:t>ekirdeğinde ünlü </a:t>
            </a:r>
            <a:r>
              <a:rPr lang="tr-TR" b="1" dirty="0">
                <a:latin typeface="Book Antiqua" panose="02040602050305030304" pitchFamily="18" charset="0"/>
              </a:rPr>
              <a:t>ö</a:t>
            </a:r>
            <a:r>
              <a:rPr lang="tr-TR" b="1" dirty="0" smtClean="0">
                <a:latin typeface="Book Antiqua" panose="02040602050305030304" pitchFamily="18" charset="0"/>
              </a:rPr>
              <a:t>zelliği </a:t>
            </a:r>
            <a:r>
              <a:rPr lang="tr-TR" b="1" dirty="0">
                <a:latin typeface="Book Antiqua" panose="02040602050305030304" pitchFamily="18" charset="0"/>
              </a:rPr>
              <a:t>taşıyan sesler dışında </a:t>
            </a:r>
            <a:r>
              <a:rPr lang="tr-TR" b="1" dirty="0" err="1">
                <a:latin typeface="Book Antiqua" panose="02040602050305030304" pitchFamily="18" charset="0"/>
              </a:rPr>
              <a:t>seslemsel</a:t>
            </a:r>
            <a:r>
              <a:rPr lang="tr-TR" b="1" dirty="0">
                <a:latin typeface="Book Antiqua" panose="02040602050305030304" pitchFamily="18" charset="0"/>
              </a:rPr>
              <a:t> </a:t>
            </a:r>
            <a:r>
              <a:rPr lang="tr-TR" b="1" dirty="0" smtClean="0">
                <a:latin typeface="Book Antiqua" panose="02040602050305030304" pitchFamily="18" charset="0"/>
              </a:rPr>
              <a:t>ünsüzler</a:t>
            </a:r>
            <a:r>
              <a:rPr lang="tr-TR" b="1" dirty="0">
                <a:latin typeface="Book Antiqua" panose="02040602050305030304" pitchFamily="18" charset="0"/>
              </a:rPr>
              <a:t> </a:t>
            </a:r>
            <a:r>
              <a:rPr lang="tr-TR" b="1" dirty="0" smtClean="0">
                <a:latin typeface="Book Antiqua" panose="02040602050305030304" pitchFamily="18" charset="0"/>
              </a:rPr>
              <a:t>de </a:t>
            </a:r>
            <a:r>
              <a:rPr lang="tr-TR" b="1" dirty="0">
                <a:latin typeface="Book Antiqua" panose="02040602050305030304" pitchFamily="18" charset="0"/>
              </a:rPr>
              <a:t>olabilir</a:t>
            </a:r>
            <a:r>
              <a:rPr lang="tr-TR" b="1" dirty="0" smtClean="0">
                <a:latin typeface="Book Antiqua" panose="02040602050305030304" pitchFamily="18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b="1" dirty="0" smtClean="0">
              <a:latin typeface="Book Antiqua" panose="0204060205030503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b="1" dirty="0">
              <a:latin typeface="Book Antiqua" panose="0204060205030503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dirty="0" smtClean="0">
                <a:latin typeface="Book Antiqua" panose="02040602050305030304" pitchFamily="18" charset="0"/>
              </a:rPr>
              <a:t>Birçok </a:t>
            </a:r>
            <a:r>
              <a:rPr lang="tr-TR" dirty="0">
                <a:latin typeface="Book Antiqua" panose="02040602050305030304" pitchFamily="18" charset="0"/>
              </a:rPr>
              <a:t>dilde seslem ç</a:t>
            </a:r>
            <a:r>
              <a:rPr lang="tr-TR" dirty="0" smtClean="0">
                <a:latin typeface="Book Antiqua" panose="02040602050305030304" pitchFamily="18" charset="0"/>
              </a:rPr>
              <a:t>ekirdeğinde </a:t>
            </a:r>
            <a:r>
              <a:rPr lang="tr-TR" dirty="0">
                <a:latin typeface="Book Antiqua" panose="02040602050305030304" pitchFamily="18" charset="0"/>
              </a:rPr>
              <a:t>yalnızca </a:t>
            </a:r>
            <a:r>
              <a:rPr lang="tr-TR" dirty="0" smtClean="0">
                <a:latin typeface="Book Antiqua" panose="02040602050305030304" pitchFamily="18" charset="0"/>
              </a:rPr>
              <a:t>ünlülere </a:t>
            </a:r>
            <a:r>
              <a:rPr lang="tr-TR" dirty="0">
                <a:latin typeface="Book Antiqua" panose="02040602050305030304" pitchFamily="18" charset="0"/>
              </a:rPr>
              <a:t>izin </a:t>
            </a:r>
            <a:r>
              <a:rPr lang="tr-TR" dirty="0" smtClean="0">
                <a:latin typeface="Book Antiqua" panose="02040602050305030304" pitchFamily="18" charset="0"/>
              </a:rPr>
              <a:t>verilirken, bazı </a:t>
            </a:r>
            <a:r>
              <a:rPr lang="tr-TR" dirty="0">
                <a:latin typeface="Book Antiqua" panose="02040602050305030304" pitchFamily="18" charset="0"/>
              </a:rPr>
              <a:t>dillerde belli </a:t>
            </a:r>
            <a:r>
              <a:rPr lang="tr-TR" dirty="0" smtClean="0">
                <a:latin typeface="Book Antiqua" panose="02040602050305030304" pitchFamily="18" charset="0"/>
              </a:rPr>
              <a:t>ünsüz </a:t>
            </a:r>
            <a:r>
              <a:rPr lang="tr-TR" dirty="0">
                <a:latin typeface="Book Antiqua" panose="02040602050305030304" pitchFamily="18" charset="0"/>
              </a:rPr>
              <a:t>sesler seslem ç</a:t>
            </a:r>
            <a:r>
              <a:rPr lang="tr-TR" dirty="0" smtClean="0">
                <a:latin typeface="Book Antiqua" panose="02040602050305030304" pitchFamily="18" charset="0"/>
              </a:rPr>
              <a:t>ekirdeğini </a:t>
            </a:r>
            <a:r>
              <a:rPr lang="tr-TR" dirty="0">
                <a:latin typeface="Book Antiqua" panose="02040602050305030304" pitchFamily="18" charset="0"/>
              </a:rPr>
              <a:t>oluşturabilmektedir. </a:t>
            </a:r>
            <a:r>
              <a:rPr lang="tr-TR" dirty="0" smtClean="0">
                <a:latin typeface="Book Antiqua" panose="02040602050305030304" pitchFamily="18" charset="0"/>
              </a:rPr>
              <a:t>Bu ünsüzler </a:t>
            </a:r>
            <a:r>
              <a:rPr lang="tr-TR" dirty="0">
                <a:latin typeface="Book Antiqua" panose="02040602050305030304" pitchFamily="18" charset="0"/>
              </a:rPr>
              <a:t>genellikle </a:t>
            </a:r>
            <a:r>
              <a:rPr lang="tr-TR" dirty="0" err="1" smtClean="0">
                <a:latin typeface="Book Antiqua" panose="02040602050305030304" pitchFamily="18" charset="0"/>
              </a:rPr>
              <a:t>genizsil</a:t>
            </a:r>
            <a:r>
              <a:rPr lang="tr-TR" dirty="0" smtClean="0">
                <a:latin typeface="Book Antiqua" panose="02040602050305030304" pitchFamily="18" charset="0"/>
              </a:rPr>
              <a:t>, akıcı </a:t>
            </a:r>
            <a:r>
              <a:rPr lang="tr-TR" dirty="0">
                <a:latin typeface="Book Antiqua" panose="02040602050305030304" pitchFamily="18" charset="0"/>
              </a:rPr>
              <a:t>ve </a:t>
            </a:r>
            <a:r>
              <a:rPr lang="tr-TR" dirty="0" err="1">
                <a:latin typeface="Book Antiqua" panose="02040602050305030304" pitchFamily="18" charset="0"/>
              </a:rPr>
              <a:t>titreşimlilik</a:t>
            </a:r>
            <a:r>
              <a:rPr lang="tr-TR" dirty="0">
                <a:latin typeface="Book Antiqua" panose="02040602050305030304" pitchFamily="18" charset="0"/>
              </a:rPr>
              <a:t> ö</a:t>
            </a:r>
            <a:r>
              <a:rPr lang="tr-TR" dirty="0" smtClean="0">
                <a:latin typeface="Book Antiqua" panose="02040602050305030304" pitchFamily="18" charset="0"/>
              </a:rPr>
              <a:t>zelliğine sahip ünsüzlerdir</a:t>
            </a:r>
            <a:r>
              <a:rPr lang="tr-TR" dirty="0">
                <a:latin typeface="Book Antiqua" panose="02040602050305030304" pitchFamily="18" charset="0"/>
              </a:rPr>
              <a:t>. </a:t>
            </a:r>
            <a:endParaRPr lang="tr-TR" dirty="0" smtClean="0">
              <a:latin typeface="Book Antiqua" panose="0204060205030503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i="1" dirty="0" smtClean="0">
              <a:latin typeface="Book Antiqua" panose="0204060205030503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i="1" dirty="0">
              <a:latin typeface="Book Antiqua" panose="0204060205030503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dirty="0" smtClean="0">
                <a:latin typeface="Book Antiqua" panose="02040602050305030304" pitchFamily="18" charset="0"/>
              </a:rPr>
              <a:t>Örneğin,</a:t>
            </a:r>
            <a:r>
              <a:rPr lang="tr-TR" i="1" dirty="0" smtClean="0">
                <a:latin typeface="Book Antiqua" panose="02040602050305030304" pitchFamily="18" charset="0"/>
              </a:rPr>
              <a:t> </a:t>
            </a:r>
            <a:r>
              <a:rPr lang="tr-TR" b="1" dirty="0" err="1" smtClean="0">
                <a:latin typeface="Book Antiqua" panose="02040602050305030304" pitchFamily="18" charset="0"/>
              </a:rPr>
              <a:t>Lendu</a:t>
            </a:r>
            <a:r>
              <a:rPr lang="tr-TR" i="1" dirty="0" smtClean="0">
                <a:latin typeface="Book Antiqua" panose="02040602050305030304" pitchFamily="18" charset="0"/>
              </a:rPr>
              <a:t> </a:t>
            </a:r>
            <a:r>
              <a:rPr lang="tr-TR" dirty="0">
                <a:latin typeface="Book Antiqua" panose="02040602050305030304" pitchFamily="18" charset="0"/>
              </a:rPr>
              <a:t>dili </a:t>
            </a:r>
            <a:r>
              <a:rPr lang="tr-TR" b="1" dirty="0">
                <a:latin typeface="Book Antiqua" panose="02040602050305030304" pitchFamily="18" charset="0"/>
              </a:rPr>
              <a:t>daha </a:t>
            </a:r>
            <a:r>
              <a:rPr lang="tr-TR" b="1" dirty="0" smtClean="0">
                <a:latin typeface="Book Antiqua" panose="02040602050305030304" pitchFamily="18" charset="0"/>
              </a:rPr>
              <a:t>düşük </a:t>
            </a:r>
            <a:r>
              <a:rPr lang="tr-TR" b="1" dirty="0" err="1">
                <a:latin typeface="Book Antiqua" panose="02040602050305030304" pitchFamily="18" charset="0"/>
              </a:rPr>
              <a:t>titreşimliliğe</a:t>
            </a:r>
            <a:r>
              <a:rPr lang="tr-TR" b="1" dirty="0">
                <a:latin typeface="Book Antiqua" panose="02040602050305030304" pitchFamily="18" charset="0"/>
              </a:rPr>
              <a:t> </a:t>
            </a:r>
            <a:r>
              <a:rPr lang="tr-TR" b="1" dirty="0" smtClean="0">
                <a:latin typeface="Book Antiqua" panose="02040602050305030304" pitchFamily="18" charset="0"/>
              </a:rPr>
              <a:t>sahip ötümsüz sürtünmeli ünsüzlerin </a:t>
            </a:r>
            <a:r>
              <a:rPr lang="tr-TR" dirty="0" smtClean="0">
                <a:latin typeface="Book Antiqua" panose="02040602050305030304" pitchFamily="18" charset="0"/>
              </a:rPr>
              <a:t>seslem </a:t>
            </a:r>
            <a:r>
              <a:rPr lang="tr-TR" dirty="0">
                <a:latin typeface="Book Antiqua" panose="02040602050305030304" pitchFamily="18" charset="0"/>
              </a:rPr>
              <a:t>ç</a:t>
            </a:r>
            <a:r>
              <a:rPr lang="tr-TR" dirty="0" smtClean="0">
                <a:latin typeface="Book Antiqua" panose="02040602050305030304" pitchFamily="18" charset="0"/>
              </a:rPr>
              <a:t>ekirdeğinde </a:t>
            </a:r>
            <a:r>
              <a:rPr lang="tr-TR" dirty="0">
                <a:latin typeface="Book Antiqua" panose="02040602050305030304" pitchFamily="18" charset="0"/>
              </a:rPr>
              <a:t>bulunmasına izin vermektedir.</a:t>
            </a:r>
            <a:endParaRPr lang="tr-TR" sz="2400" dirty="0">
              <a:latin typeface="Book Antiqua" panose="02040602050305030304" pitchFamily="18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84612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>
                <a:latin typeface="Gill Sans MT" panose="020B0502020104020203" pitchFamily="34" charset="0"/>
              </a:rPr>
              <a:t>Seslem ve Yapısı: </a:t>
            </a:r>
            <a:r>
              <a:rPr lang="tr-TR" altLang="tr-TR" sz="2800" dirty="0">
                <a:latin typeface="Gill Sans MT" panose="020B0502020104020203" pitchFamily="34" charset="0"/>
              </a:rPr>
              <a:t>Tipolojik Örüntüler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6" y="1484784"/>
            <a:ext cx="8748463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sz="2000" b="1" dirty="0" smtClean="0">
                <a:latin typeface="Book Antiqua" panose="02040602050305030304" pitchFamily="18" charset="0"/>
              </a:rPr>
              <a:t>Estonca</a:t>
            </a:r>
            <a:r>
              <a:rPr lang="tr-TR" sz="2000" i="1" dirty="0" smtClean="0">
                <a:latin typeface="Book Antiqua" panose="02040602050305030304" pitchFamily="18" charset="0"/>
              </a:rPr>
              <a:t> </a:t>
            </a:r>
            <a:r>
              <a:rPr lang="tr-TR" sz="2000" dirty="0">
                <a:latin typeface="Book Antiqua" panose="02040602050305030304" pitchFamily="18" charset="0"/>
              </a:rPr>
              <a:t>(Estonya – Ural)</a:t>
            </a:r>
          </a:p>
          <a:p>
            <a:r>
              <a:rPr lang="tr-TR" sz="2000" dirty="0" err="1" smtClean="0">
                <a:latin typeface="Book Antiqua" panose="02040602050305030304" pitchFamily="18" charset="0"/>
              </a:rPr>
              <a:t>aed</a:t>
            </a:r>
            <a:r>
              <a:rPr lang="tr-TR" sz="2000" dirty="0" smtClean="0">
                <a:latin typeface="Book Antiqua" panose="02040602050305030304" pitchFamily="18" charset="0"/>
              </a:rPr>
              <a:t> </a:t>
            </a:r>
            <a:r>
              <a:rPr lang="tr-TR" sz="2000" dirty="0">
                <a:latin typeface="Book Antiqua" panose="02040602050305030304" pitchFamily="18" charset="0"/>
              </a:rPr>
              <a:t>/</a:t>
            </a:r>
            <a:r>
              <a:rPr lang="tr-TR" sz="2000" dirty="0" err="1">
                <a:latin typeface="Book Antiqua" panose="02040602050305030304" pitchFamily="18" charset="0"/>
              </a:rPr>
              <a:t>ɑe</a:t>
            </a:r>
            <a:r>
              <a:rPr lang="tr-TR" sz="2000" dirty="0">
                <a:latin typeface="Book Antiqua" panose="02040602050305030304" pitchFamily="18" charset="0"/>
              </a:rPr>
              <a:t>/ </a:t>
            </a:r>
            <a:r>
              <a:rPr lang="tr-TR" sz="2000" dirty="0" smtClean="0">
                <a:latin typeface="Book Antiqua" panose="02040602050305030304" pitchFamily="18" charset="0"/>
              </a:rPr>
              <a:t>           ‘</a:t>
            </a:r>
            <a:r>
              <a:rPr lang="tr-TR" sz="2000" dirty="0">
                <a:latin typeface="Book Antiqua" panose="02040602050305030304" pitchFamily="18" charset="0"/>
              </a:rPr>
              <a:t>ç</a:t>
            </a:r>
            <a:r>
              <a:rPr lang="tr-TR" sz="2000" dirty="0" smtClean="0">
                <a:latin typeface="Book Antiqua" panose="02040602050305030304" pitchFamily="18" charset="0"/>
              </a:rPr>
              <a:t>it’ 		</a:t>
            </a:r>
            <a:r>
              <a:rPr lang="tr-TR" sz="2000" dirty="0">
                <a:latin typeface="Book Antiqua" panose="02040602050305030304" pitchFamily="18" charset="0"/>
              </a:rPr>
              <a:t>	</a:t>
            </a:r>
            <a:r>
              <a:rPr lang="tr-TR" sz="2000" dirty="0" smtClean="0">
                <a:latin typeface="Book Antiqua" panose="02040602050305030304" pitchFamily="18" charset="0"/>
              </a:rPr>
              <a:t>	</a:t>
            </a:r>
            <a:r>
              <a:rPr lang="tr-TR" sz="2000" b="1" dirty="0" smtClean="0">
                <a:latin typeface="Book Antiqua" panose="02040602050305030304" pitchFamily="18" charset="0"/>
              </a:rPr>
              <a:t>Çift ünlü</a:t>
            </a:r>
          </a:p>
          <a:p>
            <a:endParaRPr lang="tr-TR" sz="2000" b="1" dirty="0" smtClean="0">
              <a:latin typeface="Book Antiqua" panose="02040602050305030304" pitchFamily="18" charset="0"/>
            </a:endParaRPr>
          </a:p>
          <a:p>
            <a:endParaRPr lang="tr-TR" sz="2000" b="1" dirty="0">
              <a:latin typeface="Book Antiqua" panose="02040602050305030304" pitchFamily="18" charset="0"/>
            </a:endParaRPr>
          </a:p>
          <a:p>
            <a:r>
              <a:rPr lang="tr-TR" sz="2000" b="1" dirty="0" smtClean="0">
                <a:latin typeface="Book Antiqua" panose="02040602050305030304" pitchFamily="18" charset="0"/>
              </a:rPr>
              <a:t>Portekizce</a:t>
            </a:r>
            <a:r>
              <a:rPr lang="tr-TR" sz="2000" i="1" dirty="0" smtClean="0">
                <a:latin typeface="Book Antiqua" panose="02040602050305030304" pitchFamily="18" charset="0"/>
              </a:rPr>
              <a:t> </a:t>
            </a:r>
            <a:r>
              <a:rPr lang="tr-TR" sz="2000" dirty="0">
                <a:latin typeface="Book Antiqua" panose="02040602050305030304" pitchFamily="18" charset="0"/>
              </a:rPr>
              <a:t>(Portekiz – Hint-Avrupa)</a:t>
            </a:r>
          </a:p>
          <a:p>
            <a:r>
              <a:rPr lang="tr-TR" sz="2000" dirty="0" err="1" smtClean="0">
                <a:latin typeface="Book Antiqua" panose="02040602050305030304" pitchFamily="18" charset="0"/>
              </a:rPr>
              <a:t>iguais</a:t>
            </a:r>
            <a:r>
              <a:rPr lang="tr-TR" sz="2000" dirty="0" smtClean="0">
                <a:latin typeface="Book Antiqua" panose="02040602050305030304" pitchFamily="18" charset="0"/>
              </a:rPr>
              <a:t> </a:t>
            </a:r>
            <a:r>
              <a:rPr lang="tr-TR" sz="2000" dirty="0">
                <a:latin typeface="Book Antiqua" panose="02040602050305030304" pitchFamily="18" charset="0"/>
              </a:rPr>
              <a:t>/</a:t>
            </a:r>
            <a:r>
              <a:rPr lang="tr-TR" sz="2000" dirty="0" err="1">
                <a:latin typeface="Book Antiqua" panose="02040602050305030304" pitchFamily="18" charset="0"/>
              </a:rPr>
              <a:t>uai</a:t>
            </a:r>
            <a:r>
              <a:rPr lang="tr-TR" sz="2000" dirty="0">
                <a:latin typeface="Book Antiqua" panose="02040602050305030304" pitchFamily="18" charset="0"/>
              </a:rPr>
              <a:t>/ </a:t>
            </a:r>
            <a:r>
              <a:rPr lang="tr-TR" sz="2000" dirty="0" smtClean="0">
                <a:latin typeface="Book Antiqua" panose="02040602050305030304" pitchFamily="18" charset="0"/>
              </a:rPr>
              <a:t>      ‘</a:t>
            </a:r>
            <a:r>
              <a:rPr lang="tr-TR" sz="2000" dirty="0">
                <a:latin typeface="Book Antiqua" panose="02040602050305030304" pitchFamily="18" charset="0"/>
              </a:rPr>
              <a:t>eşit</a:t>
            </a:r>
            <a:r>
              <a:rPr lang="tr-TR" sz="2000" dirty="0" smtClean="0">
                <a:latin typeface="Book Antiqua" panose="02040602050305030304" pitchFamily="18" charset="0"/>
              </a:rPr>
              <a:t>’			</a:t>
            </a:r>
            <a:r>
              <a:rPr lang="tr-TR" sz="2000" dirty="0">
                <a:latin typeface="Book Antiqua" panose="02040602050305030304" pitchFamily="18" charset="0"/>
              </a:rPr>
              <a:t>	</a:t>
            </a:r>
            <a:r>
              <a:rPr lang="tr-TR" sz="2000" b="1" dirty="0" smtClean="0">
                <a:latin typeface="Book Antiqua" panose="02040602050305030304" pitchFamily="18" charset="0"/>
              </a:rPr>
              <a:t>Üç Ünlü</a:t>
            </a:r>
            <a:endParaRPr lang="tr-TR" sz="2000" b="1" dirty="0">
              <a:latin typeface="Book Antiqua" panose="02040602050305030304" pitchFamily="18" charset="0"/>
            </a:endParaRPr>
          </a:p>
          <a:p>
            <a:endParaRPr lang="tr-TR" sz="2000" i="1" dirty="0" smtClean="0">
              <a:latin typeface="Book Antiqua" panose="02040602050305030304" pitchFamily="18" charset="0"/>
            </a:endParaRPr>
          </a:p>
          <a:p>
            <a:endParaRPr lang="tr-TR" sz="2000" i="1" dirty="0" smtClean="0">
              <a:latin typeface="Book Antiqua" panose="02040602050305030304" pitchFamily="18" charset="0"/>
            </a:endParaRPr>
          </a:p>
          <a:p>
            <a:r>
              <a:rPr lang="tr-TR" sz="2000" b="1" dirty="0" smtClean="0">
                <a:latin typeface="Book Antiqua" panose="02040602050305030304" pitchFamily="18" charset="0"/>
              </a:rPr>
              <a:t>Slovence</a:t>
            </a:r>
            <a:r>
              <a:rPr lang="tr-TR" sz="2000" i="1" dirty="0" smtClean="0">
                <a:latin typeface="Book Antiqua" panose="02040602050305030304" pitchFamily="18" charset="0"/>
              </a:rPr>
              <a:t> </a:t>
            </a:r>
            <a:r>
              <a:rPr lang="tr-TR" sz="2000" dirty="0">
                <a:latin typeface="Book Antiqua" panose="02040602050305030304" pitchFamily="18" charset="0"/>
              </a:rPr>
              <a:t>(Slovenya – Hint-Avrupa)</a:t>
            </a:r>
          </a:p>
          <a:p>
            <a:r>
              <a:rPr lang="tr-TR" sz="2000" dirty="0" err="1" smtClean="0">
                <a:latin typeface="Book Antiqua" panose="02040602050305030304" pitchFamily="18" charset="0"/>
              </a:rPr>
              <a:t>smrt</a:t>
            </a:r>
            <a:r>
              <a:rPr lang="tr-TR" sz="2000" dirty="0" smtClean="0">
                <a:latin typeface="Book Antiqua" panose="02040602050305030304" pitchFamily="18" charset="0"/>
              </a:rPr>
              <a:t> </a:t>
            </a:r>
            <a:r>
              <a:rPr lang="tr-TR" sz="2000" dirty="0">
                <a:latin typeface="Book Antiqua" panose="02040602050305030304" pitchFamily="18" charset="0"/>
              </a:rPr>
              <a:t>/</a:t>
            </a:r>
            <a:r>
              <a:rPr lang="tr-TR" sz="2000" dirty="0" err="1" smtClean="0">
                <a:latin typeface="Book Antiqua" panose="02040602050305030304" pitchFamily="18" charset="0"/>
              </a:rPr>
              <a:t>smrt</a:t>
            </a:r>
            <a:r>
              <a:rPr lang="tr-TR" sz="2000" dirty="0">
                <a:latin typeface="Book Antiqua" panose="02040602050305030304" pitchFamily="18" charset="0"/>
              </a:rPr>
              <a:t>/ </a:t>
            </a:r>
            <a:r>
              <a:rPr lang="tr-TR" sz="2000" dirty="0" smtClean="0">
                <a:latin typeface="Book Antiqua" panose="02040602050305030304" pitchFamily="18" charset="0"/>
              </a:rPr>
              <a:t>     ‘ölüm’		</a:t>
            </a:r>
            <a:r>
              <a:rPr lang="tr-TR" sz="2000" dirty="0">
                <a:latin typeface="Book Antiqua" panose="02040602050305030304" pitchFamily="18" charset="0"/>
              </a:rPr>
              <a:t>		</a:t>
            </a:r>
            <a:r>
              <a:rPr lang="tr-TR" sz="2000" b="1" dirty="0" smtClean="0">
                <a:latin typeface="Book Antiqua" panose="02040602050305030304" pitchFamily="18" charset="0"/>
              </a:rPr>
              <a:t>/r/ ünsüzü</a:t>
            </a:r>
            <a:endParaRPr lang="tr-TR" sz="2000" b="1" dirty="0">
              <a:latin typeface="Book Antiqua" panose="02040602050305030304" pitchFamily="18" charset="0"/>
            </a:endParaRPr>
          </a:p>
          <a:p>
            <a:endParaRPr lang="tr-TR" sz="2000" i="1" dirty="0" smtClean="0">
              <a:latin typeface="Book Antiqua" panose="02040602050305030304" pitchFamily="18" charset="0"/>
            </a:endParaRPr>
          </a:p>
          <a:p>
            <a:endParaRPr lang="tr-TR" sz="2000" i="1" dirty="0" smtClean="0">
              <a:latin typeface="Book Antiqua" panose="02040602050305030304" pitchFamily="18" charset="0"/>
            </a:endParaRPr>
          </a:p>
          <a:p>
            <a:r>
              <a:rPr lang="tr-TR" sz="2000" b="1" dirty="0" err="1" smtClean="0">
                <a:latin typeface="Book Antiqua" panose="02040602050305030304" pitchFamily="18" charset="0"/>
              </a:rPr>
              <a:t>Lendu</a:t>
            </a:r>
            <a:r>
              <a:rPr lang="tr-TR" sz="2000" i="1" dirty="0" smtClean="0">
                <a:latin typeface="Book Antiqua" panose="02040602050305030304" pitchFamily="18" charset="0"/>
              </a:rPr>
              <a:t> </a:t>
            </a:r>
            <a:r>
              <a:rPr lang="tr-TR" sz="2000" dirty="0">
                <a:latin typeface="Book Antiqua" panose="02040602050305030304" pitchFamily="18" charset="0"/>
              </a:rPr>
              <a:t>(Kongo – </a:t>
            </a:r>
            <a:r>
              <a:rPr lang="tr-TR" sz="2000" dirty="0" err="1">
                <a:latin typeface="Book Antiqua" panose="02040602050305030304" pitchFamily="18" charset="0"/>
              </a:rPr>
              <a:t>Nilo-Saharan</a:t>
            </a:r>
            <a:r>
              <a:rPr lang="tr-TR" sz="2000" dirty="0">
                <a:latin typeface="Book Antiqua" panose="02040602050305030304" pitchFamily="18" charset="0"/>
              </a:rPr>
              <a:t>)</a:t>
            </a:r>
          </a:p>
          <a:p>
            <a:r>
              <a:rPr lang="tr-TR" sz="2000" dirty="0" err="1" smtClean="0">
                <a:latin typeface="Book Antiqua" panose="02040602050305030304" pitchFamily="18" charset="0"/>
              </a:rPr>
              <a:t>zz</a:t>
            </a:r>
            <a:r>
              <a:rPr lang="tr-TR" sz="2000" dirty="0" smtClean="0">
                <a:latin typeface="Book Antiqua" panose="02040602050305030304" pitchFamily="18" charset="0"/>
              </a:rPr>
              <a:t>̀                         ‘</a:t>
            </a:r>
            <a:r>
              <a:rPr lang="tr-TR" sz="2000" dirty="0">
                <a:latin typeface="Book Antiqua" panose="02040602050305030304" pitchFamily="18" charset="0"/>
              </a:rPr>
              <a:t>uzan-</a:t>
            </a:r>
            <a:r>
              <a:rPr lang="tr-TR" sz="2000" dirty="0" smtClean="0">
                <a:latin typeface="Book Antiqua" panose="02040602050305030304" pitchFamily="18" charset="0"/>
              </a:rPr>
              <a:t>‘		      		</a:t>
            </a:r>
            <a:r>
              <a:rPr lang="tr-TR" sz="2000" b="1" dirty="0" smtClean="0">
                <a:latin typeface="Book Antiqua" panose="02040602050305030304" pitchFamily="18" charset="0"/>
              </a:rPr>
              <a:t>Sürtünmeli /z/ ünsüzü</a:t>
            </a:r>
            <a:endParaRPr lang="tr-TR" sz="2000" b="1" dirty="0">
              <a:latin typeface="Book Antiqua" panose="02040602050305030304" pitchFamily="18" charset="0"/>
            </a:endParaRPr>
          </a:p>
          <a:p>
            <a:r>
              <a:rPr lang="tr-TR" sz="2000" dirty="0" err="1" smtClean="0">
                <a:latin typeface="Book Antiqua" panose="02040602050305030304" pitchFamily="18" charset="0"/>
              </a:rPr>
              <a:t>tss</a:t>
            </a:r>
            <a:r>
              <a:rPr lang="tr-TR" sz="2000" dirty="0" smtClean="0">
                <a:latin typeface="Book Antiqua" panose="02040602050305030304" pitchFamily="18" charset="0"/>
              </a:rPr>
              <a:t>̀                        ‘</a:t>
            </a:r>
            <a:r>
              <a:rPr lang="tr-TR" sz="2000" dirty="0">
                <a:latin typeface="Book Antiqua" panose="02040602050305030304" pitchFamily="18" charset="0"/>
              </a:rPr>
              <a:t>ye-</a:t>
            </a:r>
            <a:r>
              <a:rPr lang="tr-TR" sz="2000" dirty="0" smtClean="0">
                <a:latin typeface="Book Antiqua" panose="02040602050305030304" pitchFamily="18" charset="0"/>
              </a:rPr>
              <a:t>‘		   		</a:t>
            </a:r>
            <a:r>
              <a:rPr lang="tr-TR" sz="2000" b="1" dirty="0" smtClean="0">
                <a:latin typeface="Book Antiqua" panose="02040602050305030304" pitchFamily="18" charset="0"/>
              </a:rPr>
              <a:t>Sürtünmesiz /s/ ünsüzü</a:t>
            </a:r>
            <a:endParaRPr lang="tr-TR" sz="3600" b="1" dirty="0">
              <a:latin typeface="Book Antiqua" panose="02040602050305030304" pitchFamily="18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195046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10777</TotalTime>
  <Words>842</Words>
  <Application>Microsoft Office PowerPoint</Application>
  <PresentationFormat>Ekran Gösterisi (4:3)</PresentationFormat>
  <Paragraphs>125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20" baseType="lpstr">
      <vt:lpstr>Arial</vt:lpstr>
      <vt:lpstr>Book Antiqua</vt:lpstr>
      <vt:lpstr>Bookman Old Style</vt:lpstr>
      <vt:lpstr>Calibri</vt:lpstr>
      <vt:lpstr>Gill Sans MT</vt:lpstr>
      <vt:lpstr>Times New Roman</vt:lpstr>
      <vt:lpstr>Wingdings</vt:lpstr>
      <vt:lpstr>Wingdings 3</vt:lpstr>
      <vt:lpstr>Origin</vt:lpstr>
      <vt:lpstr> Türkçe Ses Dizgesinin İşleyişi - II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DBB411 Bilimsel Araştırma ve Yazma Teknikleri</dc:title>
  <dc:creator>user</dc:creator>
  <cp:lastModifiedBy>Hakem</cp:lastModifiedBy>
  <cp:revision>1023</cp:revision>
  <dcterms:created xsi:type="dcterms:W3CDTF">2015-09-22T13:45:05Z</dcterms:created>
  <dcterms:modified xsi:type="dcterms:W3CDTF">2019-10-14T10:34:56Z</dcterms:modified>
</cp:coreProperties>
</file>