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8"/>
  </p:notesMasterIdLst>
  <p:sldIdLst>
    <p:sldId id="301" r:id="rId2"/>
    <p:sldId id="330" r:id="rId3"/>
    <p:sldId id="345" r:id="rId4"/>
    <p:sldId id="331" r:id="rId5"/>
    <p:sldId id="332" r:id="rId6"/>
    <p:sldId id="333" r:id="rId7"/>
    <p:sldId id="282" r:id="rId8"/>
    <p:sldId id="341" r:id="rId9"/>
    <p:sldId id="342" r:id="rId10"/>
    <p:sldId id="335" r:id="rId11"/>
    <p:sldId id="336" r:id="rId12"/>
    <p:sldId id="338" r:id="rId13"/>
    <p:sldId id="337" r:id="rId14"/>
    <p:sldId id="329" r:id="rId15"/>
    <p:sldId id="256" r:id="rId16"/>
    <p:sldId id="266" r:id="rId17"/>
    <p:sldId id="257" r:id="rId18"/>
    <p:sldId id="344" r:id="rId19"/>
    <p:sldId id="258" r:id="rId20"/>
    <p:sldId id="267" r:id="rId21"/>
    <p:sldId id="259" r:id="rId22"/>
    <p:sldId id="268" r:id="rId23"/>
    <p:sldId id="324" r:id="rId24"/>
    <p:sldId id="260" r:id="rId25"/>
    <p:sldId id="269" r:id="rId26"/>
    <p:sldId id="261" r:id="rId27"/>
    <p:sldId id="270" r:id="rId28"/>
    <p:sldId id="325" r:id="rId29"/>
    <p:sldId id="262" r:id="rId30"/>
    <p:sldId id="271" r:id="rId31"/>
    <p:sldId id="263" r:id="rId32"/>
    <p:sldId id="275" r:id="rId33"/>
    <p:sldId id="264" r:id="rId34"/>
    <p:sldId id="272" r:id="rId35"/>
    <p:sldId id="265" r:id="rId36"/>
    <p:sldId id="273" r:id="rId37"/>
    <p:sldId id="326" r:id="rId38"/>
    <p:sldId id="274" r:id="rId39"/>
    <p:sldId id="276" r:id="rId40"/>
    <p:sldId id="277" r:id="rId41"/>
    <p:sldId id="278" r:id="rId42"/>
    <p:sldId id="279" r:id="rId43"/>
    <p:sldId id="280" r:id="rId44"/>
    <p:sldId id="281" r:id="rId45"/>
    <p:sldId id="343" r:id="rId46"/>
    <p:sldId id="328" r:id="rId47"/>
    <p:sldId id="327" r:id="rId48"/>
    <p:sldId id="289" r:id="rId49"/>
    <p:sldId id="293" r:id="rId50"/>
    <p:sldId id="296" r:id="rId51"/>
    <p:sldId id="300" r:id="rId52"/>
    <p:sldId id="285" r:id="rId53"/>
    <p:sldId id="286" r:id="rId54"/>
    <p:sldId id="302" r:id="rId55"/>
    <p:sldId id="306" r:id="rId56"/>
    <p:sldId id="305" r:id="rId5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8" autoAdjust="0"/>
    <p:restoredTop sz="94803" autoAdjust="0"/>
  </p:normalViewPr>
  <p:slideViewPr>
    <p:cSldViewPr>
      <p:cViewPr varScale="1">
        <p:scale>
          <a:sx n="86" d="100"/>
          <a:sy n="86" d="100"/>
        </p:scale>
        <p:origin x="-14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tr-TR"/>
          </a:p>
        </p:txBody>
      </p:sp>
      <p:sp>
        <p:nvSpPr>
          <p:cNvPr id="1095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tr-TR"/>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95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p>
        </p:txBody>
      </p:sp>
      <p:sp>
        <p:nvSpPr>
          <p:cNvPr id="1095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tr-TR"/>
          </a:p>
        </p:txBody>
      </p:sp>
      <p:sp>
        <p:nvSpPr>
          <p:cNvPr id="1095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7BF3779-9363-48F9-A4C0-5F3A692B705E}"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59E25636-4E33-434C-B74D-6764CED924BE}" type="slidenum">
              <a:rPr lang="tr-TR" smtClean="0"/>
              <a:pPr/>
              <a:t>8</a:t>
            </a:fld>
            <a:endParaRPr lang="tr-TR"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tr-TR"/>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tr-TR"/>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tr-TR"/>
              <a:t>Asıl başlık stili için tıklatın</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tr-TR"/>
              <a:t>Asıl alt başlık stilini düzenlemek için tıklatın</a:t>
            </a:r>
          </a:p>
        </p:txBody>
      </p:sp>
      <p:sp>
        <p:nvSpPr>
          <p:cNvPr id="7" name="Rectangle 7"/>
          <p:cNvSpPr>
            <a:spLocks noGrp="1" noChangeArrowheads="1"/>
          </p:cNvSpPr>
          <p:nvPr>
            <p:ph type="dt" sz="quarter" idx="10"/>
          </p:nvPr>
        </p:nvSpPr>
        <p:spPr/>
        <p:txBody>
          <a:bodyPr/>
          <a:lstStyle>
            <a:lvl1pPr>
              <a:defRPr/>
            </a:lvl1pPr>
          </a:lstStyle>
          <a:p>
            <a:pPr>
              <a:defRPr/>
            </a:pPr>
            <a:endParaRPr lang="tr-TR"/>
          </a:p>
        </p:txBody>
      </p:sp>
      <p:sp>
        <p:nvSpPr>
          <p:cNvPr id="8" name="Rectangle 8"/>
          <p:cNvSpPr>
            <a:spLocks noGrp="1" noChangeArrowheads="1"/>
          </p:cNvSpPr>
          <p:nvPr>
            <p:ph type="ftr" sz="quarter" idx="11"/>
          </p:nvPr>
        </p:nvSpPr>
        <p:spPr/>
        <p:txBody>
          <a:bodyPr/>
          <a:lstStyle>
            <a:lvl1pPr>
              <a:defRPr/>
            </a:lvl1pPr>
          </a:lstStyle>
          <a:p>
            <a:pPr>
              <a:defRPr/>
            </a:pPr>
            <a:endParaRPr lang="tr-TR"/>
          </a:p>
        </p:txBody>
      </p:sp>
      <p:sp>
        <p:nvSpPr>
          <p:cNvPr id="9" name="Rectangle 9"/>
          <p:cNvSpPr>
            <a:spLocks noGrp="1" noChangeArrowheads="1"/>
          </p:cNvSpPr>
          <p:nvPr>
            <p:ph type="sldNum" sz="quarter" idx="12"/>
          </p:nvPr>
        </p:nvSpPr>
        <p:spPr/>
        <p:txBody>
          <a:bodyPr/>
          <a:lstStyle>
            <a:lvl1pPr>
              <a:defRPr/>
            </a:lvl1pPr>
          </a:lstStyle>
          <a:p>
            <a:pPr>
              <a:defRPr/>
            </a:pPr>
            <a:fld id="{3B62F416-5EF2-424E-982F-2F838CB5BCB9}"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endParaRPr lang="tr-TR"/>
          </a:p>
        </p:txBody>
      </p:sp>
      <p:sp>
        <p:nvSpPr>
          <p:cNvPr id="5" name="Rectangle 8"/>
          <p:cNvSpPr>
            <a:spLocks noGrp="1" noChangeArrowheads="1"/>
          </p:cNvSpPr>
          <p:nvPr>
            <p:ph type="ftr" sz="quarter" idx="11"/>
          </p:nvPr>
        </p:nvSpPr>
        <p:spPr>
          <a:ln/>
        </p:spPr>
        <p:txBody>
          <a:bodyPr/>
          <a:lstStyle>
            <a:lvl1pPr>
              <a:defRPr/>
            </a:lvl1pPr>
          </a:lstStyle>
          <a:p>
            <a:pPr>
              <a:defRPr/>
            </a:pPr>
            <a:endParaRPr lang="tr-TR"/>
          </a:p>
        </p:txBody>
      </p:sp>
      <p:sp>
        <p:nvSpPr>
          <p:cNvPr id="6" name="Rectangle 9"/>
          <p:cNvSpPr>
            <a:spLocks noGrp="1" noChangeArrowheads="1"/>
          </p:cNvSpPr>
          <p:nvPr>
            <p:ph type="sldNum" sz="quarter" idx="12"/>
          </p:nvPr>
        </p:nvSpPr>
        <p:spPr>
          <a:ln/>
        </p:spPr>
        <p:txBody>
          <a:bodyPr/>
          <a:lstStyle>
            <a:lvl1pPr>
              <a:defRPr/>
            </a:lvl1pPr>
          </a:lstStyle>
          <a:p>
            <a:pPr>
              <a:defRPr/>
            </a:pPr>
            <a:fld id="{EC5E7019-0D78-45E2-991F-0013FA6CA12C}"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15100" y="609600"/>
            <a:ext cx="1943100" cy="5486400"/>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85800" y="609600"/>
            <a:ext cx="5676900" cy="5486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endParaRPr lang="tr-TR"/>
          </a:p>
        </p:txBody>
      </p:sp>
      <p:sp>
        <p:nvSpPr>
          <p:cNvPr id="5" name="Rectangle 8"/>
          <p:cNvSpPr>
            <a:spLocks noGrp="1" noChangeArrowheads="1"/>
          </p:cNvSpPr>
          <p:nvPr>
            <p:ph type="ftr" sz="quarter" idx="11"/>
          </p:nvPr>
        </p:nvSpPr>
        <p:spPr>
          <a:ln/>
        </p:spPr>
        <p:txBody>
          <a:bodyPr/>
          <a:lstStyle>
            <a:lvl1pPr>
              <a:defRPr/>
            </a:lvl1pPr>
          </a:lstStyle>
          <a:p>
            <a:pPr>
              <a:defRPr/>
            </a:pPr>
            <a:endParaRPr lang="tr-TR"/>
          </a:p>
        </p:txBody>
      </p:sp>
      <p:sp>
        <p:nvSpPr>
          <p:cNvPr id="6" name="Rectangle 9"/>
          <p:cNvSpPr>
            <a:spLocks noGrp="1" noChangeArrowheads="1"/>
          </p:cNvSpPr>
          <p:nvPr>
            <p:ph type="sldNum" sz="quarter" idx="12"/>
          </p:nvPr>
        </p:nvSpPr>
        <p:spPr>
          <a:ln/>
        </p:spPr>
        <p:txBody>
          <a:bodyPr/>
          <a:lstStyle>
            <a:lvl1pPr>
              <a:defRPr/>
            </a:lvl1pPr>
          </a:lstStyle>
          <a:p>
            <a:pPr>
              <a:defRPr/>
            </a:pPr>
            <a:fld id="{CB357048-346D-4E10-8345-FB78C2A97789}"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7"/>
          <p:cNvSpPr>
            <a:spLocks noGrp="1" noChangeArrowheads="1"/>
          </p:cNvSpPr>
          <p:nvPr>
            <p:ph type="dt" sz="half" idx="10"/>
          </p:nvPr>
        </p:nvSpPr>
        <p:spPr>
          <a:ln/>
        </p:spPr>
        <p:txBody>
          <a:bodyPr/>
          <a:lstStyle>
            <a:lvl1pPr>
              <a:defRPr/>
            </a:lvl1pPr>
          </a:lstStyle>
          <a:p>
            <a:pPr>
              <a:defRPr/>
            </a:pPr>
            <a:endParaRPr lang="tr-TR"/>
          </a:p>
        </p:txBody>
      </p:sp>
      <p:sp>
        <p:nvSpPr>
          <p:cNvPr id="5" name="Rectangle 8"/>
          <p:cNvSpPr>
            <a:spLocks noGrp="1" noChangeArrowheads="1"/>
          </p:cNvSpPr>
          <p:nvPr>
            <p:ph type="ftr" sz="quarter" idx="11"/>
          </p:nvPr>
        </p:nvSpPr>
        <p:spPr>
          <a:ln/>
        </p:spPr>
        <p:txBody>
          <a:bodyPr/>
          <a:lstStyle>
            <a:lvl1pPr>
              <a:defRPr/>
            </a:lvl1pPr>
          </a:lstStyle>
          <a:p>
            <a:pPr>
              <a:defRPr/>
            </a:pPr>
            <a:endParaRPr lang="tr-TR"/>
          </a:p>
        </p:txBody>
      </p:sp>
      <p:sp>
        <p:nvSpPr>
          <p:cNvPr id="6" name="Rectangle 9"/>
          <p:cNvSpPr>
            <a:spLocks noGrp="1" noChangeArrowheads="1"/>
          </p:cNvSpPr>
          <p:nvPr>
            <p:ph type="sldNum" sz="quarter" idx="12"/>
          </p:nvPr>
        </p:nvSpPr>
        <p:spPr>
          <a:ln/>
        </p:spPr>
        <p:txBody>
          <a:bodyPr/>
          <a:lstStyle>
            <a:lvl1pPr>
              <a:defRPr/>
            </a:lvl1pPr>
          </a:lstStyle>
          <a:p>
            <a:pPr>
              <a:defRPr/>
            </a:pPr>
            <a:fld id="{5267C134-9D34-4EC8-88DE-FB31E809D37A}"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7"/>
          <p:cNvSpPr>
            <a:spLocks noGrp="1" noChangeArrowheads="1"/>
          </p:cNvSpPr>
          <p:nvPr>
            <p:ph type="dt" sz="half" idx="10"/>
          </p:nvPr>
        </p:nvSpPr>
        <p:spPr>
          <a:ln/>
        </p:spPr>
        <p:txBody>
          <a:bodyPr/>
          <a:lstStyle>
            <a:lvl1pPr>
              <a:defRPr/>
            </a:lvl1pPr>
          </a:lstStyle>
          <a:p>
            <a:pPr>
              <a:defRPr/>
            </a:pPr>
            <a:endParaRPr lang="tr-TR"/>
          </a:p>
        </p:txBody>
      </p:sp>
      <p:sp>
        <p:nvSpPr>
          <p:cNvPr id="5" name="Rectangle 8"/>
          <p:cNvSpPr>
            <a:spLocks noGrp="1" noChangeArrowheads="1"/>
          </p:cNvSpPr>
          <p:nvPr>
            <p:ph type="ftr" sz="quarter" idx="11"/>
          </p:nvPr>
        </p:nvSpPr>
        <p:spPr>
          <a:ln/>
        </p:spPr>
        <p:txBody>
          <a:bodyPr/>
          <a:lstStyle>
            <a:lvl1pPr>
              <a:defRPr/>
            </a:lvl1pPr>
          </a:lstStyle>
          <a:p>
            <a:pPr>
              <a:defRPr/>
            </a:pPr>
            <a:endParaRPr lang="tr-TR"/>
          </a:p>
        </p:txBody>
      </p:sp>
      <p:sp>
        <p:nvSpPr>
          <p:cNvPr id="6" name="Rectangle 9"/>
          <p:cNvSpPr>
            <a:spLocks noGrp="1" noChangeArrowheads="1"/>
          </p:cNvSpPr>
          <p:nvPr>
            <p:ph type="sldNum" sz="quarter" idx="12"/>
          </p:nvPr>
        </p:nvSpPr>
        <p:spPr>
          <a:ln/>
        </p:spPr>
        <p:txBody>
          <a:bodyPr/>
          <a:lstStyle>
            <a:lvl1pPr>
              <a:defRPr/>
            </a:lvl1pPr>
          </a:lstStyle>
          <a:p>
            <a:pPr>
              <a:defRPr/>
            </a:pPr>
            <a:fld id="{805230EB-5418-467B-A5C0-BE336113A866}"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7"/>
          <p:cNvSpPr>
            <a:spLocks noGrp="1" noChangeArrowheads="1"/>
          </p:cNvSpPr>
          <p:nvPr>
            <p:ph type="dt" sz="half" idx="10"/>
          </p:nvPr>
        </p:nvSpPr>
        <p:spPr>
          <a:ln/>
        </p:spPr>
        <p:txBody>
          <a:bodyPr/>
          <a:lstStyle>
            <a:lvl1pPr>
              <a:defRPr/>
            </a:lvl1pPr>
          </a:lstStyle>
          <a:p>
            <a:pPr>
              <a:defRPr/>
            </a:pPr>
            <a:endParaRPr lang="tr-TR"/>
          </a:p>
        </p:txBody>
      </p:sp>
      <p:sp>
        <p:nvSpPr>
          <p:cNvPr id="6" name="Rectangle 8"/>
          <p:cNvSpPr>
            <a:spLocks noGrp="1" noChangeArrowheads="1"/>
          </p:cNvSpPr>
          <p:nvPr>
            <p:ph type="ftr" sz="quarter" idx="11"/>
          </p:nvPr>
        </p:nvSpPr>
        <p:spPr>
          <a:ln/>
        </p:spPr>
        <p:txBody>
          <a:bodyPr/>
          <a:lstStyle>
            <a:lvl1pPr>
              <a:defRPr/>
            </a:lvl1pPr>
          </a:lstStyle>
          <a:p>
            <a:pPr>
              <a:defRPr/>
            </a:pPr>
            <a:endParaRPr lang="tr-TR"/>
          </a:p>
        </p:txBody>
      </p:sp>
      <p:sp>
        <p:nvSpPr>
          <p:cNvPr id="7" name="Rectangle 9"/>
          <p:cNvSpPr>
            <a:spLocks noGrp="1" noChangeArrowheads="1"/>
          </p:cNvSpPr>
          <p:nvPr>
            <p:ph type="sldNum" sz="quarter" idx="12"/>
          </p:nvPr>
        </p:nvSpPr>
        <p:spPr>
          <a:ln/>
        </p:spPr>
        <p:txBody>
          <a:bodyPr/>
          <a:lstStyle>
            <a:lvl1pPr>
              <a:defRPr/>
            </a:lvl1pPr>
          </a:lstStyle>
          <a:p>
            <a:pPr>
              <a:defRPr/>
            </a:pPr>
            <a:fld id="{93469439-7B74-49F7-99E1-9749347A7018}"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7"/>
          <p:cNvSpPr>
            <a:spLocks noGrp="1" noChangeArrowheads="1"/>
          </p:cNvSpPr>
          <p:nvPr>
            <p:ph type="dt" sz="half" idx="10"/>
          </p:nvPr>
        </p:nvSpPr>
        <p:spPr>
          <a:ln/>
        </p:spPr>
        <p:txBody>
          <a:bodyPr/>
          <a:lstStyle>
            <a:lvl1pPr>
              <a:defRPr/>
            </a:lvl1pPr>
          </a:lstStyle>
          <a:p>
            <a:pPr>
              <a:defRPr/>
            </a:pPr>
            <a:endParaRPr lang="tr-TR"/>
          </a:p>
        </p:txBody>
      </p:sp>
      <p:sp>
        <p:nvSpPr>
          <p:cNvPr id="8" name="Rectangle 8"/>
          <p:cNvSpPr>
            <a:spLocks noGrp="1" noChangeArrowheads="1"/>
          </p:cNvSpPr>
          <p:nvPr>
            <p:ph type="ftr" sz="quarter" idx="11"/>
          </p:nvPr>
        </p:nvSpPr>
        <p:spPr>
          <a:ln/>
        </p:spPr>
        <p:txBody>
          <a:bodyPr/>
          <a:lstStyle>
            <a:lvl1pPr>
              <a:defRPr/>
            </a:lvl1pPr>
          </a:lstStyle>
          <a:p>
            <a:pPr>
              <a:defRPr/>
            </a:pPr>
            <a:endParaRPr lang="tr-TR"/>
          </a:p>
        </p:txBody>
      </p:sp>
      <p:sp>
        <p:nvSpPr>
          <p:cNvPr id="9" name="Rectangle 9"/>
          <p:cNvSpPr>
            <a:spLocks noGrp="1" noChangeArrowheads="1"/>
          </p:cNvSpPr>
          <p:nvPr>
            <p:ph type="sldNum" sz="quarter" idx="12"/>
          </p:nvPr>
        </p:nvSpPr>
        <p:spPr>
          <a:ln/>
        </p:spPr>
        <p:txBody>
          <a:bodyPr/>
          <a:lstStyle>
            <a:lvl1pPr>
              <a:defRPr/>
            </a:lvl1pPr>
          </a:lstStyle>
          <a:p>
            <a:pPr>
              <a:defRPr/>
            </a:pPr>
            <a:fld id="{8465946D-FA62-4E66-AA36-160508B233CC}"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7"/>
          <p:cNvSpPr>
            <a:spLocks noGrp="1" noChangeArrowheads="1"/>
          </p:cNvSpPr>
          <p:nvPr>
            <p:ph type="dt" sz="half" idx="10"/>
          </p:nvPr>
        </p:nvSpPr>
        <p:spPr>
          <a:ln/>
        </p:spPr>
        <p:txBody>
          <a:bodyPr/>
          <a:lstStyle>
            <a:lvl1pPr>
              <a:defRPr/>
            </a:lvl1pPr>
          </a:lstStyle>
          <a:p>
            <a:pPr>
              <a:defRPr/>
            </a:pPr>
            <a:endParaRPr lang="tr-TR"/>
          </a:p>
        </p:txBody>
      </p:sp>
      <p:sp>
        <p:nvSpPr>
          <p:cNvPr id="4" name="Rectangle 8"/>
          <p:cNvSpPr>
            <a:spLocks noGrp="1" noChangeArrowheads="1"/>
          </p:cNvSpPr>
          <p:nvPr>
            <p:ph type="ftr" sz="quarter" idx="11"/>
          </p:nvPr>
        </p:nvSpPr>
        <p:spPr>
          <a:ln/>
        </p:spPr>
        <p:txBody>
          <a:bodyPr/>
          <a:lstStyle>
            <a:lvl1pPr>
              <a:defRPr/>
            </a:lvl1pPr>
          </a:lstStyle>
          <a:p>
            <a:pPr>
              <a:defRPr/>
            </a:pPr>
            <a:endParaRPr lang="tr-TR"/>
          </a:p>
        </p:txBody>
      </p:sp>
      <p:sp>
        <p:nvSpPr>
          <p:cNvPr id="5" name="Rectangle 9"/>
          <p:cNvSpPr>
            <a:spLocks noGrp="1" noChangeArrowheads="1"/>
          </p:cNvSpPr>
          <p:nvPr>
            <p:ph type="sldNum" sz="quarter" idx="12"/>
          </p:nvPr>
        </p:nvSpPr>
        <p:spPr>
          <a:ln/>
        </p:spPr>
        <p:txBody>
          <a:bodyPr/>
          <a:lstStyle>
            <a:lvl1pPr>
              <a:defRPr/>
            </a:lvl1pPr>
          </a:lstStyle>
          <a:p>
            <a:pPr>
              <a:defRPr/>
            </a:pPr>
            <a:fld id="{B38DE29C-602D-42CE-88BB-39EEEBF39C9D}"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tr-TR"/>
          </a:p>
        </p:txBody>
      </p:sp>
      <p:sp>
        <p:nvSpPr>
          <p:cNvPr id="3" name="Rectangle 8"/>
          <p:cNvSpPr>
            <a:spLocks noGrp="1" noChangeArrowheads="1"/>
          </p:cNvSpPr>
          <p:nvPr>
            <p:ph type="ftr" sz="quarter" idx="11"/>
          </p:nvPr>
        </p:nvSpPr>
        <p:spPr>
          <a:ln/>
        </p:spPr>
        <p:txBody>
          <a:bodyPr/>
          <a:lstStyle>
            <a:lvl1pPr>
              <a:defRPr/>
            </a:lvl1pPr>
          </a:lstStyle>
          <a:p>
            <a:pPr>
              <a:defRPr/>
            </a:pPr>
            <a:endParaRPr lang="tr-TR"/>
          </a:p>
        </p:txBody>
      </p:sp>
      <p:sp>
        <p:nvSpPr>
          <p:cNvPr id="4" name="Rectangle 9"/>
          <p:cNvSpPr>
            <a:spLocks noGrp="1" noChangeArrowheads="1"/>
          </p:cNvSpPr>
          <p:nvPr>
            <p:ph type="sldNum" sz="quarter" idx="12"/>
          </p:nvPr>
        </p:nvSpPr>
        <p:spPr>
          <a:ln/>
        </p:spPr>
        <p:txBody>
          <a:bodyPr/>
          <a:lstStyle>
            <a:lvl1pPr>
              <a:defRPr/>
            </a:lvl1pPr>
          </a:lstStyle>
          <a:p>
            <a:pPr>
              <a:defRPr/>
            </a:pPr>
            <a:fld id="{51C2A9AC-B2F5-4343-BA9E-C4571ED7139B}"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7"/>
          <p:cNvSpPr>
            <a:spLocks noGrp="1" noChangeArrowheads="1"/>
          </p:cNvSpPr>
          <p:nvPr>
            <p:ph type="dt" sz="half" idx="10"/>
          </p:nvPr>
        </p:nvSpPr>
        <p:spPr>
          <a:ln/>
        </p:spPr>
        <p:txBody>
          <a:bodyPr/>
          <a:lstStyle>
            <a:lvl1pPr>
              <a:defRPr/>
            </a:lvl1pPr>
          </a:lstStyle>
          <a:p>
            <a:pPr>
              <a:defRPr/>
            </a:pPr>
            <a:endParaRPr lang="tr-TR"/>
          </a:p>
        </p:txBody>
      </p:sp>
      <p:sp>
        <p:nvSpPr>
          <p:cNvPr id="6" name="Rectangle 8"/>
          <p:cNvSpPr>
            <a:spLocks noGrp="1" noChangeArrowheads="1"/>
          </p:cNvSpPr>
          <p:nvPr>
            <p:ph type="ftr" sz="quarter" idx="11"/>
          </p:nvPr>
        </p:nvSpPr>
        <p:spPr>
          <a:ln/>
        </p:spPr>
        <p:txBody>
          <a:bodyPr/>
          <a:lstStyle>
            <a:lvl1pPr>
              <a:defRPr/>
            </a:lvl1pPr>
          </a:lstStyle>
          <a:p>
            <a:pPr>
              <a:defRPr/>
            </a:pPr>
            <a:endParaRPr lang="tr-TR"/>
          </a:p>
        </p:txBody>
      </p:sp>
      <p:sp>
        <p:nvSpPr>
          <p:cNvPr id="7" name="Rectangle 9"/>
          <p:cNvSpPr>
            <a:spLocks noGrp="1" noChangeArrowheads="1"/>
          </p:cNvSpPr>
          <p:nvPr>
            <p:ph type="sldNum" sz="quarter" idx="12"/>
          </p:nvPr>
        </p:nvSpPr>
        <p:spPr>
          <a:ln/>
        </p:spPr>
        <p:txBody>
          <a:bodyPr/>
          <a:lstStyle>
            <a:lvl1pPr>
              <a:defRPr/>
            </a:lvl1pPr>
          </a:lstStyle>
          <a:p>
            <a:pPr>
              <a:defRPr/>
            </a:pPr>
            <a:fld id="{83AFA17D-3B85-4100-A1F8-B77B35D6E34D}"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7"/>
          <p:cNvSpPr>
            <a:spLocks noGrp="1" noChangeArrowheads="1"/>
          </p:cNvSpPr>
          <p:nvPr>
            <p:ph type="dt" sz="half" idx="10"/>
          </p:nvPr>
        </p:nvSpPr>
        <p:spPr>
          <a:ln/>
        </p:spPr>
        <p:txBody>
          <a:bodyPr/>
          <a:lstStyle>
            <a:lvl1pPr>
              <a:defRPr/>
            </a:lvl1pPr>
          </a:lstStyle>
          <a:p>
            <a:pPr>
              <a:defRPr/>
            </a:pPr>
            <a:endParaRPr lang="tr-TR"/>
          </a:p>
        </p:txBody>
      </p:sp>
      <p:sp>
        <p:nvSpPr>
          <p:cNvPr id="6" name="Rectangle 8"/>
          <p:cNvSpPr>
            <a:spLocks noGrp="1" noChangeArrowheads="1"/>
          </p:cNvSpPr>
          <p:nvPr>
            <p:ph type="ftr" sz="quarter" idx="11"/>
          </p:nvPr>
        </p:nvSpPr>
        <p:spPr>
          <a:ln/>
        </p:spPr>
        <p:txBody>
          <a:bodyPr/>
          <a:lstStyle>
            <a:lvl1pPr>
              <a:defRPr/>
            </a:lvl1pPr>
          </a:lstStyle>
          <a:p>
            <a:pPr>
              <a:defRPr/>
            </a:pPr>
            <a:endParaRPr lang="tr-TR"/>
          </a:p>
        </p:txBody>
      </p:sp>
      <p:sp>
        <p:nvSpPr>
          <p:cNvPr id="7" name="Rectangle 9"/>
          <p:cNvSpPr>
            <a:spLocks noGrp="1" noChangeArrowheads="1"/>
          </p:cNvSpPr>
          <p:nvPr>
            <p:ph type="sldNum" sz="quarter" idx="12"/>
          </p:nvPr>
        </p:nvSpPr>
        <p:spPr>
          <a:ln/>
        </p:spPr>
        <p:txBody>
          <a:bodyPr/>
          <a:lstStyle>
            <a:lvl1pPr>
              <a:defRPr/>
            </a:lvl1pPr>
          </a:lstStyle>
          <a:p>
            <a:pPr>
              <a:defRPr/>
            </a:pPr>
            <a:fld id="{6B553CCD-EB00-469A-B12E-D685CC00D2C5}"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050"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tr-TR"/>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tr-TR"/>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tr-TR" smtClean="0"/>
              <a:t>Asıl başlık stili için tıklatın</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n-lt"/>
              </a:defRPr>
            </a:lvl1pPr>
          </a:lstStyle>
          <a:p>
            <a:pPr>
              <a:defRPr/>
            </a:pPr>
            <a:endParaRPr lang="tr-TR"/>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n-lt"/>
              </a:defRPr>
            </a:lvl1pPr>
          </a:lstStyle>
          <a:p>
            <a:pPr>
              <a:defRPr/>
            </a:pPr>
            <a:endParaRPr lang="tr-TR"/>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mn-lt"/>
              </a:defRPr>
            </a:lvl1pPr>
          </a:lstStyle>
          <a:p>
            <a:pPr>
              <a:defRPr/>
            </a:pPr>
            <a:fld id="{CA034DC9-19DF-45E5-9829-3F604035B705}" type="slidenum">
              <a:rPr lang="tr-TR"/>
              <a:pPr>
                <a:defRPr/>
              </a:pPr>
              <a:t>‹#›</a:t>
            </a:fld>
            <a:endParaRPr lang="tr-TR"/>
          </a:p>
        </p:txBody>
      </p:sp>
      <p:sp>
        <p:nvSpPr>
          <p:cNvPr id="2"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Tree>
  </p:cSld>
  <p:clrMap bg1="dk2" tx1="lt1" bg2="dk1" tx2="lt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900113" y="1844675"/>
            <a:ext cx="7772400" cy="1143000"/>
          </a:xfrm>
        </p:spPr>
        <p:txBody>
          <a:bodyPr/>
          <a:lstStyle/>
          <a:p>
            <a:pPr eaLnBrk="1" hangingPunct="1">
              <a:defRPr/>
            </a:pPr>
            <a:r>
              <a:rPr lang="tr-TR" sz="4800" b="1" dirty="0" smtClean="0">
                <a:latin typeface="Comic Sans MS" pitchFamily="66" charset="0"/>
              </a:rPr>
              <a:t>KÖK KANAL MORFOLOJİLERİ </a:t>
            </a:r>
            <a:br>
              <a:rPr lang="tr-TR" sz="4800" b="1" dirty="0" smtClean="0">
                <a:latin typeface="Comic Sans MS" pitchFamily="66" charset="0"/>
              </a:rPr>
            </a:br>
            <a:r>
              <a:rPr lang="tr-TR" sz="4800" b="1" dirty="0" smtClean="0">
                <a:latin typeface="Comic Sans MS" pitchFamily="66" charset="0"/>
              </a:rPr>
              <a:t>VE GİRİŞ KAVİTESİ PREPARASYONLARI</a:t>
            </a:r>
          </a:p>
        </p:txBody>
      </p:sp>
      <p:sp>
        <p:nvSpPr>
          <p:cNvPr id="4099" name="Text Box 4"/>
          <p:cNvSpPr txBox="1">
            <a:spLocks noChangeArrowheads="1"/>
          </p:cNvSpPr>
          <p:nvPr/>
        </p:nvSpPr>
        <p:spPr bwMode="auto">
          <a:xfrm>
            <a:off x="4140200" y="5876925"/>
            <a:ext cx="4546600" cy="457200"/>
          </a:xfrm>
          <a:prstGeom prst="rect">
            <a:avLst/>
          </a:prstGeom>
          <a:noFill/>
          <a:ln w="9525">
            <a:noFill/>
            <a:miter lim="800000"/>
            <a:headEnd/>
            <a:tailEnd/>
          </a:ln>
        </p:spPr>
        <p:txBody>
          <a:bodyPr wrap="none">
            <a:spAutoFit/>
          </a:bodyPr>
          <a:lstStyle/>
          <a:p>
            <a:r>
              <a:rPr lang="tr-TR" b="1">
                <a:solidFill>
                  <a:schemeClr val="folHlink"/>
                </a:solidFill>
              </a:rPr>
              <a:t>Prof.Dr. Fatmagül ZIRAMAN</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fade">
                                      <p:cBhvr>
                                        <p:cTn id="7" dur="768" decel="100000"/>
                                        <p:tgtEl>
                                          <p:spTgt spid="87042"/>
                                        </p:tgtEl>
                                      </p:cBhvr>
                                    </p:animEffect>
                                    <p:animScale>
                                      <p:cBhvr>
                                        <p:cTn id="8" dur="768" decel="100000"/>
                                        <p:tgtEl>
                                          <p:spTgt spid="87042"/>
                                        </p:tgtEl>
                                      </p:cBhvr>
                                      <p:from x="10000" y="10000"/>
                                      <p:to x="200000" y="450000"/>
                                    </p:animScale>
                                    <p:animScale>
                                      <p:cBhvr>
                                        <p:cTn id="9" dur="1230" accel="100000" fill="hold">
                                          <p:stCondLst>
                                            <p:cond delay="768"/>
                                          </p:stCondLst>
                                        </p:cTn>
                                        <p:tgtEl>
                                          <p:spTgt spid="87042"/>
                                        </p:tgtEl>
                                      </p:cBhvr>
                                      <p:from x="200000" y="450000"/>
                                      <p:to x="100000" y="100000"/>
                                    </p:animScale>
                                    <p:set>
                                      <p:cBhvr>
                                        <p:cTn id="10" dur="768" fill="hold"/>
                                        <p:tgtEl>
                                          <p:spTgt spid="87042"/>
                                        </p:tgtEl>
                                        <p:attrNameLst>
                                          <p:attrName>ppt_x</p:attrName>
                                        </p:attrNameLst>
                                      </p:cBhvr>
                                      <p:to>
                                        <p:strVal val="(0.5)"/>
                                      </p:to>
                                    </p:set>
                                    <p:anim from="(0.5)" to="(#ppt_x)" calcmode="lin" valueType="num">
                                      <p:cBhvr>
                                        <p:cTn id="11" dur="1230" accel="100000" fill="hold">
                                          <p:stCondLst>
                                            <p:cond delay="768"/>
                                          </p:stCondLst>
                                        </p:cTn>
                                        <p:tgtEl>
                                          <p:spTgt spid="87042"/>
                                        </p:tgtEl>
                                        <p:attrNameLst>
                                          <p:attrName>ppt_x</p:attrName>
                                        </p:attrNameLst>
                                      </p:cBhvr>
                                    </p:anim>
                                    <p:set>
                                      <p:cBhvr>
                                        <p:cTn id="12" dur="768" fill="hold"/>
                                        <p:tgtEl>
                                          <p:spTgt spid="87042"/>
                                        </p:tgtEl>
                                        <p:attrNameLst>
                                          <p:attrName>ppt_y</p:attrName>
                                        </p:attrNameLst>
                                      </p:cBhvr>
                                      <p:to>
                                        <p:strVal val="(#ppt_y+0.4)"/>
                                      </p:to>
                                    </p:set>
                                    <p:anim from="(#ppt_y+0.4)" to="(#ppt_y)" calcmode="lin" valueType="num">
                                      <p:cBhvr>
                                        <p:cTn id="13" dur="1230" accel="100000" fill="hold">
                                          <p:stCondLst>
                                            <p:cond delay="768"/>
                                          </p:stCondLst>
                                        </p:cTn>
                                        <p:tgtEl>
                                          <p:spTgt spid="8704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2 İçerik Yer Tutucusu"/>
          <p:cNvSpPr>
            <a:spLocks noGrp="1"/>
          </p:cNvSpPr>
          <p:nvPr>
            <p:ph idx="1"/>
          </p:nvPr>
        </p:nvSpPr>
        <p:spPr>
          <a:xfrm>
            <a:off x="214282" y="214313"/>
            <a:ext cx="8715436" cy="4114800"/>
          </a:xfrm>
        </p:spPr>
        <p:txBody>
          <a:bodyPr/>
          <a:lstStyle/>
          <a:p>
            <a:pPr algn="just">
              <a:buFont typeface="Wingdings" pitchFamily="2" charset="2"/>
              <a:buNone/>
            </a:pPr>
            <a:r>
              <a:rPr lang="tr-TR" b="1" dirty="0" smtClean="0"/>
              <a:t>		</a:t>
            </a:r>
            <a:r>
              <a:rPr lang="tr-TR" sz="2800" b="1" dirty="0" err="1" smtClean="0"/>
              <a:t>Pulpa</a:t>
            </a:r>
            <a:r>
              <a:rPr lang="tr-TR" sz="2800" b="1" dirty="0" smtClean="0"/>
              <a:t> odası ve kök kanalları yaşla beraber değişiklik gösterir. Gençlerde </a:t>
            </a:r>
            <a:r>
              <a:rPr lang="tr-TR" sz="2800" b="1" dirty="0" err="1" smtClean="0"/>
              <a:t>pulpa</a:t>
            </a:r>
            <a:r>
              <a:rPr lang="tr-TR" sz="2800" b="1" dirty="0" smtClean="0"/>
              <a:t> boynuzları uzun ve </a:t>
            </a:r>
            <a:r>
              <a:rPr lang="tr-TR" sz="2800" b="1" dirty="0" err="1" smtClean="0"/>
              <a:t>pulpa</a:t>
            </a:r>
            <a:r>
              <a:rPr lang="tr-TR" sz="2800" b="1" dirty="0" smtClean="0"/>
              <a:t> odası genişken yaşın ilerlemesi ile beraber </a:t>
            </a:r>
            <a:r>
              <a:rPr lang="tr-TR" sz="2800" b="1" dirty="0" err="1" smtClean="0"/>
              <a:t>pulpa</a:t>
            </a:r>
            <a:r>
              <a:rPr lang="tr-TR" sz="2800" b="1" dirty="0" smtClean="0"/>
              <a:t> boynuzları geri çekilir ve </a:t>
            </a:r>
            <a:r>
              <a:rPr lang="tr-TR" sz="2800" b="1" dirty="0" err="1" smtClean="0"/>
              <a:t>pulpa</a:t>
            </a:r>
            <a:r>
              <a:rPr lang="tr-TR" sz="2800" b="1" dirty="0" smtClean="0"/>
              <a:t> odası daralır. (</a:t>
            </a:r>
            <a:r>
              <a:rPr lang="tr-TR" sz="2800" b="1" dirty="0" err="1" smtClean="0"/>
              <a:t>Sekonder</a:t>
            </a:r>
            <a:r>
              <a:rPr lang="tr-TR" sz="2800" b="1" dirty="0" smtClean="0"/>
              <a:t> ve tersiyer </a:t>
            </a:r>
            <a:r>
              <a:rPr lang="tr-TR" sz="2800" b="1" dirty="0" err="1" smtClean="0"/>
              <a:t>dentin</a:t>
            </a:r>
            <a:r>
              <a:rPr lang="tr-TR" sz="2800" b="1" dirty="0" smtClean="0"/>
              <a:t> oluşumu).</a:t>
            </a:r>
          </a:p>
          <a:p>
            <a:pPr algn="just">
              <a:buFont typeface="Wingdings" pitchFamily="2" charset="2"/>
              <a:buNone/>
            </a:pPr>
            <a:endParaRPr lang="tr-TR" sz="2800" b="1" dirty="0" smtClean="0"/>
          </a:p>
          <a:p>
            <a:pPr algn="just">
              <a:buFont typeface="Wingdings" pitchFamily="2" charset="2"/>
              <a:buNone/>
            </a:pPr>
            <a:r>
              <a:rPr lang="tr-TR" sz="2800" b="1" dirty="0" smtClean="0"/>
              <a:t>		Kök kanalının şekli kökün şekil boyut ve eğim derecesine paralellik gösterir. Örneğin oval formdaki bir kökte 2 kanal bulunma ihtimali yüksektir. Kök kanal sistemi anatomik olarak kompleks bir yapı gösterir. Kanal şekil ve sayı farklılıkları dışında özellikle </a:t>
            </a:r>
            <a:r>
              <a:rPr lang="tr-TR" sz="2800" b="1" dirty="0" err="1" smtClean="0"/>
              <a:t>apikal</a:t>
            </a:r>
            <a:r>
              <a:rPr lang="tr-TR" sz="2800" b="1" dirty="0" smtClean="0"/>
              <a:t> üçte bir bölgede kanal tedavisini güçleştiren pek çok oluşumla </a:t>
            </a:r>
            <a:r>
              <a:rPr lang="tr-TR" sz="2800" b="1" dirty="0" err="1" smtClean="0"/>
              <a:t>karşılaşılanabilinir</a:t>
            </a:r>
            <a:r>
              <a:rPr lang="tr-TR" sz="2800" b="1" dirty="0" smtClean="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2 İçerik Yer Tutucusu"/>
          <p:cNvSpPr>
            <a:spLocks noGrp="1"/>
          </p:cNvSpPr>
          <p:nvPr>
            <p:ph idx="1"/>
          </p:nvPr>
        </p:nvSpPr>
        <p:spPr>
          <a:xfrm>
            <a:off x="714348" y="285728"/>
            <a:ext cx="8215342" cy="5524500"/>
          </a:xfrm>
        </p:spPr>
        <p:txBody>
          <a:bodyPr/>
          <a:lstStyle/>
          <a:p>
            <a:pPr algn="just">
              <a:buNone/>
            </a:pPr>
            <a:r>
              <a:rPr lang="tr-TR" b="1" dirty="0" smtClean="0"/>
              <a:t>		</a:t>
            </a:r>
            <a:r>
              <a:rPr lang="tr-TR" sz="2800" b="1" dirty="0" smtClean="0"/>
              <a:t>Bunlar; </a:t>
            </a:r>
            <a:r>
              <a:rPr lang="tr-TR" sz="2800" b="1" dirty="0" err="1" smtClean="0"/>
              <a:t>transvers</a:t>
            </a:r>
            <a:r>
              <a:rPr lang="tr-TR" sz="2800" b="1" dirty="0" smtClean="0"/>
              <a:t> </a:t>
            </a:r>
            <a:r>
              <a:rPr lang="tr-TR" sz="2800" b="1" dirty="0" err="1" smtClean="0"/>
              <a:t>anostomozlar</a:t>
            </a:r>
            <a:r>
              <a:rPr lang="tr-TR" sz="2800" b="1" dirty="0" smtClean="0"/>
              <a:t>, </a:t>
            </a:r>
            <a:r>
              <a:rPr lang="tr-TR" sz="2800" b="1" dirty="0" err="1" smtClean="0"/>
              <a:t>apikal</a:t>
            </a:r>
            <a:r>
              <a:rPr lang="tr-TR" sz="2800" b="1" dirty="0" smtClean="0"/>
              <a:t> deltalar, kanallar, luplar, ekstra kanallar ve </a:t>
            </a:r>
            <a:r>
              <a:rPr lang="tr-TR" sz="2800" b="1" dirty="0" err="1" smtClean="0"/>
              <a:t>foraminalar</a:t>
            </a:r>
            <a:r>
              <a:rPr lang="tr-TR" sz="2800" b="1" dirty="0" smtClean="0"/>
              <a:t>, kanal içi düzensizlikler gibi. Ayrıca </a:t>
            </a:r>
            <a:r>
              <a:rPr lang="tr-TR" sz="2800" b="1" dirty="0" smtClean="0"/>
              <a:t>farklılıkların </a:t>
            </a:r>
            <a:r>
              <a:rPr lang="tr-TR" sz="2800" b="1" dirty="0" smtClean="0"/>
              <a:t>görülme olasılığı ırklara göre de değişikliler gösterir. Örneğin alt çene küçük azılarda siyah ırkta beyaz ırka oranla daha yüksek oranda ilave kanal tespit edilmiştir.</a:t>
            </a:r>
          </a:p>
          <a:p>
            <a:pPr algn="just"/>
            <a:endParaRPr lang="tr-TR" b="1" dirty="0" smtClean="0"/>
          </a:p>
        </p:txBody>
      </p:sp>
      <p:pic>
        <p:nvPicPr>
          <p:cNvPr id="11267" name="Picture 4" descr="DSC06786"/>
          <p:cNvPicPr>
            <a:picLocks noChangeAspect="1" noChangeArrowheads="1"/>
          </p:cNvPicPr>
          <p:nvPr/>
        </p:nvPicPr>
        <p:blipFill>
          <a:blip r:embed="rId2">
            <a:lum contrast="24000"/>
          </a:blip>
          <a:srcRect l="35921" t="12491" r="39264" b="16151"/>
          <a:stretch>
            <a:fillRect/>
          </a:stretch>
        </p:blipFill>
        <p:spPr bwMode="auto">
          <a:xfrm>
            <a:off x="857224" y="3714752"/>
            <a:ext cx="2000250" cy="2644775"/>
          </a:xfrm>
          <a:prstGeom prst="rect">
            <a:avLst/>
          </a:prstGeom>
          <a:noFill/>
          <a:ln w="76200">
            <a:solidFill>
              <a:srgbClr val="000000"/>
            </a:solidFill>
            <a:miter lim="800000"/>
            <a:headEnd/>
            <a:tailEnd/>
          </a:ln>
        </p:spPr>
      </p:pic>
      <p:pic>
        <p:nvPicPr>
          <p:cNvPr id="11268" name="Picture 7" descr="DSC06778"/>
          <p:cNvPicPr>
            <a:picLocks noChangeAspect="1" noChangeArrowheads="1"/>
          </p:cNvPicPr>
          <p:nvPr/>
        </p:nvPicPr>
        <p:blipFill>
          <a:blip r:embed="rId3">
            <a:lum contrast="24000"/>
          </a:blip>
          <a:srcRect l="30118" t="12491" r="36319" b="11102"/>
          <a:stretch>
            <a:fillRect/>
          </a:stretch>
        </p:blipFill>
        <p:spPr bwMode="auto">
          <a:xfrm>
            <a:off x="3786182" y="3786190"/>
            <a:ext cx="1946275" cy="2595563"/>
          </a:xfrm>
          <a:prstGeom prst="rect">
            <a:avLst/>
          </a:prstGeom>
          <a:noFill/>
          <a:ln w="76200">
            <a:solidFill>
              <a:srgbClr val="000000"/>
            </a:solidFill>
            <a:miter lim="800000"/>
            <a:headEnd/>
            <a:tailEnd/>
          </a:ln>
        </p:spPr>
      </p:pic>
      <p:pic>
        <p:nvPicPr>
          <p:cNvPr id="11269" name="Picture 5" descr="DSC06787"/>
          <p:cNvPicPr>
            <a:picLocks noChangeAspect="1" noChangeArrowheads="1"/>
          </p:cNvPicPr>
          <p:nvPr/>
        </p:nvPicPr>
        <p:blipFill>
          <a:blip r:embed="rId4">
            <a:lum contrast="24000"/>
          </a:blip>
          <a:srcRect l="38091" t="16151" r="35323" b="16919"/>
          <a:stretch>
            <a:fillRect/>
          </a:stretch>
        </p:blipFill>
        <p:spPr bwMode="auto">
          <a:xfrm>
            <a:off x="6500826" y="3857628"/>
            <a:ext cx="1938337" cy="2576512"/>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3 Dikdörtgen"/>
          <p:cNvSpPr>
            <a:spLocks noChangeArrowheads="1"/>
          </p:cNvSpPr>
          <p:nvPr/>
        </p:nvSpPr>
        <p:spPr bwMode="auto">
          <a:xfrm>
            <a:off x="785813" y="1071563"/>
            <a:ext cx="7429500" cy="4524375"/>
          </a:xfrm>
          <a:prstGeom prst="rect">
            <a:avLst/>
          </a:prstGeom>
          <a:noFill/>
          <a:ln w="9525">
            <a:noFill/>
            <a:miter lim="800000"/>
            <a:headEnd/>
            <a:tailEnd/>
          </a:ln>
        </p:spPr>
        <p:txBody>
          <a:bodyPr>
            <a:spAutoFit/>
          </a:bodyPr>
          <a:lstStyle/>
          <a:p>
            <a:pPr algn="just"/>
            <a:r>
              <a:rPr lang="tr-TR" sz="3200" b="1" dirty="0"/>
              <a:t>Aksesuar ve yan </a:t>
            </a:r>
            <a:r>
              <a:rPr lang="tr-TR" sz="3200" b="1" dirty="0" smtClean="0"/>
              <a:t>(</a:t>
            </a:r>
            <a:r>
              <a:rPr lang="tr-TR" sz="3200" b="1" dirty="0" err="1" smtClean="0"/>
              <a:t>lateral</a:t>
            </a:r>
            <a:r>
              <a:rPr lang="tr-TR" sz="3200" b="1" dirty="0" smtClean="0"/>
              <a:t>) kanallar </a:t>
            </a:r>
            <a:r>
              <a:rPr lang="tr-TR" sz="3200" b="1" dirty="0"/>
              <a:t>ise </a:t>
            </a:r>
            <a:r>
              <a:rPr lang="tr-TR" sz="3200" b="1" dirty="0" err="1"/>
              <a:t>pulpadan</a:t>
            </a:r>
            <a:r>
              <a:rPr lang="tr-TR" sz="3200" b="1" dirty="0"/>
              <a:t> </a:t>
            </a:r>
            <a:r>
              <a:rPr lang="tr-TR" sz="3200" b="1" dirty="0" err="1"/>
              <a:t>peridontal</a:t>
            </a:r>
            <a:r>
              <a:rPr lang="tr-TR" sz="3200" b="1" dirty="0"/>
              <a:t> </a:t>
            </a:r>
            <a:r>
              <a:rPr lang="tr-TR" sz="3200" b="1" dirty="0" err="1"/>
              <a:t>mebrana</a:t>
            </a:r>
            <a:r>
              <a:rPr lang="tr-TR" sz="3200" b="1" dirty="0"/>
              <a:t> doğru uzanarak 2 doku arasındaki ilişkiyi </a:t>
            </a:r>
            <a:r>
              <a:rPr lang="tr-TR" sz="3200" b="1" dirty="0" smtClean="0"/>
              <a:t>oluşturan </a:t>
            </a:r>
            <a:r>
              <a:rPr lang="tr-TR" sz="3200" b="1" dirty="0"/>
              <a:t>yapılardır ve ana kök kanalı yada </a:t>
            </a:r>
            <a:r>
              <a:rPr lang="tr-TR" sz="3200" b="1" dirty="0" err="1"/>
              <a:t>pulpa</a:t>
            </a:r>
            <a:r>
              <a:rPr lang="tr-TR" sz="3200" b="1" dirty="0"/>
              <a:t> odasının bir dalı yada uzantısıdırlar. Yan kanalın aksesuar kanaldan farkı ana kanaldan dik açı ile ayrılarak yatay yönde uzanan yapılar olmasıdır.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İçerik Yer Tutucusu"/>
          <p:cNvSpPr>
            <a:spLocks noGrp="1"/>
          </p:cNvSpPr>
          <p:nvPr>
            <p:ph idx="1"/>
          </p:nvPr>
        </p:nvSpPr>
        <p:spPr>
          <a:xfrm>
            <a:off x="642938" y="571500"/>
            <a:ext cx="7772400" cy="5429250"/>
          </a:xfrm>
        </p:spPr>
        <p:txBody>
          <a:bodyPr/>
          <a:lstStyle/>
          <a:p>
            <a:pPr algn="just">
              <a:buFont typeface="Wingdings" pitchFamily="2" charset="2"/>
              <a:buNone/>
            </a:pPr>
            <a:r>
              <a:rPr lang="tr-TR" sz="2800" dirty="0" smtClean="0"/>
              <a:t>	</a:t>
            </a:r>
            <a:r>
              <a:rPr lang="tr-TR" sz="2800" b="1" dirty="0" smtClean="0"/>
              <a:t>Yine çok köklü dişlerin </a:t>
            </a:r>
            <a:r>
              <a:rPr lang="tr-TR" sz="2800" b="1" dirty="0" err="1" smtClean="0"/>
              <a:t>bifurkasyon</a:t>
            </a:r>
            <a:r>
              <a:rPr lang="tr-TR" sz="2800" b="1" dirty="0" smtClean="0"/>
              <a:t> ve </a:t>
            </a:r>
            <a:r>
              <a:rPr lang="tr-TR" sz="2800" b="1" dirty="0" err="1" smtClean="0"/>
              <a:t>trifurkasyon</a:t>
            </a:r>
            <a:r>
              <a:rPr lang="tr-TR" sz="2800" b="1" dirty="0" smtClean="0"/>
              <a:t> bölgelerinde bulunabilen aksesuar kanallar </a:t>
            </a:r>
            <a:r>
              <a:rPr lang="tr-TR" sz="2800" b="1" dirty="0" err="1" smtClean="0"/>
              <a:t>furkasyon</a:t>
            </a:r>
            <a:r>
              <a:rPr lang="tr-TR" sz="2800" b="1" dirty="0" smtClean="0"/>
              <a:t> kanalları olarak adlandırırlar ve </a:t>
            </a:r>
            <a:r>
              <a:rPr lang="tr-TR" sz="2800" b="1" dirty="0" err="1" smtClean="0"/>
              <a:t>pulpa</a:t>
            </a:r>
            <a:r>
              <a:rPr lang="tr-TR" sz="2800" b="1" dirty="0" smtClean="0"/>
              <a:t> odasının tabanını oluşturacak olan diyaframın birleşmesi sırasında damarların bölgede hapsedilmesi ile oluşurlar. Alt çene dişlerin hem </a:t>
            </a:r>
            <a:r>
              <a:rPr lang="tr-TR" sz="2800" b="1" dirty="0" err="1" smtClean="0"/>
              <a:t>pulpa</a:t>
            </a:r>
            <a:r>
              <a:rPr lang="tr-TR" sz="2800" b="1" dirty="0" smtClean="0"/>
              <a:t> odası tabanında hem de </a:t>
            </a:r>
            <a:r>
              <a:rPr lang="tr-TR" sz="2800" b="1" dirty="0" err="1" smtClean="0"/>
              <a:t>furkasyon</a:t>
            </a:r>
            <a:r>
              <a:rPr lang="tr-TR" sz="2800" b="1" dirty="0" smtClean="0"/>
              <a:t> yüzeyinde bu kanalların görülme oranın üst çene dişlerinden daha fazla olduğu saptanmıştır. </a:t>
            </a:r>
            <a:r>
              <a:rPr lang="tr-TR" sz="2800" b="1" dirty="0" err="1" smtClean="0"/>
              <a:t>Radyograflar</a:t>
            </a:r>
            <a:r>
              <a:rPr lang="tr-TR" sz="2800" b="1" dirty="0" smtClean="0"/>
              <a:t> </a:t>
            </a:r>
            <a:r>
              <a:rPr lang="tr-TR" sz="2800" b="1" dirty="0" err="1" smtClean="0"/>
              <a:t>furkasyon</a:t>
            </a:r>
            <a:r>
              <a:rPr lang="tr-TR" sz="2800" b="1" dirty="0" smtClean="0"/>
              <a:t> ve yan kanalların varlığını belirlemede yetersiz kalırlar.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714375" y="214313"/>
            <a:ext cx="7772400" cy="1143000"/>
          </a:xfrm>
        </p:spPr>
        <p:txBody>
          <a:bodyPr/>
          <a:lstStyle/>
          <a:p>
            <a:pPr eaLnBrk="1" hangingPunct="1">
              <a:defRPr/>
            </a:pPr>
            <a:r>
              <a:rPr lang="tr-TR" sz="3600" b="1" dirty="0" smtClean="0">
                <a:latin typeface="Comic Sans MS" pitchFamily="66" charset="0"/>
              </a:rPr>
              <a:t>İdeal bir giriş </a:t>
            </a:r>
            <a:r>
              <a:rPr lang="tr-TR" sz="3600" b="1" dirty="0" err="1" smtClean="0">
                <a:latin typeface="Comic Sans MS" pitchFamily="66" charset="0"/>
              </a:rPr>
              <a:t>kavitesi</a:t>
            </a:r>
            <a:r>
              <a:rPr lang="tr-TR" sz="3600" b="1" dirty="0" smtClean="0">
                <a:latin typeface="Comic Sans MS" pitchFamily="66" charset="0"/>
              </a:rPr>
              <a:t> hazırlanmasında temel prensipler:</a:t>
            </a:r>
          </a:p>
        </p:txBody>
      </p:sp>
      <p:sp>
        <p:nvSpPr>
          <p:cNvPr id="16387" name="Rectangle 3"/>
          <p:cNvSpPr>
            <a:spLocks noGrp="1" noChangeArrowheads="1"/>
          </p:cNvSpPr>
          <p:nvPr>
            <p:ph type="body" idx="4294967295"/>
          </p:nvPr>
        </p:nvSpPr>
        <p:spPr>
          <a:xfrm>
            <a:off x="642938" y="1571625"/>
            <a:ext cx="7772400" cy="5286375"/>
          </a:xfrm>
        </p:spPr>
        <p:txBody>
          <a:bodyPr/>
          <a:lstStyle/>
          <a:p>
            <a:pPr algn="just" eaLnBrk="1" hangingPunct="1">
              <a:lnSpc>
                <a:spcPct val="80000"/>
              </a:lnSpc>
              <a:buClr>
                <a:schemeClr val="hlink"/>
              </a:buClr>
              <a:buFont typeface="Wingdings" pitchFamily="2" charset="2"/>
              <a:buChar char="Ø"/>
            </a:pPr>
            <a:r>
              <a:rPr lang="tr-TR" sz="2200" b="1" dirty="0" smtClean="0"/>
              <a:t>Dişlerde ilk önce çürük kısımlar temizlenir ve ilerde kırılması muhtemel kısımlarda </a:t>
            </a:r>
            <a:r>
              <a:rPr lang="tr-TR" sz="2200" b="1" dirty="0" err="1" smtClean="0"/>
              <a:t>kavite</a:t>
            </a:r>
            <a:r>
              <a:rPr lang="tr-TR" sz="2200" b="1" dirty="0" smtClean="0"/>
              <a:t> sınırlarına dahil edilir. Mevcut tüm eski restorasyonlar kaldırılmalıdır</a:t>
            </a:r>
            <a:r>
              <a:rPr lang="tr-TR" sz="2200" b="1" dirty="0" smtClean="0"/>
              <a:t>.</a:t>
            </a:r>
            <a:endParaRPr lang="tr-TR" sz="2200" b="1" dirty="0" smtClean="0"/>
          </a:p>
          <a:p>
            <a:pPr algn="just" eaLnBrk="1" hangingPunct="1">
              <a:lnSpc>
                <a:spcPct val="80000"/>
              </a:lnSpc>
              <a:buClr>
                <a:schemeClr val="hlink"/>
              </a:buClr>
              <a:buFont typeface="Wingdings" pitchFamily="2" charset="2"/>
              <a:buChar char="Ø"/>
            </a:pPr>
            <a:r>
              <a:rPr lang="tr-TR" sz="2200" b="1" dirty="0" smtClean="0"/>
              <a:t>Giriş </a:t>
            </a:r>
            <a:r>
              <a:rPr lang="tr-TR" sz="2200" b="1" dirty="0" err="1" smtClean="0"/>
              <a:t>kavitesi</a:t>
            </a:r>
            <a:r>
              <a:rPr lang="tr-TR" sz="2200" b="1" dirty="0" smtClean="0"/>
              <a:t> </a:t>
            </a:r>
            <a:r>
              <a:rPr lang="tr-TR" sz="2200" b="1" dirty="0" err="1" smtClean="0"/>
              <a:t>oklüzal</a:t>
            </a:r>
            <a:r>
              <a:rPr lang="tr-TR" sz="2200" b="1" dirty="0" smtClean="0"/>
              <a:t> yüzde </a:t>
            </a:r>
            <a:r>
              <a:rPr lang="tr-TR" sz="2200" b="1" dirty="0" err="1" smtClean="0"/>
              <a:t>pulpa</a:t>
            </a:r>
            <a:r>
              <a:rPr lang="tr-TR" sz="2200" b="1" dirty="0" smtClean="0"/>
              <a:t> boynuzlarını içermeli ve uygun genişlikte açılmalıdır</a:t>
            </a:r>
            <a:r>
              <a:rPr lang="tr-TR" sz="2200" b="1" dirty="0" smtClean="0"/>
              <a:t>.</a:t>
            </a:r>
            <a:endParaRPr lang="tr-TR" sz="2200" b="1" dirty="0" smtClean="0"/>
          </a:p>
          <a:p>
            <a:pPr algn="just" eaLnBrk="1" hangingPunct="1">
              <a:lnSpc>
                <a:spcPct val="80000"/>
              </a:lnSpc>
              <a:buClr>
                <a:schemeClr val="hlink"/>
              </a:buClr>
              <a:buFont typeface="Wingdings" pitchFamily="2" charset="2"/>
              <a:buChar char="Ø"/>
            </a:pPr>
            <a:r>
              <a:rPr lang="tr-TR" sz="2200" b="1" dirty="0" smtClean="0"/>
              <a:t>Kök kanalında </a:t>
            </a:r>
            <a:r>
              <a:rPr lang="tr-TR" sz="2200" b="1" dirty="0" err="1" smtClean="0"/>
              <a:t>apikal</a:t>
            </a:r>
            <a:r>
              <a:rPr lang="tr-TR" sz="2200" b="1" dirty="0" smtClean="0"/>
              <a:t> </a:t>
            </a:r>
            <a:r>
              <a:rPr lang="tr-TR" sz="2200" b="1" dirty="0" err="1" smtClean="0"/>
              <a:t>foramene</a:t>
            </a:r>
            <a:r>
              <a:rPr lang="tr-TR" sz="2200" b="1" dirty="0" smtClean="0"/>
              <a:t> </a:t>
            </a:r>
            <a:r>
              <a:rPr lang="tr-TR" sz="2200" b="1" dirty="0" smtClean="0"/>
              <a:t>kadar mümkün olduğunca düz ve direkt bir giriş sağlayacak genişlikte olmalıdır</a:t>
            </a:r>
            <a:r>
              <a:rPr lang="tr-TR" sz="2200" b="1" dirty="0" smtClean="0"/>
              <a:t>.</a:t>
            </a:r>
          </a:p>
          <a:p>
            <a:pPr algn="just" eaLnBrk="1" hangingPunct="1">
              <a:lnSpc>
                <a:spcPct val="80000"/>
              </a:lnSpc>
              <a:buClr>
                <a:schemeClr val="hlink"/>
              </a:buClr>
              <a:buFont typeface="Wingdings" pitchFamily="2" charset="2"/>
              <a:buChar char="Ø"/>
            </a:pPr>
            <a:r>
              <a:rPr lang="tr-TR" sz="2200" b="1" dirty="0" smtClean="0"/>
              <a:t>Kök kanal ağızları mine </a:t>
            </a:r>
            <a:r>
              <a:rPr lang="tr-TR" sz="2200" b="1" dirty="0" err="1" smtClean="0"/>
              <a:t>sement</a:t>
            </a:r>
            <a:r>
              <a:rPr lang="tr-TR" sz="2200" b="1" dirty="0" smtClean="0"/>
              <a:t> seviyesinde aranmalıdır.</a:t>
            </a:r>
            <a:endParaRPr lang="tr-TR" sz="2200" b="1" dirty="0" smtClean="0"/>
          </a:p>
          <a:p>
            <a:pPr algn="just" eaLnBrk="1" hangingPunct="1">
              <a:lnSpc>
                <a:spcPct val="80000"/>
              </a:lnSpc>
              <a:buClr>
                <a:schemeClr val="hlink"/>
              </a:buClr>
              <a:buFont typeface="Wingdings" pitchFamily="2" charset="2"/>
              <a:buChar char="Ø"/>
            </a:pPr>
            <a:r>
              <a:rPr lang="tr-TR" sz="2200" b="1" dirty="0" err="1" smtClean="0"/>
              <a:t>Kavite</a:t>
            </a:r>
            <a:r>
              <a:rPr lang="tr-TR" sz="2200" b="1" dirty="0" smtClean="0"/>
              <a:t> tabanı tüm kanal ağızlarını içerecek genişlikte olmalı ve genel prensip olarak olması gereken kanal sayısından bir fazlası aranmalıdır.</a:t>
            </a:r>
          </a:p>
          <a:p>
            <a:pPr algn="just" eaLnBrk="1" hangingPunct="1">
              <a:lnSpc>
                <a:spcPct val="80000"/>
              </a:lnSpc>
              <a:buClr>
                <a:schemeClr val="hlink"/>
              </a:buClr>
              <a:buFont typeface="Wingdings" pitchFamily="2" charset="2"/>
              <a:buChar char="Ø"/>
            </a:pPr>
            <a:r>
              <a:rPr lang="tr-TR" sz="2200" b="1" dirty="0" err="1" smtClean="0"/>
              <a:t>Kavite</a:t>
            </a:r>
            <a:r>
              <a:rPr lang="tr-TR" sz="2200" b="1" dirty="0" smtClean="0"/>
              <a:t> duvarları </a:t>
            </a:r>
            <a:r>
              <a:rPr lang="tr-TR" sz="2200" b="1" dirty="0" err="1" smtClean="0"/>
              <a:t>kavite</a:t>
            </a:r>
            <a:r>
              <a:rPr lang="tr-TR" sz="2200" b="1" dirty="0" smtClean="0"/>
              <a:t> tabanından </a:t>
            </a:r>
            <a:r>
              <a:rPr lang="tr-TR" sz="2200" b="1" dirty="0" err="1" smtClean="0"/>
              <a:t>oklüzal</a:t>
            </a:r>
            <a:r>
              <a:rPr lang="tr-TR" sz="2200" b="1" dirty="0" smtClean="0"/>
              <a:t> yüze doğru genişleyerek açılmalıdır.</a:t>
            </a:r>
          </a:p>
          <a:p>
            <a:pPr algn="just" eaLnBrk="1" hangingPunct="1">
              <a:lnSpc>
                <a:spcPct val="80000"/>
              </a:lnSpc>
              <a:buClr>
                <a:schemeClr val="hlink"/>
              </a:buClr>
              <a:buFont typeface="Wingdings" pitchFamily="2" charset="2"/>
              <a:buChar char="Ø"/>
            </a:pPr>
            <a:r>
              <a:rPr lang="tr-TR" sz="2200" b="1" dirty="0" err="1" smtClean="0"/>
              <a:t>Pulpa</a:t>
            </a:r>
            <a:r>
              <a:rPr lang="tr-TR" sz="2200" b="1" dirty="0" smtClean="0"/>
              <a:t> odasına girildikten sonra özellikle kanal ağızları hizasında </a:t>
            </a:r>
            <a:r>
              <a:rPr lang="tr-TR" sz="2200" b="1" dirty="0" err="1" smtClean="0"/>
              <a:t>frez</a:t>
            </a:r>
            <a:r>
              <a:rPr lang="tr-TR" sz="2200" b="1" dirty="0" smtClean="0"/>
              <a:t> kullanılmamalıdır.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85800" y="0"/>
            <a:ext cx="7772400" cy="1143000"/>
          </a:xfrm>
        </p:spPr>
        <p:txBody>
          <a:bodyPr/>
          <a:lstStyle/>
          <a:p>
            <a:pPr eaLnBrk="1" hangingPunct="1">
              <a:defRPr/>
            </a:pPr>
            <a:r>
              <a:rPr lang="tr-TR" b="1" smtClean="0">
                <a:latin typeface="Comic Sans MS" pitchFamily="66" charset="0"/>
              </a:rPr>
              <a:t>ÜST SANTRAL KESER DİŞ</a:t>
            </a:r>
          </a:p>
        </p:txBody>
      </p:sp>
      <p:sp>
        <p:nvSpPr>
          <p:cNvPr id="17411" name="Rectangle 3"/>
          <p:cNvSpPr>
            <a:spLocks noGrp="1" noChangeArrowheads="1"/>
          </p:cNvSpPr>
          <p:nvPr>
            <p:ph type="subTitle" idx="1"/>
          </p:nvPr>
        </p:nvSpPr>
        <p:spPr>
          <a:xfrm>
            <a:off x="1524000" y="2895600"/>
            <a:ext cx="6400800" cy="1752600"/>
          </a:xfrm>
        </p:spPr>
        <p:txBody>
          <a:bodyPr/>
          <a:lstStyle/>
          <a:p>
            <a:pPr eaLnBrk="1" hangingPunct="1"/>
            <a:r>
              <a:rPr lang="tr-TR" smtClean="0"/>
              <a:t>.</a:t>
            </a:r>
          </a:p>
        </p:txBody>
      </p:sp>
      <p:sp>
        <p:nvSpPr>
          <p:cNvPr id="17412" name="Text Box 4"/>
          <p:cNvSpPr txBox="1">
            <a:spLocks noChangeArrowheads="1"/>
          </p:cNvSpPr>
          <p:nvPr/>
        </p:nvSpPr>
        <p:spPr bwMode="auto">
          <a:xfrm>
            <a:off x="1979613" y="1052513"/>
            <a:ext cx="6800850" cy="5632450"/>
          </a:xfrm>
          <a:prstGeom prst="rect">
            <a:avLst/>
          </a:prstGeom>
          <a:noFill/>
          <a:ln w="9525">
            <a:noFill/>
            <a:miter lim="800000"/>
            <a:headEnd/>
            <a:tailEnd/>
          </a:ln>
        </p:spPr>
        <p:txBody>
          <a:bodyPr>
            <a:spAutoFit/>
          </a:bodyPr>
          <a:lstStyle/>
          <a:p>
            <a:pPr>
              <a:buFont typeface="Wingdings" pitchFamily="2" charset="2"/>
              <a:buChar char="§"/>
            </a:pPr>
            <a:endParaRPr lang="tr-TR" b="1"/>
          </a:p>
          <a:p>
            <a:pPr algn="just">
              <a:buClr>
                <a:schemeClr val="hlink"/>
              </a:buClr>
              <a:buFont typeface="Wingdings" pitchFamily="2" charset="2"/>
              <a:buChar char="Ø"/>
            </a:pPr>
            <a:r>
              <a:rPr lang="tr-TR" b="1"/>
              <a:t> Tek köklü ve tek kanallıdır</a:t>
            </a:r>
          </a:p>
          <a:p>
            <a:pPr algn="just">
              <a:buClr>
                <a:schemeClr val="hlink"/>
              </a:buClr>
              <a:buFont typeface="Wingdings" pitchFamily="2" charset="2"/>
              <a:buChar char="Ø"/>
            </a:pPr>
            <a:r>
              <a:rPr lang="tr-TR" b="1"/>
              <a:t> Kök , düz ya da distale eğimli seyreder</a:t>
            </a:r>
          </a:p>
          <a:p>
            <a:pPr algn="just">
              <a:buClr>
                <a:schemeClr val="hlink"/>
              </a:buClr>
              <a:buFont typeface="Wingdings" pitchFamily="2" charset="2"/>
              <a:buChar char="Ø"/>
            </a:pPr>
            <a:r>
              <a:rPr lang="tr-TR" b="1"/>
              <a:t> Kök ucu distale kıvrık ve labial yüze yakın konumdadır.</a:t>
            </a:r>
          </a:p>
          <a:p>
            <a:pPr algn="just">
              <a:buClr>
                <a:schemeClr val="hlink"/>
              </a:buClr>
              <a:buFont typeface="Wingdings" pitchFamily="2" charset="2"/>
              <a:buChar char="Ø"/>
            </a:pPr>
            <a:r>
              <a:rPr lang="tr-TR" b="1"/>
              <a:t> Gençlerde kesici kenara uzanan 2 ya da 3 pulpa boynuzu bulunur</a:t>
            </a:r>
          </a:p>
          <a:p>
            <a:pPr algn="just">
              <a:buClr>
                <a:schemeClr val="hlink"/>
              </a:buClr>
              <a:buFont typeface="Wingdings" pitchFamily="2" charset="2"/>
              <a:buChar char="Ø"/>
            </a:pPr>
            <a:r>
              <a:rPr lang="tr-TR" b="1"/>
              <a:t> Pulpanın labio-palatinal genişliği mesio-distal genişliğinden daha fazladır</a:t>
            </a:r>
          </a:p>
          <a:p>
            <a:pPr algn="just">
              <a:buClr>
                <a:schemeClr val="hlink"/>
              </a:buClr>
              <a:buFont typeface="Wingdings" pitchFamily="2" charset="2"/>
              <a:buChar char="Ø"/>
            </a:pPr>
            <a:r>
              <a:rPr lang="tr-TR" b="1"/>
              <a:t> Kök kanalını alan enine kesitte kanalın oval şekilde başlayıp kök ucuna yakın yuvarlak şekil aldığı görülür</a:t>
            </a:r>
          </a:p>
          <a:p>
            <a:pPr algn="just">
              <a:buClr>
                <a:schemeClr val="hlink"/>
              </a:buClr>
              <a:buFont typeface="Wingdings" pitchFamily="2" charset="2"/>
              <a:buChar char="Ø"/>
            </a:pPr>
            <a:r>
              <a:rPr lang="tr-TR" b="1"/>
              <a:t> Servikal alandan alınan enine kesit yaklaşık üçgen kesit gösterir.</a:t>
            </a:r>
          </a:p>
          <a:p>
            <a:endParaRPr lang="tr-TR" b="1"/>
          </a:p>
        </p:txBody>
      </p:sp>
      <p:pic>
        <p:nvPicPr>
          <p:cNvPr id="17413" name="Picture 5"/>
          <p:cNvPicPr>
            <a:picLocks noChangeAspect="1" noChangeArrowheads="1"/>
          </p:cNvPicPr>
          <p:nvPr/>
        </p:nvPicPr>
        <p:blipFill>
          <a:blip r:embed="rId2"/>
          <a:srcRect/>
          <a:stretch>
            <a:fillRect/>
          </a:stretch>
        </p:blipFill>
        <p:spPr bwMode="auto">
          <a:xfrm>
            <a:off x="323850" y="2276475"/>
            <a:ext cx="1223963" cy="25209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DSC06852"/>
          <p:cNvPicPr>
            <a:picLocks noChangeAspect="1" noChangeArrowheads="1"/>
          </p:cNvPicPr>
          <p:nvPr/>
        </p:nvPicPr>
        <p:blipFill>
          <a:blip r:embed="rId2">
            <a:lum bright="12000"/>
          </a:blip>
          <a:srcRect l="10623" t="8253" r="14978" b="4349"/>
          <a:stretch>
            <a:fillRect/>
          </a:stretch>
        </p:blipFill>
        <p:spPr bwMode="auto">
          <a:xfrm>
            <a:off x="179388" y="836613"/>
            <a:ext cx="4356100" cy="3836987"/>
          </a:xfrm>
          <a:prstGeom prst="rect">
            <a:avLst/>
          </a:prstGeom>
          <a:noFill/>
          <a:ln w="38100">
            <a:solidFill>
              <a:srgbClr val="000000"/>
            </a:solidFill>
            <a:miter lim="800000"/>
            <a:headEnd/>
            <a:tailEnd/>
          </a:ln>
        </p:spPr>
      </p:pic>
      <p:sp>
        <p:nvSpPr>
          <p:cNvPr id="18435" name="Text Box 5"/>
          <p:cNvSpPr txBox="1">
            <a:spLocks noChangeArrowheads="1"/>
          </p:cNvSpPr>
          <p:nvPr/>
        </p:nvSpPr>
        <p:spPr bwMode="auto">
          <a:xfrm>
            <a:off x="2411413" y="188913"/>
            <a:ext cx="4464050" cy="457200"/>
          </a:xfrm>
          <a:prstGeom prst="rect">
            <a:avLst/>
          </a:prstGeom>
          <a:noFill/>
          <a:ln w="9525">
            <a:noFill/>
            <a:miter lim="800000"/>
            <a:headEnd/>
            <a:tailEnd/>
          </a:ln>
        </p:spPr>
        <p:txBody>
          <a:bodyPr>
            <a:spAutoFit/>
          </a:bodyPr>
          <a:lstStyle/>
          <a:p>
            <a:r>
              <a:rPr lang="tr-TR" b="1">
                <a:solidFill>
                  <a:schemeClr val="folHlink"/>
                </a:solidFill>
              </a:rPr>
              <a:t>ÜST SANTRAL KESER DİŞ</a:t>
            </a:r>
          </a:p>
        </p:txBody>
      </p:sp>
      <p:pic>
        <p:nvPicPr>
          <p:cNvPr id="18436" name="Picture 6" descr="DSC06819"/>
          <p:cNvPicPr>
            <a:picLocks noChangeAspect="1" noChangeArrowheads="1"/>
          </p:cNvPicPr>
          <p:nvPr/>
        </p:nvPicPr>
        <p:blipFill>
          <a:blip r:embed="rId3">
            <a:lum bright="30000" contrast="24000"/>
          </a:blip>
          <a:srcRect l="17323" t="8971" r="11801" b="15443"/>
          <a:stretch>
            <a:fillRect/>
          </a:stretch>
        </p:blipFill>
        <p:spPr bwMode="auto">
          <a:xfrm>
            <a:off x="5003800" y="3355975"/>
            <a:ext cx="3924300" cy="3097213"/>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428596" y="3108325"/>
            <a:ext cx="8382000" cy="3749675"/>
          </a:xfrm>
          <a:prstGeom prst="rect">
            <a:avLst/>
          </a:prstGeom>
          <a:noFill/>
          <a:ln w="9525">
            <a:noFill/>
            <a:miter lim="800000"/>
            <a:headEnd/>
            <a:tailEnd/>
          </a:ln>
        </p:spPr>
        <p:txBody>
          <a:bodyPr>
            <a:spAutoFit/>
          </a:bodyPr>
          <a:lstStyle/>
          <a:p>
            <a:pPr>
              <a:spcBef>
                <a:spcPct val="50000"/>
              </a:spcBef>
              <a:buClr>
                <a:schemeClr val="hlink"/>
              </a:buClr>
              <a:buFont typeface="Wingdings" pitchFamily="2" charset="2"/>
              <a:buChar char="Ø"/>
            </a:pPr>
            <a:r>
              <a:rPr lang="tr-TR" sz="2000" b="1" dirty="0"/>
              <a:t>     Giriş </a:t>
            </a:r>
            <a:r>
              <a:rPr lang="tr-TR" sz="2000" b="1" dirty="0" err="1"/>
              <a:t>kavitesine</a:t>
            </a:r>
            <a:r>
              <a:rPr lang="tr-TR" sz="2000" b="1" dirty="0"/>
              <a:t> ucu yuvarlak </a:t>
            </a:r>
            <a:r>
              <a:rPr lang="tr-TR" sz="2000" b="1" dirty="0" err="1"/>
              <a:t>fissur</a:t>
            </a:r>
            <a:r>
              <a:rPr lang="tr-TR" sz="2000" b="1" dirty="0"/>
              <a:t> </a:t>
            </a:r>
            <a:r>
              <a:rPr lang="tr-TR" sz="2000" b="1" dirty="0" err="1"/>
              <a:t>frezle</a:t>
            </a:r>
            <a:r>
              <a:rPr lang="tr-TR" sz="2000" b="1" dirty="0"/>
              <a:t> </a:t>
            </a:r>
            <a:r>
              <a:rPr lang="tr-TR" sz="2000" b="1" dirty="0" err="1"/>
              <a:t>palatinal</a:t>
            </a:r>
            <a:r>
              <a:rPr lang="tr-TR" sz="2000" b="1" dirty="0"/>
              <a:t> yüzün ortasından başlanır uzun aksa 45 derecelik açıda tutularak 3-4 mm’ </a:t>
            </a:r>
            <a:r>
              <a:rPr lang="tr-TR" sz="2000" b="1" dirty="0" err="1"/>
              <a:t>lik</a:t>
            </a:r>
            <a:r>
              <a:rPr lang="tr-TR" sz="2000" b="1" dirty="0"/>
              <a:t> </a:t>
            </a:r>
            <a:r>
              <a:rPr lang="tr-TR" sz="2000" b="1" dirty="0" err="1"/>
              <a:t>frez</a:t>
            </a:r>
            <a:r>
              <a:rPr lang="tr-TR" sz="2000" b="1" dirty="0"/>
              <a:t> </a:t>
            </a:r>
            <a:r>
              <a:rPr lang="tr-TR" sz="2000" b="1" dirty="0" err="1"/>
              <a:t>preparasyonu</a:t>
            </a:r>
            <a:r>
              <a:rPr lang="tr-TR" sz="2000" b="1" dirty="0"/>
              <a:t> ile </a:t>
            </a:r>
            <a:r>
              <a:rPr lang="tr-TR" sz="2000" b="1" dirty="0" err="1"/>
              <a:t>pulpa</a:t>
            </a:r>
            <a:r>
              <a:rPr lang="tr-TR" sz="2000" b="1" dirty="0"/>
              <a:t> odasına ulaşılır ve </a:t>
            </a:r>
            <a:r>
              <a:rPr lang="tr-TR" sz="2000" b="1" dirty="0" err="1"/>
              <a:t>frez</a:t>
            </a:r>
            <a:r>
              <a:rPr lang="tr-TR" sz="2000" b="1" dirty="0"/>
              <a:t> dişin uzun aksına paralel tutularak dişin uzun aksı boyunca ilerlenir. </a:t>
            </a:r>
            <a:r>
              <a:rPr lang="tr-TR" sz="2000" b="1" dirty="0" err="1"/>
              <a:t>Frezi</a:t>
            </a:r>
            <a:r>
              <a:rPr lang="tr-TR" sz="2000" b="1" dirty="0"/>
              <a:t> dişin uzun aksına dik açıda tutularak yapılan çalışmalarda </a:t>
            </a:r>
            <a:r>
              <a:rPr lang="tr-TR" sz="2000" b="1" dirty="0" err="1"/>
              <a:t>labial</a:t>
            </a:r>
            <a:r>
              <a:rPr lang="tr-TR" sz="2000" b="1" dirty="0"/>
              <a:t> yüzde basamak ve </a:t>
            </a:r>
            <a:r>
              <a:rPr lang="tr-TR" sz="2000" b="1" dirty="0" err="1"/>
              <a:t>perforasyon</a:t>
            </a:r>
            <a:r>
              <a:rPr lang="tr-TR" sz="2000" b="1" dirty="0"/>
              <a:t> oluşturma riski artar.</a:t>
            </a:r>
          </a:p>
          <a:p>
            <a:pPr>
              <a:spcBef>
                <a:spcPct val="50000"/>
              </a:spcBef>
              <a:buFont typeface="Wingdings" pitchFamily="2" charset="2"/>
              <a:buChar char="Ø"/>
            </a:pPr>
            <a:endParaRPr lang="tr-TR" sz="2000" b="1" dirty="0"/>
          </a:p>
          <a:p>
            <a:pPr>
              <a:spcBef>
                <a:spcPct val="50000"/>
              </a:spcBef>
              <a:buClr>
                <a:schemeClr val="hlink"/>
              </a:buClr>
              <a:buFont typeface="Wingdings" pitchFamily="2" charset="2"/>
              <a:buChar char="Ø"/>
            </a:pPr>
            <a:r>
              <a:rPr lang="tr-TR" sz="2000" b="1" dirty="0"/>
              <a:t>    Kanal bulunduktan sonra tüm sarkık ve zayıf yapılar , </a:t>
            </a:r>
            <a:r>
              <a:rPr lang="tr-TR" sz="2000" b="1" dirty="0" err="1"/>
              <a:t>vital</a:t>
            </a:r>
            <a:r>
              <a:rPr lang="tr-TR" sz="2000" b="1" dirty="0"/>
              <a:t> ve nekrotik yumuşak dokular ile </a:t>
            </a:r>
            <a:r>
              <a:rPr lang="tr-TR" sz="2000" b="1" dirty="0" err="1"/>
              <a:t>lingualdeki</a:t>
            </a:r>
            <a:r>
              <a:rPr lang="tr-TR" sz="2000" b="1" dirty="0"/>
              <a:t> </a:t>
            </a:r>
            <a:r>
              <a:rPr lang="tr-TR" sz="2000" b="1" dirty="0" err="1"/>
              <a:t>dentin</a:t>
            </a:r>
            <a:r>
              <a:rPr lang="tr-TR" sz="2000" b="1" dirty="0"/>
              <a:t> omuzcuğu kaldırılarak ilerde renkleşmeye neden olacak ve </a:t>
            </a:r>
            <a:r>
              <a:rPr lang="tr-TR" sz="2000" b="1" dirty="0" err="1"/>
              <a:t>apikal</a:t>
            </a:r>
            <a:r>
              <a:rPr lang="tr-TR" sz="2000" b="1" dirty="0"/>
              <a:t> bölüme kadar direkt girişi </a:t>
            </a:r>
            <a:r>
              <a:rPr lang="tr-TR" sz="2000" b="1" dirty="0" smtClean="0"/>
              <a:t>etkiyecek </a:t>
            </a:r>
            <a:r>
              <a:rPr lang="tr-TR" sz="2000" b="1" dirty="0"/>
              <a:t>tüm </a:t>
            </a:r>
            <a:r>
              <a:rPr lang="tr-TR" sz="2000" b="1" dirty="0" smtClean="0"/>
              <a:t>yapılar </a:t>
            </a:r>
            <a:r>
              <a:rPr lang="tr-TR" sz="2000" b="1" dirty="0"/>
              <a:t>uzaklaştırılmış olunur.</a:t>
            </a:r>
          </a:p>
        </p:txBody>
      </p:sp>
      <p:sp>
        <p:nvSpPr>
          <p:cNvPr id="19459" name="Text Box 4"/>
          <p:cNvSpPr txBox="1">
            <a:spLocks noChangeArrowheads="1"/>
          </p:cNvSpPr>
          <p:nvPr/>
        </p:nvSpPr>
        <p:spPr bwMode="auto">
          <a:xfrm>
            <a:off x="2714625" y="0"/>
            <a:ext cx="6264275" cy="3416300"/>
          </a:xfrm>
          <a:prstGeom prst="rect">
            <a:avLst/>
          </a:prstGeom>
          <a:noFill/>
          <a:ln w="9525">
            <a:noFill/>
            <a:miter lim="800000"/>
            <a:headEnd/>
            <a:tailEnd/>
          </a:ln>
        </p:spPr>
        <p:txBody>
          <a:bodyPr>
            <a:spAutoFit/>
          </a:bodyPr>
          <a:lstStyle/>
          <a:p>
            <a:pPr>
              <a:spcBef>
                <a:spcPct val="50000"/>
              </a:spcBef>
              <a:buClr>
                <a:schemeClr val="hlink"/>
              </a:buClr>
              <a:buFont typeface="Wingdings" pitchFamily="2" charset="2"/>
              <a:buChar char="Ø"/>
            </a:pPr>
            <a:r>
              <a:rPr lang="tr-TR" b="1">
                <a:latin typeface="Times New Roman" pitchFamily="18" charset="0"/>
              </a:rPr>
              <a:t>Giriş kavitesi benzer şekilde palatinal yüzün ortasında tabanı kesici kenar tepesi kök ucu tarafında olan yuvarlak köşeli üçgen şekilde açılır . Ancak üst santral , lateral, ve kanin dişlerin kanalları distale doğru hafif eğim gösterdiklerinden giriş kavitesi hafif mesiale kaydırılır ya da kavitenin mesial duvarında meyillendirme uygulanır.</a:t>
            </a:r>
          </a:p>
          <a:p>
            <a:endParaRPr lang="tr-TR">
              <a:latin typeface="Times New Roman" pitchFamily="18" charset="0"/>
            </a:endParaRPr>
          </a:p>
        </p:txBody>
      </p:sp>
      <p:pic>
        <p:nvPicPr>
          <p:cNvPr id="19460" name="Picture 5"/>
          <p:cNvPicPr>
            <a:picLocks noChangeAspect="1" noChangeArrowheads="1"/>
          </p:cNvPicPr>
          <p:nvPr/>
        </p:nvPicPr>
        <p:blipFill>
          <a:blip r:embed="rId2"/>
          <a:srcRect/>
          <a:stretch>
            <a:fillRect/>
          </a:stretch>
        </p:blipFill>
        <p:spPr bwMode="auto">
          <a:xfrm>
            <a:off x="611188" y="333375"/>
            <a:ext cx="1973262" cy="1944688"/>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ndodontic access cavity ile ilgili görsel sonucu"/>
          <p:cNvPicPr>
            <a:picLocks noChangeAspect="1" noChangeArrowheads="1"/>
          </p:cNvPicPr>
          <p:nvPr/>
        </p:nvPicPr>
        <p:blipFill>
          <a:blip r:embed="rId2"/>
          <a:srcRect l="22665" t="21978" r="12431" b="6593"/>
          <a:stretch>
            <a:fillRect/>
          </a:stretch>
        </p:blipFill>
        <p:spPr bwMode="auto">
          <a:xfrm>
            <a:off x="1000100" y="428604"/>
            <a:ext cx="7356740" cy="607223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188913"/>
            <a:ext cx="7772400" cy="1143000"/>
          </a:xfrm>
        </p:spPr>
        <p:txBody>
          <a:bodyPr/>
          <a:lstStyle/>
          <a:p>
            <a:pPr eaLnBrk="1" hangingPunct="1">
              <a:defRPr/>
            </a:pPr>
            <a:r>
              <a:rPr lang="tr-TR" b="1" smtClean="0">
                <a:latin typeface="Comic Sans MS" pitchFamily="66" charset="0"/>
              </a:rPr>
              <a:t>ÜST LATERAL KESER DİŞ</a:t>
            </a:r>
          </a:p>
        </p:txBody>
      </p:sp>
      <p:sp>
        <p:nvSpPr>
          <p:cNvPr id="20483" name="Rectangle 3"/>
          <p:cNvSpPr>
            <a:spLocks noGrp="1" noChangeArrowheads="1"/>
          </p:cNvSpPr>
          <p:nvPr>
            <p:ph type="body" idx="1"/>
          </p:nvPr>
        </p:nvSpPr>
        <p:spPr>
          <a:xfrm>
            <a:off x="4827588" y="1412875"/>
            <a:ext cx="4316412" cy="4835525"/>
          </a:xfrm>
        </p:spPr>
        <p:txBody>
          <a:bodyPr/>
          <a:lstStyle/>
          <a:p>
            <a:pPr eaLnBrk="1" hangingPunct="1">
              <a:lnSpc>
                <a:spcPct val="80000"/>
              </a:lnSpc>
              <a:buClr>
                <a:schemeClr val="hlink"/>
              </a:buClr>
              <a:buFont typeface="Wingdings" pitchFamily="2" charset="2"/>
              <a:buChar char="Ø"/>
            </a:pPr>
            <a:r>
              <a:rPr lang="tr-TR" sz="2000" smtClean="0">
                <a:latin typeface="Comic Sans MS" pitchFamily="66" charset="0"/>
              </a:rPr>
              <a:t>Tek köklü ve tek kanallıdır.</a:t>
            </a:r>
          </a:p>
          <a:p>
            <a:pPr eaLnBrk="1" hangingPunct="1">
              <a:lnSpc>
                <a:spcPct val="80000"/>
              </a:lnSpc>
              <a:buClr>
                <a:schemeClr val="hlink"/>
              </a:buClr>
              <a:buFont typeface="Wingdings" pitchFamily="2" charset="2"/>
              <a:buChar char="Ø"/>
            </a:pPr>
            <a:r>
              <a:rPr lang="tr-TR" sz="2000" smtClean="0">
                <a:latin typeface="Comic Sans MS" pitchFamily="66" charset="0"/>
              </a:rPr>
              <a:t>Kron ve kök santral dişe oranla daha küçüktür.</a:t>
            </a:r>
          </a:p>
          <a:p>
            <a:pPr eaLnBrk="1" hangingPunct="1">
              <a:lnSpc>
                <a:spcPct val="80000"/>
              </a:lnSpc>
              <a:buClr>
                <a:schemeClr val="hlink"/>
              </a:buClr>
              <a:buFont typeface="Wingdings" pitchFamily="2" charset="2"/>
              <a:buChar char="Ø"/>
            </a:pPr>
            <a:r>
              <a:rPr lang="tr-TR" sz="2000" smtClean="0">
                <a:latin typeface="Comic Sans MS" pitchFamily="66" charset="0"/>
              </a:rPr>
              <a:t>Kök kanalı distal ya da palatinal yönde kurvatür gösterir.</a:t>
            </a:r>
          </a:p>
          <a:p>
            <a:pPr eaLnBrk="1" hangingPunct="1">
              <a:lnSpc>
                <a:spcPct val="80000"/>
              </a:lnSpc>
              <a:buClr>
                <a:schemeClr val="hlink"/>
              </a:buClr>
              <a:buFont typeface="Wingdings" pitchFamily="2" charset="2"/>
              <a:buChar char="Ø"/>
            </a:pPr>
            <a:r>
              <a:rPr lang="tr-TR" sz="2000" smtClean="0">
                <a:latin typeface="Comic Sans MS" pitchFamily="66" charset="0"/>
              </a:rPr>
              <a:t>Gençlerde iki pulpa boynuzu izlenir.</a:t>
            </a:r>
          </a:p>
          <a:p>
            <a:pPr eaLnBrk="1" hangingPunct="1">
              <a:lnSpc>
                <a:spcPct val="80000"/>
              </a:lnSpc>
              <a:buClr>
                <a:schemeClr val="hlink"/>
              </a:buClr>
              <a:buFont typeface="Wingdings" pitchFamily="2" charset="2"/>
              <a:buChar char="Ø"/>
            </a:pPr>
            <a:r>
              <a:rPr lang="tr-TR" sz="2000" smtClean="0">
                <a:latin typeface="Comic Sans MS" pitchFamily="66" charset="0"/>
              </a:rPr>
              <a:t>Giriş kavitesi santral dişteki gibidir.</a:t>
            </a:r>
          </a:p>
          <a:p>
            <a:pPr eaLnBrk="1" hangingPunct="1">
              <a:lnSpc>
                <a:spcPct val="80000"/>
              </a:lnSpc>
              <a:buClr>
                <a:schemeClr val="hlink"/>
              </a:buClr>
              <a:buFont typeface="Wingdings" pitchFamily="2" charset="2"/>
              <a:buChar char="Ø"/>
            </a:pPr>
            <a:r>
              <a:rPr lang="tr-TR" sz="2000" smtClean="0">
                <a:latin typeface="Comic Sans MS" pitchFamily="66" charset="0"/>
              </a:rPr>
              <a:t>Üst lateral ve alt birinci küçük azı dişlerde kron-kök açı sapmaları sıkça görülür ayrıca üst lateral keser dişlerde tek taraflı ya da bilateral olarak dens invaginatus denen gelişim anomalilerine de rastlanır.</a:t>
            </a:r>
          </a:p>
        </p:txBody>
      </p:sp>
      <p:pic>
        <p:nvPicPr>
          <p:cNvPr id="20484" name="Picture 4"/>
          <p:cNvPicPr>
            <a:picLocks noChangeAspect="1" noChangeArrowheads="1"/>
          </p:cNvPicPr>
          <p:nvPr/>
        </p:nvPicPr>
        <p:blipFill>
          <a:blip r:embed="rId2"/>
          <a:srcRect/>
          <a:stretch>
            <a:fillRect/>
          </a:stretch>
        </p:blipFill>
        <p:spPr bwMode="auto">
          <a:xfrm>
            <a:off x="179388" y="1484313"/>
            <a:ext cx="1268412" cy="3816350"/>
          </a:xfrm>
          <a:prstGeom prst="rect">
            <a:avLst/>
          </a:prstGeom>
          <a:noFill/>
          <a:ln w="38100">
            <a:solidFill>
              <a:srgbClr val="000000"/>
            </a:solidFill>
            <a:miter lim="800000"/>
            <a:headEnd/>
            <a:tailEnd/>
          </a:ln>
        </p:spPr>
      </p:pic>
      <p:pic>
        <p:nvPicPr>
          <p:cNvPr id="20485" name="Picture 5"/>
          <p:cNvPicPr>
            <a:picLocks noChangeAspect="1" noChangeArrowheads="1"/>
          </p:cNvPicPr>
          <p:nvPr/>
        </p:nvPicPr>
        <p:blipFill>
          <a:blip r:embed="rId3"/>
          <a:srcRect/>
          <a:stretch>
            <a:fillRect/>
          </a:stretch>
        </p:blipFill>
        <p:spPr bwMode="auto">
          <a:xfrm>
            <a:off x="3132138" y="1484313"/>
            <a:ext cx="1555750" cy="1371600"/>
          </a:xfrm>
          <a:prstGeom prst="rect">
            <a:avLst/>
          </a:prstGeom>
          <a:noFill/>
          <a:ln w="38100">
            <a:solidFill>
              <a:srgbClr val="000000"/>
            </a:solidFill>
            <a:miter lim="800000"/>
            <a:headEnd/>
            <a:tailEnd/>
          </a:ln>
        </p:spPr>
      </p:pic>
      <p:pic>
        <p:nvPicPr>
          <p:cNvPr id="20486" name="Picture 6"/>
          <p:cNvPicPr>
            <a:picLocks noChangeAspect="1" noChangeArrowheads="1"/>
          </p:cNvPicPr>
          <p:nvPr/>
        </p:nvPicPr>
        <p:blipFill>
          <a:blip r:embed="rId4"/>
          <a:srcRect/>
          <a:stretch>
            <a:fillRect/>
          </a:stretch>
        </p:blipFill>
        <p:spPr bwMode="auto">
          <a:xfrm>
            <a:off x="3203575" y="3716338"/>
            <a:ext cx="1430338" cy="1584325"/>
          </a:xfrm>
          <a:prstGeom prst="rect">
            <a:avLst/>
          </a:prstGeom>
          <a:noFill/>
          <a:ln w="38100">
            <a:solidFill>
              <a:srgbClr val="000000"/>
            </a:solidFill>
            <a:miter lim="800000"/>
            <a:headEnd/>
            <a:tailEnd/>
          </a:ln>
        </p:spPr>
      </p:pic>
      <p:pic>
        <p:nvPicPr>
          <p:cNvPr id="20487" name="Picture 7"/>
          <p:cNvPicPr>
            <a:picLocks noChangeAspect="1" noChangeArrowheads="1"/>
          </p:cNvPicPr>
          <p:nvPr/>
        </p:nvPicPr>
        <p:blipFill>
          <a:blip r:embed="rId5"/>
          <a:srcRect/>
          <a:stretch>
            <a:fillRect/>
          </a:stretch>
        </p:blipFill>
        <p:spPr bwMode="auto">
          <a:xfrm>
            <a:off x="1692275" y="1484313"/>
            <a:ext cx="1149350" cy="38163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2 İçerik Yer Tutucusu"/>
          <p:cNvSpPr>
            <a:spLocks noGrp="1"/>
          </p:cNvSpPr>
          <p:nvPr>
            <p:ph idx="1"/>
          </p:nvPr>
        </p:nvSpPr>
        <p:spPr>
          <a:xfrm>
            <a:off x="142875" y="142875"/>
            <a:ext cx="8858250" cy="6572250"/>
          </a:xfrm>
        </p:spPr>
        <p:txBody>
          <a:bodyPr/>
          <a:lstStyle/>
          <a:p>
            <a:pPr algn="just">
              <a:buFont typeface="Wingdings" pitchFamily="2" charset="2"/>
              <a:buNone/>
            </a:pPr>
            <a:r>
              <a:rPr lang="tr-TR" sz="2000" b="1" dirty="0" smtClean="0"/>
              <a:t>	</a:t>
            </a:r>
          </a:p>
          <a:p>
            <a:pPr algn="just">
              <a:buFont typeface="Wingdings" pitchFamily="2" charset="2"/>
              <a:buNone/>
            </a:pPr>
            <a:r>
              <a:rPr lang="tr-TR" sz="2000" b="1" dirty="0" smtClean="0"/>
              <a:t>		Başarılı bir kök kanal tedavisinin ilk basamağı kurallara ve dişin anatomisine uygun giriş </a:t>
            </a:r>
            <a:r>
              <a:rPr lang="tr-TR" sz="2000" b="1" dirty="0" err="1" smtClean="0"/>
              <a:t>kavitesi</a:t>
            </a:r>
            <a:r>
              <a:rPr lang="tr-TR" sz="2000" b="1" dirty="0" smtClean="0"/>
              <a:t> </a:t>
            </a:r>
            <a:r>
              <a:rPr lang="tr-TR" sz="2000" b="1" dirty="0" err="1" smtClean="0"/>
              <a:t>preparasyonun</a:t>
            </a:r>
            <a:r>
              <a:rPr lang="tr-TR" sz="2000" b="1" dirty="0" smtClean="0"/>
              <a:t> yapılmasıdır. Dişin anatomisi genelde standart yapılar gösterse de gerek zamanla </a:t>
            </a:r>
            <a:r>
              <a:rPr lang="tr-TR" sz="2000" b="1" dirty="0" err="1" smtClean="0"/>
              <a:t>sekonder</a:t>
            </a:r>
            <a:r>
              <a:rPr lang="tr-TR" sz="2000" b="1" dirty="0" smtClean="0"/>
              <a:t> ve tersiyer </a:t>
            </a:r>
            <a:r>
              <a:rPr lang="tr-TR" sz="2000" b="1" dirty="0" err="1" smtClean="0"/>
              <a:t>dentin</a:t>
            </a:r>
            <a:r>
              <a:rPr lang="tr-TR" sz="2000" b="1" dirty="0" smtClean="0"/>
              <a:t> birikmesi gerekse kök kanal morfolojisindeki farklılıklar nedeniyle giriş </a:t>
            </a:r>
            <a:r>
              <a:rPr lang="tr-TR" sz="2000" b="1" dirty="0" err="1" smtClean="0"/>
              <a:t>kavitesi</a:t>
            </a:r>
            <a:r>
              <a:rPr lang="tr-TR" sz="2000" b="1" dirty="0" smtClean="0"/>
              <a:t> </a:t>
            </a:r>
            <a:r>
              <a:rPr lang="tr-TR" sz="2000" b="1" dirty="0" err="1" smtClean="0"/>
              <a:t>preparasyonunda</a:t>
            </a:r>
            <a:r>
              <a:rPr lang="tr-TR" sz="2000" b="1" dirty="0" smtClean="0"/>
              <a:t> da değişiklikler yapmak gerekebilir. </a:t>
            </a:r>
          </a:p>
          <a:p>
            <a:pPr algn="just">
              <a:buFont typeface="Wingdings" pitchFamily="2" charset="2"/>
              <a:buNone/>
            </a:pPr>
            <a:r>
              <a:rPr lang="tr-TR" sz="2000" b="1" dirty="0" smtClean="0"/>
              <a:t>		Kök kanal morfolojisini incelemek amacıyla </a:t>
            </a:r>
            <a:r>
              <a:rPr lang="tr-TR" sz="2000" b="1" dirty="0" err="1" smtClean="0"/>
              <a:t>makroskobik</a:t>
            </a:r>
            <a:r>
              <a:rPr lang="tr-TR" sz="2000" b="1" dirty="0" smtClean="0"/>
              <a:t> ve histolojik kesitlerden radyografilerden şeffaflaştırma yönteminden taramalı elektron mikroskobundan ve bilgisayarlı tomografiden yararlanılmaktadır. </a:t>
            </a:r>
            <a:r>
              <a:rPr lang="tr-TR" sz="2000" b="1" dirty="0" err="1" smtClean="0"/>
              <a:t>Vertucci</a:t>
            </a:r>
            <a:r>
              <a:rPr lang="tr-TR" sz="2000" b="1" dirty="0" smtClean="0"/>
              <a:t> kök kanal morfolojileri ile ilgili çok sayıda çalışmalar yapmış ve 8 tip kanal konfigürasyonu içeren bir sınıflandırma oluşturmuştur. </a:t>
            </a:r>
          </a:p>
        </p:txBody>
      </p:sp>
      <p:pic>
        <p:nvPicPr>
          <p:cNvPr id="5123" name="Picture 4"/>
          <p:cNvPicPr>
            <a:picLocks noChangeAspect="1" noChangeArrowheads="1"/>
          </p:cNvPicPr>
          <p:nvPr/>
        </p:nvPicPr>
        <p:blipFill>
          <a:blip r:embed="rId2"/>
          <a:srcRect/>
          <a:stretch>
            <a:fillRect/>
          </a:stretch>
        </p:blipFill>
        <p:spPr bwMode="auto">
          <a:xfrm>
            <a:off x="1071538" y="4214818"/>
            <a:ext cx="7104063"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DSC06854"/>
          <p:cNvPicPr>
            <a:picLocks noChangeAspect="1" noChangeArrowheads="1"/>
          </p:cNvPicPr>
          <p:nvPr/>
        </p:nvPicPr>
        <p:blipFill>
          <a:blip r:embed="rId2">
            <a:lum bright="6000"/>
          </a:blip>
          <a:srcRect l="11502" t="9425" r="22066" b="1979"/>
          <a:stretch>
            <a:fillRect/>
          </a:stretch>
        </p:blipFill>
        <p:spPr bwMode="auto">
          <a:xfrm>
            <a:off x="179388" y="692150"/>
            <a:ext cx="3924300" cy="4322763"/>
          </a:xfrm>
          <a:prstGeom prst="rect">
            <a:avLst/>
          </a:prstGeom>
          <a:noFill/>
          <a:ln w="38100">
            <a:solidFill>
              <a:srgbClr val="000000"/>
            </a:solidFill>
            <a:miter lim="800000"/>
            <a:headEnd/>
            <a:tailEnd/>
          </a:ln>
        </p:spPr>
      </p:pic>
      <p:sp>
        <p:nvSpPr>
          <p:cNvPr id="21507" name="Text Box 5"/>
          <p:cNvSpPr txBox="1">
            <a:spLocks noChangeArrowheads="1"/>
          </p:cNvSpPr>
          <p:nvPr/>
        </p:nvSpPr>
        <p:spPr bwMode="auto">
          <a:xfrm>
            <a:off x="2463800" y="214313"/>
            <a:ext cx="4178300" cy="457200"/>
          </a:xfrm>
          <a:prstGeom prst="rect">
            <a:avLst/>
          </a:prstGeom>
          <a:noFill/>
          <a:ln w="9525">
            <a:noFill/>
            <a:miter lim="800000"/>
            <a:headEnd/>
            <a:tailEnd/>
          </a:ln>
        </p:spPr>
        <p:txBody>
          <a:bodyPr wrap="none">
            <a:spAutoFit/>
          </a:bodyPr>
          <a:lstStyle/>
          <a:p>
            <a:r>
              <a:rPr lang="tr-TR" b="1">
                <a:solidFill>
                  <a:schemeClr val="folHlink"/>
                </a:solidFill>
              </a:rPr>
              <a:t>ÜST LATERAL KESER DİŞ</a:t>
            </a:r>
          </a:p>
        </p:txBody>
      </p:sp>
      <p:pic>
        <p:nvPicPr>
          <p:cNvPr id="21508" name="Picture 6" descr="DSC06820"/>
          <p:cNvPicPr>
            <a:picLocks noChangeAspect="1" noChangeArrowheads="1"/>
          </p:cNvPicPr>
          <p:nvPr/>
        </p:nvPicPr>
        <p:blipFill>
          <a:blip r:embed="rId3">
            <a:lum bright="42000" contrast="42000"/>
          </a:blip>
          <a:srcRect l="20087" t="7086" r="13774" b="20462"/>
          <a:stretch>
            <a:fillRect/>
          </a:stretch>
        </p:blipFill>
        <p:spPr bwMode="auto">
          <a:xfrm>
            <a:off x="4284663" y="2852738"/>
            <a:ext cx="4621212" cy="382587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9750" y="188913"/>
            <a:ext cx="7772400" cy="1143000"/>
          </a:xfrm>
        </p:spPr>
        <p:txBody>
          <a:bodyPr/>
          <a:lstStyle/>
          <a:p>
            <a:pPr eaLnBrk="1" hangingPunct="1">
              <a:defRPr/>
            </a:pPr>
            <a:r>
              <a:rPr lang="tr-TR" b="1" smtClean="0">
                <a:latin typeface="Comic Sans MS" pitchFamily="66" charset="0"/>
              </a:rPr>
              <a:t>ÜST KANİN DİŞ</a:t>
            </a:r>
          </a:p>
        </p:txBody>
      </p:sp>
      <p:sp>
        <p:nvSpPr>
          <p:cNvPr id="22531" name="Rectangle 3"/>
          <p:cNvSpPr>
            <a:spLocks noGrp="1" noChangeArrowheads="1"/>
          </p:cNvSpPr>
          <p:nvPr>
            <p:ph type="body" idx="1"/>
          </p:nvPr>
        </p:nvSpPr>
        <p:spPr>
          <a:xfrm>
            <a:off x="4500563" y="1484313"/>
            <a:ext cx="4248150" cy="4897437"/>
          </a:xfrm>
        </p:spPr>
        <p:txBody>
          <a:bodyPr/>
          <a:lstStyle/>
          <a:p>
            <a:pPr eaLnBrk="1" hangingPunct="1">
              <a:lnSpc>
                <a:spcPct val="80000"/>
              </a:lnSpc>
              <a:buClr>
                <a:schemeClr val="hlink"/>
              </a:buClr>
              <a:buFont typeface="Wingdings" pitchFamily="2" charset="2"/>
              <a:buChar char="Ø"/>
            </a:pPr>
            <a:r>
              <a:rPr lang="tr-TR" sz="1600" b="1" smtClean="0">
                <a:latin typeface="Comic Sans MS" pitchFamily="66" charset="0"/>
              </a:rPr>
              <a:t>Tek kök , tek kanal tek pulpa boynuzu vardır.</a:t>
            </a:r>
          </a:p>
          <a:p>
            <a:pPr eaLnBrk="1" hangingPunct="1">
              <a:lnSpc>
                <a:spcPct val="80000"/>
              </a:lnSpc>
              <a:buClr>
                <a:schemeClr val="hlink"/>
              </a:buClr>
              <a:buFont typeface="Wingdings" pitchFamily="2" charset="2"/>
              <a:buNone/>
            </a:pPr>
            <a:endParaRPr lang="tr-TR" sz="1600" b="1" smtClean="0">
              <a:latin typeface="Comic Sans MS" pitchFamily="66" charset="0"/>
            </a:endParaRPr>
          </a:p>
          <a:p>
            <a:pPr eaLnBrk="1" hangingPunct="1">
              <a:lnSpc>
                <a:spcPct val="80000"/>
              </a:lnSpc>
              <a:buClr>
                <a:schemeClr val="hlink"/>
              </a:buClr>
              <a:buFont typeface="Wingdings" pitchFamily="2" charset="2"/>
              <a:buChar char="Ø"/>
            </a:pPr>
            <a:r>
              <a:rPr lang="tr-TR" sz="1600" b="1" smtClean="0">
                <a:latin typeface="Comic Sans MS" pitchFamily="66" charset="0"/>
              </a:rPr>
              <a:t>Kök kanalı servikal bölgeden oval olarak başlar ve apikal bölgeye doğru gittikçe daralarak yuvarlak şekilde sonlanır.</a:t>
            </a:r>
          </a:p>
          <a:p>
            <a:pPr eaLnBrk="1" hangingPunct="1">
              <a:lnSpc>
                <a:spcPct val="80000"/>
              </a:lnSpc>
              <a:buClr>
                <a:schemeClr val="hlink"/>
              </a:buClr>
              <a:buFont typeface="Wingdings" pitchFamily="2" charset="2"/>
              <a:buChar char="Ø"/>
            </a:pPr>
            <a:endParaRPr lang="tr-TR" sz="1600" b="1" smtClean="0">
              <a:latin typeface="Comic Sans MS" pitchFamily="66" charset="0"/>
            </a:endParaRPr>
          </a:p>
          <a:p>
            <a:pPr eaLnBrk="1" hangingPunct="1">
              <a:lnSpc>
                <a:spcPct val="80000"/>
              </a:lnSpc>
              <a:buClr>
                <a:schemeClr val="hlink"/>
              </a:buClr>
              <a:buFont typeface="Wingdings" pitchFamily="2" charset="2"/>
              <a:buChar char="Ø"/>
            </a:pPr>
            <a:r>
              <a:rPr lang="tr-TR" sz="1600" b="1" smtClean="0">
                <a:latin typeface="Comic Sans MS" pitchFamily="66" charset="0"/>
              </a:rPr>
              <a:t>Kanal çoğunlukla düz seyreder ender olarak apikalde distale bazen de laterale eğimli olarak sonlanır.</a:t>
            </a:r>
          </a:p>
          <a:p>
            <a:pPr eaLnBrk="1" hangingPunct="1">
              <a:lnSpc>
                <a:spcPct val="80000"/>
              </a:lnSpc>
              <a:buClr>
                <a:schemeClr val="hlink"/>
              </a:buClr>
              <a:buFont typeface="Wingdings" pitchFamily="2" charset="2"/>
              <a:buNone/>
            </a:pPr>
            <a:endParaRPr lang="tr-TR" sz="1600" b="1" smtClean="0">
              <a:latin typeface="Comic Sans MS" pitchFamily="66" charset="0"/>
            </a:endParaRPr>
          </a:p>
          <a:p>
            <a:pPr eaLnBrk="1" hangingPunct="1">
              <a:lnSpc>
                <a:spcPct val="80000"/>
              </a:lnSpc>
              <a:buClr>
                <a:schemeClr val="hlink"/>
              </a:buClr>
              <a:buFont typeface="Wingdings" pitchFamily="2" charset="2"/>
              <a:buChar char="Ø"/>
            </a:pPr>
            <a:r>
              <a:rPr lang="tr-TR" sz="1600" b="1" smtClean="0">
                <a:latin typeface="Comic Sans MS" pitchFamily="66" charset="0"/>
              </a:rPr>
              <a:t>Giriş kavitesi palatinal yüzün ortasında oval şekilde açılır.</a:t>
            </a:r>
          </a:p>
          <a:p>
            <a:pPr eaLnBrk="1" hangingPunct="1">
              <a:lnSpc>
                <a:spcPct val="80000"/>
              </a:lnSpc>
              <a:buClr>
                <a:schemeClr val="hlink"/>
              </a:buClr>
              <a:buFont typeface="Wingdings" pitchFamily="2" charset="2"/>
              <a:buNone/>
            </a:pPr>
            <a:endParaRPr lang="tr-TR" sz="1600" b="1" smtClean="0">
              <a:latin typeface="Comic Sans MS" pitchFamily="66" charset="0"/>
            </a:endParaRPr>
          </a:p>
          <a:p>
            <a:pPr eaLnBrk="1" hangingPunct="1">
              <a:lnSpc>
                <a:spcPct val="80000"/>
              </a:lnSpc>
              <a:buClr>
                <a:schemeClr val="hlink"/>
              </a:buClr>
              <a:buFont typeface="Wingdings" pitchFamily="2" charset="2"/>
              <a:buChar char="Ø"/>
            </a:pPr>
            <a:r>
              <a:rPr lang="tr-TR" sz="1600" b="1" smtClean="0">
                <a:latin typeface="Comic Sans MS" pitchFamily="66" charset="0"/>
              </a:rPr>
              <a:t>Üst kanin diş üst çenedeki kök  boyu en uzun olan diştir ve kök ucu mukoza-yanak birleşimini geçer bu nedenle kanal aleti boyu yetersiz kalabilir.</a:t>
            </a:r>
          </a:p>
          <a:p>
            <a:pPr eaLnBrk="1" hangingPunct="1">
              <a:lnSpc>
                <a:spcPct val="80000"/>
              </a:lnSpc>
              <a:buClr>
                <a:schemeClr val="hlink"/>
              </a:buClr>
              <a:buFont typeface="Wingdings" pitchFamily="2" charset="2"/>
              <a:buNone/>
            </a:pPr>
            <a:endParaRPr lang="tr-TR" sz="1200" b="1" smtClean="0">
              <a:latin typeface="Comic Sans MS" pitchFamily="66" charset="0"/>
            </a:endParaRPr>
          </a:p>
        </p:txBody>
      </p:sp>
      <p:pic>
        <p:nvPicPr>
          <p:cNvPr id="22532" name="Picture 4" descr="DSC06855"/>
          <p:cNvPicPr>
            <a:picLocks noChangeAspect="1" noChangeArrowheads="1"/>
          </p:cNvPicPr>
          <p:nvPr/>
        </p:nvPicPr>
        <p:blipFill>
          <a:blip r:embed="rId2">
            <a:lum bright="6000"/>
          </a:blip>
          <a:srcRect l="16383" t="4269" r="18083" b="78"/>
          <a:stretch>
            <a:fillRect/>
          </a:stretch>
        </p:blipFill>
        <p:spPr bwMode="auto">
          <a:xfrm>
            <a:off x="250825" y="1341438"/>
            <a:ext cx="3960813" cy="496887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5"/>
          <p:cNvSpPr txBox="1">
            <a:spLocks noChangeArrowheads="1"/>
          </p:cNvSpPr>
          <p:nvPr/>
        </p:nvSpPr>
        <p:spPr bwMode="auto">
          <a:xfrm>
            <a:off x="3132138" y="193675"/>
            <a:ext cx="2930525" cy="457200"/>
          </a:xfrm>
          <a:prstGeom prst="rect">
            <a:avLst/>
          </a:prstGeom>
          <a:noFill/>
          <a:ln w="9525">
            <a:noFill/>
            <a:miter lim="800000"/>
            <a:headEnd/>
            <a:tailEnd/>
          </a:ln>
        </p:spPr>
        <p:txBody>
          <a:bodyPr wrap="none">
            <a:spAutoFit/>
          </a:bodyPr>
          <a:lstStyle/>
          <a:p>
            <a:r>
              <a:rPr lang="tr-TR" b="1">
                <a:solidFill>
                  <a:schemeClr val="folHlink"/>
                </a:solidFill>
              </a:rPr>
              <a:t>ÜST KANİN DİŞİ</a:t>
            </a:r>
          </a:p>
        </p:txBody>
      </p:sp>
      <p:pic>
        <p:nvPicPr>
          <p:cNvPr id="23555" name="Picture 6" descr="DSC06821"/>
          <p:cNvPicPr>
            <a:picLocks noChangeAspect="1" noChangeArrowheads="1"/>
          </p:cNvPicPr>
          <p:nvPr/>
        </p:nvPicPr>
        <p:blipFill>
          <a:blip r:embed="rId2">
            <a:lum bright="42000" contrast="54000"/>
          </a:blip>
          <a:srcRect l="23807" t="18898" r="9456" b="14174"/>
          <a:stretch>
            <a:fillRect/>
          </a:stretch>
        </p:blipFill>
        <p:spPr bwMode="auto">
          <a:xfrm>
            <a:off x="1619250" y="1412875"/>
            <a:ext cx="5486400" cy="41148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3111500" y="1365250"/>
            <a:ext cx="184150" cy="457200"/>
          </a:xfrm>
          <a:prstGeom prst="rect">
            <a:avLst/>
          </a:prstGeom>
          <a:noFill/>
          <a:ln w="9525">
            <a:noFill/>
            <a:miter lim="800000"/>
            <a:headEnd/>
            <a:tailEnd/>
          </a:ln>
        </p:spPr>
        <p:txBody>
          <a:bodyPr wrap="none">
            <a:spAutoFit/>
          </a:bodyPr>
          <a:lstStyle/>
          <a:p>
            <a:endParaRPr lang="tr-TR"/>
          </a:p>
        </p:txBody>
      </p:sp>
      <p:sp>
        <p:nvSpPr>
          <p:cNvPr id="105477" name="Rectangle 5"/>
          <p:cNvSpPr>
            <a:spLocks noChangeArrowheads="1"/>
          </p:cNvSpPr>
          <p:nvPr/>
        </p:nvSpPr>
        <p:spPr bwMode="auto">
          <a:xfrm>
            <a:off x="755650" y="1484313"/>
            <a:ext cx="7772400" cy="1143000"/>
          </a:xfrm>
          <a:prstGeom prst="rect">
            <a:avLst/>
          </a:prstGeom>
          <a:noFill/>
          <a:ln w="9525">
            <a:noFill/>
            <a:miter lim="800000"/>
            <a:headEnd/>
            <a:tailEnd/>
          </a:ln>
          <a:effectLst/>
        </p:spPr>
        <p:txBody>
          <a:bodyPr lIns="92075" tIns="46038" rIns="92075" bIns="46038" anchor="b"/>
          <a:lstStyle/>
          <a:p>
            <a:pPr algn="ctr">
              <a:defRPr/>
            </a:pPr>
            <a:r>
              <a:rPr lang="tr-TR" sz="4400" b="1" dirty="0">
                <a:solidFill>
                  <a:schemeClr val="tx2"/>
                </a:solidFill>
                <a:effectLst>
                  <a:outerShdw blurRad="38100" dist="38100" dir="2700000" algn="tl">
                    <a:srgbClr val="000000"/>
                  </a:outerShdw>
                </a:effectLst>
              </a:rPr>
              <a:t>ÜST SANTRAL KESER DİŞ</a:t>
            </a:r>
            <a:br>
              <a:rPr lang="tr-TR" sz="4400" b="1" dirty="0">
                <a:solidFill>
                  <a:schemeClr val="tx2"/>
                </a:solidFill>
                <a:effectLst>
                  <a:outerShdw blurRad="38100" dist="38100" dir="2700000" algn="tl">
                    <a:srgbClr val="000000"/>
                  </a:outerShdw>
                </a:effectLst>
              </a:rPr>
            </a:br>
            <a:r>
              <a:rPr lang="tr-TR" sz="4400" b="1" dirty="0">
                <a:solidFill>
                  <a:schemeClr val="tx2"/>
                </a:solidFill>
                <a:effectLst>
                  <a:outerShdw blurRad="38100" dist="38100" dir="2700000" algn="tl">
                    <a:srgbClr val="000000"/>
                  </a:outerShdw>
                </a:effectLst>
              </a:rPr>
              <a:t>VİDEO</a:t>
            </a:r>
          </a:p>
        </p:txBody>
      </p:sp>
      <p:sp>
        <p:nvSpPr>
          <p:cNvPr id="4" name="Rectangle 4"/>
          <p:cNvSpPr>
            <a:spLocks noChangeArrowheads="1"/>
          </p:cNvSpPr>
          <p:nvPr/>
        </p:nvSpPr>
        <p:spPr bwMode="auto">
          <a:xfrm>
            <a:off x="611188" y="4221163"/>
            <a:ext cx="7772400" cy="1143000"/>
          </a:xfrm>
          <a:prstGeom prst="rect">
            <a:avLst/>
          </a:prstGeom>
          <a:noFill/>
          <a:ln w="9525">
            <a:noFill/>
            <a:miter lim="800000"/>
            <a:headEnd/>
            <a:tailEnd/>
          </a:ln>
          <a:effectLst/>
        </p:spPr>
        <p:txBody>
          <a:bodyPr lIns="92075" tIns="46038" rIns="92075" bIns="46038" anchor="ctr"/>
          <a:lstStyle/>
          <a:p>
            <a:pPr algn="ctr">
              <a:defRPr/>
            </a:pPr>
            <a:r>
              <a:rPr lang="tr-TR" sz="4400" b="1" dirty="0">
                <a:solidFill>
                  <a:schemeClr val="tx2"/>
                </a:solidFill>
                <a:effectLst>
                  <a:outerShdw blurRad="38100" dist="38100" dir="2700000" algn="tl">
                    <a:srgbClr val="000000"/>
                  </a:outerShdw>
                </a:effectLst>
              </a:rPr>
              <a:t>ÜST KANİN DİŞ</a:t>
            </a:r>
            <a:br>
              <a:rPr lang="tr-TR" sz="4400" b="1" dirty="0">
                <a:solidFill>
                  <a:schemeClr val="tx2"/>
                </a:solidFill>
                <a:effectLst>
                  <a:outerShdw blurRad="38100" dist="38100" dir="2700000" algn="tl">
                    <a:srgbClr val="000000"/>
                  </a:outerShdw>
                </a:effectLst>
              </a:rPr>
            </a:br>
            <a:r>
              <a:rPr lang="tr-TR" sz="4400" b="1" dirty="0">
                <a:solidFill>
                  <a:schemeClr val="tx2"/>
                </a:solidFill>
                <a:effectLst>
                  <a:outerShdw blurRad="38100" dist="38100" dir="2700000" algn="tl">
                    <a:srgbClr val="000000"/>
                  </a:outerShdw>
                </a:effectLst>
              </a:rPr>
              <a:t>VİDEO</a:t>
            </a:r>
            <a:br>
              <a:rPr lang="tr-TR" sz="4400" b="1" dirty="0">
                <a:solidFill>
                  <a:schemeClr val="tx2"/>
                </a:solidFill>
                <a:effectLst>
                  <a:outerShdw blurRad="38100" dist="38100" dir="2700000" algn="tl">
                    <a:srgbClr val="000000"/>
                  </a:outerShdw>
                </a:effectLst>
              </a:rPr>
            </a:br>
            <a:endParaRPr lang="tr-TR" sz="4400" b="1" dirty="0">
              <a:solidFill>
                <a:schemeClr val="tx2"/>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1188" y="188913"/>
            <a:ext cx="7772400" cy="1143000"/>
          </a:xfrm>
        </p:spPr>
        <p:txBody>
          <a:bodyPr/>
          <a:lstStyle/>
          <a:p>
            <a:pPr eaLnBrk="1" hangingPunct="1">
              <a:defRPr/>
            </a:pPr>
            <a:r>
              <a:rPr lang="tr-TR" smtClean="0">
                <a:latin typeface="Comic Sans MS" pitchFamily="66" charset="0"/>
              </a:rPr>
              <a:t>ALT SANTRAL VE LATERAL DİŞLER</a:t>
            </a:r>
          </a:p>
        </p:txBody>
      </p:sp>
      <p:sp>
        <p:nvSpPr>
          <p:cNvPr id="25603" name="Rectangle 3"/>
          <p:cNvSpPr>
            <a:spLocks noGrp="1" noChangeArrowheads="1"/>
          </p:cNvSpPr>
          <p:nvPr>
            <p:ph type="body" idx="1"/>
          </p:nvPr>
        </p:nvSpPr>
        <p:spPr>
          <a:xfrm>
            <a:off x="1785918" y="1571612"/>
            <a:ext cx="6805613" cy="4464050"/>
          </a:xfrm>
        </p:spPr>
        <p:txBody>
          <a:bodyPr/>
          <a:lstStyle/>
          <a:p>
            <a:pPr eaLnBrk="1" hangingPunct="1">
              <a:lnSpc>
                <a:spcPct val="90000"/>
              </a:lnSpc>
              <a:buClr>
                <a:schemeClr val="hlink"/>
              </a:buClr>
              <a:buFont typeface="Wingdings" pitchFamily="2" charset="2"/>
              <a:buChar char="Ø"/>
            </a:pPr>
            <a:r>
              <a:rPr lang="tr-TR" sz="1800" b="1" dirty="0" smtClean="0">
                <a:latin typeface="Comic Sans MS" pitchFamily="66" charset="0"/>
              </a:rPr>
              <a:t>Alt santral diş ağız boşluğundaki en küçük diştir.</a:t>
            </a:r>
          </a:p>
          <a:p>
            <a:pPr eaLnBrk="1" hangingPunct="1">
              <a:lnSpc>
                <a:spcPct val="90000"/>
              </a:lnSpc>
              <a:buClr>
                <a:schemeClr val="hlink"/>
              </a:buClr>
              <a:buFont typeface="Wingdings" pitchFamily="2" charset="2"/>
              <a:buChar char="Ø"/>
            </a:pPr>
            <a:r>
              <a:rPr lang="tr-TR" sz="1800" b="1" dirty="0" smtClean="0">
                <a:latin typeface="Comic Sans MS" pitchFamily="66" charset="0"/>
              </a:rPr>
              <a:t>Bu iki diş </a:t>
            </a:r>
            <a:r>
              <a:rPr lang="tr-TR" sz="1800" b="1" dirty="0" err="1" smtClean="0">
                <a:latin typeface="Comic Sans MS" pitchFamily="66" charset="0"/>
              </a:rPr>
              <a:t>pulpa</a:t>
            </a:r>
            <a:r>
              <a:rPr lang="tr-TR" sz="1800" b="1" dirty="0" smtClean="0">
                <a:latin typeface="Comic Sans MS" pitchFamily="66" charset="0"/>
              </a:rPr>
              <a:t> boşluğunun şekli bakımından birbirlerine çok benzerler.</a:t>
            </a:r>
          </a:p>
          <a:p>
            <a:pPr eaLnBrk="1" hangingPunct="1">
              <a:lnSpc>
                <a:spcPct val="90000"/>
              </a:lnSpc>
              <a:buClr>
                <a:schemeClr val="hlink"/>
              </a:buClr>
              <a:buFont typeface="Wingdings" pitchFamily="2" charset="2"/>
              <a:buChar char="Ø"/>
            </a:pPr>
            <a:r>
              <a:rPr lang="tr-TR" sz="1800" b="1" dirty="0" smtClean="0">
                <a:latin typeface="Comic Sans MS" pitchFamily="66" charset="0"/>
              </a:rPr>
              <a:t>Kökler </a:t>
            </a:r>
            <a:r>
              <a:rPr lang="tr-TR" sz="1800" b="1" dirty="0" err="1" smtClean="0">
                <a:latin typeface="Comic Sans MS" pitchFamily="66" charset="0"/>
              </a:rPr>
              <a:t>distal</a:t>
            </a:r>
            <a:r>
              <a:rPr lang="tr-TR" sz="1800" b="1" dirty="0" smtClean="0">
                <a:latin typeface="Comic Sans MS" pitchFamily="66" charset="0"/>
              </a:rPr>
              <a:t> ya da </a:t>
            </a:r>
            <a:r>
              <a:rPr lang="tr-TR" sz="1800" b="1" dirty="0" err="1" smtClean="0">
                <a:latin typeface="Comic Sans MS" pitchFamily="66" charset="0"/>
              </a:rPr>
              <a:t>lingual</a:t>
            </a:r>
            <a:r>
              <a:rPr lang="tr-TR" sz="1800" b="1" dirty="0" smtClean="0">
                <a:latin typeface="Comic Sans MS" pitchFamily="66" charset="0"/>
              </a:rPr>
              <a:t> yönde </a:t>
            </a:r>
            <a:r>
              <a:rPr lang="tr-TR" sz="1800" b="1" dirty="0" err="1" smtClean="0">
                <a:latin typeface="Comic Sans MS" pitchFamily="66" charset="0"/>
              </a:rPr>
              <a:t>kurvatür</a:t>
            </a:r>
            <a:r>
              <a:rPr lang="tr-TR" sz="1800" b="1" dirty="0" smtClean="0">
                <a:latin typeface="Comic Sans MS" pitchFamily="66" charset="0"/>
              </a:rPr>
              <a:t> gösterirler.</a:t>
            </a:r>
          </a:p>
          <a:p>
            <a:pPr eaLnBrk="1" hangingPunct="1">
              <a:lnSpc>
                <a:spcPct val="90000"/>
              </a:lnSpc>
              <a:buClr>
                <a:schemeClr val="hlink"/>
              </a:buClr>
              <a:buFont typeface="Wingdings" pitchFamily="2" charset="2"/>
              <a:buChar char="Ø"/>
            </a:pPr>
            <a:r>
              <a:rPr lang="tr-TR" sz="1800" b="1" dirty="0" smtClean="0">
                <a:latin typeface="Comic Sans MS" pitchFamily="66" charset="0"/>
              </a:rPr>
              <a:t>Kök ucunun </a:t>
            </a:r>
            <a:r>
              <a:rPr lang="tr-TR" sz="1800" b="1" dirty="0" err="1" smtClean="0">
                <a:latin typeface="Comic Sans MS" pitchFamily="66" charset="0"/>
              </a:rPr>
              <a:t>distal</a:t>
            </a:r>
            <a:r>
              <a:rPr lang="tr-TR" sz="1800" b="1" dirty="0" smtClean="0">
                <a:latin typeface="Comic Sans MS" pitchFamily="66" charset="0"/>
              </a:rPr>
              <a:t> yönde hafif bir kıvrım gösterdiği izlenir.</a:t>
            </a:r>
          </a:p>
          <a:p>
            <a:pPr eaLnBrk="1" hangingPunct="1">
              <a:lnSpc>
                <a:spcPct val="90000"/>
              </a:lnSpc>
              <a:buClr>
                <a:schemeClr val="hlink"/>
              </a:buClr>
              <a:buFont typeface="Wingdings" pitchFamily="2" charset="2"/>
              <a:buChar char="Ø"/>
            </a:pPr>
            <a:r>
              <a:rPr lang="tr-TR" sz="1800" b="1" dirty="0" smtClean="0">
                <a:latin typeface="Comic Sans MS" pitchFamily="66" charset="0"/>
              </a:rPr>
              <a:t>Tek kök içinde %40-41 oranında çift kanala rastlanabilir. Bu durumda kanallar </a:t>
            </a:r>
            <a:r>
              <a:rPr lang="tr-TR" sz="1800" b="1" dirty="0" err="1" smtClean="0">
                <a:latin typeface="Comic Sans MS" pitchFamily="66" charset="0"/>
              </a:rPr>
              <a:t>labial</a:t>
            </a:r>
            <a:r>
              <a:rPr lang="tr-TR" sz="1800" b="1" dirty="0" smtClean="0">
                <a:latin typeface="Comic Sans MS" pitchFamily="66" charset="0"/>
              </a:rPr>
              <a:t> ve </a:t>
            </a:r>
            <a:r>
              <a:rPr lang="tr-TR" sz="1800" b="1" dirty="0" err="1" smtClean="0">
                <a:latin typeface="Comic Sans MS" pitchFamily="66" charset="0"/>
              </a:rPr>
              <a:t>lingual</a:t>
            </a:r>
            <a:r>
              <a:rPr lang="tr-TR" sz="1800" b="1" dirty="0" smtClean="0">
                <a:latin typeface="Comic Sans MS" pitchFamily="66" charset="0"/>
              </a:rPr>
              <a:t> yüzlere yakın olarak konumlanırlar. </a:t>
            </a:r>
            <a:r>
              <a:rPr lang="tr-TR" sz="1800" b="1" dirty="0" err="1" smtClean="0">
                <a:latin typeface="Comic Sans MS" pitchFamily="66" charset="0"/>
              </a:rPr>
              <a:t>Labial</a:t>
            </a:r>
            <a:r>
              <a:rPr lang="tr-TR" sz="1800" b="1" dirty="0" smtClean="0">
                <a:latin typeface="Comic Sans MS" pitchFamily="66" charset="0"/>
              </a:rPr>
              <a:t> kanal daha düz seyreder. </a:t>
            </a:r>
          </a:p>
          <a:p>
            <a:pPr eaLnBrk="1" hangingPunct="1">
              <a:lnSpc>
                <a:spcPct val="90000"/>
              </a:lnSpc>
              <a:buClr>
                <a:schemeClr val="hlink"/>
              </a:buClr>
              <a:buFont typeface="Wingdings" pitchFamily="2" charset="2"/>
              <a:buChar char="Ø"/>
            </a:pPr>
            <a:r>
              <a:rPr lang="tr-TR" sz="1800" b="1" dirty="0" smtClean="0">
                <a:latin typeface="Comic Sans MS" pitchFamily="66" charset="0"/>
              </a:rPr>
              <a:t>Tek kanal başlayıp ayrılma gösteren kanallarda ayrılma noktası kökün </a:t>
            </a:r>
            <a:r>
              <a:rPr lang="tr-TR" sz="1800" b="1" dirty="0" err="1" smtClean="0">
                <a:latin typeface="Comic Sans MS" pitchFamily="66" charset="0"/>
              </a:rPr>
              <a:t>servikal</a:t>
            </a:r>
            <a:r>
              <a:rPr lang="tr-TR" sz="1800" b="1" dirty="0" smtClean="0">
                <a:latin typeface="Comic Sans MS" pitchFamily="66" charset="0"/>
              </a:rPr>
              <a:t> üçlüsündedir.</a:t>
            </a:r>
          </a:p>
          <a:p>
            <a:pPr eaLnBrk="1" hangingPunct="1">
              <a:lnSpc>
                <a:spcPct val="90000"/>
              </a:lnSpc>
              <a:buClr>
                <a:schemeClr val="hlink"/>
              </a:buClr>
              <a:buFont typeface="Wingdings" pitchFamily="2" charset="2"/>
              <a:buNone/>
            </a:pPr>
            <a:endParaRPr lang="tr-TR" sz="1800" b="1" dirty="0" smtClean="0">
              <a:latin typeface="Comic Sans MS" pitchFamily="66" charset="0"/>
            </a:endParaRPr>
          </a:p>
          <a:p>
            <a:pPr eaLnBrk="1" hangingPunct="1">
              <a:lnSpc>
                <a:spcPct val="90000"/>
              </a:lnSpc>
              <a:buFont typeface="Wingdings" pitchFamily="2" charset="2"/>
              <a:buNone/>
            </a:pPr>
            <a:r>
              <a:rPr lang="tr-TR" sz="2000" b="1" dirty="0" smtClean="0">
                <a:latin typeface="Comic Sans MS" pitchFamily="66" charset="0"/>
              </a:rPr>
              <a:t> </a:t>
            </a:r>
          </a:p>
          <a:p>
            <a:pPr eaLnBrk="1" hangingPunct="1">
              <a:lnSpc>
                <a:spcPct val="90000"/>
              </a:lnSpc>
            </a:pPr>
            <a:endParaRPr lang="tr-TR" sz="2000" b="1" dirty="0" smtClean="0">
              <a:latin typeface="Comic Sans MS" pitchFamily="66" charset="0"/>
            </a:endParaRPr>
          </a:p>
        </p:txBody>
      </p:sp>
      <p:sp>
        <p:nvSpPr>
          <p:cNvPr id="25604" name="Text Box 4"/>
          <p:cNvSpPr txBox="1">
            <a:spLocks noChangeArrowheads="1"/>
          </p:cNvSpPr>
          <p:nvPr/>
        </p:nvSpPr>
        <p:spPr bwMode="auto">
          <a:xfrm>
            <a:off x="1384300" y="1001713"/>
            <a:ext cx="1387475" cy="457200"/>
          </a:xfrm>
          <a:prstGeom prst="rect">
            <a:avLst/>
          </a:prstGeom>
          <a:noFill/>
          <a:ln w="9525">
            <a:noFill/>
            <a:miter lim="800000"/>
            <a:headEnd/>
            <a:tailEnd/>
          </a:ln>
        </p:spPr>
        <p:txBody>
          <a:bodyPr>
            <a:spAutoFit/>
          </a:bodyPr>
          <a:lstStyle/>
          <a:p>
            <a:endParaRPr lang="tr-TR">
              <a:latin typeface="Times New Roman" pitchFamily="18" charset="0"/>
            </a:endParaRPr>
          </a:p>
        </p:txBody>
      </p:sp>
      <p:sp>
        <p:nvSpPr>
          <p:cNvPr id="25605" name="Text Box 6"/>
          <p:cNvSpPr txBox="1">
            <a:spLocks noChangeArrowheads="1"/>
          </p:cNvSpPr>
          <p:nvPr/>
        </p:nvSpPr>
        <p:spPr bwMode="auto">
          <a:xfrm>
            <a:off x="1871663" y="5373688"/>
            <a:ext cx="7272337" cy="1736725"/>
          </a:xfrm>
          <a:prstGeom prst="rect">
            <a:avLst/>
          </a:prstGeom>
          <a:noFill/>
          <a:ln w="9525">
            <a:noFill/>
            <a:miter lim="800000"/>
            <a:headEnd/>
            <a:tailEnd/>
          </a:ln>
        </p:spPr>
        <p:txBody>
          <a:bodyPr>
            <a:spAutoFit/>
          </a:bodyPr>
          <a:lstStyle/>
          <a:p>
            <a:r>
              <a:rPr lang="tr-TR" sz="2000" b="1" dirty="0">
                <a:solidFill>
                  <a:schemeClr val="tx2"/>
                </a:solidFill>
              </a:rPr>
              <a:t>Giriş </a:t>
            </a:r>
            <a:r>
              <a:rPr lang="tr-TR" sz="2000" b="1" dirty="0" err="1">
                <a:solidFill>
                  <a:schemeClr val="tx2"/>
                </a:solidFill>
              </a:rPr>
              <a:t>kavitesi</a:t>
            </a:r>
            <a:r>
              <a:rPr lang="tr-TR" sz="2000" b="1" dirty="0"/>
              <a:t> </a:t>
            </a:r>
            <a:r>
              <a:rPr lang="tr-TR" sz="2000" b="1" dirty="0" err="1"/>
              <a:t>lingual</a:t>
            </a:r>
            <a:r>
              <a:rPr lang="tr-TR" sz="2000" b="1" dirty="0"/>
              <a:t> yüzün ortasında oval şekilde açılır.</a:t>
            </a:r>
          </a:p>
          <a:p>
            <a:r>
              <a:rPr lang="tr-TR" sz="2000" b="1" dirty="0" err="1"/>
              <a:t>Linguale</a:t>
            </a:r>
            <a:r>
              <a:rPr lang="tr-TR" sz="2000" b="1" dirty="0"/>
              <a:t> doğru yapılan genişletme ise ikinci kanalın            bulunmasını kolaylaştırır.</a:t>
            </a:r>
          </a:p>
          <a:p>
            <a:r>
              <a:rPr lang="tr-TR" b="1" dirty="0">
                <a:latin typeface="Times New Roman" pitchFamily="18" charset="0"/>
              </a:rPr>
              <a:t> </a:t>
            </a:r>
          </a:p>
          <a:p>
            <a:endParaRPr lang="tr-TR" dirty="0">
              <a:latin typeface="Times New Roman" pitchFamily="18" charset="0"/>
            </a:endParaRPr>
          </a:p>
        </p:txBody>
      </p:sp>
      <p:pic>
        <p:nvPicPr>
          <p:cNvPr id="25606" name="Picture 7"/>
          <p:cNvPicPr>
            <a:picLocks noChangeAspect="1" noChangeArrowheads="1"/>
          </p:cNvPicPr>
          <p:nvPr/>
        </p:nvPicPr>
        <p:blipFill>
          <a:blip r:embed="rId2"/>
          <a:srcRect/>
          <a:stretch>
            <a:fillRect/>
          </a:stretch>
        </p:blipFill>
        <p:spPr bwMode="auto">
          <a:xfrm>
            <a:off x="395288" y="5229225"/>
            <a:ext cx="1095375" cy="1209675"/>
          </a:xfrm>
          <a:prstGeom prst="rect">
            <a:avLst/>
          </a:prstGeom>
          <a:noFill/>
          <a:ln w="38100">
            <a:solidFill>
              <a:srgbClr val="000000"/>
            </a:solidFill>
            <a:miter lim="800000"/>
            <a:headEnd/>
            <a:tailEnd/>
          </a:ln>
        </p:spPr>
      </p:pic>
      <p:pic>
        <p:nvPicPr>
          <p:cNvPr id="25607" name="Picture 8"/>
          <p:cNvPicPr>
            <a:picLocks noChangeAspect="1" noChangeArrowheads="1"/>
          </p:cNvPicPr>
          <p:nvPr/>
        </p:nvPicPr>
        <p:blipFill>
          <a:blip r:embed="rId3"/>
          <a:srcRect/>
          <a:stretch>
            <a:fillRect/>
          </a:stretch>
        </p:blipFill>
        <p:spPr bwMode="auto">
          <a:xfrm>
            <a:off x="468313" y="1916113"/>
            <a:ext cx="1079500" cy="292417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SC06861"/>
          <p:cNvPicPr>
            <a:picLocks noChangeAspect="1" noChangeArrowheads="1"/>
          </p:cNvPicPr>
          <p:nvPr/>
        </p:nvPicPr>
        <p:blipFill>
          <a:blip r:embed="rId2">
            <a:lum bright="12000"/>
          </a:blip>
          <a:srcRect l="13300" t="14163" r="15855" b="9087"/>
          <a:stretch>
            <a:fillRect/>
          </a:stretch>
        </p:blipFill>
        <p:spPr bwMode="auto">
          <a:xfrm>
            <a:off x="179388" y="981075"/>
            <a:ext cx="3960812" cy="3898900"/>
          </a:xfrm>
          <a:prstGeom prst="rect">
            <a:avLst/>
          </a:prstGeom>
          <a:noFill/>
          <a:ln w="38100">
            <a:solidFill>
              <a:srgbClr val="000000"/>
            </a:solidFill>
            <a:miter lim="800000"/>
            <a:headEnd/>
            <a:tailEnd/>
          </a:ln>
        </p:spPr>
      </p:pic>
      <p:sp>
        <p:nvSpPr>
          <p:cNvPr id="41989" name="Rectangle 5"/>
          <p:cNvSpPr>
            <a:spLocks noChangeArrowheads="1"/>
          </p:cNvSpPr>
          <p:nvPr/>
        </p:nvSpPr>
        <p:spPr bwMode="auto">
          <a:xfrm>
            <a:off x="1692275" y="260350"/>
            <a:ext cx="5722938" cy="457200"/>
          </a:xfrm>
          <a:prstGeom prst="rect">
            <a:avLst/>
          </a:prstGeom>
          <a:noFill/>
          <a:ln w="9525">
            <a:noFill/>
            <a:miter lim="800000"/>
            <a:headEnd/>
            <a:tailEnd/>
          </a:ln>
          <a:effectLst/>
        </p:spPr>
        <p:txBody>
          <a:bodyPr wrap="none">
            <a:spAutoFit/>
          </a:bodyPr>
          <a:lstStyle/>
          <a:p>
            <a:pPr>
              <a:defRPr/>
            </a:pPr>
            <a:r>
              <a:rPr lang="tr-TR" b="1">
                <a:solidFill>
                  <a:schemeClr val="tx2"/>
                </a:solidFill>
                <a:effectLst>
                  <a:outerShdw blurRad="38100" dist="38100" dir="2700000" algn="tl">
                    <a:srgbClr val="000000"/>
                  </a:outerShdw>
                </a:effectLst>
              </a:rPr>
              <a:t>ALT SANTRAL VE LATERAL DİŞLER</a:t>
            </a:r>
          </a:p>
        </p:txBody>
      </p:sp>
      <p:pic>
        <p:nvPicPr>
          <p:cNvPr id="26628" name="Picture 6" descr="DSC06822"/>
          <p:cNvPicPr>
            <a:picLocks noChangeAspect="1" noChangeArrowheads="1"/>
          </p:cNvPicPr>
          <p:nvPr/>
        </p:nvPicPr>
        <p:blipFill>
          <a:blip r:embed="rId3">
            <a:lum bright="24000" contrast="12000"/>
          </a:blip>
          <a:srcRect l="6210" t="9868" r="12302" b="12627"/>
          <a:stretch>
            <a:fillRect/>
          </a:stretch>
        </p:blipFill>
        <p:spPr bwMode="auto">
          <a:xfrm>
            <a:off x="4859338" y="3213100"/>
            <a:ext cx="4038600" cy="34607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1188" y="0"/>
            <a:ext cx="7772400" cy="1143000"/>
          </a:xfrm>
        </p:spPr>
        <p:txBody>
          <a:bodyPr/>
          <a:lstStyle/>
          <a:p>
            <a:pPr eaLnBrk="1" hangingPunct="1">
              <a:defRPr/>
            </a:pPr>
            <a:r>
              <a:rPr lang="tr-TR" b="1" smtClean="0">
                <a:latin typeface="Comic Sans MS" pitchFamily="66" charset="0"/>
              </a:rPr>
              <a:t>ALT KANİN DİŞİ</a:t>
            </a:r>
          </a:p>
        </p:txBody>
      </p:sp>
      <p:sp>
        <p:nvSpPr>
          <p:cNvPr id="27651" name="Rectangle 3"/>
          <p:cNvSpPr>
            <a:spLocks noGrp="1" noChangeArrowheads="1"/>
          </p:cNvSpPr>
          <p:nvPr>
            <p:ph type="body" idx="1"/>
          </p:nvPr>
        </p:nvSpPr>
        <p:spPr>
          <a:xfrm>
            <a:off x="1403350" y="1196975"/>
            <a:ext cx="7740650" cy="3887788"/>
          </a:xfrm>
        </p:spPr>
        <p:txBody>
          <a:bodyPr/>
          <a:lstStyle/>
          <a:p>
            <a:pPr lvl="1" eaLnBrk="1" hangingPunct="1">
              <a:lnSpc>
                <a:spcPct val="90000"/>
              </a:lnSpc>
              <a:buClr>
                <a:schemeClr val="hlink"/>
              </a:buClr>
              <a:buFont typeface="Wingdings" pitchFamily="2" charset="2"/>
              <a:buChar char="Ø"/>
            </a:pPr>
            <a:r>
              <a:rPr lang="tr-TR" sz="2400" b="1" dirty="0" err="1" smtClean="0">
                <a:latin typeface="Comic Sans MS" pitchFamily="66" charset="0"/>
              </a:rPr>
              <a:t>Mandibuladaki</a:t>
            </a:r>
            <a:r>
              <a:rPr lang="tr-TR" sz="2400" b="1" dirty="0" smtClean="0">
                <a:latin typeface="Comic Sans MS" pitchFamily="66" charset="0"/>
              </a:rPr>
              <a:t> en uzun diştir.</a:t>
            </a:r>
          </a:p>
          <a:p>
            <a:pPr lvl="1" eaLnBrk="1" hangingPunct="1">
              <a:lnSpc>
                <a:spcPct val="90000"/>
              </a:lnSpc>
              <a:buClr>
                <a:schemeClr val="hlink"/>
              </a:buClr>
              <a:buFont typeface="Wingdings" pitchFamily="2" charset="2"/>
              <a:buChar char="Ø"/>
            </a:pPr>
            <a:r>
              <a:rPr lang="tr-TR" sz="2400" b="1" dirty="0" smtClean="0">
                <a:latin typeface="Comic Sans MS" pitchFamily="66" charset="0"/>
              </a:rPr>
              <a:t>Tek kök ve tek kanalı bulunur.</a:t>
            </a:r>
          </a:p>
          <a:p>
            <a:pPr lvl="1" eaLnBrk="1" hangingPunct="1">
              <a:lnSpc>
                <a:spcPct val="90000"/>
              </a:lnSpc>
              <a:buClr>
                <a:schemeClr val="hlink"/>
              </a:buClr>
              <a:buFont typeface="Wingdings" pitchFamily="2" charset="2"/>
              <a:buChar char="Ø"/>
            </a:pPr>
            <a:r>
              <a:rPr lang="tr-TR" sz="2400" b="1" dirty="0" smtClean="0">
                <a:latin typeface="Comic Sans MS" pitchFamily="66" charset="0"/>
              </a:rPr>
              <a:t>Morfolojik olarak üst </a:t>
            </a:r>
            <a:r>
              <a:rPr lang="tr-TR" sz="2400" b="1" dirty="0" err="1" smtClean="0">
                <a:latin typeface="Comic Sans MS" pitchFamily="66" charset="0"/>
              </a:rPr>
              <a:t>kanine</a:t>
            </a:r>
            <a:r>
              <a:rPr lang="tr-TR" sz="2400" b="1" dirty="0" smtClean="0">
                <a:latin typeface="Comic Sans MS" pitchFamily="66" charset="0"/>
              </a:rPr>
              <a:t> benzer ancak                            daha küçüktür.</a:t>
            </a:r>
          </a:p>
          <a:p>
            <a:pPr lvl="1" eaLnBrk="1" hangingPunct="1">
              <a:lnSpc>
                <a:spcPct val="90000"/>
              </a:lnSpc>
              <a:buClr>
                <a:schemeClr val="hlink"/>
              </a:buClr>
              <a:buFont typeface="Wingdings" pitchFamily="2" charset="2"/>
              <a:buChar char="Ø"/>
            </a:pPr>
            <a:r>
              <a:rPr lang="tr-TR" sz="2400" b="1" dirty="0" smtClean="0">
                <a:latin typeface="Comic Sans MS" pitchFamily="66" charset="0"/>
              </a:rPr>
              <a:t>Kök kanalı üst </a:t>
            </a:r>
            <a:r>
              <a:rPr lang="tr-TR" sz="2400" b="1" dirty="0" err="1" smtClean="0">
                <a:latin typeface="Comic Sans MS" pitchFamily="66" charset="0"/>
              </a:rPr>
              <a:t>kaninden</a:t>
            </a:r>
            <a:r>
              <a:rPr lang="tr-TR" sz="2400" b="1" dirty="0" smtClean="0">
                <a:latin typeface="Comic Sans MS" pitchFamily="66" charset="0"/>
              </a:rPr>
              <a:t> farklı olarak daha düzdür ve ender olarak </a:t>
            </a:r>
            <a:r>
              <a:rPr lang="tr-TR" sz="2400" b="1" dirty="0" err="1" smtClean="0">
                <a:latin typeface="Comic Sans MS" pitchFamily="66" charset="0"/>
              </a:rPr>
              <a:t>distale</a:t>
            </a:r>
            <a:r>
              <a:rPr lang="tr-TR" sz="2400" b="1" dirty="0" smtClean="0">
                <a:latin typeface="Comic Sans MS" pitchFamily="66" charset="0"/>
              </a:rPr>
              <a:t> eğim gösterir.</a:t>
            </a:r>
          </a:p>
          <a:p>
            <a:pPr lvl="1" eaLnBrk="1" hangingPunct="1">
              <a:lnSpc>
                <a:spcPct val="90000"/>
              </a:lnSpc>
              <a:buClr>
                <a:schemeClr val="hlink"/>
              </a:buClr>
              <a:buFont typeface="Wingdings" pitchFamily="2" charset="2"/>
              <a:buChar char="Ø"/>
            </a:pPr>
            <a:r>
              <a:rPr lang="tr-TR" sz="2400" b="1" dirty="0" err="1" smtClean="0">
                <a:latin typeface="Comic Sans MS" pitchFamily="66" charset="0"/>
              </a:rPr>
              <a:t>Pulpa</a:t>
            </a:r>
            <a:r>
              <a:rPr lang="tr-TR" sz="2400" b="1" dirty="0" smtClean="0">
                <a:latin typeface="Comic Sans MS" pitchFamily="66" charset="0"/>
              </a:rPr>
              <a:t> odasının tavanı kronun orta hizasındadır.</a:t>
            </a:r>
          </a:p>
          <a:p>
            <a:pPr lvl="1" eaLnBrk="1" hangingPunct="1">
              <a:lnSpc>
                <a:spcPct val="90000"/>
              </a:lnSpc>
              <a:buClr>
                <a:schemeClr val="hlink"/>
              </a:buClr>
              <a:buFont typeface="Wingdings" pitchFamily="2" charset="2"/>
              <a:buChar char="Ø"/>
            </a:pPr>
            <a:r>
              <a:rPr lang="tr-TR" sz="2400" b="1" dirty="0" smtClean="0">
                <a:latin typeface="Comic Sans MS" pitchFamily="66" charset="0"/>
              </a:rPr>
              <a:t>Yaşlılarda kalsifikasyona bağlı olarak </a:t>
            </a:r>
            <a:r>
              <a:rPr lang="tr-TR" sz="2400" b="1" dirty="0" err="1" smtClean="0">
                <a:latin typeface="Comic Sans MS" pitchFamily="66" charset="0"/>
              </a:rPr>
              <a:t>pulpa</a:t>
            </a:r>
            <a:r>
              <a:rPr lang="tr-TR" sz="2400" b="1" dirty="0" smtClean="0">
                <a:latin typeface="Comic Sans MS" pitchFamily="66" charset="0"/>
              </a:rPr>
              <a:t> odasına giriş </a:t>
            </a:r>
            <a:r>
              <a:rPr lang="tr-TR" sz="2400" b="1" dirty="0" err="1" smtClean="0">
                <a:latin typeface="Comic Sans MS" pitchFamily="66" charset="0"/>
              </a:rPr>
              <a:t>kole</a:t>
            </a:r>
            <a:r>
              <a:rPr lang="tr-TR" sz="2400" b="1" dirty="0" smtClean="0">
                <a:latin typeface="Comic Sans MS" pitchFamily="66" charset="0"/>
              </a:rPr>
              <a:t> bölgesine kayar.</a:t>
            </a:r>
          </a:p>
          <a:p>
            <a:pPr lvl="1" eaLnBrk="1" hangingPunct="1">
              <a:lnSpc>
                <a:spcPct val="90000"/>
              </a:lnSpc>
              <a:buClr>
                <a:schemeClr val="hlink"/>
              </a:buClr>
              <a:buFont typeface="Wingdings" pitchFamily="2" charset="2"/>
              <a:buChar char="Ø"/>
            </a:pPr>
            <a:r>
              <a:rPr lang="tr-TR" sz="2400" b="1" dirty="0" smtClean="0">
                <a:latin typeface="Comic Sans MS" pitchFamily="66" charset="0"/>
              </a:rPr>
              <a:t>Giriş </a:t>
            </a:r>
            <a:r>
              <a:rPr lang="tr-TR" sz="2400" b="1" dirty="0" err="1" smtClean="0">
                <a:latin typeface="Comic Sans MS" pitchFamily="66" charset="0"/>
              </a:rPr>
              <a:t>kavitesi</a:t>
            </a:r>
            <a:r>
              <a:rPr lang="tr-TR" sz="2400" b="1" dirty="0" smtClean="0">
                <a:latin typeface="Comic Sans MS" pitchFamily="66" charset="0"/>
              </a:rPr>
              <a:t> </a:t>
            </a:r>
            <a:r>
              <a:rPr lang="tr-TR" sz="2400" b="1" dirty="0" err="1" smtClean="0">
                <a:latin typeface="Comic Sans MS" pitchFamily="66" charset="0"/>
              </a:rPr>
              <a:t>lingual</a:t>
            </a:r>
            <a:r>
              <a:rPr lang="tr-TR" sz="2400" b="1" dirty="0" smtClean="0">
                <a:latin typeface="Comic Sans MS" pitchFamily="66" charset="0"/>
              </a:rPr>
              <a:t> yüzün ortasında oval şekilde açılır.</a:t>
            </a:r>
            <a:r>
              <a:rPr lang="tr-TR" sz="2400" b="1" dirty="0" err="1" smtClean="0">
                <a:latin typeface="Comic Sans MS" pitchFamily="66" charset="0"/>
              </a:rPr>
              <a:t>Lingualdeki</a:t>
            </a:r>
            <a:r>
              <a:rPr lang="tr-TR" sz="2400" b="1" dirty="0" smtClean="0">
                <a:latin typeface="Comic Sans MS" pitchFamily="66" charset="0"/>
              </a:rPr>
              <a:t> omuzcuk kaldırıldığında hem kanala daha düz ve rahat giriş sağlanmış olur hem de ikinci kanalların bulunması kolaylaşmış olur.</a:t>
            </a:r>
          </a:p>
          <a:p>
            <a:pPr lvl="1" eaLnBrk="1" hangingPunct="1">
              <a:lnSpc>
                <a:spcPct val="90000"/>
              </a:lnSpc>
              <a:buFontTx/>
              <a:buNone/>
            </a:pPr>
            <a:endParaRPr lang="tr-TR" sz="2400" b="1" dirty="0" smtClean="0">
              <a:latin typeface="Comic Sans MS" pitchFamily="66" charset="0"/>
            </a:endParaRPr>
          </a:p>
        </p:txBody>
      </p:sp>
      <p:pic>
        <p:nvPicPr>
          <p:cNvPr id="27652" name="Picture 4"/>
          <p:cNvPicPr>
            <a:picLocks noChangeAspect="1" noChangeArrowheads="1"/>
          </p:cNvPicPr>
          <p:nvPr/>
        </p:nvPicPr>
        <p:blipFill>
          <a:blip r:embed="rId2">
            <a:lum bright="-12000" contrast="24000"/>
          </a:blip>
          <a:srcRect/>
          <a:stretch>
            <a:fillRect/>
          </a:stretch>
        </p:blipFill>
        <p:spPr bwMode="auto">
          <a:xfrm>
            <a:off x="179388" y="5084763"/>
            <a:ext cx="1368425" cy="1282700"/>
          </a:xfrm>
          <a:prstGeom prst="rect">
            <a:avLst/>
          </a:prstGeom>
          <a:noFill/>
          <a:ln w="38100">
            <a:solidFill>
              <a:srgbClr val="000000"/>
            </a:solidFill>
            <a:miter lim="800000"/>
            <a:headEnd/>
            <a:tailEnd/>
          </a:ln>
        </p:spPr>
      </p:pic>
      <p:pic>
        <p:nvPicPr>
          <p:cNvPr id="27653" name="Picture 5"/>
          <p:cNvPicPr>
            <a:picLocks noChangeAspect="1" noChangeArrowheads="1"/>
          </p:cNvPicPr>
          <p:nvPr/>
        </p:nvPicPr>
        <p:blipFill>
          <a:blip r:embed="rId3"/>
          <a:srcRect/>
          <a:stretch>
            <a:fillRect/>
          </a:stretch>
        </p:blipFill>
        <p:spPr bwMode="auto">
          <a:xfrm>
            <a:off x="179388" y="3716338"/>
            <a:ext cx="1323975" cy="1304925"/>
          </a:xfrm>
          <a:prstGeom prst="rect">
            <a:avLst/>
          </a:prstGeom>
          <a:noFill/>
          <a:ln w="38100">
            <a:solidFill>
              <a:srgbClr val="000000"/>
            </a:solidFill>
            <a:miter lim="800000"/>
            <a:headEnd/>
            <a:tailEnd/>
          </a:ln>
        </p:spPr>
      </p:pic>
      <p:pic>
        <p:nvPicPr>
          <p:cNvPr id="27654" name="Picture 6"/>
          <p:cNvPicPr>
            <a:picLocks noChangeAspect="1" noChangeArrowheads="1"/>
          </p:cNvPicPr>
          <p:nvPr/>
        </p:nvPicPr>
        <p:blipFill>
          <a:blip r:embed="rId4"/>
          <a:srcRect/>
          <a:stretch>
            <a:fillRect/>
          </a:stretch>
        </p:blipFill>
        <p:spPr bwMode="auto">
          <a:xfrm>
            <a:off x="179388" y="620713"/>
            <a:ext cx="1296987" cy="3017837"/>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DSC06862"/>
          <p:cNvPicPr>
            <a:picLocks noChangeAspect="1" noChangeArrowheads="1"/>
          </p:cNvPicPr>
          <p:nvPr/>
        </p:nvPicPr>
        <p:blipFill>
          <a:blip r:embed="rId2">
            <a:lum bright="12000"/>
          </a:blip>
          <a:srcRect l="13287" t="7825" r="7884" b="5965"/>
          <a:stretch>
            <a:fillRect/>
          </a:stretch>
        </p:blipFill>
        <p:spPr bwMode="auto">
          <a:xfrm>
            <a:off x="179388" y="692150"/>
            <a:ext cx="3851275" cy="3700463"/>
          </a:xfrm>
          <a:prstGeom prst="rect">
            <a:avLst/>
          </a:prstGeom>
          <a:noFill/>
          <a:ln w="38100">
            <a:solidFill>
              <a:srgbClr val="000000"/>
            </a:solidFill>
            <a:miter lim="800000"/>
            <a:headEnd/>
            <a:tailEnd/>
          </a:ln>
        </p:spPr>
      </p:pic>
      <p:sp>
        <p:nvSpPr>
          <p:cNvPr id="43013" name="Rectangle 5"/>
          <p:cNvSpPr>
            <a:spLocks noChangeArrowheads="1"/>
          </p:cNvSpPr>
          <p:nvPr/>
        </p:nvSpPr>
        <p:spPr bwMode="auto">
          <a:xfrm>
            <a:off x="3419475" y="0"/>
            <a:ext cx="2886075" cy="457200"/>
          </a:xfrm>
          <a:prstGeom prst="rect">
            <a:avLst/>
          </a:prstGeom>
          <a:noFill/>
          <a:ln w="9525">
            <a:noFill/>
            <a:miter lim="800000"/>
            <a:headEnd/>
            <a:tailEnd/>
          </a:ln>
          <a:effectLst/>
        </p:spPr>
        <p:txBody>
          <a:bodyPr wrap="none">
            <a:spAutoFit/>
          </a:bodyPr>
          <a:lstStyle/>
          <a:p>
            <a:pPr>
              <a:defRPr/>
            </a:pPr>
            <a:r>
              <a:rPr lang="tr-TR" b="1">
                <a:solidFill>
                  <a:schemeClr val="tx2"/>
                </a:solidFill>
                <a:effectLst>
                  <a:outerShdw blurRad="38100" dist="38100" dir="2700000" algn="tl">
                    <a:srgbClr val="000000"/>
                  </a:outerShdw>
                </a:effectLst>
              </a:rPr>
              <a:t>ALT KANİN DİŞİ</a:t>
            </a:r>
          </a:p>
        </p:txBody>
      </p:sp>
      <p:pic>
        <p:nvPicPr>
          <p:cNvPr id="28676" name="Picture 7" descr="DSC06821"/>
          <p:cNvPicPr>
            <a:picLocks noChangeAspect="1" noChangeArrowheads="1"/>
          </p:cNvPicPr>
          <p:nvPr/>
        </p:nvPicPr>
        <p:blipFill>
          <a:blip r:embed="rId3">
            <a:lum bright="42000" contrast="54000"/>
          </a:blip>
          <a:srcRect l="23807" t="18898" r="9456" b="14174"/>
          <a:stretch>
            <a:fillRect/>
          </a:stretch>
        </p:blipFill>
        <p:spPr bwMode="auto">
          <a:xfrm>
            <a:off x="4284663" y="3213100"/>
            <a:ext cx="4572000" cy="34290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ChangeArrowheads="1"/>
          </p:cNvSpPr>
          <p:nvPr/>
        </p:nvSpPr>
        <p:spPr bwMode="auto">
          <a:xfrm>
            <a:off x="377825" y="1557338"/>
            <a:ext cx="8494713" cy="1190625"/>
          </a:xfrm>
          <a:prstGeom prst="rect">
            <a:avLst/>
          </a:prstGeom>
          <a:noFill/>
          <a:ln w="9525">
            <a:noFill/>
            <a:miter lim="800000"/>
            <a:headEnd/>
            <a:tailEnd/>
          </a:ln>
          <a:effectLst/>
        </p:spPr>
        <p:txBody>
          <a:bodyPr wrap="none">
            <a:spAutoFit/>
          </a:bodyPr>
          <a:lstStyle/>
          <a:p>
            <a:pPr algn="ctr">
              <a:defRPr/>
            </a:pPr>
            <a:r>
              <a:rPr lang="tr-TR" sz="3600" b="1" dirty="0">
                <a:solidFill>
                  <a:schemeClr val="tx2"/>
                </a:solidFill>
                <a:effectLst>
                  <a:outerShdw blurRad="38100" dist="38100" dir="2700000" algn="tl">
                    <a:srgbClr val="000000"/>
                  </a:outerShdw>
                </a:effectLst>
              </a:rPr>
              <a:t>ALT SANTRAL VE LATERAL DİŞLER</a:t>
            </a:r>
          </a:p>
          <a:p>
            <a:pPr algn="ctr">
              <a:defRPr/>
            </a:pPr>
            <a:r>
              <a:rPr lang="tr-TR" sz="3600" b="1" dirty="0">
                <a:solidFill>
                  <a:schemeClr val="tx2"/>
                </a:solidFill>
                <a:effectLst>
                  <a:outerShdw blurRad="38100" dist="38100" dir="2700000" algn="tl">
                    <a:srgbClr val="000000"/>
                  </a:outerShdw>
                </a:effectLst>
              </a:rPr>
              <a:t>VİDEO</a:t>
            </a:r>
          </a:p>
        </p:txBody>
      </p:sp>
      <p:sp>
        <p:nvSpPr>
          <p:cNvPr id="3" name="Rectangle 4"/>
          <p:cNvSpPr>
            <a:spLocks noChangeArrowheads="1"/>
          </p:cNvSpPr>
          <p:nvPr/>
        </p:nvSpPr>
        <p:spPr bwMode="auto">
          <a:xfrm>
            <a:off x="1706563" y="3644900"/>
            <a:ext cx="5592762" cy="1555750"/>
          </a:xfrm>
          <a:prstGeom prst="rect">
            <a:avLst/>
          </a:prstGeom>
          <a:noFill/>
          <a:ln w="9525">
            <a:noFill/>
            <a:miter lim="800000"/>
            <a:headEnd/>
            <a:tailEnd/>
          </a:ln>
          <a:effectLst/>
        </p:spPr>
        <p:txBody>
          <a:bodyPr wrap="none">
            <a:spAutoFit/>
          </a:bodyPr>
          <a:lstStyle/>
          <a:p>
            <a:pPr algn="ctr">
              <a:defRPr/>
            </a:pPr>
            <a:r>
              <a:rPr lang="tr-TR" sz="4800" b="1" dirty="0">
                <a:solidFill>
                  <a:schemeClr val="tx2"/>
                </a:solidFill>
                <a:effectLst>
                  <a:outerShdw blurRad="38100" dist="38100" dir="2700000" algn="tl">
                    <a:srgbClr val="000000"/>
                  </a:outerShdw>
                </a:effectLst>
              </a:rPr>
              <a:t>ALT KANİN DİŞİ</a:t>
            </a:r>
          </a:p>
          <a:p>
            <a:pPr algn="ctr">
              <a:defRPr/>
            </a:pPr>
            <a:r>
              <a:rPr lang="tr-TR" sz="4800" b="1" dirty="0">
                <a:solidFill>
                  <a:schemeClr val="tx2"/>
                </a:solidFill>
                <a:effectLst>
                  <a:outerShdw blurRad="38100" dist="38100" dir="2700000" algn="tl">
                    <a:srgbClr val="000000"/>
                  </a:outerShdw>
                </a:effectLst>
              </a:rPr>
              <a:t>VİDEO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50825" y="260350"/>
            <a:ext cx="7777163" cy="658813"/>
          </a:xfrm>
        </p:spPr>
        <p:txBody>
          <a:bodyPr/>
          <a:lstStyle/>
          <a:p>
            <a:pPr eaLnBrk="1" hangingPunct="1">
              <a:defRPr/>
            </a:pPr>
            <a:r>
              <a:rPr lang="tr-TR" sz="4000" b="1" smtClean="0">
                <a:latin typeface="Comic Sans MS" pitchFamily="66" charset="0"/>
              </a:rPr>
              <a:t>ÜST BİRİNCİ KÜÇÜK AZI</a:t>
            </a:r>
          </a:p>
        </p:txBody>
      </p:sp>
      <p:sp>
        <p:nvSpPr>
          <p:cNvPr id="30723" name="Rectangle 3"/>
          <p:cNvSpPr>
            <a:spLocks noGrp="1" noChangeArrowheads="1"/>
          </p:cNvSpPr>
          <p:nvPr>
            <p:ph type="body" idx="1"/>
          </p:nvPr>
        </p:nvSpPr>
        <p:spPr>
          <a:xfrm>
            <a:off x="1371600" y="981075"/>
            <a:ext cx="7772400" cy="3168650"/>
          </a:xfrm>
        </p:spPr>
        <p:txBody>
          <a:bodyPr/>
          <a:lstStyle/>
          <a:p>
            <a:pPr eaLnBrk="1" hangingPunct="1">
              <a:lnSpc>
                <a:spcPct val="90000"/>
              </a:lnSpc>
              <a:buClr>
                <a:schemeClr val="hlink"/>
              </a:buClr>
              <a:buFont typeface="Wingdings" pitchFamily="2" charset="2"/>
              <a:buChar char="Ø"/>
            </a:pPr>
            <a:r>
              <a:rPr lang="tr-TR" sz="2400" b="1" smtClean="0">
                <a:latin typeface="Comic Sans MS" pitchFamily="66" charset="0"/>
              </a:rPr>
              <a:t>Bu dişlerde şekil , sayı ve konum sapmalarına sıkça rastlanır.%60 vakada palatinal ve bukkal olarak iki kökü ve her kökte birer kanalı bulunur. </a:t>
            </a:r>
          </a:p>
          <a:p>
            <a:pPr eaLnBrk="1" hangingPunct="1">
              <a:lnSpc>
                <a:spcPct val="90000"/>
              </a:lnSpc>
              <a:buClr>
                <a:schemeClr val="hlink"/>
              </a:buClr>
              <a:buFont typeface="Wingdings" pitchFamily="2" charset="2"/>
              <a:buChar char="Ø"/>
            </a:pPr>
            <a:r>
              <a:rPr lang="tr-TR" sz="2400" b="1" smtClean="0">
                <a:latin typeface="Comic Sans MS" pitchFamily="66" charset="0"/>
              </a:rPr>
              <a:t>Dişin uzun aksı distal ve bukkal yönde eğimlidir.</a:t>
            </a:r>
          </a:p>
          <a:p>
            <a:pPr eaLnBrk="1" hangingPunct="1">
              <a:lnSpc>
                <a:spcPct val="90000"/>
              </a:lnSpc>
              <a:buClr>
                <a:schemeClr val="hlink"/>
              </a:buClr>
              <a:buFont typeface="Wingdings" pitchFamily="2" charset="2"/>
              <a:buChar char="Ø"/>
            </a:pPr>
            <a:r>
              <a:rPr lang="tr-TR" sz="2400" b="1" smtClean="0">
                <a:latin typeface="Comic Sans MS" pitchFamily="66" charset="0"/>
              </a:rPr>
              <a:t>Kök uçları sinüsün mezialinde olmakla birlikte bazen sinüs içinde de olabilir.</a:t>
            </a:r>
          </a:p>
          <a:p>
            <a:pPr eaLnBrk="1" hangingPunct="1">
              <a:lnSpc>
                <a:spcPct val="90000"/>
              </a:lnSpc>
              <a:buClr>
                <a:schemeClr val="hlink"/>
              </a:buClr>
              <a:buFont typeface="Wingdings" pitchFamily="2" charset="2"/>
              <a:buNone/>
            </a:pPr>
            <a:endParaRPr lang="tr-TR" sz="2400" b="1" smtClean="0">
              <a:latin typeface="Comic Sans MS" pitchFamily="66" charset="0"/>
            </a:endParaRPr>
          </a:p>
        </p:txBody>
      </p:sp>
      <p:sp>
        <p:nvSpPr>
          <p:cNvPr id="30724" name="Text Box 6"/>
          <p:cNvSpPr txBox="1">
            <a:spLocks noChangeArrowheads="1"/>
          </p:cNvSpPr>
          <p:nvPr/>
        </p:nvSpPr>
        <p:spPr bwMode="auto">
          <a:xfrm>
            <a:off x="0" y="4149725"/>
            <a:ext cx="7329488" cy="2282825"/>
          </a:xfrm>
          <a:prstGeom prst="rect">
            <a:avLst/>
          </a:prstGeom>
          <a:noFill/>
          <a:ln w="9525">
            <a:noFill/>
            <a:miter lim="800000"/>
            <a:headEnd/>
            <a:tailEnd/>
          </a:ln>
        </p:spPr>
        <p:txBody>
          <a:bodyPr>
            <a:spAutoFit/>
          </a:bodyPr>
          <a:lstStyle/>
          <a:p>
            <a:r>
              <a:rPr lang="tr-TR" b="1">
                <a:solidFill>
                  <a:schemeClr val="tx2"/>
                </a:solidFill>
                <a:latin typeface="Times New Roman" pitchFamily="18" charset="0"/>
              </a:rPr>
              <a:t>Giriş kavitesi</a:t>
            </a:r>
            <a:r>
              <a:rPr lang="tr-TR" b="1">
                <a:latin typeface="Times New Roman" pitchFamily="18" charset="0"/>
              </a:rPr>
              <a:t> preparasyonuna santral oluğun merkezinden başlanır.</a:t>
            </a:r>
          </a:p>
          <a:p>
            <a:r>
              <a:rPr lang="tr-TR" b="1">
                <a:latin typeface="Times New Roman" pitchFamily="18" charset="0"/>
              </a:rPr>
              <a:t>Pulpa odasına girince frez bukko-palatinal yönde hareket ettirilerek uzun ekseni yanak damak yönünde olan oval şekilde açılır.</a:t>
            </a:r>
          </a:p>
          <a:p>
            <a:endParaRPr lang="tr-TR">
              <a:latin typeface="Times New Roman" pitchFamily="18" charset="0"/>
            </a:endParaRPr>
          </a:p>
        </p:txBody>
      </p:sp>
      <p:pic>
        <p:nvPicPr>
          <p:cNvPr id="30725" name="Picture 7"/>
          <p:cNvPicPr>
            <a:picLocks noChangeAspect="1" noChangeArrowheads="1"/>
          </p:cNvPicPr>
          <p:nvPr/>
        </p:nvPicPr>
        <p:blipFill>
          <a:blip r:embed="rId2"/>
          <a:srcRect/>
          <a:stretch>
            <a:fillRect/>
          </a:stretch>
        </p:blipFill>
        <p:spPr bwMode="auto">
          <a:xfrm>
            <a:off x="7451725" y="3573463"/>
            <a:ext cx="1441450" cy="1323975"/>
          </a:xfrm>
          <a:prstGeom prst="rect">
            <a:avLst/>
          </a:prstGeom>
          <a:noFill/>
          <a:ln w="38100">
            <a:solidFill>
              <a:srgbClr val="000000"/>
            </a:solidFill>
            <a:miter lim="800000"/>
            <a:headEnd/>
            <a:tailEnd/>
          </a:ln>
        </p:spPr>
      </p:pic>
      <p:pic>
        <p:nvPicPr>
          <p:cNvPr id="30726" name="Picture 8"/>
          <p:cNvPicPr>
            <a:picLocks noChangeAspect="1" noChangeArrowheads="1"/>
          </p:cNvPicPr>
          <p:nvPr/>
        </p:nvPicPr>
        <p:blipFill>
          <a:blip r:embed="rId3"/>
          <a:srcRect/>
          <a:stretch>
            <a:fillRect/>
          </a:stretch>
        </p:blipFill>
        <p:spPr bwMode="auto">
          <a:xfrm>
            <a:off x="7451725" y="5013325"/>
            <a:ext cx="1466850" cy="1514475"/>
          </a:xfrm>
          <a:prstGeom prst="rect">
            <a:avLst/>
          </a:prstGeom>
          <a:noFill/>
          <a:ln w="38100">
            <a:solidFill>
              <a:srgbClr val="000000"/>
            </a:solidFill>
            <a:miter lim="800000"/>
            <a:headEnd/>
            <a:tailEnd/>
          </a:ln>
        </p:spPr>
      </p:pic>
      <p:pic>
        <p:nvPicPr>
          <p:cNvPr id="30727" name="Picture 9"/>
          <p:cNvPicPr>
            <a:picLocks noChangeAspect="1" noChangeArrowheads="1"/>
          </p:cNvPicPr>
          <p:nvPr/>
        </p:nvPicPr>
        <p:blipFill>
          <a:blip r:embed="rId4"/>
          <a:srcRect/>
          <a:stretch>
            <a:fillRect/>
          </a:stretch>
        </p:blipFill>
        <p:spPr bwMode="auto">
          <a:xfrm>
            <a:off x="0" y="908050"/>
            <a:ext cx="1304925" cy="305752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42910" y="642918"/>
            <a:ext cx="8058152" cy="5214974"/>
          </a:xfrm>
        </p:spPr>
        <p:txBody>
          <a:bodyPr/>
          <a:lstStyle/>
          <a:p>
            <a:pPr algn="just">
              <a:buNone/>
            </a:pPr>
            <a:r>
              <a:rPr lang="tr-TR" b="1" dirty="0" smtClean="0"/>
              <a:t>	Tedavi </a:t>
            </a:r>
            <a:r>
              <a:rPr lang="tr-TR" b="1" dirty="0" smtClean="0"/>
              <a:t>öncesi alınan teşhis radyografileri giriş </a:t>
            </a:r>
            <a:r>
              <a:rPr lang="tr-TR" b="1" dirty="0" err="1" smtClean="0"/>
              <a:t>kavitesi</a:t>
            </a:r>
            <a:r>
              <a:rPr lang="tr-TR" b="1" dirty="0" smtClean="0"/>
              <a:t> </a:t>
            </a:r>
            <a:r>
              <a:rPr lang="tr-TR" b="1" dirty="0" err="1" smtClean="0"/>
              <a:t>preparasyonu</a:t>
            </a:r>
            <a:r>
              <a:rPr lang="tr-TR" b="1" dirty="0" smtClean="0"/>
              <a:t> sınırlarını </a:t>
            </a:r>
            <a:r>
              <a:rPr lang="tr-TR" b="1" dirty="0" smtClean="0"/>
              <a:t>belirlemede, </a:t>
            </a:r>
            <a:r>
              <a:rPr lang="tr-TR" b="1" dirty="0" smtClean="0"/>
              <a:t>kanal ağızlarının yeri ve kanalların yönünü tespit etmede yardımcı olurlar. Ancak radyografiler 3 boyutlu dişin 2 boyutlu görüntüsünü verdikleri için özellikle </a:t>
            </a:r>
            <a:r>
              <a:rPr lang="tr-TR" b="1" dirty="0" err="1" smtClean="0"/>
              <a:t>labio</a:t>
            </a:r>
            <a:r>
              <a:rPr lang="tr-TR" b="1" dirty="0" smtClean="0"/>
              <a:t>-</a:t>
            </a:r>
            <a:r>
              <a:rPr lang="tr-TR" b="1" dirty="0" err="1" smtClean="0"/>
              <a:t>lingual</a:t>
            </a:r>
            <a:r>
              <a:rPr lang="tr-TR" b="1" dirty="0" smtClean="0"/>
              <a:t> yöndeki görüntüler izlenemez. Bu nedenle </a:t>
            </a:r>
            <a:r>
              <a:rPr lang="tr-TR" b="1" dirty="0" err="1" smtClean="0"/>
              <a:t>mesial</a:t>
            </a:r>
            <a:r>
              <a:rPr lang="tr-TR" b="1" dirty="0" smtClean="0"/>
              <a:t> </a:t>
            </a:r>
            <a:r>
              <a:rPr lang="tr-TR" b="1" dirty="0" smtClean="0"/>
              <a:t>veya </a:t>
            </a:r>
            <a:r>
              <a:rPr lang="tr-TR" b="1" dirty="0" err="1" smtClean="0"/>
              <a:t>distal</a:t>
            </a:r>
            <a:r>
              <a:rPr lang="tr-TR" b="1" dirty="0" smtClean="0"/>
              <a:t> açılamalarla ilave radyografiler almak </a:t>
            </a:r>
            <a:r>
              <a:rPr lang="tr-TR" b="1" dirty="0" smtClean="0"/>
              <a:t>gerekebilir. </a:t>
            </a:r>
            <a:endParaRPr lang="tr-TR" b="1" dirty="0" smtClean="0"/>
          </a:p>
          <a:p>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06856"/>
          <p:cNvPicPr>
            <a:picLocks noChangeAspect="1" noChangeArrowheads="1"/>
          </p:cNvPicPr>
          <p:nvPr/>
        </p:nvPicPr>
        <p:blipFill>
          <a:blip r:embed="rId2">
            <a:lum bright="6000"/>
          </a:blip>
          <a:srcRect l="10623" t="10622" r="6111" b="9087"/>
          <a:stretch>
            <a:fillRect/>
          </a:stretch>
        </p:blipFill>
        <p:spPr bwMode="auto">
          <a:xfrm>
            <a:off x="0" y="1196975"/>
            <a:ext cx="4572000" cy="3646488"/>
          </a:xfrm>
          <a:prstGeom prst="rect">
            <a:avLst/>
          </a:prstGeom>
          <a:noFill/>
          <a:ln w="38100">
            <a:solidFill>
              <a:srgbClr val="000000"/>
            </a:solidFill>
            <a:miter lim="800000"/>
            <a:headEnd/>
            <a:tailEnd/>
          </a:ln>
        </p:spPr>
      </p:pic>
      <p:sp>
        <p:nvSpPr>
          <p:cNvPr id="44037" name="Rectangle 5"/>
          <p:cNvSpPr>
            <a:spLocks noChangeArrowheads="1"/>
          </p:cNvSpPr>
          <p:nvPr/>
        </p:nvSpPr>
        <p:spPr bwMode="auto">
          <a:xfrm>
            <a:off x="2268538" y="620713"/>
            <a:ext cx="184150" cy="457200"/>
          </a:xfrm>
          <a:prstGeom prst="rect">
            <a:avLst/>
          </a:prstGeom>
          <a:noFill/>
          <a:ln w="9525">
            <a:noFill/>
            <a:miter lim="800000"/>
            <a:headEnd/>
            <a:tailEnd/>
          </a:ln>
          <a:effectLst/>
        </p:spPr>
        <p:txBody>
          <a:bodyPr wrap="none">
            <a:spAutoFit/>
          </a:bodyPr>
          <a:lstStyle/>
          <a:p>
            <a:pPr>
              <a:defRPr/>
            </a:pPr>
            <a:endParaRPr lang="tr-TR" b="1">
              <a:solidFill>
                <a:schemeClr val="tx2"/>
              </a:solidFill>
              <a:effectLst>
                <a:outerShdw blurRad="38100" dist="38100" dir="2700000" algn="tl">
                  <a:srgbClr val="000000"/>
                </a:outerShdw>
              </a:effectLst>
              <a:latin typeface="Times New Roman" pitchFamily="18" charset="0"/>
            </a:endParaRPr>
          </a:p>
        </p:txBody>
      </p:sp>
      <p:sp>
        <p:nvSpPr>
          <p:cNvPr id="44038" name="Rectangle 6"/>
          <p:cNvSpPr>
            <a:spLocks noChangeArrowheads="1"/>
          </p:cNvSpPr>
          <p:nvPr/>
        </p:nvSpPr>
        <p:spPr bwMode="auto">
          <a:xfrm>
            <a:off x="2700338" y="625475"/>
            <a:ext cx="4159250" cy="457200"/>
          </a:xfrm>
          <a:prstGeom prst="rect">
            <a:avLst/>
          </a:prstGeom>
          <a:noFill/>
          <a:ln w="9525">
            <a:noFill/>
            <a:miter lim="800000"/>
            <a:headEnd/>
            <a:tailEnd/>
          </a:ln>
          <a:effectLst/>
        </p:spPr>
        <p:txBody>
          <a:bodyPr wrap="none">
            <a:spAutoFit/>
          </a:bodyPr>
          <a:lstStyle/>
          <a:p>
            <a:pPr>
              <a:defRPr/>
            </a:pPr>
            <a:r>
              <a:rPr lang="tr-TR" b="1">
                <a:solidFill>
                  <a:schemeClr val="tx2"/>
                </a:solidFill>
                <a:effectLst>
                  <a:outerShdw blurRad="38100" dist="38100" dir="2700000" algn="tl">
                    <a:srgbClr val="000000"/>
                  </a:outerShdw>
                </a:effectLst>
              </a:rPr>
              <a:t>ÜST BİRİNCİ KÜÇÜK AZI</a:t>
            </a:r>
          </a:p>
        </p:txBody>
      </p:sp>
      <p:pic>
        <p:nvPicPr>
          <p:cNvPr id="31749" name="Picture 7" descr="DSC06827"/>
          <p:cNvPicPr>
            <a:picLocks noChangeAspect="1" noChangeArrowheads="1"/>
          </p:cNvPicPr>
          <p:nvPr/>
        </p:nvPicPr>
        <p:blipFill>
          <a:blip r:embed="rId3">
            <a:lum bright="30000" contrast="24000"/>
          </a:blip>
          <a:srcRect l="13885" t="11014" r="11804" b="14970"/>
          <a:stretch>
            <a:fillRect/>
          </a:stretch>
        </p:blipFill>
        <p:spPr bwMode="auto">
          <a:xfrm>
            <a:off x="4859338" y="3644900"/>
            <a:ext cx="4038600" cy="302895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11188" y="188913"/>
            <a:ext cx="7772400" cy="1143000"/>
          </a:xfrm>
        </p:spPr>
        <p:txBody>
          <a:bodyPr/>
          <a:lstStyle/>
          <a:p>
            <a:pPr eaLnBrk="1" hangingPunct="1">
              <a:defRPr/>
            </a:pPr>
            <a:r>
              <a:rPr lang="tr-TR" sz="4000" b="1" smtClean="0">
                <a:latin typeface="Comic Sans MS" pitchFamily="66" charset="0"/>
              </a:rPr>
              <a:t>ÜST İKİNCİ KÜÇÜK AZI DİŞi</a:t>
            </a:r>
          </a:p>
        </p:txBody>
      </p:sp>
      <p:sp>
        <p:nvSpPr>
          <p:cNvPr id="32771" name="Rectangle 3"/>
          <p:cNvSpPr>
            <a:spLocks noGrp="1" noChangeArrowheads="1"/>
          </p:cNvSpPr>
          <p:nvPr>
            <p:ph type="body" idx="1"/>
          </p:nvPr>
        </p:nvSpPr>
        <p:spPr>
          <a:xfrm>
            <a:off x="2811463" y="1412875"/>
            <a:ext cx="6332537" cy="4800600"/>
          </a:xfrm>
        </p:spPr>
        <p:txBody>
          <a:bodyPr/>
          <a:lstStyle/>
          <a:p>
            <a:pPr eaLnBrk="1" hangingPunct="1">
              <a:lnSpc>
                <a:spcPct val="90000"/>
              </a:lnSpc>
              <a:buClr>
                <a:schemeClr val="hlink"/>
              </a:buClr>
              <a:buFont typeface="Wingdings" pitchFamily="2" charset="2"/>
              <a:buChar char="Ø"/>
            </a:pPr>
            <a:r>
              <a:rPr lang="tr-TR" sz="2400" b="1" smtClean="0">
                <a:latin typeface="Comic Sans MS" pitchFamily="66" charset="0"/>
              </a:rPr>
              <a:t>Tek köklü ve çoğunlukla tek kanallıdır. </a:t>
            </a:r>
          </a:p>
          <a:p>
            <a:pPr eaLnBrk="1" hangingPunct="1">
              <a:lnSpc>
                <a:spcPct val="90000"/>
              </a:lnSpc>
              <a:buClr>
                <a:schemeClr val="hlink"/>
              </a:buClr>
              <a:buFont typeface="Wingdings" pitchFamily="2" charset="2"/>
              <a:buChar char="Ø"/>
            </a:pPr>
            <a:r>
              <a:rPr lang="tr-TR" sz="2400" b="1" smtClean="0">
                <a:latin typeface="Comic Sans MS" pitchFamily="66" charset="0"/>
              </a:rPr>
              <a:t>%10 oranında apikalde ayrılma gösteren şekillerine rastlanır.</a:t>
            </a:r>
          </a:p>
          <a:p>
            <a:pPr eaLnBrk="1" hangingPunct="1">
              <a:lnSpc>
                <a:spcPct val="90000"/>
              </a:lnSpc>
              <a:buClr>
                <a:schemeClr val="hlink"/>
              </a:buClr>
              <a:buFont typeface="Wingdings" pitchFamily="2" charset="2"/>
              <a:buChar char="Ø"/>
            </a:pPr>
            <a:r>
              <a:rPr lang="tr-TR" sz="2400" b="1" smtClean="0">
                <a:latin typeface="Comic Sans MS" pitchFamily="66" charset="0"/>
              </a:rPr>
              <a:t>Dişin uzun aksı distale eğimlidir ve kök ucunun da distale kıvrık olduğu görülür.</a:t>
            </a:r>
          </a:p>
          <a:p>
            <a:pPr eaLnBrk="1" hangingPunct="1">
              <a:lnSpc>
                <a:spcPct val="90000"/>
              </a:lnSpc>
              <a:buClr>
                <a:schemeClr val="hlink"/>
              </a:buClr>
              <a:buFont typeface="Wingdings" pitchFamily="2" charset="2"/>
              <a:buChar char="Ø"/>
            </a:pPr>
            <a:r>
              <a:rPr lang="tr-TR" sz="2400" b="1" smtClean="0">
                <a:latin typeface="Comic Sans MS" pitchFamily="66" charset="0"/>
              </a:rPr>
              <a:t>Kök ucu </a:t>
            </a:r>
            <a:r>
              <a:rPr lang="tr-TR" sz="2400" b="1" smtClean="0">
                <a:solidFill>
                  <a:schemeClr val="hlink"/>
                </a:solidFill>
                <a:latin typeface="Comic Sans MS" pitchFamily="66" charset="0"/>
              </a:rPr>
              <a:t>sinüs tabanı</a:t>
            </a:r>
            <a:r>
              <a:rPr lang="tr-TR" sz="2400" b="1" smtClean="0">
                <a:latin typeface="Comic Sans MS" pitchFamily="66" charset="0"/>
              </a:rPr>
              <a:t> hizasında olduğundan kanal preparasyonu ve doldurulmasında dikkatli davranılması gerekir.</a:t>
            </a:r>
          </a:p>
          <a:p>
            <a:pPr eaLnBrk="1" hangingPunct="1">
              <a:lnSpc>
                <a:spcPct val="90000"/>
              </a:lnSpc>
              <a:buClr>
                <a:schemeClr val="hlink"/>
              </a:buClr>
              <a:buFont typeface="Wingdings" pitchFamily="2" charset="2"/>
              <a:buNone/>
            </a:pPr>
            <a:endParaRPr lang="tr-TR" sz="2400" b="1" smtClean="0">
              <a:latin typeface="Comic Sans MS" pitchFamily="66" charset="0"/>
            </a:endParaRPr>
          </a:p>
        </p:txBody>
      </p:sp>
      <p:sp>
        <p:nvSpPr>
          <p:cNvPr id="32772" name="Text Box 5"/>
          <p:cNvSpPr txBox="1">
            <a:spLocks noChangeArrowheads="1"/>
          </p:cNvSpPr>
          <p:nvPr/>
        </p:nvSpPr>
        <p:spPr bwMode="auto">
          <a:xfrm>
            <a:off x="0" y="4797425"/>
            <a:ext cx="6192838" cy="1771650"/>
          </a:xfrm>
          <a:prstGeom prst="rect">
            <a:avLst/>
          </a:prstGeom>
          <a:noFill/>
          <a:ln w="9525">
            <a:noFill/>
            <a:miter lim="800000"/>
            <a:headEnd/>
            <a:tailEnd/>
          </a:ln>
        </p:spPr>
        <p:txBody>
          <a:bodyPr>
            <a:spAutoFit/>
          </a:bodyPr>
          <a:lstStyle/>
          <a:p>
            <a:pPr>
              <a:lnSpc>
                <a:spcPct val="90000"/>
              </a:lnSpc>
              <a:spcBef>
                <a:spcPct val="20000"/>
              </a:spcBef>
              <a:buClr>
                <a:schemeClr val="hlink"/>
              </a:buClr>
              <a:buSzPct val="80000"/>
              <a:buFont typeface="Wingdings" pitchFamily="2" charset="2"/>
              <a:buChar char="Ø"/>
            </a:pPr>
            <a:r>
              <a:rPr lang="tr-TR" b="1">
                <a:solidFill>
                  <a:schemeClr val="tx2"/>
                </a:solidFill>
                <a:latin typeface="Times New Roman" pitchFamily="18" charset="0"/>
              </a:rPr>
              <a:t>Giriş kavitesi</a:t>
            </a:r>
            <a:r>
              <a:rPr lang="tr-TR" b="1">
                <a:latin typeface="Times New Roman" pitchFamily="18" charset="0"/>
              </a:rPr>
              <a:t> oklüzal yüzün ortasında yanak-damak doğrultusunda oval bir şekilde açılır ve tek kanal olduğunda kavitenin merkezinde kolayca bulunur.</a:t>
            </a:r>
          </a:p>
          <a:p>
            <a:endParaRPr lang="tr-TR">
              <a:latin typeface="Times New Roman" pitchFamily="18" charset="0"/>
            </a:endParaRPr>
          </a:p>
        </p:txBody>
      </p:sp>
      <p:pic>
        <p:nvPicPr>
          <p:cNvPr id="32773" name="Picture 6"/>
          <p:cNvPicPr>
            <a:picLocks noChangeAspect="1" noChangeArrowheads="1"/>
          </p:cNvPicPr>
          <p:nvPr/>
        </p:nvPicPr>
        <p:blipFill>
          <a:blip r:embed="rId2"/>
          <a:srcRect/>
          <a:stretch>
            <a:fillRect/>
          </a:stretch>
        </p:blipFill>
        <p:spPr bwMode="auto">
          <a:xfrm>
            <a:off x="6011863" y="4724400"/>
            <a:ext cx="1276350" cy="1276350"/>
          </a:xfrm>
          <a:prstGeom prst="rect">
            <a:avLst/>
          </a:prstGeom>
          <a:noFill/>
          <a:ln w="38100">
            <a:solidFill>
              <a:srgbClr val="000000"/>
            </a:solidFill>
            <a:miter lim="800000"/>
            <a:headEnd/>
            <a:tailEnd/>
          </a:ln>
        </p:spPr>
      </p:pic>
      <p:pic>
        <p:nvPicPr>
          <p:cNvPr id="32774" name="Picture 7"/>
          <p:cNvPicPr>
            <a:picLocks noChangeAspect="1" noChangeArrowheads="1"/>
          </p:cNvPicPr>
          <p:nvPr/>
        </p:nvPicPr>
        <p:blipFill>
          <a:blip r:embed="rId3"/>
          <a:srcRect/>
          <a:stretch>
            <a:fillRect/>
          </a:stretch>
        </p:blipFill>
        <p:spPr bwMode="auto">
          <a:xfrm>
            <a:off x="7451725" y="5084763"/>
            <a:ext cx="1485900" cy="1609725"/>
          </a:xfrm>
          <a:prstGeom prst="rect">
            <a:avLst/>
          </a:prstGeom>
          <a:noFill/>
          <a:ln w="38100">
            <a:solidFill>
              <a:srgbClr val="000000"/>
            </a:solidFill>
            <a:miter lim="800000"/>
            <a:headEnd/>
            <a:tailEnd/>
          </a:ln>
        </p:spPr>
      </p:pic>
      <p:pic>
        <p:nvPicPr>
          <p:cNvPr id="32775" name="Picture 8"/>
          <p:cNvPicPr>
            <a:picLocks noChangeAspect="1" noChangeArrowheads="1"/>
          </p:cNvPicPr>
          <p:nvPr/>
        </p:nvPicPr>
        <p:blipFill>
          <a:blip r:embed="rId4"/>
          <a:srcRect/>
          <a:stretch>
            <a:fillRect/>
          </a:stretch>
        </p:blipFill>
        <p:spPr bwMode="auto">
          <a:xfrm>
            <a:off x="684213" y="1412875"/>
            <a:ext cx="1695450" cy="2886075"/>
          </a:xfrm>
          <a:prstGeom prst="rect">
            <a:avLst/>
          </a:prstGeom>
          <a:noFill/>
          <a:ln w="57150">
            <a:solidFill>
              <a:srgbClr val="00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28" descr="DSC06857"/>
          <p:cNvPicPr>
            <a:picLocks noChangeAspect="1" noChangeArrowheads="1"/>
          </p:cNvPicPr>
          <p:nvPr/>
        </p:nvPicPr>
        <p:blipFill>
          <a:blip r:embed="rId2">
            <a:lum bright="6000"/>
          </a:blip>
          <a:srcRect l="9744" t="9451" r="9647" b="6691"/>
          <a:stretch>
            <a:fillRect/>
          </a:stretch>
        </p:blipFill>
        <p:spPr bwMode="auto">
          <a:xfrm>
            <a:off x="1331913" y="981075"/>
            <a:ext cx="6553200" cy="5113338"/>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39750" y="188913"/>
            <a:ext cx="7772400" cy="1143000"/>
          </a:xfrm>
        </p:spPr>
        <p:txBody>
          <a:bodyPr/>
          <a:lstStyle/>
          <a:p>
            <a:pPr eaLnBrk="1" hangingPunct="1">
              <a:defRPr/>
            </a:pPr>
            <a:r>
              <a:rPr lang="tr-TR" sz="4000" b="1" smtClean="0">
                <a:latin typeface="Comic Sans MS" pitchFamily="66" charset="0"/>
              </a:rPr>
              <a:t>ALT BİRİNCİ KÜÇÜK AZI DİŞİ</a:t>
            </a:r>
          </a:p>
        </p:txBody>
      </p:sp>
      <p:sp>
        <p:nvSpPr>
          <p:cNvPr id="34819" name="Rectangle 3"/>
          <p:cNvSpPr>
            <a:spLocks noGrp="1" noChangeArrowheads="1"/>
          </p:cNvSpPr>
          <p:nvPr>
            <p:ph type="body" idx="1"/>
          </p:nvPr>
        </p:nvSpPr>
        <p:spPr>
          <a:xfrm>
            <a:off x="4356100" y="1557338"/>
            <a:ext cx="5040313" cy="4824412"/>
          </a:xfrm>
        </p:spPr>
        <p:txBody>
          <a:bodyPr/>
          <a:lstStyle/>
          <a:p>
            <a:pPr eaLnBrk="1" hangingPunct="1">
              <a:lnSpc>
                <a:spcPct val="80000"/>
              </a:lnSpc>
              <a:buClr>
                <a:schemeClr val="hlink"/>
              </a:buClr>
              <a:buFont typeface="Wingdings" pitchFamily="2" charset="2"/>
              <a:buChar char="Ø"/>
            </a:pPr>
            <a:r>
              <a:rPr lang="tr-TR" sz="1800" b="1" smtClean="0">
                <a:latin typeface="Comic Sans MS" pitchFamily="66" charset="0"/>
              </a:rPr>
              <a:t>Genellikle tek kök ve tek kanallı olmasına rağmen apikalde birleşen ya da ayrı devam eden çift kanallı şekillerine de rastlanır.</a:t>
            </a:r>
          </a:p>
          <a:p>
            <a:pPr eaLnBrk="1" hangingPunct="1">
              <a:lnSpc>
                <a:spcPct val="80000"/>
              </a:lnSpc>
              <a:buClr>
                <a:schemeClr val="hlink"/>
              </a:buClr>
              <a:buFont typeface="Wingdings" pitchFamily="2" charset="2"/>
              <a:buNone/>
            </a:pPr>
            <a:endParaRPr lang="tr-TR" sz="1800" b="1" smtClean="0">
              <a:latin typeface="Comic Sans MS" pitchFamily="66" charset="0"/>
            </a:endParaRPr>
          </a:p>
          <a:p>
            <a:pPr eaLnBrk="1" hangingPunct="1">
              <a:lnSpc>
                <a:spcPct val="80000"/>
              </a:lnSpc>
              <a:buClr>
                <a:schemeClr val="hlink"/>
              </a:buClr>
              <a:buFont typeface="Wingdings" pitchFamily="2" charset="2"/>
              <a:buChar char="Ø"/>
            </a:pPr>
            <a:r>
              <a:rPr lang="tr-TR" sz="1800" b="1" smtClean="0">
                <a:latin typeface="Comic Sans MS" pitchFamily="66" charset="0"/>
              </a:rPr>
              <a:t>Kronları kesici dişlere oranla daha büyük olmasına karşın kökleri kısa ve zayıftır.</a:t>
            </a:r>
          </a:p>
          <a:p>
            <a:pPr eaLnBrk="1" hangingPunct="1">
              <a:lnSpc>
                <a:spcPct val="80000"/>
              </a:lnSpc>
              <a:buClr>
                <a:schemeClr val="hlink"/>
              </a:buClr>
              <a:buFont typeface="Wingdings" pitchFamily="2" charset="2"/>
              <a:buNone/>
            </a:pPr>
            <a:endParaRPr lang="tr-TR" sz="1800" b="1" smtClean="0">
              <a:latin typeface="Comic Sans MS" pitchFamily="66" charset="0"/>
            </a:endParaRPr>
          </a:p>
          <a:p>
            <a:pPr eaLnBrk="1" hangingPunct="1">
              <a:lnSpc>
                <a:spcPct val="80000"/>
              </a:lnSpc>
              <a:buClr>
                <a:schemeClr val="hlink"/>
              </a:buClr>
              <a:buFont typeface="Wingdings" pitchFamily="2" charset="2"/>
              <a:buChar char="Ø"/>
            </a:pPr>
            <a:r>
              <a:rPr lang="tr-TR" sz="1800" b="1" smtClean="0">
                <a:latin typeface="Comic Sans MS" pitchFamily="66" charset="0"/>
              </a:rPr>
              <a:t>Kökün uzun aksı distale meyillidir ve kök ucu labial yüze yakındır.</a:t>
            </a:r>
          </a:p>
          <a:p>
            <a:pPr eaLnBrk="1" hangingPunct="1">
              <a:lnSpc>
                <a:spcPct val="80000"/>
              </a:lnSpc>
              <a:buClr>
                <a:schemeClr val="hlink"/>
              </a:buClr>
              <a:buFont typeface="Wingdings" pitchFamily="2" charset="2"/>
              <a:buNone/>
            </a:pPr>
            <a:endParaRPr lang="tr-TR" sz="1800" b="1" smtClean="0">
              <a:latin typeface="Comic Sans MS" pitchFamily="66" charset="0"/>
            </a:endParaRPr>
          </a:p>
          <a:p>
            <a:pPr eaLnBrk="1" hangingPunct="1">
              <a:lnSpc>
                <a:spcPct val="80000"/>
              </a:lnSpc>
              <a:buClr>
                <a:schemeClr val="hlink"/>
              </a:buClr>
              <a:buFont typeface="Wingdings" pitchFamily="2" charset="2"/>
              <a:buChar char="Ø"/>
            </a:pPr>
            <a:r>
              <a:rPr lang="tr-TR" sz="1800" b="1" smtClean="0">
                <a:latin typeface="Comic Sans MS" pitchFamily="66" charset="0"/>
              </a:rPr>
              <a:t>Servikal alandan alınan kesitte kanal oval şekil gösterir ve giriş kaviteside oklüzal yüzün ortasında oval olarak açılır  Kanallarda ayrılma olduğu saptanırsa giriş kavitesi bukko-lingual yönde genişletilir.</a:t>
            </a:r>
          </a:p>
        </p:txBody>
      </p:sp>
      <p:pic>
        <p:nvPicPr>
          <p:cNvPr id="34820" name="Picture 4" descr="DSC06863"/>
          <p:cNvPicPr>
            <a:picLocks noChangeAspect="1" noChangeArrowheads="1"/>
          </p:cNvPicPr>
          <p:nvPr/>
        </p:nvPicPr>
        <p:blipFill>
          <a:blip r:embed="rId2">
            <a:lum bright="12000"/>
          </a:blip>
          <a:srcRect l="11493" t="16536" r="8769" b="7884"/>
          <a:stretch>
            <a:fillRect/>
          </a:stretch>
        </p:blipFill>
        <p:spPr bwMode="auto">
          <a:xfrm>
            <a:off x="250825" y="1557338"/>
            <a:ext cx="3995738" cy="4424362"/>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DSC06863"/>
          <p:cNvPicPr>
            <a:picLocks noChangeAspect="1" noChangeArrowheads="1"/>
          </p:cNvPicPr>
          <p:nvPr/>
        </p:nvPicPr>
        <p:blipFill>
          <a:blip r:embed="rId2">
            <a:lum bright="12000"/>
          </a:blip>
          <a:srcRect l="11493" t="16536" r="8769" b="7884"/>
          <a:stretch>
            <a:fillRect/>
          </a:stretch>
        </p:blipFill>
        <p:spPr bwMode="auto">
          <a:xfrm>
            <a:off x="250825" y="981075"/>
            <a:ext cx="3960813" cy="3671888"/>
          </a:xfrm>
          <a:prstGeom prst="rect">
            <a:avLst/>
          </a:prstGeom>
          <a:noFill/>
          <a:ln w="38100">
            <a:solidFill>
              <a:srgbClr val="000000"/>
            </a:solidFill>
            <a:miter lim="800000"/>
            <a:headEnd/>
            <a:tailEnd/>
          </a:ln>
        </p:spPr>
      </p:pic>
      <p:sp>
        <p:nvSpPr>
          <p:cNvPr id="45061" name="Rectangle 5"/>
          <p:cNvSpPr>
            <a:spLocks noChangeArrowheads="1"/>
          </p:cNvSpPr>
          <p:nvPr/>
        </p:nvSpPr>
        <p:spPr bwMode="auto">
          <a:xfrm>
            <a:off x="1908175" y="333375"/>
            <a:ext cx="5011738" cy="457200"/>
          </a:xfrm>
          <a:prstGeom prst="rect">
            <a:avLst/>
          </a:prstGeom>
          <a:noFill/>
          <a:ln w="9525">
            <a:noFill/>
            <a:miter lim="800000"/>
            <a:headEnd/>
            <a:tailEnd/>
          </a:ln>
          <a:effectLst/>
        </p:spPr>
        <p:txBody>
          <a:bodyPr wrap="none">
            <a:spAutoFit/>
          </a:bodyPr>
          <a:lstStyle/>
          <a:p>
            <a:pPr>
              <a:defRPr/>
            </a:pPr>
            <a:r>
              <a:rPr lang="tr-TR" b="1">
                <a:solidFill>
                  <a:schemeClr val="tx2"/>
                </a:solidFill>
                <a:effectLst>
                  <a:outerShdw blurRad="38100" dist="38100" dir="2700000" algn="tl">
                    <a:srgbClr val="000000"/>
                  </a:outerShdw>
                </a:effectLst>
              </a:rPr>
              <a:t>ALT BİRİNCİ KÜÇÜK AZI DİŞİ</a:t>
            </a:r>
          </a:p>
        </p:txBody>
      </p:sp>
      <p:pic>
        <p:nvPicPr>
          <p:cNvPr id="35844" name="Picture 6" descr="DSC06830"/>
          <p:cNvPicPr>
            <a:picLocks noChangeAspect="1" noChangeArrowheads="1"/>
          </p:cNvPicPr>
          <p:nvPr/>
        </p:nvPicPr>
        <p:blipFill>
          <a:blip r:embed="rId3">
            <a:lum bright="36000" contrast="24000"/>
          </a:blip>
          <a:srcRect l="5312" t="14189" r="9647" b="6691"/>
          <a:stretch>
            <a:fillRect/>
          </a:stretch>
        </p:blipFill>
        <p:spPr bwMode="auto">
          <a:xfrm>
            <a:off x="4572000" y="2924175"/>
            <a:ext cx="4284663" cy="375602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tr-TR" sz="4000" b="1" smtClean="0">
                <a:latin typeface="Comic Sans MS" pitchFamily="66" charset="0"/>
              </a:rPr>
              <a:t>ALT İKİNCİ KÜÇÜK AZI DİŞİ</a:t>
            </a:r>
            <a:br>
              <a:rPr lang="tr-TR" sz="4000" b="1" smtClean="0">
                <a:latin typeface="Comic Sans MS" pitchFamily="66" charset="0"/>
              </a:rPr>
            </a:br>
            <a:endParaRPr lang="tr-TR" sz="4000" b="1" smtClean="0">
              <a:latin typeface="Comic Sans MS" pitchFamily="66" charset="0"/>
            </a:endParaRPr>
          </a:p>
        </p:txBody>
      </p:sp>
      <p:sp>
        <p:nvSpPr>
          <p:cNvPr id="36867" name="Rectangle 3"/>
          <p:cNvSpPr>
            <a:spLocks noGrp="1" noChangeArrowheads="1"/>
          </p:cNvSpPr>
          <p:nvPr>
            <p:ph type="body" idx="1"/>
          </p:nvPr>
        </p:nvSpPr>
        <p:spPr>
          <a:xfrm>
            <a:off x="1547813" y="3500438"/>
            <a:ext cx="7596187" cy="2205037"/>
          </a:xfrm>
          <a:noFill/>
        </p:spPr>
        <p:txBody>
          <a:bodyPr/>
          <a:lstStyle/>
          <a:p>
            <a:pPr eaLnBrk="1" hangingPunct="1">
              <a:lnSpc>
                <a:spcPct val="80000"/>
              </a:lnSpc>
              <a:buClr>
                <a:schemeClr val="hlink"/>
              </a:buClr>
              <a:buFont typeface="Wingdings" pitchFamily="2" charset="2"/>
              <a:buNone/>
            </a:pPr>
            <a:endParaRPr lang="tr-TR" sz="2000" b="1" smtClean="0">
              <a:latin typeface="Comic Sans MS" pitchFamily="66" charset="0"/>
            </a:endParaRPr>
          </a:p>
          <a:p>
            <a:pPr eaLnBrk="1" hangingPunct="1">
              <a:lnSpc>
                <a:spcPct val="80000"/>
              </a:lnSpc>
              <a:buClr>
                <a:schemeClr val="hlink"/>
              </a:buClr>
              <a:buFont typeface="Wingdings" pitchFamily="2" charset="2"/>
              <a:buNone/>
            </a:pPr>
            <a:endParaRPr lang="tr-TR" sz="2000" b="1" smtClean="0">
              <a:latin typeface="Comic Sans MS" pitchFamily="66" charset="0"/>
            </a:endParaRPr>
          </a:p>
          <a:p>
            <a:pPr eaLnBrk="1" hangingPunct="1">
              <a:lnSpc>
                <a:spcPct val="80000"/>
              </a:lnSpc>
              <a:buClr>
                <a:schemeClr val="hlink"/>
              </a:buClr>
              <a:buFont typeface="Wingdings" pitchFamily="2" charset="2"/>
              <a:buChar char="Ø"/>
            </a:pPr>
            <a:r>
              <a:rPr lang="tr-TR" sz="2000" b="1" smtClean="0">
                <a:latin typeface="Comic Sans MS" pitchFamily="66" charset="0"/>
              </a:rPr>
              <a:t>Kök ucu distale doğru kıvrım yapar ve </a:t>
            </a:r>
            <a:r>
              <a:rPr lang="tr-TR" sz="2000" b="1" smtClean="0">
                <a:solidFill>
                  <a:schemeClr val="hlink"/>
                </a:solidFill>
                <a:latin typeface="Comic Sans MS" pitchFamily="66" charset="0"/>
              </a:rPr>
              <a:t>foramen mentaleye</a:t>
            </a:r>
            <a:r>
              <a:rPr lang="tr-TR" sz="2000" b="1" smtClean="0">
                <a:latin typeface="Comic Sans MS" pitchFamily="66" charset="0"/>
              </a:rPr>
              <a:t> çok yakndır .</a:t>
            </a:r>
          </a:p>
          <a:p>
            <a:pPr eaLnBrk="1" hangingPunct="1">
              <a:lnSpc>
                <a:spcPct val="80000"/>
              </a:lnSpc>
              <a:buClr>
                <a:schemeClr val="hlink"/>
              </a:buClr>
              <a:buFont typeface="Wingdings" pitchFamily="2" charset="2"/>
              <a:buChar char="Ø"/>
            </a:pPr>
            <a:endParaRPr lang="tr-TR" sz="2000" b="1" smtClean="0">
              <a:latin typeface="Comic Sans MS" pitchFamily="66" charset="0"/>
            </a:endParaRPr>
          </a:p>
          <a:p>
            <a:pPr eaLnBrk="1" hangingPunct="1">
              <a:lnSpc>
                <a:spcPct val="80000"/>
              </a:lnSpc>
              <a:buClr>
                <a:schemeClr val="hlink"/>
              </a:buClr>
              <a:buFont typeface="Wingdings" pitchFamily="2" charset="2"/>
              <a:buChar char="Ø"/>
            </a:pPr>
            <a:r>
              <a:rPr lang="tr-TR" sz="2000" b="1" smtClean="0">
                <a:latin typeface="Comic Sans MS" pitchFamily="66" charset="0"/>
              </a:rPr>
              <a:t>Giriş kavitesi oklüzal yüzün ortasında yuvarlak ya da hafif oval şekilde açılır.</a:t>
            </a:r>
          </a:p>
          <a:p>
            <a:pPr eaLnBrk="1" hangingPunct="1">
              <a:lnSpc>
                <a:spcPct val="80000"/>
              </a:lnSpc>
              <a:buClr>
                <a:schemeClr val="hlink"/>
              </a:buClr>
              <a:buFont typeface="Wingdings" pitchFamily="2" charset="2"/>
              <a:buNone/>
            </a:pPr>
            <a:endParaRPr lang="tr-TR" sz="2000" b="1" smtClean="0">
              <a:latin typeface="Comic Sans MS" pitchFamily="66" charset="0"/>
            </a:endParaRPr>
          </a:p>
          <a:p>
            <a:pPr eaLnBrk="1" hangingPunct="1">
              <a:lnSpc>
                <a:spcPct val="80000"/>
              </a:lnSpc>
              <a:buClr>
                <a:schemeClr val="hlink"/>
              </a:buClr>
              <a:buFont typeface="Wingdings" pitchFamily="2" charset="2"/>
              <a:buNone/>
            </a:pPr>
            <a:endParaRPr lang="tr-TR" sz="2000" smtClean="0"/>
          </a:p>
          <a:p>
            <a:pPr eaLnBrk="1" hangingPunct="1">
              <a:lnSpc>
                <a:spcPct val="80000"/>
              </a:lnSpc>
              <a:buClr>
                <a:schemeClr val="hlink"/>
              </a:buClr>
              <a:buFont typeface="Wingdings" pitchFamily="2" charset="2"/>
              <a:buChar char="Ø"/>
            </a:pPr>
            <a:endParaRPr lang="tr-TR" sz="2000" b="1" smtClean="0">
              <a:latin typeface="Comic Sans MS" pitchFamily="66" charset="0"/>
            </a:endParaRPr>
          </a:p>
        </p:txBody>
      </p:sp>
      <p:sp>
        <p:nvSpPr>
          <p:cNvPr id="36868" name="Text Box 5"/>
          <p:cNvSpPr txBox="1">
            <a:spLocks noChangeArrowheads="1"/>
          </p:cNvSpPr>
          <p:nvPr/>
        </p:nvSpPr>
        <p:spPr bwMode="auto">
          <a:xfrm>
            <a:off x="1979613" y="1773238"/>
            <a:ext cx="4922837" cy="1492250"/>
          </a:xfrm>
          <a:prstGeom prst="rect">
            <a:avLst/>
          </a:prstGeom>
          <a:noFill/>
          <a:ln w="9525">
            <a:noFill/>
            <a:miter lim="800000"/>
            <a:headEnd/>
            <a:tailEnd/>
          </a:ln>
        </p:spPr>
        <p:txBody>
          <a:bodyPr>
            <a:spAutoFit/>
          </a:bodyPr>
          <a:lstStyle/>
          <a:p>
            <a:pPr>
              <a:buClr>
                <a:schemeClr val="hlink"/>
              </a:buClr>
              <a:buFont typeface="Wingdings" pitchFamily="2" charset="2"/>
              <a:buChar char="Ø"/>
            </a:pPr>
            <a:r>
              <a:rPr lang="tr-TR" sz="2000" b="1"/>
              <a:t>Çoğunlukla tek kök ve merkezde yer alan tek kanalları vardır</a:t>
            </a:r>
            <a:r>
              <a:rPr lang="tr-TR" b="1">
                <a:latin typeface="Times New Roman" pitchFamily="18" charset="0"/>
              </a:rPr>
              <a:t>.</a:t>
            </a:r>
          </a:p>
          <a:p>
            <a:pPr>
              <a:buClr>
                <a:schemeClr val="hlink"/>
              </a:buClr>
              <a:buFont typeface="Wingdings" pitchFamily="2" charset="2"/>
              <a:buChar char="Ø"/>
            </a:pPr>
            <a:endParaRPr lang="tr-TR" b="1">
              <a:latin typeface="Times New Roman" pitchFamily="18" charset="0"/>
            </a:endParaRPr>
          </a:p>
          <a:p>
            <a:pPr>
              <a:buClr>
                <a:schemeClr val="hlink"/>
              </a:buClr>
              <a:buFont typeface="Wingdings" pitchFamily="2" charset="2"/>
              <a:buChar char="Ø"/>
            </a:pPr>
            <a:endParaRPr lang="tr-TR" b="1">
              <a:latin typeface="Times New Roman" pitchFamily="18" charset="0"/>
            </a:endParaRPr>
          </a:p>
        </p:txBody>
      </p:sp>
      <p:pic>
        <p:nvPicPr>
          <p:cNvPr id="36869" name="Picture 6"/>
          <p:cNvPicPr>
            <a:picLocks noChangeAspect="1" noChangeArrowheads="1"/>
          </p:cNvPicPr>
          <p:nvPr/>
        </p:nvPicPr>
        <p:blipFill>
          <a:blip r:embed="rId2"/>
          <a:srcRect/>
          <a:stretch>
            <a:fillRect/>
          </a:stretch>
        </p:blipFill>
        <p:spPr bwMode="auto">
          <a:xfrm>
            <a:off x="395288" y="1125538"/>
            <a:ext cx="1449387" cy="2663825"/>
          </a:xfrm>
          <a:prstGeom prst="rect">
            <a:avLst/>
          </a:prstGeom>
          <a:noFill/>
          <a:ln w="38100">
            <a:solidFill>
              <a:srgbClr val="000000"/>
            </a:solidFill>
            <a:miter lim="800000"/>
            <a:headEnd/>
            <a:tailEnd/>
          </a:ln>
        </p:spPr>
      </p:pic>
      <p:pic>
        <p:nvPicPr>
          <p:cNvPr id="36870" name="Picture 7"/>
          <p:cNvPicPr>
            <a:picLocks noChangeAspect="1" noChangeArrowheads="1"/>
          </p:cNvPicPr>
          <p:nvPr/>
        </p:nvPicPr>
        <p:blipFill>
          <a:blip r:embed="rId3"/>
          <a:srcRect/>
          <a:stretch>
            <a:fillRect/>
          </a:stretch>
        </p:blipFill>
        <p:spPr bwMode="auto">
          <a:xfrm>
            <a:off x="6948488" y="908050"/>
            <a:ext cx="1403350" cy="3124200"/>
          </a:xfrm>
          <a:prstGeom prst="rect">
            <a:avLst/>
          </a:prstGeom>
          <a:noFill/>
          <a:ln w="38100">
            <a:solidFill>
              <a:srgbClr val="000000"/>
            </a:solidFill>
            <a:miter lim="800000"/>
            <a:headEnd/>
            <a:tailEnd/>
          </a:ln>
        </p:spPr>
      </p:pic>
      <p:sp>
        <p:nvSpPr>
          <p:cNvPr id="36871" name="Text Box 9"/>
          <p:cNvSpPr txBox="1">
            <a:spLocks noChangeArrowheads="1"/>
          </p:cNvSpPr>
          <p:nvPr/>
        </p:nvSpPr>
        <p:spPr bwMode="auto">
          <a:xfrm>
            <a:off x="1547813" y="5516563"/>
            <a:ext cx="7775575" cy="1981200"/>
          </a:xfrm>
          <a:prstGeom prst="rect">
            <a:avLst/>
          </a:prstGeom>
          <a:noFill/>
          <a:ln w="9525">
            <a:noFill/>
            <a:miter lim="800000"/>
            <a:headEnd/>
            <a:tailEnd/>
          </a:ln>
        </p:spPr>
        <p:txBody>
          <a:bodyPr>
            <a:spAutoFit/>
          </a:bodyPr>
          <a:lstStyle/>
          <a:p>
            <a:pPr>
              <a:buClr>
                <a:schemeClr val="hlink"/>
              </a:buClr>
              <a:buFont typeface="Wingdings" pitchFamily="2" charset="2"/>
              <a:buChar char="Ø"/>
            </a:pPr>
            <a:r>
              <a:rPr lang="tr-TR" sz="2000" b="1"/>
              <a:t> Premolar dişlerin uzun ekseni distale eğimli olduğundan     </a:t>
            </a:r>
            <a:r>
              <a:rPr lang="tr-TR" sz="2000" b="1">
                <a:latin typeface="Arial" charset="0"/>
              </a:rPr>
              <a:t>giriş kavitesi</a:t>
            </a:r>
            <a:r>
              <a:rPr lang="tr-TR" sz="2000" b="1"/>
              <a:t> açılırken kronun distalinde perforasyon oluşturma riski vardır.</a:t>
            </a:r>
            <a:r>
              <a:rPr lang="tr-TR" sz="2000" b="1">
                <a:latin typeface="Arial" charset="0"/>
              </a:rPr>
              <a:t> Bu nedenle giriş kavitesi mesiale eğimlendirilir.</a:t>
            </a:r>
          </a:p>
          <a:p>
            <a:pPr>
              <a:buClr>
                <a:schemeClr val="hlink"/>
              </a:buClr>
              <a:buFont typeface="Wingdings" pitchFamily="2" charset="2"/>
              <a:buChar char="Ø"/>
            </a:pPr>
            <a:endParaRPr lang="tr-TR" sz="2000" b="1"/>
          </a:p>
          <a:p>
            <a:pPr>
              <a:buClr>
                <a:schemeClr val="hlink"/>
              </a:buClr>
              <a:buFont typeface="Wingdings" pitchFamily="2" charset="2"/>
              <a:buChar char="Ø"/>
            </a:pPr>
            <a:endParaRPr lang="tr-TR" b="1">
              <a:latin typeface="Times New Roman" pitchFamily="18" charset="0"/>
            </a:endParaRPr>
          </a:p>
        </p:txBody>
      </p:sp>
      <p:pic>
        <p:nvPicPr>
          <p:cNvPr id="36872" name="Picture 10"/>
          <p:cNvPicPr>
            <a:picLocks noChangeAspect="1" noChangeArrowheads="1"/>
          </p:cNvPicPr>
          <p:nvPr/>
        </p:nvPicPr>
        <p:blipFill>
          <a:blip r:embed="rId4"/>
          <a:srcRect/>
          <a:stretch>
            <a:fillRect/>
          </a:stretch>
        </p:blipFill>
        <p:spPr bwMode="auto">
          <a:xfrm>
            <a:off x="0" y="4365625"/>
            <a:ext cx="1476375" cy="145732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DSC06864"/>
          <p:cNvPicPr>
            <a:picLocks noChangeAspect="1" noChangeArrowheads="1"/>
          </p:cNvPicPr>
          <p:nvPr/>
        </p:nvPicPr>
        <p:blipFill>
          <a:blip r:embed="rId2">
            <a:lum bright="18000" contrast="18000"/>
          </a:blip>
          <a:srcRect l="10153" t="13538" r="6795" b="6458"/>
          <a:stretch>
            <a:fillRect/>
          </a:stretch>
        </p:blipFill>
        <p:spPr bwMode="auto">
          <a:xfrm>
            <a:off x="1331913" y="1412875"/>
            <a:ext cx="6480175" cy="4681538"/>
          </a:xfrm>
          <a:prstGeom prst="rect">
            <a:avLst/>
          </a:prstGeom>
          <a:noFill/>
          <a:ln w="38100">
            <a:solidFill>
              <a:srgbClr val="000000"/>
            </a:solidFill>
            <a:miter lim="800000"/>
            <a:headEnd/>
            <a:tailEnd/>
          </a:ln>
        </p:spPr>
      </p:pic>
      <p:sp>
        <p:nvSpPr>
          <p:cNvPr id="46085" name="Rectangle 5"/>
          <p:cNvSpPr>
            <a:spLocks noChangeArrowheads="1"/>
          </p:cNvSpPr>
          <p:nvPr/>
        </p:nvSpPr>
        <p:spPr bwMode="auto">
          <a:xfrm>
            <a:off x="2124075" y="404813"/>
            <a:ext cx="5040313" cy="822325"/>
          </a:xfrm>
          <a:prstGeom prst="rect">
            <a:avLst/>
          </a:prstGeom>
          <a:noFill/>
          <a:ln w="9525">
            <a:noFill/>
            <a:miter lim="800000"/>
            <a:headEnd/>
            <a:tailEnd/>
          </a:ln>
          <a:effectLst/>
        </p:spPr>
        <p:txBody>
          <a:bodyPr>
            <a:spAutoFit/>
          </a:bodyPr>
          <a:lstStyle/>
          <a:p>
            <a:pPr>
              <a:defRPr/>
            </a:pPr>
            <a:r>
              <a:rPr lang="tr-TR" b="1">
                <a:solidFill>
                  <a:schemeClr val="tx2"/>
                </a:solidFill>
                <a:effectLst>
                  <a:outerShdw blurRad="38100" dist="38100" dir="2700000" algn="tl">
                    <a:srgbClr val="000000"/>
                  </a:outerShdw>
                </a:effectLst>
              </a:rPr>
              <a:t>ALT İKİNCİ KÜÇÜK AZI DİŞİ</a:t>
            </a:r>
            <a:r>
              <a:rPr lang="tr-TR" b="1">
                <a:solidFill>
                  <a:schemeClr val="tx2"/>
                </a:solidFill>
                <a:effectLst>
                  <a:outerShdw blurRad="38100" dist="38100" dir="2700000" algn="tl">
                    <a:srgbClr val="000000"/>
                  </a:outerShdw>
                </a:effectLst>
                <a:latin typeface="Times New Roman" pitchFamily="18" charset="0"/>
              </a:rPr>
              <a:t/>
            </a:r>
            <a:br>
              <a:rPr lang="tr-TR" b="1">
                <a:solidFill>
                  <a:schemeClr val="tx2"/>
                </a:solidFill>
                <a:effectLst>
                  <a:outerShdw blurRad="38100" dist="38100" dir="2700000" algn="tl">
                    <a:srgbClr val="000000"/>
                  </a:outerShdw>
                </a:effectLst>
                <a:latin typeface="Times New Roman" pitchFamily="18" charset="0"/>
              </a:rPr>
            </a:br>
            <a:endParaRPr lang="tr-TR" b="1">
              <a:solidFill>
                <a:schemeClr val="tx2"/>
              </a:solidFill>
              <a:effectLst>
                <a:outerShdw blurRad="38100" dist="38100" dir="2700000" algn="tl">
                  <a:srgbClr val="000000"/>
                </a:outerShdw>
              </a:effectLst>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ChangeArrowheads="1"/>
          </p:cNvSpPr>
          <p:nvPr/>
        </p:nvSpPr>
        <p:spPr bwMode="auto">
          <a:xfrm>
            <a:off x="725488" y="1196975"/>
            <a:ext cx="7696200" cy="1736725"/>
          </a:xfrm>
          <a:prstGeom prst="rect">
            <a:avLst/>
          </a:prstGeom>
          <a:noFill/>
          <a:ln w="9525">
            <a:noFill/>
            <a:miter lim="800000"/>
            <a:headEnd/>
            <a:tailEnd/>
          </a:ln>
          <a:effectLst/>
        </p:spPr>
        <p:txBody>
          <a:bodyPr wrap="none">
            <a:spAutoFit/>
          </a:bodyPr>
          <a:lstStyle/>
          <a:p>
            <a:pPr algn="ctr">
              <a:defRPr/>
            </a:pPr>
            <a:r>
              <a:rPr lang="tr-TR" sz="5400" b="1" dirty="0">
                <a:solidFill>
                  <a:schemeClr val="tx2"/>
                </a:solidFill>
                <a:effectLst>
                  <a:outerShdw blurRad="38100" dist="38100" dir="2700000" algn="tl">
                    <a:srgbClr val="000000"/>
                  </a:outerShdw>
                </a:effectLst>
              </a:rPr>
              <a:t>ÜST KÜÇÜK AZI </a:t>
            </a:r>
            <a:r>
              <a:rPr lang="tr-TR" sz="5400" b="1" dirty="0" err="1">
                <a:solidFill>
                  <a:schemeClr val="tx2"/>
                </a:solidFill>
                <a:effectLst>
                  <a:outerShdw blurRad="38100" dist="38100" dir="2700000" algn="tl">
                    <a:srgbClr val="000000"/>
                  </a:outerShdw>
                </a:effectLst>
              </a:rPr>
              <a:t>DİŞi</a:t>
            </a:r>
            <a:endParaRPr lang="tr-TR" sz="5400" b="1" dirty="0">
              <a:solidFill>
                <a:schemeClr val="tx2"/>
              </a:solidFill>
              <a:effectLst>
                <a:outerShdw blurRad="38100" dist="38100" dir="2700000" algn="tl">
                  <a:srgbClr val="000000"/>
                </a:outerShdw>
              </a:effectLst>
            </a:endParaRPr>
          </a:p>
          <a:p>
            <a:pPr algn="ctr">
              <a:defRPr/>
            </a:pPr>
            <a:r>
              <a:rPr lang="tr-TR" sz="5400" b="1" dirty="0">
                <a:solidFill>
                  <a:schemeClr val="tx2"/>
                </a:solidFill>
                <a:effectLst>
                  <a:outerShdw blurRad="38100" dist="38100" dir="2700000" algn="tl">
                    <a:srgbClr val="000000"/>
                  </a:outerShdw>
                </a:effectLst>
              </a:rPr>
              <a:t>VİDEO</a:t>
            </a:r>
          </a:p>
        </p:txBody>
      </p:sp>
      <p:sp>
        <p:nvSpPr>
          <p:cNvPr id="3" name="Rectangle 4"/>
          <p:cNvSpPr>
            <a:spLocks noChangeArrowheads="1"/>
          </p:cNvSpPr>
          <p:nvPr/>
        </p:nvSpPr>
        <p:spPr bwMode="auto">
          <a:xfrm>
            <a:off x="827088" y="3602038"/>
            <a:ext cx="7561262" cy="1555750"/>
          </a:xfrm>
          <a:prstGeom prst="rect">
            <a:avLst/>
          </a:prstGeom>
          <a:noFill/>
          <a:ln w="9525">
            <a:noFill/>
            <a:miter lim="800000"/>
            <a:headEnd/>
            <a:tailEnd/>
          </a:ln>
          <a:effectLst/>
        </p:spPr>
        <p:txBody>
          <a:bodyPr>
            <a:spAutoFit/>
          </a:bodyPr>
          <a:lstStyle/>
          <a:p>
            <a:pPr algn="ctr">
              <a:defRPr/>
            </a:pPr>
            <a:r>
              <a:rPr lang="tr-TR" sz="4800" b="1" dirty="0">
                <a:solidFill>
                  <a:schemeClr val="tx2"/>
                </a:solidFill>
                <a:effectLst>
                  <a:outerShdw blurRad="38100" dist="38100" dir="2700000" algn="tl">
                    <a:srgbClr val="000000"/>
                  </a:outerShdw>
                </a:effectLst>
              </a:rPr>
              <a:t>ALT KÜÇÜK AZI DİŞİ</a:t>
            </a:r>
            <a:br>
              <a:rPr lang="tr-TR" sz="4800" b="1" dirty="0">
                <a:solidFill>
                  <a:schemeClr val="tx2"/>
                </a:solidFill>
                <a:effectLst>
                  <a:outerShdw blurRad="38100" dist="38100" dir="2700000" algn="tl">
                    <a:srgbClr val="000000"/>
                  </a:outerShdw>
                </a:effectLst>
              </a:rPr>
            </a:br>
            <a:r>
              <a:rPr lang="tr-TR" sz="4800" b="1" dirty="0">
                <a:solidFill>
                  <a:schemeClr val="tx2"/>
                </a:solidFill>
                <a:effectLst>
                  <a:outerShdw blurRad="38100" dist="38100" dir="2700000" algn="tl">
                    <a:srgbClr val="000000"/>
                  </a:outerShdw>
                </a:effectLst>
              </a:rPr>
              <a:t>VİDEO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042988" y="0"/>
            <a:ext cx="7772400" cy="908050"/>
          </a:xfrm>
        </p:spPr>
        <p:txBody>
          <a:bodyPr/>
          <a:lstStyle/>
          <a:p>
            <a:pPr eaLnBrk="1" hangingPunct="1">
              <a:defRPr/>
            </a:pPr>
            <a:r>
              <a:rPr lang="tr-TR" sz="3600" b="1" smtClean="0">
                <a:latin typeface="Comic Sans MS" pitchFamily="66" charset="0"/>
              </a:rPr>
              <a:t>ÜST BİRİNCİ MOLAR DİŞ</a:t>
            </a:r>
          </a:p>
        </p:txBody>
      </p:sp>
      <p:sp>
        <p:nvSpPr>
          <p:cNvPr id="39939" name="Rectangle 3"/>
          <p:cNvSpPr>
            <a:spLocks noGrp="1" noChangeArrowheads="1"/>
          </p:cNvSpPr>
          <p:nvPr>
            <p:ph type="body" idx="1"/>
          </p:nvPr>
        </p:nvSpPr>
        <p:spPr>
          <a:xfrm>
            <a:off x="2700338" y="1341438"/>
            <a:ext cx="5973762" cy="4114800"/>
          </a:xfrm>
        </p:spPr>
        <p:txBody>
          <a:bodyPr/>
          <a:lstStyle/>
          <a:p>
            <a:pPr algn="just" eaLnBrk="1" hangingPunct="1">
              <a:lnSpc>
                <a:spcPct val="80000"/>
              </a:lnSpc>
              <a:buClr>
                <a:schemeClr val="hlink"/>
              </a:buClr>
              <a:buFont typeface="Wingdings" pitchFamily="2" charset="2"/>
              <a:buChar char="Ø"/>
            </a:pPr>
            <a:r>
              <a:rPr lang="tr-TR" sz="2000" b="1" dirty="0" smtClean="0">
                <a:latin typeface="Comic Sans MS" pitchFamily="66" charset="0"/>
              </a:rPr>
              <a:t>Bu dişin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a:t>
            </a:r>
            <a:r>
              <a:rPr lang="tr-TR" sz="2000" b="1" dirty="0" err="1" smtClean="0">
                <a:latin typeface="Arial" charset="0"/>
              </a:rPr>
              <a:t>disto</a:t>
            </a:r>
            <a:r>
              <a:rPr lang="tr-TR" sz="2000" b="1" dirty="0" smtClean="0">
                <a:latin typeface="Arial" charset="0"/>
              </a:rPr>
              <a:t>-</a:t>
            </a:r>
            <a:r>
              <a:rPr lang="tr-TR" sz="2000" b="1" dirty="0" err="1" smtClean="0">
                <a:latin typeface="Arial" charset="0"/>
              </a:rPr>
              <a:t>buccal</a:t>
            </a:r>
            <a:r>
              <a:rPr lang="tr-TR" sz="2000" b="1" dirty="0" smtClean="0">
                <a:latin typeface="Arial" charset="0"/>
              </a:rPr>
              <a:t> ve</a:t>
            </a:r>
            <a:r>
              <a:rPr lang="tr-TR" sz="2000" b="1" dirty="0" smtClean="0">
                <a:latin typeface="Comic Sans MS" pitchFamily="66" charset="0"/>
              </a:rPr>
              <a:t> </a:t>
            </a:r>
            <a:r>
              <a:rPr lang="tr-TR" sz="2000" b="1" dirty="0" err="1" smtClean="0">
                <a:latin typeface="Comic Sans MS" pitchFamily="66" charset="0"/>
              </a:rPr>
              <a:t>palatinal</a:t>
            </a:r>
            <a:r>
              <a:rPr lang="tr-TR" sz="2000" b="1" dirty="0" smtClean="0">
                <a:latin typeface="Comic Sans MS" pitchFamily="66" charset="0"/>
              </a:rPr>
              <a:t> olmak üzere 3 kökü her bir kökte birer kanal bulunur. Ancak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kökte </a:t>
            </a:r>
            <a:r>
              <a:rPr lang="tr-TR" sz="2000" b="1" dirty="0" err="1" smtClean="0">
                <a:latin typeface="Comic Sans MS" pitchFamily="66" charset="0"/>
              </a:rPr>
              <a:t>apikalde</a:t>
            </a:r>
            <a:r>
              <a:rPr lang="tr-TR" sz="2000" b="1" dirty="0" smtClean="0">
                <a:latin typeface="Comic Sans MS" pitchFamily="66" charset="0"/>
              </a:rPr>
              <a:t> birleşen ya da ayrı sonlanan çift kanala sıkça rastlanılır</a:t>
            </a:r>
          </a:p>
          <a:p>
            <a:pPr algn="just" eaLnBrk="1" hangingPunct="1">
              <a:lnSpc>
                <a:spcPct val="80000"/>
              </a:lnSpc>
              <a:buClr>
                <a:schemeClr val="hlink"/>
              </a:buClr>
              <a:buFont typeface="Wingdings" pitchFamily="2" charset="2"/>
              <a:buNone/>
            </a:pPr>
            <a:endParaRPr lang="tr-TR" sz="2000" b="1" dirty="0" smtClean="0">
              <a:latin typeface="Comic Sans MS" pitchFamily="66" charset="0"/>
            </a:endParaRPr>
          </a:p>
          <a:p>
            <a:pPr algn="just" eaLnBrk="1" hangingPunct="1">
              <a:lnSpc>
                <a:spcPct val="80000"/>
              </a:lnSpc>
              <a:buClr>
                <a:schemeClr val="hlink"/>
              </a:buClr>
              <a:buFont typeface="Wingdings" pitchFamily="2" charset="2"/>
              <a:buChar char="Ø"/>
            </a:pPr>
            <a:r>
              <a:rPr lang="tr-TR" sz="2000" b="1" dirty="0" err="1" smtClean="0">
                <a:latin typeface="Comic Sans MS" pitchFamily="66" charset="0"/>
              </a:rPr>
              <a:t>Palatinal</a:t>
            </a:r>
            <a:r>
              <a:rPr lang="tr-TR" sz="2000" b="1" dirty="0" smtClean="0">
                <a:latin typeface="Comic Sans MS" pitchFamily="66" charset="0"/>
              </a:rPr>
              <a:t> kök diğer köklere oranla birkaç milimetre daha uzundur ve daha düz seyreder . Ancak kök ucu dişin orta eksenine yani </a:t>
            </a:r>
            <a:r>
              <a:rPr lang="tr-TR" sz="2000" b="1" dirty="0" err="1" smtClean="0">
                <a:latin typeface="Comic Sans MS" pitchFamily="66" charset="0"/>
              </a:rPr>
              <a:t>bukkale</a:t>
            </a:r>
            <a:r>
              <a:rPr lang="tr-TR" sz="2000" b="1" dirty="0" smtClean="0">
                <a:latin typeface="Comic Sans MS" pitchFamily="66" charset="0"/>
              </a:rPr>
              <a:t> doğru kıvrım gösterir ve radyografik olarak saptanamayan bu eğim </a:t>
            </a:r>
            <a:r>
              <a:rPr lang="tr-TR" sz="2000" b="1" dirty="0" err="1" smtClean="0">
                <a:latin typeface="Comic Sans MS" pitchFamily="66" charset="0"/>
              </a:rPr>
              <a:t>perforasyona</a:t>
            </a:r>
            <a:r>
              <a:rPr lang="tr-TR" sz="2000" b="1" dirty="0" smtClean="0">
                <a:latin typeface="Comic Sans MS" pitchFamily="66" charset="0"/>
              </a:rPr>
              <a:t> neden olabilir.</a:t>
            </a:r>
          </a:p>
          <a:p>
            <a:pPr algn="just" eaLnBrk="1" hangingPunct="1">
              <a:lnSpc>
                <a:spcPct val="80000"/>
              </a:lnSpc>
              <a:buClr>
                <a:schemeClr val="hlink"/>
              </a:buClr>
              <a:buFont typeface="Wingdings" pitchFamily="2" charset="2"/>
              <a:buNone/>
            </a:pPr>
            <a:endParaRPr lang="tr-TR" sz="2000" b="1" dirty="0" smtClean="0">
              <a:latin typeface="Comic Sans MS" pitchFamily="66" charset="0"/>
            </a:endParaRPr>
          </a:p>
          <a:p>
            <a:pPr algn="just" eaLnBrk="1" hangingPunct="1">
              <a:lnSpc>
                <a:spcPct val="80000"/>
              </a:lnSpc>
              <a:buClr>
                <a:schemeClr val="hlink"/>
              </a:buClr>
              <a:buFont typeface="Wingdings" pitchFamily="2" charset="2"/>
              <a:buChar char="Ø"/>
            </a:pPr>
            <a:r>
              <a:rPr lang="tr-TR" sz="2000" b="1" dirty="0" smtClean="0">
                <a:latin typeface="Comic Sans MS" pitchFamily="66" charset="0"/>
              </a:rPr>
              <a:t>Dört </a:t>
            </a:r>
            <a:r>
              <a:rPr lang="tr-TR" sz="2000" b="1" dirty="0" err="1" smtClean="0">
                <a:latin typeface="Comic Sans MS" pitchFamily="66" charset="0"/>
              </a:rPr>
              <a:t>tüberkülü</a:t>
            </a:r>
            <a:r>
              <a:rPr lang="tr-TR" sz="2000" b="1" dirty="0" smtClean="0">
                <a:latin typeface="Comic Sans MS" pitchFamily="66" charset="0"/>
              </a:rPr>
              <a:t> ve dört </a:t>
            </a:r>
            <a:r>
              <a:rPr lang="tr-TR" sz="2000" b="1" dirty="0" err="1" smtClean="0">
                <a:latin typeface="Comic Sans MS" pitchFamily="66" charset="0"/>
              </a:rPr>
              <a:t>pulpa</a:t>
            </a:r>
            <a:r>
              <a:rPr lang="tr-TR" sz="2000" b="1" dirty="0" smtClean="0">
                <a:latin typeface="Comic Sans MS" pitchFamily="66" charset="0"/>
              </a:rPr>
              <a:t> boynuzu vardır ve en uzun olanı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bukkaldeki</a:t>
            </a:r>
            <a:r>
              <a:rPr lang="tr-TR" sz="2000" b="1" dirty="0" smtClean="0">
                <a:latin typeface="Comic Sans MS" pitchFamily="66" charset="0"/>
              </a:rPr>
              <a:t> </a:t>
            </a:r>
            <a:r>
              <a:rPr lang="tr-TR" sz="2000" b="1" dirty="0" err="1" smtClean="0">
                <a:latin typeface="Comic Sans MS" pitchFamily="66" charset="0"/>
              </a:rPr>
              <a:t>pulpa</a:t>
            </a:r>
            <a:r>
              <a:rPr lang="tr-TR" sz="2000" b="1" dirty="0" smtClean="0">
                <a:latin typeface="Comic Sans MS" pitchFamily="66" charset="0"/>
              </a:rPr>
              <a:t> boynuzudur.</a:t>
            </a:r>
          </a:p>
          <a:p>
            <a:pPr eaLnBrk="1" hangingPunct="1">
              <a:lnSpc>
                <a:spcPct val="80000"/>
              </a:lnSpc>
              <a:buClr>
                <a:schemeClr val="hlink"/>
              </a:buClr>
              <a:buFont typeface="Wingdings" pitchFamily="2" charset="2"/>
              <a:buNone/>
            </a:pPr>
            <a:endParaRPr lang="tr-TR" sz="2000" b="1" dirty="0" smtClean="0">
              <a:latin typeface="Comic Sans MS" pitchFamily="66" charset="0"/>
            </a:endParaRPr>
          </a:p>
          <a:p>
            <a:pPr eaLnBrk="1" hangingPunct="1">
              <a:lnSpc>
                <a:spcPct val="80000"/>
              </a:lnSpc>
              <a:buClr>
                <a:schemeClr val="hlink"/>
              </a:buClr>
              <a:buFont typeface="Wingdings" pitchFamily="2" charset="2"/>
              <a:buChar char="Ø"/>
            </a:pPr>
            <a:r>
              <a:rPr lang="tr-TR" sz="2000" b="1" dirty="0" smtClean="0">
                <a:latin typeface="Comic Sans MS" pitchFamily="66" charset="0"/>
              </a:rPr>
              <a:t>Üst birinci </a:t>
            </a:r>
            <a:r>
              <a:rPr lang="tr-TR" sz="2000" b="1" dirty="0" err="1" smtClean="0">
                <a:latin typeface="Comic Sans MS" pitchFamily="66" charset="0"/>
              </a:rPr>
              <a:t>molar</a:t>
            </a:r>
            <a:r>
              <a:rPr lang="tr-TR" sz="2000" b="1" dirty="0" smtClean="0">
                <a:latin typeface="Comic Sans MS" pitchFamily="66" charset="0"/>
              </a:rPr>
              <a:t> diş </a:t>
            </a:r>
            <a:r>
              <a:rPr lang="tr-TR" sz="2000" b="1" dirty="0" err="1" smtClean="0">
                <a:latin typeface="Comic Sans MS" pitchFamily="66" charset="0"/>
              </a:rPr>
              <a:t>pulpa</a:t>
            </a:r>
            <a:r>
              <a:rPr lang="tr-TR" sz="2000" b="1" dirty="0" smtClean="0">
                <a:latin typeface="Comic Sans MS" pitchFamily="66" charset="0"/>
              </a:rPr>
              <a:t> odası hacmi en geniş olan diştir ve 4 sene kadar ikinci süt azısı ile temasta bulunur.</a:t>
            </a:r>
          </a:p>
          <a:p>
            <a:pPr eaLnBrk="1" hangingPunct="1">
              <a:lnSpc>
                <a:spcPct val="80000"/>
              </a:lnSpc>
              <a:buClr>
                <a:schemeClr val="hlink"/>
              </a:buClr>
              <a:buFont typeface="Wingdings" pitchFamily="2" charset="2"/>
              <a:buChar char="Ø"/>
            </a:pPr>
            <a:endParaRPr lang="tr-TR" sz="2000" b="1" dirty="0" smtClean="0">
              <a:latin typeface="Comic Sans MS" pitchFamily="66" charset="0"/>
            </a:endParaRPr>
          </a:p>
        </p:txBody>
      </p:sp>
      <p:pic>
        <p:nvPicPr>
          <p:cNvPr id="39940" name="Picture 4"/>
          <p:cNvPicPr>
            <a:picLocks noChangeAspect="1" noChangeArrowheads="1"/>
          </p:cNvPicPr>
          <p:nvPr/>
        </p:nvPicPr>
        <p:blipFill>
          <a:blip r:embed="rId2"/>
          <a:srcRect/>
          <a:stretch>
            <a:fillRect/>
          </a:stretch>
        </p:blipFill>
        <p:spPr bwMode="auto">
          <a:xfrm>
            <a:off x="684213" y="3762375"/>
            <a:ext cx="2085975" cy="3095625"/>
          </a:xfrm>
          <a:prstGeom prst="rect">
            <a:avLst/>
          </a:prstGeom>
          <a:noFill/>
          <a:ln w="38100">
            <a:solidFill>
              <a:srgbClr val="000000"/>
            </a:solidFill>
            <a:miter lim="800000"/>
            <a:headEnd/>
            <a:tailEnd/>
          </a:ln>
        </p:spPr>
      </p:pic>
      <p:pic>
        <p:nvPicPr>
          <p:cNvPr id="39941" name="Picture 5"/>
          <p:cNvPicPr>
            <a:picLocks noChangeAspect="1" noChangeArrowheads="1"/>
          </p:cNvPicPr>
          <p:nvPr/>
        </p:nvPicPr>
        <p:blipFill>
          <a:blip r:embed="rId3"/>
          <a:srcRect/>
          <a:stretch>
            <a:fillRect/>
          </a:stretch>
        </p:blipFill>
        <p:spPr bwMode="auto">
          <a:xfrm>
            <a:off x="684213" y="692150"/>
            <a:ext cx="2073275" cy="3024188"/>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2411413" y="620713"/>
            <a:ext cx="6046787" cy="5475287"/>
          </a:xfrm>
        </p:spPr>
        <p:txBody>
          <a:bodyPr/>
          <a:lstStyle/>
          <a:p>
            <a:pPr algn="just" eaLnBrk="1" hangingPunct="1">
              <a:lnSpc>
                <a:spcPct val="80000"/>
              </a:lnSpc>
              <a:buClr>
                <a:schemeClr val="hlink"/>
              </a:buClr>
              <a:buFont typeface="Wingdings" pitchFamily="2" charset="2"/>
              <a:buChar char="Ø"/>
            </a:pPr>
            <a:r>
              <a:rPr lang="tr-TR" sz="2000" b="1" dirty="0" smtClean="0">
                <a:latin typeface="Comic Sans MS" pitchFamily="66" charset="0"/>
              </a:rPr>
              <a:t>Giriş </a:t>
            </a:r>
            <a:r>
              <a:rPr lang="tr-TR" sz="2000" b="1" dirty="0" err="1" smtClean="0">
                <a:latin typeface="Comic Sans MS" pitchFamily="66" charset="0"/>
              </a:rPr>
              <a:t>kavitesi</a:t>
            </a:r>
            <a:r>
              <a:rPr lang="tr-TR" sz="2000" b="1" dirty="0" smtClean="0">
                <a:latin typeface="Comic Sans MS" pitchFamily="66" charset="0"/>
              </a:rPr>
              <a:t> </a:t>
            </a:r>
            <a:r>
              <a:rPr lang="tr-TR" sz="2000" b="1" dirty="0" err="1" smtClean="0">
                <a:latin typeface="Comic Sans MS" pitchFamily="66" charset="0"/>
              </a:rPr>
              <a:t>preparasyonu</a:t>
            </a:r>
            <a:r>
              <a:rPr lang="tr-TR" sz="2000" b="1" dirty="0" smtClean="0">
                <a:latin typeface="Comic Sans MS" pitchFamily="66" charset="0"/>
              </a:rPr>
              <a:t> santral oluğun merkezinden başlanır ve </a:t>
            </a:r>
            <a:r>
              <a:rPr lang="tr-TR" sz="2000" b="1" dirty="0" err="1" smtClean="0">
                <a:latin typeface="Comic Sans MS" pitchFamily="66" charset="0"/>
              </a:rPr>
              <a:t>pulpa</a:t>
            </a:r>
            <a:r>
              <a:rPr lang="tr-TR" sz="2000" b="1" dirty="0" smtClean="0">
                <a:latin typeface="Comic Sans MS" pitchFamily="66" charset="0"/>
              </a:rPr>
              <a:t> odası içten dışa doğru kaldırılır. </a:t>
            </a:r>
            <a:r>
              <a:rPr lang="tr-TR" sz="2000" b="1" dirty="0" err="1" smtClean="0">
                <a:latin typeface="Comic Sans MS" pitchFamily="66" charset="0"/>
              </a:rPr>
              <a:t>Palatinal</a:t>
            </a:r>
            <a:r>
              <a:rPr lang="tr-TR" sz="2000" b="1" dirty="0" smtClean="0">
                <a:latin typeface="Comic Sans MS" pitchFamily="66" charset="0"/>
              </a:rPr>
              <a:t> kanal en belirgin olan ve en kolay bulunandır.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a:t>
            </a:r>
            <a:r>
              <a:rPr lang="tr-TR" sz="2000" b="1" dirty="0" err="1" smtClean="0">
                <a:latin typeface="Comic Sans MS" pitchFamily="66" charset="0"/>
              </a:rPr>
              <a:t>tüberkülün</a:t>
            </a:r>
            <a:r>
              <a:rPr lang="tr-TR" sz="2000" b="1" dirty="0" smtClean="0">
                <a:latin typeface="Comic Sans MS" pitchFamily="66" charset="0"/>
              </a:rPr>
              <a:t> bir miktar </a:t>
            </a:r>
            <a:r>
              <a:rPr lang="tr-TR" sz="2000" b="1" dirty="0" err="1" smtClean="0">
                <a:latin typeface="Comic Sans MS" pitchFamily="66" charset="0"/>
              </a:rPr>
              <a:t>distalinde</a:t>
            </a:r>
            <a:r>
              <a:rPr lang="tr-TR" sz="2000" b="1" dirty="0" smtClean="0">
                <a:latin typeface="Comic Sans MS" pitchFamily="66" charset="0"/>
              </a:rPr>
              <a:t> yer alır.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kanal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a:t>
            </a:r>
            <a:r>
              <a:rPr lang="tr-TR" sz="2000" b="1" dirty="0" err="1" smtClean="0">
                <a:latin typeface="Comic Sans MS" pitchFamily="66" charset="0"/>
              </a:rPr>
              <a:t>tüberkülün</a:t>
            </a:r>
            <a:r>
              <a:rPr lang="tr-TR" sz="2000" b="1" dirty="0" smtClean="0">
                <a:latin typeface="Comic Sans MS" pitchFamily="66" charset="0"/>
              </a:rPr>
              <a:t> altındadır. </a:t>
            </a:r>
            <a:r>
              <a:rPr lang="tr-TR" sz="2000" b="1" dirty="0" err="1" smtClean="0">
                <a:latin typeface="Comic Sans MS" pitchFamily="66" charset="0"/>
              </a:rPr>
              <a:t>Disto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kanal ağzı ise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kanal ağzının 2-3 mm </a:t>
            </a:r>
            <a:r>
              <a:rPr lang="tr-TR" sz="2000" b="1" dirty="0" err="1" smtClean="0">
                <a:latin typeface="Comic Sans MS" pitchFamily="66" charset="0"/>
              </a:rPr>
              <a:t>distalinde</a:t>
            </a:r>
            <a:r>
              <a:rPr lang="tr-TR" sz="2000" b="1" dirty="0" smtClean="0">
                <a:latin typeface="Comic Sans MS" pitchFamily="66" charset="0"/>
              </a:rPr>
              <a:t> ve hafif </a:t>
            </a:r>
            <a:r>
              <a:rPr lang="tr-TR" sz="2000" b="1" dirty="0" err="1" smtClean="0">
                <a:latin typeface="Comic Sans MS" pitchFamily="66" charset="0"/>
              </a:rPr>
              <a:t>palatinal</a:t>
            </a:r>
            <a:r>
              <a:rPr lang="tr-TR" sz="2000" b="1" dirty="0" smtClean="0">
                <a:latin typeface="Comic Sans MS" pitchFamily="66" charset="0"/>
              </a:rPr>
              <a:t> yönde yer alır.</a:t>
            </a:r>
          </a:p>
          <a:p>
            <a:pPr algn="just" eaLnBrk="1" hangingPunct="1">
              <a:lnSpc>
                <a:spcPct val="80000"/>
              </a:lnSpc>
              <a:buClr>
                <a:schemeClr val="hlink"/>
              </a:buClr>
              <a:buFont typeface="Wingdings" pitchFamily="2" charset="2"/>
              <a:buChar char="Ø"/>
            </a:pPr>
            <a:endParaRPr lang="tr-TR" sz="2000" b="1" dirty="0" smtClean="0">
              <a:latin typeface="Comic Sans MS" pitchFamily="66" charset="0"/>
            </a:endParaRPr>
          </a:p>
          <a:p>
            <a:pPr algn="just" eaLnBrk="1" hangingPunct="1">
              <a:lnSpc>
                <a:spcPct val="80000"/>
              </a:lnSpc>
              <a:buClr>
                <a:schemeClr val="hlink"/>
              </a:buClr>
              <a:buFont typeface="Wingdings" pitchFamily="2" charset="2"/>
              <a:buChar char="Ø"/>
            </a:pPr>
            <a:r>
              <a:rPr lang="tr-TR" sz="2000" b="1" dirty="0" smtClean="0">
                <a:latin typeface="Comic Sans MS" pitchFamily="66" charset="0"/>
              </a:rPr>
              <a:t>Dördüncü bir kanaldan şüphelenildiğinde </a:t>
            </a:r>
            <a:r>
              <a:rPr lang="tr-TR" sz="2000" b="1" dirty="0" err="1" smtClean="0">
                <a:latin typeface="Comic Sans MS" pitchFamily="66" charset="0"/>
              </a:rPr>
              <a:t>frez</a:t>
            </a:r>
            <a:r>
              <a:rPr lang="tr-TR" sz="2000" b="1" dirty="0" smtClean="0">
                <a:latin typeface="Comic Sans MS" pitchFamily="66" charset="0"/>
              </a:rPr>
              <a:t>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kanal ağzından </a:t>
            </a:r>
            <a:r>
              <a:rPr lang="tr-TR" sz="2000" b="1" dirty="0" err="1" smtClean="0">
                <a:latin typeface="Comic Sans MS" pitchFamily="66" charset="0"/>
              </a:rPr>
              <a:t>palatinale</a:t>
            </a:r>
            <a:r>
              <a:rPr lang="tr-TR" sz="2000" b="1" dirty="0" smtClean="0">
                <a:latin typeface="Comic Sans MS" pitchFamily="66" charset="0"/>
              </a:rPr>
              <a:t> doğru 1mm kadar ilerletilir.</a:t>
            </a:r>
          </a:p>
          <a:p>
            <a:pPr algn="just" eaLnBrk="1" hangingPunct="1">
              <a:lnSpc>
                <a:spcPct val="80000"/>
              </a:lnSpc>
              <a:buClr>
                <a:schemeClr val="hlink"/>
              </a:buClr>
              <a:buFont typeface="Wingdings" pitchFamily="2" charset="2"/>
              <a:buChar char="Ø"/>
            </a:pPr>
            <a:endParaRPr lang="tr-TR" sz="2000" b="1" dirty="0" smtClean="0">
              <a:latin typeface="Comic Sans MS" pitchFamily="66" charset="0"/>
            </a:endParaRPr>
          </a:p>
          <a:p>
            <a:pPr algn="just" eaLnBrk="1" hangingPunct="1">
              <a:lnSpc>
                <a:spcPct val="80000"/>
              </a:lnSpc>
              <a:buClr>
                <a:schemeClr val="hlink"/>
              </a:buClr>
              <a:buFont typeface="Wingdings" pitchFamily="2" charset="2"/>
              <a:buChar char="Ø"/>
            </a:pPr>
            <a:r>
              <a:rPr lang="tr-TR" sz="2000" b="1" dirty="0" err="1" smtClean="0">
                <a:latin typeface="Comic Sans MS" pitchFamily="66" charset="0"/>
              </a:rPr>
              <a:t>Pulpa</a:t>
            </a:r>
            <a:r>
              <a:rPr lang="tr-TR" sz="2000" b="1" dirty="0" smtClean="0">
                <a:latin typeface="Comic Sans MS" pitchFamily="66" charset="0"/>
              </a:rPr>
              <a:t> odası tabanından itibaren </a:t>
            </a:r>
            <a:r>
              <a:rPr lang="tr-TR" sz="2000" b="1" dirty="0" err="1" smtClean="0">
                <a:latin typeface="Comic Sans MS" pitchFamily="66" charset="0"/>
              </a:rPr>
              <a:t>bukkal</a:t>
            </a:r>
            <a:r>
              <a:rPr lang="tr-TR" sz="2000" b="1" dirty="0" smtClean="0">
                <a:latin typeface="Comic Sans MS" pitchFamily="66" charset="0"/>
              </a:rPr>
              <a:t> kökler önce birbirinden uzaklaşır, kökün orta üçlüsünde ise tekrar birbirine yaklaşarak ‘’V’’ harfi şeklinde bir morfoloji sergiler .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kökteki eğrilik </a:t>
            </a:r>
            <a:r>
              <a:rPr lang="tr-TR" sz="2000" b="1" dirty="0" err="1" smtClean="0">
                <a:latin typeface="Comic Sans MS" pitchFamily="66" charset="0"/>
              </a:rPr>
              <a:t>disto</a:t>
            </a:r>
            <a:r>
              <a:rPr lang="tr-TR" sz="2000" b="1" dirty="0" smtClean="0">
                <a:latin typeface="Comic Sans MS" pitchFamily="66" charset="0"/>
              </a:rPr>
              <a:t>-</a:t>
            </a:r>
            <a:r>
              <a:rPr lang="tr-TR" sz="2000" b="1" dirty="0" err="1" smtClean="0">
                <a:latin typeface="Comic Sans MS" pitchFamily="66" charset="0"/>
              </a:rPr>
              <a:t>bukkal</a:t>
            </a:r>
            <a:r>
              <a:rPr lang="tr-TR" sz="2000" b="1" dirty="0" smtClean="0">
                <a:latin typeface="Comic Sans MS" pitchFamily="66" charset="0"/>
              </a:rPr>
              <a:t> köke oranla daha fazladır.</a:t>
            </a:r>
          </a:p>
          <a:p>
            <a:pPr eaLnBrk="1" hangingPunct="1">
              <a:lnSpc>
                <a:spcPct val="80000"/>
              </a:lnSpc>
              <a:buClr>
                <a:schemeClr val="hlink"/>
              </a:buClr>
              <a:buFont typeface="Wingdings" pitchFamily="2" charset="2"/>
              <a:buChar char="Ø"/>
            </a:pPr>
            <a:endParaRPr lang="tr-TR" sz="2000" b="1" dirty="0" smtClean="0">
              <a:latin typeface="Comic Sans MS" pitchFamily="66" charset="0"/>
            </a:endParaRPr>
          </a:p>
        </p:txBody>
      </p:sp>
      <p:pic>
        <p:nvPicPr>
          <p:cNvPr id="40963" name="Picture 4"/>
          <p:cNvPicPr>
            <a:picLocks noChangeAspect="1" noChangeArrowheads="1"/>
          </p:cNvPicPr>
          <p:nvPr/>
        </p:nvPicPr>
        <p:blipFill>
          <a:blip r:embed="rId2">
            <a:lum bright="-12000" contrast="24000"/>
          </a:blip>
          <a:srcRect/>
          <a:stretch>
            <a:fillRect/>
          </a:stretch>
        </p:blipFill>
        <p:spPr bwMode="auto">
          <a:xfrm>
            <a:off x="179388" y="3141663"/>
            <a:ext cx="2257425" cy="2352675"/>
          </a:xfrm>
          <a:prstGeom prst="rect">
            <a:avLst/>
          </a:prstGeom>
          <a:noFill/>
          <a:ln w="38100">
            <a:solidFill>
              <a:srgbClr val="000000"/>
            </a:solidFill>
            <a:miter lim="800000"/>
            <a:headEnd/>
            <a:tailEnd/>
          </a:ln>
        </p:spPr>
      </p:pic>
      <p:pic>
        <p:nvPicPr>
          <p:cNvPr id="40964" name="Picture 5"/>
          <p:cNvPicPr>
            <a:picLocks noChangeAspect="1" noChangeArrowheads="1"/>
          </p:cNvPicPr>
          <p:nvPr/>
        </p:nvPicPr>
        <p:blipFill>
          <a:blip r:embed="rId3">
            <a:lum bright="-12000" contrast="30000"/>
          </a:blip>
          <a:srcRect/>
          <a:stretch>
            <a:fillRect/>
          </a:stretch>
        </p:blipFill>
        <p:spPr bwMode="auto">
          <a:xfrm>
            <a:off x="179388" y="692150"/>
            <a:ext cx="2286000" cy="2295525"/>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2 İçerik Yer Tutucusu"/>
          <p:cNvSpPr>
            <a:spLocks noGrp="1"/>
          </p:cNvSpPr>
          <p:nvPr>
            <p:ph idx="1"/>
          </p:nvPr>
        </p:nvSpPr>
        <p:spPr>
          <a:xfrm>
            <a:off x="500034" y="857232"/>
            <a:ext cx="8058152" cy="5667375"/>
          </a:xfrm>
        </p:spPr>
        <p:txBody>
          <a:bodyPr/>
          <a:lstStyle/>
          <a:p>
            <a:pPr algn="just">
              <a:buFont typeface="Wingdings" pitchFamily="2" charset="2"/>
              <a:buNone/>
            </a:pPr>
            <a:r>
              <a:rPr lang="tr-TR" sz="2000" b="1" dirty="0" smtClean="0"/>
              <a:t>	</a:t>
            </a:r>
            <a:r>
              <a:rPr lang="tr-TR" sz="2800" b="1" dirty="0" smtClean="0"/>
              <a:t>Giriş </a:t>
            </a:r>
            <a:r>
              <a:rPr lang="tr-TR" sz="2800" b="1" dirty="0" err="1" smtClean="0"/>
              <a:t>kavitesinin</a:t>
            </a:r>
            <a:r>
              <a:rPr lang="tr-TR" sz="2800" b="1" dirty="0" smtClean="0"/>
              <a:t> şekil, genişlik ve derinliği önemlidir. Kökün mine-</a:t>
            </a:r>
            <a:r>
              <a:rPr lang="tr-TR" sz="2800" b="1" dirty="0" err="1" smtClean="0"/>
              <a:t>sement</a:t>
            </a:r>
            <a:r>
              <a:rPr lang="tr-TR" sz="2800" b="1" dirty="0" smtClean="0"/>
              <a:t> </a:t>
            </a:r>
            <a:r>
              <a:rPr lang="tr-TR" sz="2800" b="1" dirty="0" smtClean="0"/>
              <a:t>birleşiminde </a:t>
            </a:r>
            <a:r>
              <a:rPr lang="tr-TR" sz="2800" b="1" dirty="0" smtClean="0"/>
              <a:t>(</a:t>
            </a:r>
            <a:r>
              <a:rPr lang="tr-TR" sz="2800" b="1" dirty="0" err="1" smtClean="0"/>
              <a:t>kole</a:t>
            </a:r>
            <a:r>
              <a:rPr lang="tr-TR" sz="2800" b="1" dirty="0" smtClean="0"/>
              <a:t> bölgesi) </a:t>
            </a:r>
            <a:r>
              <a:rPr lang="tr-TR" sz="2800" b="1" dirty="0" err="1" smtClean="0"/>
              <a:t>pulpa</a:t>
            </a:r>
            <a:r>
              <a:rPr lang="tr-TR" sz="2800" b="1" dirty="0" smtClean="0"/>
              <a:t> boşluğunun şekli dişin </a:t>
            </a:r>
            <a:r>
              <a:rPr lang="tr-TR" sz="2800" b="1" dirty="0" smtClean="0"/>
              <a:t>dış yüzey şekli </a:t>
            </a:r>
            <a:r>
              <a:rPr lang="tr-TR" sz="2800" b="1" dirty="0" err="1" smtClean="0"/>
              <a:t>pulpa</a:t>
            </a:r>
            <a:r>
              <a:rPr lang="tr-TR" sz="2800" b="1" dirty="0" smtClean="0"/>
              <a:t> boşluğunun şeklini taklit eder. Kök kanal ağzı ve </a:t>
            </a:r>
            <a:r>
              <a:rPr lang="tr-TR" sz="2800" b="1" dirty="0" err="1" smtClean="0"/>
              <a:t>pulpa</a:t>
            </a:r>
            <a:r>
              <a:rPr lang="tr-TR" sz="2800" b="1" dirty="0" smtClean="0"/>
              <a:t> odasının konumu belirlemede bu bölgenin en önemli anatomik işaret olduğu ifade edilmiştir. Kanal ağızları da bu seviyede  aranmalıdır. </a:t>
            </a:r>
            <a:endParaRPr lang="tr-TR" sz="2800" b="1" dirty="0" smtClean="0"/>
          </a:p>
          <a:p>
            <a:pPr algn="just">
              <a:buNone/>
            </a:pPr>
            <a:r>
              <a:rPr lang="tr-TR" sz="2800" b="1" dirty="0" smtClean="0"/>
              <a:t>	Yapılan çalışmalar sonucunda kanal sayısı ve kanal ağızlarını belirlemede bazı kurallar ortaya konmuştur.</a:t>
            </a:r>
          </a:p>
          <a:p>
            <a:pPr algn="just">
              <a:buFont typeface="Wingdings" pitchFamily="2" charset="2"/>
              <a:buNone/>
            </a:pPr>
            <a:endParaRPr lang="tr-TR" sz="2800" b="1" dirty="0" smtClean="0"/>
          </a:p>
          <a:p>
            <a:pPr algn="just">
              <a:buFont typeface="Wingdings" pitchFamily="2" charset="2"/>
              <a:buNone/>
            </a:pPr>
            <a:endParaRPr lang="tr-TR" sz="2000" b="1" dirty="0" smtClean="0"/>
          </a:p>
          <a:p>
            <a:pPr algn="just">
              <a:buFont typeface="Wingdings" pitchFamily="2" charset="2"/>
              <a:buNone/>
            </a:pPr>
            <a:r>
              <a:rPr lang="tr-TR" sz="2000" b="1" dirty="0" smtClean="0"/>
              <a: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539750" y="2492375"/>
            <a:ext cx="7772400" cy="4114800"/>
          </a:xfrm>
        </p:spPr>
        <p:txBody>
          <a:bodyPr/>
          <a:lstStyle/>
          <a:p>
            <a:pPr algn="just" eaLnBrk="1" hangingPunct="1">
              <a:lnSpc>
                <a:spcPct val="80000"/>
              </a:lnSpc>
              <a:buClr>
                <a:schemeClr val="hlink"/>
              </a:buClr>
              <a:buFont typeface="Wingdings" pitchFamily="2" charset="2"/>
              <a:buChar char="Ø"/>
            </a:pPr>
            <a:r>
              <a:rPr lang="tr-TR" sz="2400" b="1" dirty="0" smtClean="0">
                <a:latin typeface="Comic Sans MS" pitchFamily="66" charset="0"/>
              </a:rPr>
              <a:t>     </a:t>
            </a:r>
            <a:r>
              <a:rPr lang="tr-TR" sz="2400" b="1" dirty="0" err="1" smtClean="0">
                <a:latin typeface="Comic Sans MS" pitchFamily="66" charset="0"/>
              </a:rPr>
              <a:t>Pulpa</a:t>
            </a:r>
            <a:r>
              <a:rPr lang="tr-TR" sz="2400" b="1" dirty="0" smtClean="0">
                <a:latin typeface="Comic Sans MS" pitchFamily="66" charset="0"/>
              </a:rPr>
              <a:t> odası tabanından alınan enine kesitte , kanal ağızlarının konumuna göre kenarları eşit olmayan dörtgen şeklin ortaya çıktığı görülür ve giriş </a:t>
            </a:r>
            <a:r>
              <a:rPr lang="tr-TR" sz="2400" b="1" dirty="0" err="1" smtClean="0">
                <a:latin typeface="Comic Sans MS" pitchFamily="66" charset="0"/>
              </a:rPr>
              <a:t>kaviteside</a:t>
            </a:r>
            <a:r>
              <a:rPr lang="tr-TR" sz="2400" b="1" dirty="0" smtClean="0">
                <a:latin typeface="Comic Sans MS" pitchFamily="66" charset="0"/>
              </a:rPr>
              <a:t> benzer şekilde açılır. Giriş </a:t>
            </a:r>
            <a:r>
              <a:rPr lang="tr-TR" sz="2400" b="1" dirty="0" err="1" smtClean="0">
                <a:latin typeface="Comic Sans MS" pitchFamily="66" charset="0"/>
              </a:rPr>
              <a:t>kavitesi</a:t>
            </a:r>
            <a:r>
              <a:rPr lang="tr-TR" sz="2400" b="1" dirty="0" smtClean="0">
                <a:latin typeface="Comic Sans MS" pitchFamily="66" charset="0"/>
              </a:rPr>
              <a:t> </a:t>
            </a:r>
            <a:r>
              <a:rPr lang="tr-TR" sz="2400" b="1" dirty="0" err="1" smtClean="0">
                <a:latin typeface="Comic Sans MS" pitchFamily="66" charset="0"/>
              </a:rPr>
              <a:t>oblik</a:t>
            </a:r>
            <a:r>
              <a:rPr lang="tr-TR" sz="2400" b="1" dirty="0" smtClean="0">
                <a:latin typeface="Comic Sans MS" pitchFamily="66" charset="0"/>
              </a:rPr>
              <a:t> sırt kaldırılmaksızın </a:t>
            </a:r>
            <a:r>
              <a:rPr lang="tr-TR" sz="2400" b="1" dirty="0" err="1" smtClean="0">
                <a:latin typeface="Comic Sans MS" pitchFamily="66" charset="0"/>
              </a:rPr>
              <a:t>oklüzal</a:t>
            </a:r>
            <a:r>
              <a:rPr lang="tr-TR" sz="2400" b="1" dirty="0" smtClean="0">
                <a:latin typeface="Comic Sans MS" pitchFamily="66" charset="0"/>
              </a:rPr>
              <a:t> yüzün </a:t>
            </a:r>
            <a:r>
              <a:rPr lang="tr-TR" sz="2400" b="1" dirty="0" err="1" smtClean="0">
                <a:latin typeface="Comic Sans MS" pitchFamily="66" charset="0"/>
              </a:rPr>
              <a:t>mesial</a:t>
            </a:r>
            <a:r>
              <a:rPr lang="tr-TR" sz="2400" b="1" dirty="0" smtClean="0">
                <a:latin typeface="Comic Sans MS" pitchFamily="66" charset="0"/>
              </a:rPr>
              <a:t> yarısında açılır . Dörtgenin en kısa kenarı </a:t>
            </a:r>
            <a:r>
              <a:rPr lang="tr-TR" sz="2400" b="1" dirty="0" err="1" smtClean="0">
                <a:latin typeface="Comic Sans MS" pitchFamily="66" charset="0"/>
              </a:rPr>
              <a:t>palatinaldedir</a:t>
            </a:r>
            <a:r>
              <a:rPr lang="tr-TR" sz="2400" b="1" dirty="0" smtClean="0">
                <a:latin typeface="Comic Sans MS" pitchFamily="66" charset="0"/>
              </a:rPr>
              <a:t>. Sonraki kenar ise </a:t>
            </a:r>
            <a:r>
              <a:rPr lang="tr-TR" sz="2400" b="1" dirty="0" err="1" smtClean="0">
                <a:latin typeface="Comic Sans MS" pitchFamily="66" charset="0"/>
              </a:rPr>
              <a:t>bukkal</a:t>
            </a:r>
            <a:r>
              <a:rPr lang="tr-TR" sz="2400" b="1" dirty="0" smtClean="0">
                <a:latin typeface="Comic Sans MS" pitchFamily="66" charset="0"/>
              </a:rPr>
              <a:t> kenardır . </a:t>
            </a:r>
            <a:r>
              <a:rPr lang="tr-TR" sz="2400" b="1" dirty="0" err="1" smtClean="0">
                <a:latin typeface="Comic Sans MS" pitchFamily="66" charset="0"/>
              </a:rPr>
              <a:t>Mesial</a:t>
            </a:r>
            <a:r>
              <a:rPr lang="tr-TR" sz="2400" b="1" dirty="0" smtClean="0">
                <a:latin typeface="Comic Sans MS" pitchFamily="66" charset="0"/>
              </a:rPr>
              <a:t> kenar ise en uzun olandır . Bu şekilde açılan giriş </a:t>
            </a:r>
            <a:r>
              <a:rPr lang="tr-TR" sz="2400" b="1" dirty="0" err="1" smtClean="0">
                <a:latin typeface="Comic Sans MS" pitchFamily="66" charset="0"/>
              </a:rPr>
              <a:t>kavitesi</a:t>
            </a:r>
            <a:r>
              <a:rPr lang="tr-TR" sz="2400" b="1" dirty="0" smtClean="0">
                <a:latin typeface="Comic Sans MS" pitchFamily="66" charset="0"/>
              </a:rPr>
              <a:t> ile </a:t>
            </a:r>
            <a:r>
              <a:rPr lang="tr-TR" sz="2400" b="1" dirty="0" err="1" smtClean="0">
                <a:latin typeface="Comic Sans MS" pitchFamily="66" charset="0"/>
              </a:rPr>
              <a:t>mesialde</a:t>
            </a:r>
            <a:r>
              <a:rPr lang="tr-TR" sz="2400" b="1" dirty="0" smtClean="0">
                <a:latin typeface="Comic Sans MS" pitchFamily="66" charset="0"/>
              </a:rPr>
              <a:t> olabilecek 4’üncü bir kanalın bulunması ya da </a:t>
            </a:r>
            <a:r>
              <a:rPr lang="tr-TR" sz="2400" b="1" dirty="0" err="1" smtClean="0">
                <a:latin typeface="Comic Sans MS" pitchFamily="66" charset="0"/>
              </a:rPr>
              <a:t>mesio</a:t>
            </a:r>
            <a:r>
              <a:rPr lang="tr-TR" sz="2400" b="1" dirty="0" smtClean="0">
                <a:latin typeface="Comic Sans MS" pitchFamily="66" charset="0"/>
              </a:rPr>
              <a:t>-</a:t>
            </a:r>
            <a:r>
              <a:rPr lang="tr-TR" sz="2400" b="1" dirty="0" err="1" smtClean="0">
                <a:latin typeface="Comic Sans MS" pitchFamily="66" charset="0"/>
              </a:rPr>
              <a:t>distal</a:t>
            </a:r>
            <a:r>
              <a:rPr lang="tr-TR" sz="2400" b="1" dirty="0" smtClean="0">
                <a:latin typeface="Comic Sans MS" pitchFamily="66" charset="0"/>
              </a:rPr>
              <a:t> yönde geniş bir </a:t>
            </a:r>
            <a:r>
              <a:rPr lang="tr-TR" sz="2400" b="1" dirty="0" err="1" smtClean="0">
                <a:latin typeface="Comic Sans MS" pitchFamily="66" charset="0"/>
              </a:rPr>
              <a:t>palatinal</a:t>
            </a:r>
            <a:r>
              <a:rPr lang="tr-TR" sz="2400" b="1" dirty="0" smtClean="0">
                <a:latin typeface="Comic Sans MS" pitchFamily="66" charset="0"/>
              </a:rPr>
              <a:t> kanal olduğunda </a:t>
            </a:r>
            <a:r>
              <a:rPr lang="tr-TR" sz="2400" b="1" dirty="0" err="1" smtClean="0">
                <a:latin typeface="Comic Sans MS" pitchFamily="66" charset="0"/>
              </a:rPr>
              <a:t>pulpanın</a:t>
            </a:r>
            <a:r>
              <a:rPr lang="tr-TR" sz="2400" b="1" dirty="0" smtClean="0">
                <a:latin typeface="Comic Sans MS" pitchFamily="66" charset="0"/>
              </a:rPr>
              <a:t> çıkartılması ve kök kanalının genişletilmesi daha kolay olacaktır.</a:t>
            </a:r>
          </a:p>
        </p:txBody>
      </p:sp>
      <p:pic>
        <p:nvPicPr>
          <p:cNvPr id="41987" name="Picture 6"/>
          <p:cNvPicPr>
            <a:picLocks noChangeAspect="1" noChangeArrowheads="1"/>
          </p:cNvPicPr>
          <p:nvPr/>
        </p:nvPicPr>
        <p:blipFill>
          <a:blip r:embed="rId2"/>
          <a:srcRect/>
          <a:stretch>
            <a:fillRect/>
          </a:stretch>
        </p:blipFill>
        <p:spPr bwMode="auto">
          <a:xfrm>
            <a:off x="3132138" y="15875"/>
            <a:ext cx="2228850" cy="2476500"/>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304800"/>
            <a:ext cx="7772400" cy="1143000"/>
          </a:xfrm>
        </p:spPr>
        <p:txBody>
          <a:bodyPr/>
          <a:lstStyle/>
          <a:p>
            <a:pPr eaLnBrk="1" hangingPunct="1">
              <a:defRPr/>
            </a:pPr>
            <a:r>
              <a:rPr lang="tr-TR" smtClean="0">
                <a:latin typeface="Comic Sans MS" pitchFamily="66" charset="0"/>
              </a:rPr>
              <a:t>ÜST İKİNCİ MOLAR DİŞ</a:t>
            </a:r>
          </a:p>
        </p:txBody>
      </p:sp>
      <p:sp>
        <p:nvSpPr>
          <p:cNvPr id="43011" name="Rectangle 3"/>
          <p:cNvSpPr>
            <a:spLocks noGrp="1" noChangeArrowheads="1"/>
          </p:cNvSpPr>
          <p:nvPr>
            <p:ph type="body" idx="1"/>
          </p:nvPr>
        </p:nvSpPr>
        <p:spPr>
          <a:xfrm>
            <a:off x="1042988" y="1916113"/>
            <a:ext cx="7053262" cy="4114800"/>
          </a:xfrm>
        </p:spPr>
        <p:txBody>
          <a:bodyPr/>
          <a:lstStyle/>
          <a:p>
            <a:pPr eaLnBrk="1" hangingPunct="1">
              <a:lnSpc>
                <a:spcPct val="90000"/>
              </a:lnSpc>
              <a:buClr>
                <a:schemeClr val="hlink"/>
              </a:buClr>
              <a:buFont typeface="Wingdings" pitchFamily="2" charset="2"/>
              <a:buChar char="Ø"/>
            </a:pPr>
            <a:r>
              <a:rPr lang="tr-TR" sz="2800" smtClean="0"/>
              <a:t> </a:t>
            </a:r>
            <a:r>
              <a:rPr lang="tr-TR" sz="2400" b="1" smtClean="0">
                <a:latin typeface="Comic Sans MS" pitchFamily="66" charset="0"/>
              </a:rPr>
              <a:t>Mesio-distal yönde birinci molar dişe göre daha dardır.</a:t>
            </a:r>
          </a:p>
          <a:p>
            <a:pPr eaLnBrk="1" hangingPunct="1">
              <a:lnSpc>
                <a:spcPct val="90000"/>
              </a:lnSpc>
              <a:buClr>
                <a:schemeClr val="hlink"/>
              </a:buClr>
              <a:buFont typeface="Wingdings" pitchFamily="2" charset="2"/>
              <a:buChar char="Ø"/>
            </a:pPr>
            <a:r>
              <a:rPr lang="tr-TR" sz="2400" b="1" smtClean="0">
                <a:latin typeface="Comic Sans MS" pitchFamily="66" charset="0"/>
              </a:rPr>
              <a:t>Her birinde bir kanal bulunan iki bukkal ve bir palatinal kökü bulunur.</a:t>
            </a:r>
          </a:p>
          <a:p>
            <a:pPr eaLnBrk="1" hangingPunct="1">
              <a:lnSpc>
                <a:spcPct val="90000"/>
              </a:lnSpc>
              <a:buClr>
                <a:schemeClr val="hlink"/>
              </a:buClr>
              <a:buFont typeface="Wingdings" pitchFamily="2" charset="2"/>
              <a:buChar char="Ø"/>
            </a:pPr>
            <a:r>
              <a:rPr lang="tr-TR" sz="2400" b="1" smtClean="0">
                <a:latin typeface="Comic Sans MS" pitchFamily="66" charset="0"/>
              </a:rPr>
              <a:t>Giriş kavitesi kenarları eşit olmayan dörtgen gibi açılmalıdır.</a:t>
            </a:r>
          </a:p>
          <a:p>
            <a:pPr eaLnBrk="1" hangingPunct="1">
              <a:lnSpc>
                <a:spcPct val="90000"/>
              </a:lnSpc>
              <a:buClr>
                <a:schemeClr val="hlink"/>
              </a:buClr>
              <a:buFont typeface="Wingdings" pitchFamily="2" charset="2"/>
              <a:buChar char="Ø"/>
            </a:pPr>
            <a:r>
              <a:rPr lang="tr-TR" sz="2400" b="1" smtClean="0">
                <a:latin typeface="Comic Sans MS" pitchFamily="66" charset="0"/>
              </a:rPr>
              <a:t> Pulpa odası yine üst birinci molar dişte olduğu gibi kronun mesial yarısına yerleşmiştir.</a:t>
            </a:r>
          </a:p>
          <a:p>
            <a:pPr eaLnBrk="1" hangingPunct="1">
              <a:lnSpc>
                <a:spcPct val="90000"/>
              </a:lnSpc>
              <a:buClr>
                <a:schemeClr val="hlink"/>
              </a:buClr>
              <a:buFont typeface="Wingdings" pitchFamily="2" charset="2"/>
              <a:buChar char="Ø"/>
            </a:pPr>
            <a:r>
              <a:rPr lang="tr-TR" sz="2400" b="1" smtClean="0">
                <a:latin typeface="Comic Sans MS" pitchFamily="66" charset="0"/>
              </a:rPr>
              <a:t>Üst molar dişler sinüse çok yakın olduğundan kanal tedavisi sırasında çok dikkatli olunmalıdır.</a:t>
            </a:r>
          </a:p>
          <a:p>
            <a:pPr eaLnBrk="1" hangingPunct="1">
              <a:lnSpc>
                <a:spcPct val="90000"/>
              </a:lnSpc>
              <a:buClr>
                <a:schemeClr val="hlink"/>
              </a:buClr>
              <a:buFont typeface="Wingdings" pitchFamily="2" charset="2"/>
              <a:buChar char="Ø"/>
            </a:pPr>
            <a:endParaRPr lang="tr-TR" sz="2400" b="1" smtClean="0">
              <a:latin typeface="Comic Sans MS" pitchFamily="66" charset="0"/>
            </a:endParaRPr>
          </a:p>
          <a:p>
            <a:pPr eaLnBrk="1" hangingPunct="1">
              <a:lnSpc>
                <a:spcPct val="90000"/>
              </a:lnSpc>
              <a:buFont typeface="Wingdings" pitchFamily="2" charset="2"/>
              <a:buNone/>
            </a:pPr>
            <a:endParaRPr lang="tr-TR" sz="2400" b="1" smtClean="0">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0"/>
            <a:ext cx="7772400" cy="1143000"/>
          </a:xfrm>
        </p:spPr>
        <p:txBody>
          <a:bodyPr/>
          <a:lstStyle/>
          <a:p>
            <a:pPr eaLnBrk="1" hangingPunct="1">
              <a:defRPr/>
            </a:pPr>
            <a:r>
              <a:rPr lang="tr-TR" b="1" smtClean="0">
                <a:latin typeface="Comic Sans MS" pitchFamily="66" charset="0"/>
              </a:rPr>
              <a:t>ALT BİRİNCİ MOLAR DİŞ</a:t>
            </a:r>
          </a:p>
        </p:txBody>
      </p:sp>
      <p:sp>
        <p:nvSpPr>
          <p:cNvPr id="44035" name="Rectangle 3"/>
          <p:cNvSpPr>
            <a:spLocks noGrp="1" noChangeArrowheads="1"/>
          </p:cNvSpPr>
          <p:nvPr>
            <p:ph type="body" idx="1"/>
          </p:nvPr>
        </p:nvSpPr>
        <p:spPr>
          <a:xfrm>
            <a:off x="2987675" y="1066800"/>
            <a:ext cx="5699125" cy="4114800"/>
          </a:xfrm>
        </p:spPr>
        <p:txBody>
          <a:bodyPr/>
          <a:lstStyle/>
          <a:p>
            <a:pPr eaLnBrk="1" hangingPunct="1">
              <a:lnSpc>
                <a:spcPct val="90000"/>
              </a:lnSpc>
              <a:buClr>
                <a:schemeClr val="hlink"/>
              </a:buClr>
              <a:buFont typeface="Wingdings" pitchFamily="2" charset="2"/>
              <a:buChar char="Ø"/>
            </a:pPr>
            <a:r>
              <a:rPr lang="tr-TR" sz="2400" b="1" dirty="0" smtClean="0">
                <a:latin typeface="Comic Sans MS" pitchFamily="66" charset="0"/>
              </a:rPr>
              <a:t>Genel olarak biri </a:t>
            </a:r>
            <a:r>
              <a:rPr lang="tr-TR" sz="2400" b="1" dirty="0" err="1" smtClean="0">
                <a:latin typeface="Comic Sans MS" pitchFamily="66" charset="0"/>
              </a:rPr>
              <a:t>mesial</a:t>
            </a:r>
            <a:r>
              <a:rPr lang="tr-TR" sz="2400" b="1" dirty="0" smtClean="0">
                <a:latin typeface="Comic Sans MS" pitchFamily="66" charset="0"/>
              </a:rPr>
              <a:t> diğeri </a:t>
            </a:r>
            <a:r>
              <a:rPr lang="tr-TR" sz="2400" b="1" dirty="0" err="1" smtClean="0">
                <a:latin typeface="Comic Sans MS" pitchFamily="66" charset="0"/>
              </a:rPr>
              <a:t>distalde</a:t>
            </a:r>
            <a:r>
              <a:rPr lang="tr-TR" sz="2400" b="1" dirty="0" smtClean="0">
                <a:latin typeface="Comic Sans MS" pitchFamily="66" charset="0"/>
              </a:rPr>
              <a:t> olmak üzere 2 kökü ve </a:t>
            </a:r>
            <a:r>
              <a:rPr lang="tr-TR" sz="2400" b="1" dirty="0" err="1" smtClean="0">
                <a:latin typeface="Comic Sans MS" pitchFamily="66" charset="0"/>
              </a:rPr>
              <a:t>mesialde</a:t>
            </a:r>
            <a:r>
              <a:rPr lang="tr-TR" sz="2400" b="1" dirty="0" smtClean="0">
                <a:latin typeface="Comic Sans MS" pitchFamily="66" charset="0"/>
              </a:rPr>
              <a:t> 2 , </a:t>
            </a:r>
            <a:r>
              <a:rPr lang="tr-TR" sz="2400" b="1" dirty="0" err="1" smtClean="0">
                <a:latin typeface="Comic Sans MS" pitchFamily="66" charset="0"/>
              </a:rPr>
              <a:t>distalde</a:t>
            </a:r>
            <a:r>
              <a:rPr lang="tr-TR" sz="2400" b="1" dirty="0" smtClean="0">
                <a:latin typeface="Comic Sans MS" pitchFamily="66" charset="0"/>
              </a:rPr>
              <a:t> ise 1 kanalı vardır .</a:t>
            </a:r>
          </a:p>
          <a:p>
            <a:pPr eaLnBrk="1" hangingPunct="1">
              <a:lnSpc>
                <a:spcPct val="90000"/>
              </a:lnSpc>
              <a:buClr>
                <a:schemeClr val="hlink"/>
              </a:buClr>
              <a:buFont typeface="Wingdings" pitchFamily="2" charset="2"/>
              <a:buChar char="Ø"/>
            </a:pPr>
            <a:r>
              <a:rPr lang="tr-TR" sz="2400" b="1" dirty="0" err="1" smtClean="0">
                <a:latin typeface="Comic Sans MS" pitchFamily="66" charset="0"/>
              </a:rPr>
              <a:t>Mesialde</a:t>
            </a:r>
            <a:r>
              <a:rPr lang="tr-TR" sz="2400" b="1" dirty="0" smtClean="0">
                <a:latin typeface="Comic Sans MS" pitchFamily="66" charset="0"/>
              </a:rPr>
              <a:t> bulunan 2 kanal % 90 vakada 2 ayrı </a:t>
            </a:r>
            <a:r>
              <a:rPr lang="tr-TR" sz="2400" b="1" dirty="0" err="1" smtClean="0">
                <a:latin typeface="Comic Sans MS" pitchFamily="66" charset="0"/>
              </a:rPr>
              <a:t>foramen</a:t>
            </a:r>
            <a:r>
              <a:rPr lang="tr-TR" sz="2400" b="1" dirty="0" smtClean="0">
                <a:latin typeface="Comic Sans MS" pitchFamily="66" charset="0"/>
              </a:rPr>
              <a:t> ile açılır.</a:t>
            </a:r>
          </a:p>
          <a:p>
            <a:pPr eaLnBrk="1" hangingPunct="1">
              <a:lnSpc>
                <a:spcPct val="90000"/>
              </a:lnSpc>
              <a:buClr>
                <a:schemeClr val="hlink"/>
              </a:buClr>
              <a:buFont typeface="Wingdings" pitchFamily="2" charset="2"/>
              <a:buChar char="Ø"/>
            </a:pPr>
            <a:r>
              <a:rPr lang="tr-TR" sz="2400" b="1" dirty="0" err="1" smtClean="0">
                <a:latin typeface="Comic Sans MS" pitchFamily="66" charset="0"/>
              </a:rPr>
              <a:t>Mesial</a:t>
            </a:r>
            <a:r>
              <a:rPr lang="tr-TR" sz="2400" b="1" dirty="0" smtClean="0">
                <a:latin typeface="Comic Sans MS" pitchFamily="66" charset="0"/>
              </a:rPr>
              <a:t> kök ayrıldıktan sonra </a:t>
            </a:r>
            <a:r>
              <a:rPr lang="tr-TR" sz="2400" b="1" dirty="0" err="1" smtClean="0">
                <a:latin typeface="Comic Sans MS" pitchFamily="66" charset="0"/>
              </a:rPr>
              <a:t>mesiale</a:t>
            </a:r>
            <a:r>
              <a:rPr lang="tr-TR" sz="2400" b="1" dirty="0" smtClean="0">
                <a:latin typeface="Comic Sans MS" pitchFamily="66" charset="0"/>
              </a:rPr>
              <a:t> yönelir daha sonra </a:t>
            </a:r>
            <a:r>
              <a:rPr lang="tr-TR" sz="2400" b="1" dirty="0" err="1" smtClean="0">
                <a:latin typeface="Comic Sans MS" pitchFamily="66" charset="0"/>
              </a:rPr>
              <a:t>distal</a:t>
            </a:r>
            <a:r>
              <a:rPr lang="tr-TR" sz="2400" b="1" dirty="0" smtClean="0">
                <a:latin typeface="Comic Sans MS" pitchFamily="66" charset="0"/>
              </a:rPr>
              <a:t> doğrultuda hafif bir kıvrım yapar. </a:t>
            </a:r>
            <a:r>
              <a:rPr lang="tr-TR" sz="2400" b="1" dirty="0" err="1" smtClean="0">
                <a:latin typeface="Comic Sans MS" pitchFamily="66" charset="0"/>
              </a:rPr>
              <a:t>Apikal</a:t>
            </a:r>
            <a:r>
              <a:rPr lang="tr-TR" sz="2400" b="1" dirty="0" smtClean="0">
                <a:latin typeface="Comic Sans MS" pitchFamily="66" charset="0"/>
              </a:rPr>
              <a:t> üçlüde ise bu kıvrım daha bariz hale gelir.</a:t>
            </a:r>
          </a:p>
        </p:txBody>
      </p:sp>
      <p:pic>
        <p:nvPicPr>
          <p:cNvPr id="44036" name="Picture 6"/>
          <p:cNvPicPr>
            <a:picLocks noChangeAspect="1" noChangeArrowheads="1"/>
          </p:cNvPicPr>
          <p:nvPr/>
        </p:nvPicPr>
        <p:blipFill>
          <a:blip r:embed="rId2"/>
          <a:srcRect/>
          <a:stretch>
            <a:fillRect/>
          </a:stretch>
        </p:blipFill>
        <p:spPr bwMode="auto">
          <a:xfrm>
            <a:off x="539750" y="1052513"/>
            <a:ext cx="1512888" cy="2232025"/>
          </a:xfrm>
          <a:prstGeom prst="rect">
            <a:avLst/>
          </a:prstGeom>
          <a:noFill/>
          <a:ln w="38100">
            <a:solidFill>
              <a:srgbClr val="000000"/>
            </a:solidFill>
            <a:miter lim="800000"/>
            <a:headEnd/>
            <a:tailEnd/>
          </a:ln>
        </p:spPr>
      </p:pic>
      <p:pic>
        <p:nvPicPr>
          <p:cNvPr id="44037" name="Picture 7"/>
          <p:cNvPicPr>
            <a:picLocks noChangeAspect="1" noChangeArrowheads="1"/>
          </p:cNvPicPr>
          <p:nvPr/>
        </p:nvPicPr>
        <p:blipFill>
          <a:blip r:embed="rId3"/>
          <a:srcRect/>
          <a:stretch>
            <a:fillRect/>
          </a:stretch>
        </p:blipFill>
        <p:spPr bwMode="auto">
          <a:xfrm>
            <a:off x="684213" y="4508500"/>
            <a:ext cx="1439862" cy="2089150"/>
          </a:xfrm>
          <a:prstGeom prst="rect">
            <a:avLst/>
          </a:prstGeom>
          <a:noFill/>
          <a:ln w="38100">
            <a:solidFill>
              <a:srgbClr val="000000"/>
            </a:solidFill>
            <a:miter lim="800000"/>
            <a:headEnd/>
            <a:tailEnd/>
          </a:ln>
        </p:spPr>
      </p:pic>
      <p:pic>
        <p:nvPicPr>
          <p:cNvPr id="44038" name="Picture 8"/>
          <p:cNvPicPr>
            <a:picLocks noChangeAspect="1" noChangeArrowheads="1"/>
          </p:cNvPicPr>
          <p:nvPr/>
        </p:nvPicPr>
        <p:blipFill>
          <a:blip r:embed="rId4"/>
          <a:srcRect/>
          <a:stretch>
            <a:fillRect/>
          </a:stretch>
        </p:blipFill>
        <p:spPr bwMode="auto">
          <a:xfrm>
            <a:off x="7929586" y="4857760"/>
            <a:ext cx="1085850" cy="1809750"/>
          </a:xfrm>
          <a:prstGeom prst="rect">
            <a:avLst/>
          </a:prstGeom>
          <a:noFill/>
          <a:ln w="38100">
            <a:solidFill>
              <a:srgbClr val="000000"/>
            </a:solidFill>
            <a:miter lim="800000"/>
            <a:headEnd/>
            <a:tailEnd/>
          </a:ln>
        </p:spPr>
      </p:pic>
      <p:sp>
        <p:nvSpPr>
          <p:cNvPr id="44039" name="Text Box 9"/>
          <p:cNvSpPr txBox="1">
            <a:spLocks noChangeArrowheads="1"/>
          </p:cNvSpPr>
          <p:nvPr/>
        </p:nvSpPr>
        <p:spPr bwMode="auto">
          <a:xfrm>
            <a:off x="2268538" y="4941888"/>
            <a:ext cx="5534025" cy="2123658"/>
          </a:xfrm>
          <a:prstGeom prst="rect">
            <a:avLst/>
          </a:prstGeom>
          <a:noFill/>
          <a:ln w="9525">
            <a:noFill/>
            <a:miter lim="800000"/>
            <a:headEnd/>
            <a:tailEnd/>
          </a:ln>
        </p:spPr>
        <p:txBody>
          <a:bodyPr>
            <a:spAutoFit/>
          </a:bodyPr>
          <a:lstStyle/>
          <a:p>
            <a:pPr>
              <a:lnSpc>
                <a:spcPct val="90000"/>
              </a:lnSpc>
              <a:spcBef>
                <a:spcPct val="20000"/>
              </a:spcBef>
              <a:buClr>
                <a:schemeClr val="hlink"/>
              </a:buClr>
              <a:buSzPct val="80000"/>
              <a:buFont typeface="Wingdings" pitchFamily="2" charset="2"/>
              <a:buChar char="Ø"/>
            </a:pPr>
            <a:r>
              <a:rPr lang="tr-TR" b="1" dirty="0" err="1"/>
              <a:t>Mesio</a:t>
            </a:r>
            <a:r>
              <a:rPr lang="tr-TR" b="1" dirty="0"/>
              <a:t>-</a:t>
            </a:r>
            <a:r>
              <a:rPr lang="tr-TR" b="1" dirty="0" err="1"/>
              <a:t>lingual</a:t>
            </a:r>
            <a:r>
              <a:rPr lang="tr-TR" b="1" dirty="0"/>
              <a:t> kanal </a:t>
            </a:r>
            <a:r>
              <a:rPr lang="tr-TR" b="1" dirty="0" err="1"/>
              <a:t>mesio</a:t>
            </a:r>
            <a:r>
              <a:rPr lang="tr-TR" b="1" dirty="0"/>
              <a:t>-</a:t>
            </a:r>
            <a:r>
              <a:rPr lang="tr-TR" b="1" dirty="0" err="1"/>
              <a:t>bukkal</a:t>
            </a:r>
            <a:r>
              <a:rPr lang="tr-TR" b="1" dirty="0"/>
              <a:t> kanaldan daha düzdür. </a:t>
            </a:r>
            <a:r>
              <a:rPr lang="tr-TR" b="1" dirty="0" err="1"/>
              <a:t>Distal</a:t>
            </a:r>
            <a:r>
              <a:rPr lang="tr-TR" b="1" dirty="0"/>
              <a:t> kökte çoğunlukla tek bir kanal bulunmasına rağmen çift kanallı şekillerine de rastlanır.</a:t>
            </a:r>
          </a:p>
          <a:p>
            <a:endParaRPr lang="tr-T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2235200" y="214290"/>
            <a:ext cx="6908800" cy="1376362"/>
          </a:xfrm>
        </p:spPr>
        <p:txBody>
          <a:bodyPr/>
          <a:lstStyle/>
          <a:p>
            <a:pPr eaLnBrk="1" hangingPunct="1">
              <a:lnSpc>
                <a:spcPct val="80000"/>
              </a:lnSpc>
              <a:buClr>
                <a:schemeClr val="hlink"/>
              </a:buClr>
              <a:buFont typeface="Wingdings" pitchFamily="2" charset="2"/>
              <a:buChar char="Ø"/>
            </a:pPr>
            <a:r>
              <a:rPr lang="tr-TR" sz="2000" b="1" dirty="0" err="1" smtClean="0">
                <a:latin typeface="Comic Sans MS" pitchFamily="66" charset="0"/>
              </a:rPr>
              <a:t>Distal</a:t>
            </a:r>
            <a:r>
              <a:rPr lang="tr-TR" sz="2000" b="1" dirty="0" smtClean="0">
                <a:latin typeface="Comic Sans MS" pitchFamily="66" charset="0"/>
              </a:rPr>
              <a:t> kanalda sıkça görülen şekil , sayı ve </a:t>
            </a:r>
            <a:r>
              <a:rPr lang="tr-TR" sz="2000" b="1" dirty="0" err="1" smtClean="0">
                <a:latin typeface="Comic Sans MS" pitchFamily="66" charset="0"/>
              </a:rPr>
              <a:t>kurvatür</a:t>
            </a:r>
            <a:r>
              <a:rPr lang="tr-TR" sz="2000" b="1" dirty="0" smtClean="0">
                <a:latin typeface="Comic Sans MS" pitchFamily="66" charset="0"/>
              </a:rPr>
              <a:t> sapmalarını saptamak için </a:t>
            </a:r>
            <a:r>
              <a:rPr lang="tr-TR" sz="2000" b="1" dirty="0" err="1" smtClean="0">
                <a:latin typeface="Comic Sans MS" pitchFamily="66" charset="0"/>
              </a:rPr>
              <a:t>mesialden</a:t>
            </a:r>
            <a:r>
              <a:rPr lang="tr-TR" sz="2000" b="1" dirty="0" smtClean="0">
                <a:latin typeface="Comic Sans MS" pitchFamily="66" charset="0"/>
              </a:rPr>
              <a:t> ilave radyografiler almak gerekir.</a:t>
            </a:r>
          </a:p>
          <a:p>
            <a:pPr eaLnBrk="1" hangingPunct="1">
              <a:lnSpc>
                <a:spcPct val="80000"/>
              </a:lnSpc>
              <a:buClr>
                <a:schemeClr val="hlink"/>
              </a:buClr>
              <a:buFont typeface="Wingdings" pitchFamily="2" charset="2"/>
              <a:buNone/>
            </a:pPr>
            <a:endParaRPr lang="tr-TR" sz="2000" b="1" dirty="0" smtClean="0">
              <a:latin typeface="Comic Sans MS" pitchFamily="66" charset="0"/>
            </a:endParaRPr>
          </a:p>
          <a:p>
            <a:pPr eaLnBrk="1" hangingPunct="1">
              <a:lnSpc>
                <a:spcPct val="80000"/>
              </a:lnSpc>
              <a:buClr>
                <a:schemeClr val="hlink"/>
              </a:buClr>
              <a:buFont typeface="Wingdings" pitchFamily="2" charset="2"/>
              <a:buChar char="Ø"/>
            </a:pPr>
            <a:r>
              <a:rPr lang="tr-TR" sz="2000" b="1" dirty="0" smtClean="0">
                <a:latin typeface="Comic Sans MS" pitchFamily="66" charset="0"/>
              </a:rPr>
              <a:t>Kanal ağızları kronun  2/3 </a:t>
            </a:r>
            <a:r>
              <a:rPr lang="tr-TR" sz="2000" b="1" dirty="0" err="1" smtClean="0">
                <a:latin typeface="Comic Sans MS" pitchFamily="66" charset="0"/>
              </a:rPr>
              <a:t>mesialinde</a:t>
            </a:r>
            <a:r>
              <a:rPr lang="tr-TR" sz="2000" b="1" dirty="0" smtClean="0">
                <a:latin typeface="Comic Sans MS" pitchFamily="66" charset="0"/>
              </a:rPr>
              <a:t> bulunur.</a:t>
            </a:r>
          </a:p>
          <a:p>
            <a:pPr eaLnBrk="1" hangingPunct="1">
              <a:lnSpc>
                <a:spcPct val="80000"/>
              </a:lnSpc>
              <a:buClr>
                <a:schemeClr val="hlink"/>
              </a:buClr>
              <a:buFont typeface="Wingdings" pitchFamily="2" charset="2"/>
              <a:buNone/>
            </a:pPr>
            <a:endParaRPr lang="tr-TR" sz="2000" b="1" dirty="0" smtClean="0">
              <a:latin typeface="Comic Sans MS" pitchFamily="66" charset="0"/>
            </a:endParaRPr>
          </a:p>
          <a:p>
            <a:pPr eaLnBrk="1" hangingPunct="1">
              <a:lnSpc>
                <a:spcPct val="80000"/>
              </a:lnSpc>
              <a:buClr>
                <a:schemeClr val="hlink"/>
              </a:buClr>
              <a:buFont typeface="Wingdings" pitchFamily="2" charset="2"/>
              <a:buChar char="Ø"/>
            </a:pPr>
            <a:r>
              <a:rPr lang="tr-TR" sz="2000" b="1" dirty="0" smtClean="0">
                <a:latin typeface="Comic Sans MS" pitchFamily="66" charset="0"/>
              </a:rPr>
              <a:t>Giriş </a:t>
            </a:r>
            <a:r>
              <a:rPr lang="tr-TR" sz="2000" b="1" dirty="0" err="1" smtClean="0">
                <a:latin typeface="Comic Sans MS" pitchFamily="66" charset="0"/>
              </a:rPr>
              <a:t>kavitesi</a:t>
            </a:r>
            <a:r>
              <a:rPr lang="tr-TR" sz="2000" b="1" dirty="0" smtClean="0">
                <a:latin typeface="Comic Sans MS" pitchFamily="66" charset="0"/>
              </a:rPr>
              <a:t> dişin </a:t>
            </a:r>
            <a:r>
              <a:rPr lang="tr-TR" sz="2000" b="1" dirty="0" err="1" smtClean="0">
                <a:latin typeface="Comic Sans MS" pitchFamily="66" charset="0"/>
              </a:rPr>
              <a:t>mesial</a:t>
            </a:r>
            <a:r>
              <a:rPr lang="tr-TR" sz="2000" b="1" dirty="0" smtClean="0">
                <a:latin typeface="Comic Sans MS" pitchFamily="66" charset="0"/>
              </a:rPr>
              <a:t> yarısında köşeleri yuvarlak yamuk şeklinde açılmalıdır</a:t>
            </a:r>
          </a:p>
          <a:p>
            <a:pPr eaLnBrk="1" hangingPunct="1">
              <a:lnSpc>
                <a:spcPct val="80000"/>
              </a:lnSpc>
              <a:buClr>
                <a:schemeClr val="hlink"/>
              </a:buClr>
              <a:buFont typeface="Wingdings" pitchFamily="2" charset="2"/>
              <a:buNone/>
            </a:pPr>
            <a:endParaRPr lang="tr-TR" sz="2000" b="1" dirty="0" smtClean="0">
              <a:latin typeface="Comic Sans MS" pitchFamily="66" charset="0"/>
            </a:endParaRPr>
          </a:p>
          <a:p>
            <a:pPr eaLnBrk="1" hangingPunct="1">
              <a:lnSpc>
                <a:spcPct val="80000"/>
              </a:lnSpc>
              <a:buClr>
                <a:schemeClr val="hlink"/>
              </a:buClr>
              <a:buFont typeface="Wingdings" pitchFamily="2" charset="2"/>
              <a:buChar char="Ø"/>
            </a:pPr>
            <a:r>
              <a:rPr lang="tr-TR" sz="2000" b="1" dirty="0" smtClean="0">
                <a:latin typeface="Comic Sans MS" pitchFamily="66" charset="0"/>
              </a:rPr>
              <a:t>En kısa kenar </a:t>
            </a:r>
            <a:r>
              <a:rPr lang="tr-TR" sz="2000" b="1" dirty="0" err="1" smtClean="0">
                <a:latin typeface="Comic Sans MS" pitchFamily="66" charset="0"/>
              </a:rPr>
              <a:t>distaldedir</a:t>
            </a:r>
            <a:r>
              <a:rPr lang="tr-TR" sz="2000" b="1" dirty="0" smtClean="0">
                <a:latin typeface="Comic Sans MS" pitchFamily="66" charset="0"/>
              </a:rPr>
              <a:t> </a:t>
            </a:r>
            <a:r>
              <a:rPr lang="tr-TR" sz="2000" b="1" dirty="0" err="1" smtClean="0">
                <a:latin typeface="Comic Sans MS" pitchFamily="66" charset="0"/>
              </a:rPr>
              <a:t>mesial</a:t>
            </a:r>
            <a:r>
              <a:rPr lang="tr-TR" sz="2000" b="1" dirty="0" smtClean="0">
                <a:latin typeface="Comic Sans MS" pitchFamily="66" charset="0"/>
              </a:rPr>
              <a:t> kenar biraz daha uzundur . </a:t>
            </a:r>
            <a:r>
              <a:rPr lang="tr-TR" sz="2000" b="1" dirty="0" err="1" smtClean="0">
                <a:latin typeface="Comic Sans MS" pitchFamily="66" charset="0"/>
              </a:rPr>
              <a:t>Bukkal</a:t>
            </a:r>
            <a:r>
              <a:rPr lang="tr-TR" sz="2000" b="1" dirty="0" smtClean="0">
                <a:latin typeface="Comic Sans MS" pitchFamily="66" charset="0"/>
              </a:rPr>
              <a:t> ve </a:t>
            </a:r>
            <a:r>
              <a:rPr lang="tr-TR" sz="2000" b="1" dirty="0" err="1" smtClean="0">
                <a:latin typeface="Comic Sans MS" pitchFamily="66" charset="0"/>
              </a:rPr>
              <a:t>lingual</a:t>
            </a:r>
            <a:r>
              <a:rPr lang="tr-TR" sz="2000" b="1" dirty="0" smtClean="0">
                <a:latin typeface="Comic Sans MS" pitchFamily="66" charset="0"/>
              </a:rPr>
              <a:t> kenarlar ise yaklaşık aynı boydadır.</a:t>
            </a:r>
          </a:p>
          <a:p>
            <a:pPr eaLnBrk="1" hangingPunct="1">
              <a:lnSpc>
                <a:spcPct val="80000"/>
              </a:lnSpc>
              <a:buClr>
                <a:schemeClr val="hlink"/>
              </a:buClr>
              <a:buFont typeface="Wingdings" pitchFamily="2" charset="2"/>
              <a:buChar char="Ø"/>
            </a:pPr>
            <a:r>
              <a:rPr lang="tr-TR" sz="2000" b="1" dirty="0" err="1" smtClean="0">
                <a:latin typeface="Comic Sans MS" pitchFamily="66" charset="0"/>
              </a:rPr>
              <a:t>Distal</a:t>
            </a:r>
            <a:r>
              <a:rPr lang="tr-TR" sz="2000" b="1" dirty="0" smtClean="0">
                <a:latin typeface="Comic Sans MS" pitchFamily="66" charset="0"/>
              </a:rPr>
              <a:t> kanal en geniş ve kolay bulunan kanaldır. </a:t>
            </a:r>
            <a:r>
              <a:rPr lang="tr-TR" sz="2000" b="1" dirty="0" err="1" smtClean="0">
                <a:latin typeface="Comic Sans MS" pitchFamily="66" charset="0"/>
              </a:rPr>
              <a:t>Bukkal</a:t>
            </a:r>
            <a:r>
              <a:rPr lang="tr-TR" sz="2000" b="1" dirty="0" smtClean="0">
                <a:latin typeface="Comic Sans MS" pitchFamily="66" charset="0"/>
              </a:rPr>
              <a:t> oluğun biraz </a:t>
            </a:r>
            <a:r>
              <a:rPr lang="tr-TR" sz="2000" b="1" dirty="0" err="1" smtClean="0">
                <a:latin typeface="Comic Sans MS" pitchFamily="66" charset="0"/>
              </a:rPr>
              <a:t>distalinde</a:t>
            </a:r>
            <a:r>
              <a:rPr lang="tr-TR" sz="2000" b="1" dirty="0" smtClean="0">
                <a:latin typeface="Comic Sans MS" pitchFamily="66" charset="0"/>
              </a:rPr>
              <a:t> yer alır. </a:t>
            </a:r>
            <a:r>
              <a:rPr lang="tr-TR" sz="2000" b="1" dirty="0" err="1" smtClean="0">
                <a:latin typeface="Comic Sans MS" pitchFamily="66" charset="0"/>
              </a:rPr>
              <a:t>Mesio</a:t>
            </a:r>
            <a:r>
              <a:rPr lang="tr-TR" sz="2000" b="1" dirty="0" smtClean="0">
                <a:latin typeface="Comic Sans MS" pitchFamily="66" charset="0"/>
              </a:rPr>
              <a:t> </a:t>
            </a:r>
            <a:r>
              <a:rPr lang="tr-TR" sz="2000" b="1" dirty="0" err="1" smtClean="0">
                <a:latin typeface="Comic Sans MS" pitchFamily="66" charset="0"/>
              </a:rPr>
              <a:t>bukkal</a:t>
            </a:r>
            <a:r>
              <a:rPr lang="tr-TR" sz="2000" b="1" dirty="0" smtClean="0">
                <a:latin typeface="Comic Sans MS" pitchFamily="66" charset="0"/>
              </a:rPr>
              <a:t> kanal </a:t>
            </a:r>
            <a:r>
              <a:rPr lang="tr-TR" sz="2000" b="1" dirty="0" err="1" smtClean="0">
                <a:latin typeface="Comic Sans MS" pitchFamily="66" charset="0"/>
              </a:rPr>
              <a:t>mesio</a:t>
            </a:r>
            <a:r>
              <a:rPr lang="tr-TR" sz="2000" b="1" dirty="0" smtClean="0">
                <a:latin typeface="Comic Sans MS" pitchFamily="66" charset="0"/>
              </a:rPr>
              <a:t> </a:t>
            </a:r>
            <a:r>
              <a:rPr lang="tr-TR" sz="2000" b="1" dirty="0" err="1" smtClean="0">
                <a:latin typeface="Comic Sans MS" pitchFamily="66" charset="0"/>
              </a:rPr>
              <a:t>bukkal</a:t>
            </a:r>
            <a:r>
              <a:rPr lang="tr-TR" sz="2000" b="1" dirty="0" smtClean="0">
                <a:latin typeface="Comic Sans MS" pitchFamily="66" charset="0"/>
              </a:rPr>
              <a:t> </a:t>
            </a:r>
            <a:r>
              <a:rPr lang="tr-TR" sz="2000" b="1" dirty="0" err="1" smtClean="0">
                <a:latin typeface="Comic Sans MS" pitchFamily="66" charset="0"/>
              </a:rPr>
              <a:t>tüberkülün</a:t>
            </a:r>
            <a:r>
              <a:rPr lang="tr-TR" sz="2000" b="1" dirty="0" smtClean="0">
                <a:latin typeface="Comic Sans MS" pitchFamily="66" charset="0"/>
              </a:rPr>
              <a:t> altındadır. </a:t>
            </a:r>
            <a:r>
              <a:rPr lang="tr-TR" sz="2000" b="1" dirty="0" err="1" smtClean="0">
                <a:latin typeface="Comic Sans MS" pitchFamily="66" charset="0"/>
              </a:rPr>
              <a:t>Mesio</a:t>
            </a:r>
            <a:r>
              <a:rPr lang="tr-TR" sz="2000" b="1" dirty="0" smtClean="0">
                <a:latin typeface="Comic Sans MS" pitchFamily="66" charset="0"/>
              </a:rPr>
              <a:t> </a:t>
            </a:r>
            <a:r>
              <a:rPr lang="tr-TR" sz="2000" b="1" dirty="0" err="1" smtClean="0">
                <a:latin typeface="Comic Sans MS" pitchFamily="66" charset="0"/>
              </a:rPr>
              <a:t>lingual</a:t>
            </a:r>
            <a:r>
              <a:rPr lang="tr-TR" sz="2000" b="1" dirty="0" smtClean="0">
                <a:latin typeface="Comic Sans MS" pitchFamily="66" charset="0"/>
              </a:rPr>
              <a:t> kanal ise </a:t>
            </a:r>
            <a:r>
              <a:rPr lang="tr-TR" sz="2000" b="1" dirty="0" err="1" smtClean="0">
                <a:latin typeface="Comic Sans MS" pitchFamily="66" charset="0"/>
              </a:rPr>
              <a:t>mesio</a:t>
            </a:r>
            <a:r>
              <a:rPr lang="tr-TR" sz="2000" b="1" dirty="0" smtClean="0">
                <a:latin typeface="Comic Sans MS" pitchFamily="66" charset="0"/>
              </a:rPr>
              <a:t>-</a:t>
            </a:r>
            <a:r>
              <a:rPr lang="tr-TR" sz="2000" b="1" dirty="0" err="1" smtClean="0">
                <a:latin typeface="Comic Sans MS" pitchFamily="66" charset="0"/>
              </a:rPr>
              <a:t>lingual</a:t>
            </a:r>
            <a:r>
              <a:rPr lang="tr-TR" sz="2000" b="1" dirty="0" smtClean="0">
                <a:latin typeface="Comic Sans MS" pitchFamily="66" charset="0"/>
              </a:rPr>
              <a:t> </a:t>
            </a:r>
            <a:r>
              <a:rPr lang="tr-TR" sz="2000" b="1" dirty="0" err="1" smtClean="0">
                <a:latin typeface="Comic Sans MS" pitchFamily="66" charset="0"/>
              </a:rPr>
              <a:t>tüberkülün</a:t>
            </a:r>
            <a:r>
              <a:rPr lang="tr-TR" sz="2000" b="1" dirty="0" smtClean="0">
                <a:latin typeface="Comic Sans MS" pitchFamily="66" charset="0"/>
              </a:rPr>
              <a:t> yada merkezi oluğun altındadır</a:t>
            </a:r>
          </a:p>
          <a:p>
            <a:pPr eaLnBrk="1" hangingPunct="1">
              <a:lnSpc>
                <a:spcPct val="80000"/>
              </a:lnSpc>
              <a:buClr>
                <a:schemeClr val="hlink"/>
              </a:buClr>
              <a:buFont typeface="Wingdings" pitchFamily="2" charset="2"/>
              <a:buChar char="Ø"/>
            </a:pPr>
            <a:endParaRPr lang="tr-TR" sz="2000" b="1" dirty="0" smtClean="0">
              <a:latin typeface="Comic Sans MS" pitchFamily="66" charset="0"/>
            </a:endParaRPr>
          </a:p>
          <a:p>
            <a:pPr eaLnBrk="1" hangingPunct="1">
              <a:lnSpc>
                <a:spcPct val="80000"/>
              </a:lnSpc>
              <a:buClr>
                <a:schemeClr val="hlink"/>
              </a:buClr>
              <a:buFont typeface="Wingdings" pitchFamily="2" charset="2"/>
              <a:buChar char="Ø"/>
            </a:pPr>
            <a:r>
              <a:rPr lang="tr-TR" sz="2000" b="1" dirty="0" smtClean="0">
                <a:latin typeface="Comic Sans MS" pitchFamily="66" charset="0"/>
              </a:rPr>
              <a:t>Bu dişin kökleri </a:t>
            </a:r>
            <a:r>
              <a:rPr lang="tr-TR" sz="2000" b="1" dirty="0" err="1" smtClean="0">
                <a:latin typeface="Comic Sans MS" pitchFamily="66" charset="0"/>
              </a:rPr>
              <a:t>mandibular</a:t>
            </a:r>
            <a:r>
              <a:rPr lang="tr-TR" sz="2000" b="1" dirty="0" smtClean="0">
                <a:latin typeface="Comic Sans MS" pitchFamily="66" charset="0"/>
              </a:rPr>
              <a:t> kanala yakın olduğundan kök kanal tedavisinde dikkatli olunması gerekir.   </a:t>
            </a:r>
          </a:p>
          <a:p>
            <a:pPr eaLnBrk="1" hangingPunct="1">
              <a:lnSpc>
                <a:spcPct val="80000"/>
              </a:lnSpc>
              <a:buClr>
                <a:schemeClr val="hlink"/>
              </a:buClr>
              <a:buFont typeface="Wingdings" pitchFamily="2" charset="2"/>
              <a:buChar char="Ø"/>
            </a:pPr>
            <a:r>
              <a:rPr lang="tr-TR" sz="2000" b="1" dirty="0" err="1" smtClean="0">
                <a:latin typeface="Comic Sans MS" pitchFamily="66" charset="0"/>
              </a:rPr>
              <a:t>Radix</a:t>
            </a:r>
            <a:r>
              <a:rPr lang="tr-TR" sz="2000" b="1" dirty="0" smtClean="0">
                <a:latin typeface="Comic Sans MS" pitchFamily="66" charset="0"/>
              </a:rPr>
              <a:t> </a:t>
            </a:r>
            <a:r>
              <a:rPr lang="tr-TR" sz="2000" b="1" dirty="0" err="1" smtClean="0">
                <a:latin typeface="Comic Sans MS" pitchFamily="66" charset="0"/>
              </a:rPr>
              <a:t>Entomolaris</a:t>
            </a:r>
            <a:r>
              <a:rPr lang="tr-TR" sz="2000" b="1" dirty="0" smtClean="0">
                <a:latin typeface="Comic Sans MS" pitchFamily="66" charset="0"/>
              </a:rPr>
              <a:t> (</a:t>
            </a:r>
            <a:r>
              <a:rPr lang="tr-TR" sz="2000" b="1" dirty="0" err="1" smtClean="0">
                <a:latin typeface="Comic Sans MS" pitchFamily="66" charset="0"/>
              </a:rPr>
              <a:t>mesial</a:t>
            </a:r>
            <a:r>
              <a:rPr lang="tr-TR" sz="2000" b="1" dirty="0" smtClean="0">
                <a:latin typeface="Comic Sans MS" pitchFamily="66" charset="0"/>
              </a:rPr>
              <a:t> orta kanal) denilen </a:t>
            </a:r>
            <a:r>
              <a:rPr lang="tr-TR" sz="2000" b="1" dirty="0" err="1" smtClean="0">
                <a:latin typeface="Comic Sans MS" pitchFamily="66" charset="0"/>
              </a:rPr>
              <a:t>mesial</a:t>
            </a:r>
            <a:r>
              <a:rPr lang="tr-TR" sz="2000" b="1" dirty="0" smtClean="0">
                <a:latin typeface="Comic Sans MS" pitchFamily="66" charset="0"/>
              </a:rPr>
              <a:t> kökler arasında 3. bir kökte bulunabilir. Bu kök içinde tek başına bir kanal olabileceği gibi kökün ortasında sonlanan kör bir noktada olabilir.</a:t>
            </a:r>
          </a:p>
          <a:p>
            <a:pPr eaLnBrk="1" hangingPunct="1">
              <a:lnSpc>
                <a:spcPct val="80000"/>
              </a:lnSpc>
            </a:pPr>
            <a:endParaRPr lang="tr-TR" sz="2000" b="1" dirty="0" smtClean="0"/>
          </a:p>
        </p:txBody>
      </p:sp>
      <p:pic>
        <p:nvPicPr>
          <p:cNvPr id="45059" name="Picture 4"/>
          <p:cNvPicPr>
            <a:picLocks noChangeAspect="1" noChangeArrowheads="1"/>
          </p:cNvPicPr>
          <p:nvPr/>
        </p:nvPicPr>
        <p:blipFill>
          <a:blip r:embed="rId2"/>
          <a:srcRect/>
          <a:stretch>
            <a:fillRect/>
          </a:stretch>
        </p:blipFill>
        <p:spPr bwMode="auto">
          <a:xfrm>
            <a:off x="250825" y="2420938"/>
            <a:ext cx="1450975" cy="1439862"/>
          </a:xfrm>
          <a:prstGeom prst="rect">
            <a:avLst/>
          </a:prstGeom>
          <a:noFill/>
          <a:ln w="38100">
            <a:solidFill>
              <a:srgbClr val="000000"/>
            </a:solidFill>
            <a:miter lim="800000"/>
            <a:headEnd/>
            <a:tailEnd/>
          </a:ln>
        </p:spPr>
      </p:pic>
      <p:pic>
        <p:nvPicPr>
          <p:cNvPr id="45060" name="Picture 5"/>
          <p:cNvPicPr>
            <a:picLocks noChangeAspect="1" noChangeArrowheads="1"/>
          </p:cNvPicPr>
          <p:nvPr/>
        </p:nvPicPr>
        <p:blipFill>
          <a:blip r:embed="rId3"/>
          <a:srcRect/>
          <a:stretch>
            <a:fillRect/>
          </a:stretch>
        </p:blipFill>
        <p:spPr bwMode="auto">
          <a:xfrm>
            <a:off x="323850" y="765175"/>
            <a:ext cx="1379538" cy="1392238"/>
          </a:xfrm>
          <a:prstGeom prst="rect">
            <a:avLst/>
          </a:prstGeom>
          <a:noFill/>
          <a:ln w="38100">
            <a:solidFill>
              <a:srgbClr val="000000"/>
            </a:solidFill>
            <a:miter lim="800000"/>
            <a:headEnd/>
            <a:tailEnd/>
          </a:ln>
        </p:spPr>
      </p:pic>
      <p:pic>
        <p:nvPicPr>
          <p:cNvPr id="45061" name="Picture 6"/>
          <p:cNvPicPr>
            <a:picLocks noChangeAspect="1" noChangeArrowheads="1"/>
          </p:cNvPicPr>
          <p:nvPr/>
        </p:nvPicPr>
        <p:blipFill>
          <a:blip r:embed="rId4"/>
          <a:srcRect/>
          <a:stretch>
            <a:fillRect/>
          </a:stretch>
        </p:blipFill>
        <p:spPr bwMode="auto">
          <a:xfrm>
            <a:off x="0" y="4005263"/>
            <a:ext cx="2193925" cy="2433637"/>
          </a:xfrm>
          <a:prstGeom prst="rect">
            <a:avLst/>
          </a:prstGeom>
          <a:noFill/>
          <a:ln w="38100">
            <a:solidFill>
              <a:srgbClr val="000000"/>
            </a:solid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755650" y="1628775"/>
            <a:ext cx="7053263" cy="4114800"/>
          </a:xfrm>
        </p:spPr>
        <p:txBody>
          <a:bodyPr/>
          <a:lstStyle/>
          <a:p>
            <a:pPr eaLnBrk="1" hangingPunct="1">
              <a:lnSpc>
                <a:spcPct val="80000"/>
              </a:lnSpc>
              <a:buClr>
                <a:schemeClr val="hlink"/>
              </a:buClr>
              <a:buFont typeface="Wingdings" pitchFamily="2" charset="2"/>
              <a:buChar char="Ø"/>
            </a:pPr>
            <a:r>
              <a:rPr lang="tr-TR" sz="2400" b="1" dirty="0" smtClean="0">
                <a:latin typeface="Comic Sans MS" pitchFamily="66" charset="0"/>
              </a:rPr>
              <a:t>Kron kısmında 5 </a:t>
            </a:r>
            <a:r>
              <a:rPr lang="tr-TR" sz="2400" b="1" dirty="0" err="1" smtClean="0">
                <a:latin typeface="Comic Sans MS" pitchFamily="66" charset="0"/>
              </a:rPr>
              <a:t>tüberkül</a:t>
            </a:r>
            <a:r>
              <a:rPr lang="tr-TR" sz="2400" b="1" dirty="0" smtClean="0">
                <a:latin typeface="Comic Sans MS" pitchFamily="66" charset="0"/>
              </a:rPr>
              <a:t> yerine 4 </a:t>
            </a:r>
            <a:r>
              <a:rPr lang="tr-TR" sz="2400" b="1" dirty="0" err="1" smtClean="0">
                <a:latin typeface="Comic Sans MS" pitchFamily="66" charset="0"/>
              </a:rPr>
              <a:t>tüberkül</a:t>
            </a:r>
            <a:r>
              <a:rPr lang="tr-TR" sz="2400" b="1" dirty="0" smtClean="0">
                <a:latin typeface="Comic Sans MS" pitchFamily="66" charset="0"/>
              </a:rPr>
              <a:t> içerir . </a:t>
            </a:r>
            <a:r>
              <a:rPr lang="tr-TR" sz="2400" b="1" dirty="0" err="1" smtClean="0">
                <a:latin typeface="Comic Sans MS" pitchFamily="66" charset="0"/>
              </a:rPr>
              <a:t>Distal</a:t>
            </a:r>
            <a:r>
              <a:rPr lang="tr-TR" sz="2400" b="1" dirty="0" smtClean="0">
                <a:latin typeface="Comic Sans MS" pitchFamily="66" charset="0"/>
              </a:rPr>
              <a:t> </a:t>
            </a:r>
            <a:r>
              <a:rPr lang="tr-TR" sz="2400" b="1" dirty="0" err="1" smtClean="0">
                <a:latin typeface="Comic Sans MS" pitchFamily="66" charset="0"/>
              </a:rPr>
              <a:t>tüberkül</a:t>
            </a:r>
            <a:r>
              <a:rPr lang="tr-TR" sz="2400" b="1" dirty="0" smtClean="0">
                <a:latin typeface="Comic Sans MS" pitchFamily="66" charset="0"/>
              </a:rPr>
              <a:t> yoktur</a:t>
            </a:r>
          </a:p>
          <a:p>
            <a:pPr eaLnBrk="1" hangingPunct="1">
              <a:lnSpc>
                <a:spcPct val="80000"/>
              </a:lnSpc>
              <a:buClr>
                <a:schemeClr val="hlink"/>
              </a:buClr>
              <a:buFont typeface="Wingdings" pitchFamily="2" charset="2"/>
              <a:buChar char="Ø"/>
            </a:pPr>
            <a:r>
              <a:rPr lang="tr-TR" sz="2400" b="1" dirty="0" smtClean="0">
                <a:latin typeface="Comic Sans MS" pitchFamily="66" charset="0"/>
              </a:rPr>
              <a:t>1. </a:t>
            </a:r>
            <a:r>
              <a:rPr lang="tr-TR" sz="2400" b="1" dirty="0" err="1" smtClean="0">
                <a:latin typeface="Comic Sans MS" pitchFamily="66" charset="0"/>
              </a:rPr>
              <a:t>molar</a:t>
            </a:r>
            <a:r>
              <a:rPr lang="tr-TR" sz="2400" b="1" dirty="0" smtClean="0">
                <a:latin typeface="Comic Sans MS" pitchFamily="66" charset="0"/>
              </a:rPr>
              <a:t> dişe oranla daha fazla sapmalar görülür. </a:t>
            </a:r>
            <a:r>
              <a:rPr lang="tr-TR" sz="2400" b="1" dirty="0" err="1" smtClean="0">
                <a:latin typeface="Comic Sans MS" pitchFamily="66" charset="0"/>
              </a:rPr>
              <a:t>Mesial</a:t>
            </a:r>
            <a:r>
              <a:rPr lang="tr-TR" sz="2400" b="1" dirty="0" smtClean="0">
                <a:latin typeface="Comic Sans MS" pitchFamily="66" charset="0"/>
              </a:rPr>
              <a:t> kökte 2 </a:t>
            </a:r>
            <a:r>
              <a:rPr lang="tr-TR" sz="2400" b="1" dirty="0" err="1" smtClean="0">
                <a:latin typeface="Comic Sans MS" pitchFamily="66" charset="0"/>
              </a:rPr>
              <a:t>distal</a:t>
            </a:r>
            <a:r>
              <a:rPr lang="tr-TR" sz="2400" b="1" dirty="0" smtClean="0">
                <a:latin typeface="Comic Sans MS" pitchFamily="66" charset="0"/>
              </a:rPr>
              <a:t> kökte 1 kanal bulunur .</a:t>
            </a:r>
          </a:p>
          <a:p>
            <a:pPr eaLnBrk="1" hangingPunct="1">
              <a:lnSpc>
                <a:spcPct val="80000"/>
              </a:lnSpc>
              <a:buClr>
                <a:schemeClr val="hlink"/>
              </a:buClr>
              <a:buFont typeface="Wingdings" pitchFamily="2" charset="2"/>
              <a:buChar char="Ø"/>
            </a:pPr>
            <a:r>
              <a:rPr lang="tr-TR" sz="2400" b="1" dirty="0" err="1" smtClean="0">
                <a:latin typeface="Comic Sans MS" pitchFamily="66" charset="0"/>
              </a:rPr>
              <a:t>Mesial</a:t>
            </a:r>
            <a:r>
              <a:rPr lang="tr-TR" sz="2400" b="1" dirty="0" smtClean="0">
                <a:latin typeface="Comic Sans MS" pitchFamily="66" charset="0"/>
              </a:rPr>
              <a:t> kökte tek kanal ya da  2 kanalın birleştiği şekiller görülebilir . 2 </a:t>
            </a:r>
            <a:r>
              <a:rPr lang="tr-TR" sz="2400" b="1" dirty="0" err="1" smtClean="0">
                <a:latin typeface="Comic Sans MS" pitchFamily="66" charset="0"/>
              </a:rPr>
              <a:t>distal</a:t>
            </a:r>
            <a:r>
              <a:rPr lang="tr-TR" sz="2400" b="1" dirty="0" smtClean="0">
                <a:latin typeface="Comic Sans MS" pitchFamily="66" charset="0"/>
              </a:rPr>
              <a:t> kanala daha ender rastlanır.</a:t>
            </a:r>
          </a:p>
          <a:p>
            <a:pPr eaLnBrk="1" hangingPunct="1">
              <a:lnSpc>
                <a:spcPct val="80000"/>
              </a:lnSpc>
              <a:buClr>
                <a:schemeClr val="hlink"/>
              </a:buClr>
              <a:buFont typeface="Wingdings" pitchFamily="2" charset="2"/>
              <a:buChar char="Ø"/>
            </a:pPr>
            <a:r>
              <a:rPr lang="tr-TR" sz="2400" b="1" dirty="0" smtClean="0">
                <a:latin typeface="Comic Sans MS" pitchFamily="66" charset="0"/>
              </a:rPr>
              <a:t>Ayrıca ‘’ C ‘’ şeklinde morfoloji gösteren 2 . </a:t>
            </a:r>
            <a:r>
              <a:rPr lang="tr-TR" sz="2400" b="1" dirty="0" err="1" smtClean="0">
                <a:latin typeface="Comic Sans MS" pitchFamily="66" charset="0"/>
              </a:rPr>
              <a:t>molar</a:t>
            </a:r>
            <a:r>
              <a:rPr lang="tr-TR" sz="2400" b="1" dirty="0" smtClean="0">
                <a:latin typeface="Comic Sans MS" pitchFamily="66" charset="0"/>
              </a:rPr>
              <a:t> dişler de olabilir. </a:t>
            </a:r>
          </a:p>
          <a:p>
            <a:pPr eaLnBrk="1" hangingPunct="1">
              <a:lnSpc>
                <a:spcPct val="80000"/>
              </a:lnSpc>
              <a:buClr>
                <a:schemeClr val="hlink"/>
              </a:buClr>
              <a:buFont typeface="Wingdings" pitchFamily="2" charset="2"/>
              <a:buChar char="Ø"/>
            </a:pPr>
            <a:r>
              <a:rPr lang="tr-TR" sz="2400" b="1" dirty="0" smtClean="0">
                <a:latin typeface="Comic Sans MS" pitchFamily="66" charset="0"/>
              </a:rPr>
              <a:t>Böyle dişlerde </a:t>
            </a:r>
            <a:r>
              <a:rPr lang="tr-TR" sz="2400" b="1" dirty="0" err="1" smtClean="0">
                <a:latin typeface="Comic Sans MS" pitchFamily="66" charset="0"/>
              </a:rPr>
              <a:t>mesial</a:t>
            </a:r>
            <a:r>
              <a:rPr lang="tr-TR" sz="2400" b="1" dirty="0" smtClean="0">
                <a:latin typeface="Comic Sans MS" pitchFamily="66" charset="0"/>
              </a:rPr>
              <a:t> ve </a:t>
            </a:r>
            <a:r>
              <a:rPr lang="tr-TR" sz="2400" b="1" dirty="0" err="1" smtClean="0">
                <a:latin typeface="Comic Sans MS" pitchFamily="66" charset="0"/>
              </a:rPr>
              <a:t>distal</a:t>
            </a:r>
            <a:r>
              <a:rPr lang="tr-TR" sz="2400" b="1" dirty="0" smtClean="0">
                <a:latin typeface="Comic Sans MS" pitchFamily="66" charset="0"/>
              </a:rPr>
              <a:t> kanallara birer eğe yerleştirilerek alınan radyografide her 2 eğe aynı kanalda izlenir.Bu tip vakalarda kanal oluşumu sırasında çoğu kez aralarında geçit olduğu görülmektedir.</a:t>
            </a:r>
          </a:p>
        </p:txBody>
      </p:sp>
      <p:sp>
        <p:nvSpPr>
          <p:cNvPr id="46083" name="Text Box 4"/>
          <p:cNvSpPr txBox="1">
            <a:spLocks noChangeArrowheads="1"/>
          </p:cNvSpPr>
          <p:nvPr/>
        </p:nvSpPr>
        <p:spPr bwMode="auto">
          <a:xfrm>
            <a:off x="755650" y="549275"/>
            <a:ext cx="7181850" cy="762000"/>
          </a:xfrm>
          <a:prstGeom prst="rect">
            <a:avLst/>
          </a:prstGeom>
          <a:noFill/>
          <a:ln w="9525">
            <a:noFill/>
            <a:miter lim="800000"/>
            <a:headEnd/>
            <a:tailEnd/>
          </a:ln>
        </p:spPr>
        <p:txBody>
          <a:bodyPr wrap="none">
            <a:spAutoFit/>
          </a:bodyPr>
          <a:lstStyle/>
          <a:p>
            <a:r>
              <a:rPr lang="tr-TR" sz="4400" b="1">
                <a:solidFill>
                  <a:schemeClr val="tx2"/>
                </a:solidFill>
              </a:rPr>
              <a:t>ALT İKİNCİ MOLAR DİŞ</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00034" y="357166"/>
            <a:ext cx="8429684" cy="47863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80000"/>
              </a:lnSpc>
              <a:spcBef>
                <a:spcPct val="20000"/>
              </a:spcBef>
              <a:spcAft>
                <a:spcPct val="0"/>
              </a:spcAft>
              <a:buClr>
                <a:schemeClr val="hlink"/>
              </a:buClr>
              <a:buSzPct val="80000"/>
              <a:tabLst/>
              <a:defRPr/>
            </a:pPr>
            <a:r>
              <a:rPr lang="tr-TR" b="1" kern="0" dirty="0" smtClean="0"/>
              <a:t>		Kök ve kanal formu </a:t>
            </a:r>
            <a:r>
              <a:rPr lang="tr-TR" b="1" kern="0" dirty="0" err="1" smtClean="0"/>
              <a:t>horizontal</a:t>
            </a:r>
            <a:r>
              <a:rPr lang="tr-TR" b="1" kern="0" dirty="0" smtClean="0"/>
              <a:t> yönde alınan kesitte C harfine benzediği için “C şekilli </a:t>
            </a:r>
            <a:r>
              <a:rPr lang="tr-TR" b="1" kern="0" dirty="0" err="1" smtClean="0"/>
              <a:t>molar</a:t>
            </a:r>
            <a:r>
              <a:rPr lang="tr-TR" b="1" kern="0" dirty="0" smtClean="0"/>
              <a:t>” olarak tanımlanmıştır ve 180 derecelik yay oluşturan bir kanal girişi mevcuttur. </a:t>
            </a:r>
            <a:r>
              <a:rPr lang="tr-TR" b="1" kern="0" dirty="0" err="1" smtClean="0"/>
              <a:t>Mezial</a:t>
            </a:r>
            <a:r>
              <a:rPr lang="tr-TR" b="1" kern="0" dirty="0" smtClean="0"/>
              <a:t> ve </a:t>
            </a:r>
            <a:r>
              <a:rPr lang="tr-TR" b="1" kern="0" dirty="0" err="1" smtClean="0"/>
              <a:t>distal</a:t>
            </a:r>
            <a:r>
              <a:rPr lang="tr-TR" b="1" kern="0" dirty="0" smtClean="0"/>
              <a:t> köklerin dişin </a:t>
            </a:r>
            <a:r>
              <a:rPr lang="tr-TR" b="1" kern="0" dirty="0" err="1" smtClean="0"/>
              <a:t>bukkal</a:t>
            </a:r>
            <a:r>
              <a:rPr lang="tr-TR" b="1" kern="0" dirty="0" smtClean="0"/>
              <a:t> veya </a:t>
            </a:r>
            <a:r>
              <a:rPr lang="tr-TR" b="1" kern="0" dirty="0" err="1" smtClean="0"/>
              <a:t>lingual</a:t>
            </a:r>
            <a:r>
              <a:rPr lang="tr-TR" b="1" kern="0" dirty="0" smtClean="0"/>
              <a:t> </a:t>
            </a:r>
            <a:r>
              <a:rPr lang="tr-TR" b="1" kern="0" dirty="0" err="1" smtClean="0"/>
              <a:t>yüzyinde</a:t>
            </a:r>
            <a:r>
              <a:rPr lang="tr-TR" b="1" kern="0" dirty="0" smtClean="0"/>
              <a:t> birleşmesi ile oluşmaktadır. En sık alt çene 2. büyük azılarda görülmekte birlikte üst çene </a:t>
            </a:r>
            <a:r>
              <a:rPr lang="tr-TR" b="1" kern="0" dirty="0" err="1" smtClean="0"/>
              <a:t>molar</a:t>
            </a:r>
            <a:r>
              <a:rPr lang="tr-TR" b="1" kern="0" dirty="0" smtClean="0"/>
              <a:t> dişlerle alt çene 1. küçük azı ve 1. büyük azı dişlerde görülebilmektedir. Genelde çift taraflı görülür ve en çok Çin, Kore gibi </a:t>
            </a:r>
            <a:r>
              <a:rPr lang="tr-TR" b="1" kern="0" dirty="0" err="1" smtClean="0"/>
              <a:t>asya</a:t>
            </a:r>
            <a:r>
              <a:rPr lang="tr-TR" b="1" kern="0" dirty="0" smtClean="0"/>
              <a:t> toplumlarında tespit edilmiştir. Türk toplumunda görülme oranı %8.1 olarak saptanmıştır. </a:t>
            </a:r>
          </a:p>
          <a:p>
            <a:pPr marL="342900" marR="0" lvl="0" indent="-342900" algn="just" defTabSz="914400" rtl="0" eaLnBrk="1" fontAlgn="base" latinLnBrk="0" hangingPunct="1">
              <a:lnSpc>
                <a:spcPct val="80000"/>
              </a:lnSpc>
              <a:spcBef>
                <a:spcPct val="20000"/>
              </a:spcBef>
              <a:spcAft>
                <a:spcPct val="0"/>
              </a:spcAft>
              <a:buClr>
                <a:schemeClr val="hlink"/>
              </a:buClr>
              <a:buSzPct val="80000"/>
              <a:tabLst/>
              <a:defRPr/>
            </a:pPr>
            <a:r>
              <a:rPr kumimoji="0" lang="tr-TR" sz="2400" b="1" i="0" u="none" strike="noStrike" kern="0" cap="none" spc="0" normalizeH="0" baseline="0" noProof="0" dirty="0">
                <a:ln>
                  <a:noFill/>
                </a:ln>
                <a:solidFill>
                  <a:schemeClr val="tx1"/>
                </a:solidFill>
                <a:effectLst/>
                <a:uLnTx/>
                <a:uFillTx/>
                <a:latin typeface="Comic Sans MS" pitchFamily="66" charset="0"/>
                <a:ea typeface="+mn-ea"/>
                <a:cs typeface="+mn-cs"/>
              </a:rPr>
              <a:t>	</a:t>
            </a:r>
            <a:r>
              <a:rPr kumimoji="0" lang="tr-TR" sz="2400" b="1" i="0" u="none" strike="noStrike" kern="0" cap="none" spc="0" normalizeH="0" baseline="0" noProof="0" dirty="0" smtClean="0">
                <a:ln>
                  <a:noFill/>
                </a:ln>
                <a:solidFill>
                  <a:schemeClr val="tx1"/>
                </a:solidFill>
                <a:effectLst/>
                <a:uLnTx/>
                <a:uFillTx/>
                <a:latin typeface="Comic Sans MS" pitchFamily="66" charset="0"/>
                <a:ea typeface="+mn-ea"/>
                <a:cs typeface="+mn-cs"/>
              </a:rPr>
              <a:t>	C kanal yapısı </a:t>
            </a:r>
            <a:r>
              <a:rPr kumimoji="0" lang="tr-TR" sz="2400" b="1" i="0" u="none" strike="noStrike" kern="0" cap="none" spc="0" normalizeH="0" baseline="0" noProof="0" dirty="0" err="1" smtClean="0">
                <a:ln>
                  <a:noFill/>
                </a:ln>
                <a:solidFill>
                  <a:schemeClr val="tx1"/>
                </a:solidFill>
                <a:effectLst/>
                <a:uLnTx/>
                <a:uFillTx/>
                <a:latin typeface="Comic Sans MS" pitchFamily="66" charset="0"/>
                <a:ea typeface="+mn-ea"/>
                <a:cs typeface="+mn-cs"/>
              </a:rPr>
              <a:t>mezial</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ve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distal</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köklerin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lingual</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veya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bukkal</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yüzeylerinin birleşmesi ile (füzyonlaşması) oluşur. Bu birleşmenin köklerin şekil ve sayısını belirleyen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Hertwig</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epitel</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tabakasının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bifurkasyon</a:t>
            </a:r>
            <a:r>
              <a:rPr kumimoji="0" lang="tr-TR" sz="2400" b="1" i="0" u="none" strike="noStrike" kern="0" cap="none" spc="0" normalizeH="0" noProof="0" dirty="0" smtClean="0">
                <a:ln>
                  <a:noFill/>
                </a:ln>
                <a:solidFill>
                  <a:schemeClr val="tx1"/>
                </a:solidFill>
                <a:effectLst/>
                <a:uLnTx/>
                <a:uFillTx/>
                <a:latin typeface="Comic Sans MS" pitchFamily="66" charset="0"/>
                <a:ea typeface="+mn-ea"/>
                <a:cs typeface="+mn-cs"/>
              </a:rPr>
              <a:t> noktasında tam </a:t>
            </a:r>
            <a:r>
              <a:rPr kumimoji="0" lang="tr-TR" sz="2400" b="1" i="0" u="none" strike="noStrike" kern="0" cap="none" spc="0" normalizeH="0" noProof="0" dirty="0" err="1" smtClean="0">
                <a:ln>
                  <a:noFill/>
                </a:ln>
                <a:solidFill>
                  <a:schemeClr val="tx1"/>
                </a:solidFill>
                <a:effectLst/>
                <a:uLnTx/>
                <a:uFillTx/>
                <a:latin typeface="Comic Sans MS" pitchFamily="66" charset="0"/>
                <a:ea typeface="+mn-ea"/>
                <a:cs typeface="+mn-cs"/>
              </a:rPr>
              <a:t>ayırışamaması</a:t>
            </a:r>
            <a:r>
              <a:rPr lang="tr-TR" b="1" kern="0" dirty="0" err="1" smtClean="0"/>
              <a:t>yla</a:t>
            </a:r>
            <a:r>
              <a:rPr lang="tr-TR" b="1" kern="0" dirty="0" smtClean="0"/>
              <a:t> veya köklerin arasında </a:t>
            </a:r>
            <a:r>
              <a:rPr lang="tr-TR" b="1" kern="0" dirty="0" err="1" smtClean="0"/>
              <a:t>sement</a:t>
            </a:r>
            <a:r>
              <a:rPr lang="tr-TR" b="1" kern="0" dirty="0" smtClean="0"/>
              <a:t> birikmesi ile oluştuğu düşünülmektedir.</a:t>
            </a:r>
            <a:endParaRPr kumimoji="0" lang="tr-TR" sz="2400" b="1" i="0" u="none" strike="noStrike" kern="0" cap="none" spc="0" normalizeH="0" baseline="0" noProof="0" dirty="0" smtClean="0">
              <a:ln>
                <a:noFill/>
              </a:ln>
              <a:solidFill>
                <a:schemeClr val="tx1"/>
              </a:solidFill>
              <a:effectLst/>
              <a:uLnTx/>
              <a:uFillTx/>
              <a:latin typeface="Comic Sans MS" pitchFamily="66"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323850" y="260350"/>
            <a:ext cx="3333750" cy="3352800"/>
          </a:xfrm>
          <a:prstGeom prst="rect">
            <a:avLst/>
          </a:prstGeom>
          <a:noFill/>
          <a:ln w="9525">
            <a:noFill/>
            <a:miter lim="800000"/>
            <a:headEnd/>
            <a:tailEnd/>
          </a:ln>
        </p:spPr>
      </p:pic>
      <p:pic>
        <p:nvPicPr>
          <p:cNvPr id="47107" name="Picture 3"/>
          <p:cNvPicPr>
            <a:picLocks noChangeAspect="1" noChangeArrowheads="1"/>
          </p:cNvPicPr>
          <p:nvPr/>
        </p:nvPicPr>
        <p:blipFill>
          <a:blip r:embed="rId3"/>
          <a:srcRect/>
          <a:stretch>
            <a:fillRect/>
          </a:stretch>
        </p:blipFill>
        <p:spPr bwMode="auto">
          <a:xfrm>
            <a:off x="4029075" y="1196975"/>
            <a:ext cx="5006975" cy="4724400"/>
          </a:xfrm>
          <a:prstGeom prst="rect">
            <a:avLst/>
          </a:prstGeom>
          <a:noFill/>
          <a:ln w="9525">
            <a:noFill/>
            <a:miter lim="800000"/>
            <a:headEnd/>
            <a:tailEnd/>
          </a:ln>
        </p:spPr>
      </p:pic>
      <p:pic>
        <p:nvPicPr>
          <p:cNvPr id="47108" name="Picture 5" descr="C-shaped chamber floor showing a complete C-shaped root-canal orifice in the formof a deep trough connecting the distal, mesiobuccal andmesiolingual canal orifices"/>
          <p:cNvPicPr>
            <a:picLocks noChangeAspect="1" noChangeArrowheads="1"/>
          </p:cNvPicPr>
          <p:nvPr/>
        </p:nvPicPr>
        <p:blipFill>
          <a:blip r:embed="rId4"/>
          <a:srcRect/>
          <a:stretch>
            <a:fillRect/>
          </a:stretch>
        </p:blipFill>
        <p:spPr bwMode="auto">
          <a:xfrm>
            <a:off x="107950" y="3716338"/>
            <a:ext cx="3827463" cy="2665412"/>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p:cNvSpPr>
            <a:spLocks noChangeArrowheads="1"/>
          </p:cNvSpPr>
          <p:nvPr/>
        </p:nvSpPr>
        <p:spPr bwMode="auto">
          <a:xfrm>
            <a:off x="755650" y="1773238"/>
            <a:ext cx="7772400" cy="1143000"/>
          </a:xfrm>
          <a:prstGeom prst="rect">
            <a:avLst/>
          </a:prstGeom>
          <a:noFill/>
          <a:ln w="9525">
            <a:noFill/>
            <a:miter lim="800000"/>
            <a:headEnd/>
            <a:tailEnd/>
          </a:ln>
          <a:effectLst/>
        </p:spPr>
        <p:txBody>
          <a:bodyPr lIns="92075" tIns="46038" rIns="92075" bIns="46038" anchor="ctr"/>
          <a:lstStyle/>
          <a:p>
            <a:pPr algn="ctr">
              <a:defRPr/>
            </a:pPr>
            <a:r>
              <a:rPr lang="tr-TR" sz="6000" b="1" dirty="0">
                <a:solidFill>
                  <a:schemeClr val="tx2"/>
                </a:solidFill>
                <a:effectLst>
                  <a:outerShdw blurRad="38100" dist="38100" dir="2700000" algn="tl">
                    <a:srgbClr val="000000"/>
                  </a:outerShdw>
                </a:effectLst>
              </a:rPr>
              <a:t>ÜST MOLAR DİŞ</a:t>
            </a:r>
            <a:br>
              <a:rPr lang="tr-TR" sz="6000" b="1" dirty="0">
                <a:solidFill>
                  <a:schemeClr val="tx2"/>
                </a:solidFill>
                <a:effectLst>
                  <a:outerShdw blurRad="38100" dist="38100" dir="2700000" algn="tl">
                    <a:srgbClr val="000000"/>
                  </a:outerShdw>
                </a:effectLst>
              </a:rPr>
            </a:br>
            <a:r>
              <a:rPr lang="tr-TR" sz="6000" b="1" dirty="0">
                <a:solidFill>
                  <a:schemeClr val="tx2"/>
                </a:solidFill>
                <a:effectLst>
                  <a:outerShdw blurRad="38100" dist="38100" dir="2700000" algn="tl">
                    <a:srgbClr val="000000"/>
                  </a:outerShdw>
                </a:effectLst>
              </a:rPr>
              <a:t>VİDEO</a:t>
            </a:r>
          </a:p>
        </p:txBody>
      </p:sp>
      <p:sp>
        <p:nvSpPr>
          <p:cNvPr id="48131" name="Text Box 4"/>
          <p:cNvSpPr txBox="1">
            <a:spLocks noChangeArrowheads="1"/>
          </p:cNvSpPr>
          <p:nvPr/>
        </p:nvSpPr>
        <p:spPr bwMode="auto">
          <a:xfrm>
            <a:off x="1476375" y="4005263"/>
            <a:ext cx="5953125" cy="1736725"/>
          </a:xfrm>
          <a:prstGeom prst="rect">
            <a:avLst/>
          </a:prstGeom>
          <a:noFill/>
          <a:ln w="9525">
            <a:noFill/>
            <a:miter lim="800000"/>
            <a:headEnd/>
            <a:tailEnd/>
          </a:ln>
        </p:spPr>
        <p:txBody>
          <a:bodyPr wrap="none">
            <a:spAutoFit/>
          </a:bodyPr>
          <a:lstStyle/>
          <a:p>
            <a:pPr algn="ctr"/>
            <a:r>
              <a:rPr lang="tr-TR" sz="5400" b="1">
                <a:solidFill>
                  <a:schemeClr val="tx2"/>
                </a:solidFill>
              </a:rPr>
              <a:t>ALT MOLAR DİŞ</a:t>
            </a:r>
          </a:p>
          <a:p>
            <a:pPr algn="ctr"/>
            <a:r>
              <a:rPr lang="tr-TR" sz="5400" b="1">
                <a:solidFill>
                  <a:schemeClr val="tx2"/>
                </a:solidFill>
              </a:rPr>
              <a:t>VİDEO</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DSC06774"/>
          <p:cNvPicPr>
            <a:picLocks noGrp="1" noChangeAspect="1" noChangeArrowheads="1"/>
          </p:cNvPicPr>
          <p:nvPr>
            <p:ph type="body" idx="1"/>
          </p:nvPr>
        </p:nvPicPr>
        <p:blipFill>
          <a:blip r:embed="rId2">
            <a:lum contrast="24000"/>
          </a:blip>
          <a:srcRect l="33949" t="19606" r="31580" b="9035"/>
          <a:stretch>
            <a:fillRect/>
          </a:stretch>
        </p:blipFill>
        <p:spPr>
          <a:xfrm>
            <a:off x="1547813" y="476250"/>
            <a:ext cx="2016125" cy="2663825"/>
          </a:xfrm>
          <a:noFill/>
          <a:ln w="76200">
            <a:solidFill>
              <a:srgbClr val="000000"/>
            </a:solidFill>
          </a:ln>
        </p:spPr>
      </p:pic>
      <p:pic>
        <p:nvPicPr>
          <p:cNvPr id="49155" name="Picture 5" descr="DSC06776"/>
          <p:cNvPicPr>
            <a:picLocks noChangeAspect="1" noChangeArrowheads="1"/>
          </p:cNvPicPr>
          <p:nvPr/>
        </p:nvPicPr>
        <p:blipFill>
          <a:blip r:embed="rId3">
            <a:lum contrast="36000"/>
          </a:blip>
          <a:srcRect l="29808" t="17717" r="35921" b="12491"/>
          <a:stretch>
            <a:fillRect/>
          </a:stretch>
        </p:blipFill>
        <p:spPr bwMode="auto">
          <a:xfrm>
            <a:off x="5003800" y="549275"/>
            <a:ext cx="2255838" cy="2592388"/>
          </a:xfrm>
          <a:prstGeom prst="rect">
            <a:avLst/>
          </a:prstGeom>
          <a:noFill/>
          <a:ln w="76200">
            <a:solidFill>
              <a:srgbClr val="000000"/>
            </a:solidFill>
            <a:miter lim="800000"/>
            <a:headEnd/>
            <a:tailEnd/>
          </a:ln>
        </p:spPr>
      </p:pic>
      <p:pic>
        <p:nvPicPr>
          <p:cNvPr id="49156" name="Picture 6" descr="DSC06777"/>
          <p:cNvPicPr>
            <a:picLocks noChangeAspect="1" noChangeArrowheads="1"/>
          </p:cNvPicPr>
          <p:nvPr/>
        </p:nvPicPr>
        <p:blipFill>
          <a:blip r:embed="rId4"/>
          <a:srcRect l="37802" t="12491" r="32066" b="12491"/>
          <a:stretch>
            <a:fillRect/>
          </a:stretch>
        </p:blipFill>
        <p:spPr bwMode="auto">
          <a:xfrm>
            <a:off x="1547813" y="3573463"/>
            <a:ext cx="1944687" cy="2808287"/>
          </a:xfrm>
          <a:prstGeom prst="rect">
            <a:avLst/>
          </a:prstGeom>
          <a:noFill/>
          <a:ln w="76200">
            <a:solidFill>
              <a:srgbClr val="000000"/>
            </a:solidFill>
            <a:miter lim="800000"/>
            <a:headEnd/>
            <a:tailEnd/>
          </a:ln>
        </p:spPr>
      </p:pic>
      <p:pic>
        <p:nvPicPr>
          <p:cNvPr id="49157" name="Picture 7" descr="DSC06778"/>
          <p:cNvPicPr>
            <a:picLocks noChangeAspect="1" noChangeArrowheads="1"/>
          </p:cNvPicPr>
          <p:nvPr/>
        </p:nvPicPr>
        <p:blipFill>
          <a:blip r:embed="rId5">
            <a:lum contrast="24000"/>
          </a:blip>
          <a:srcRect l="30118" t="12491" r="36319" b="11102"/>
          <a:stretch>
            <a:fillRect/>
          </a:stretch>
        </p:blipFill>
        <p:spPr bwMode="auto">
          <a:xfrm>
            <a:off x="5003800" y="3500438"/>
            <a:ext cx="2160588" cy="2881312"/>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DSC06779"/>
          <p:cNvPicPr>
            <a:picLocks noGrp="1" noChangeAspect="1" noChangeArrowheads="1"/>
          </p:cNvPicPr>
          <p:nvPr>
            <p:ph type="body" idx="1"/>
          </p:nvPr>
        </p:nvPicPr>
        <p:blipFill>
          <a:blip r:embed="rId2">
            <a:lum contrast="36000"/>
          </a:blip>
          <a:srcRect l="36031" t="21349" r="33949" b="12491"/>
          <a:stretch>
            <a:fillRect/>
          </a:stretch>
        </p:blipFill>
        <p:spPr>
          <a:xfrm>
            <a:off x="1547813" y="333375"/>
            <a:ext cx="2112962" cy="2951163"/>
          </a:xfrm>
          <a:noFill/>
          <a:ln w="76200">
            <a:solidFill>
              <a:srgbClr val="000000"/>
            </a:solidFill>
          </a:ln>
        </p:spPr>
      </p:pic>
      <p:pic>
        <p:nvPicPr>
          <p:cNvPr id="50179" name="Picture 5" descr="DSC06780"/>
          <p:cNvPicPr>
            <a:picLocks noChangeAspect="1" noChangeArrowheads="1"/>
          </p:cNvPicPr>
          <p:nvPr/>
        </p:nvPicPr>
        <p:blipFill>
          <a:blip r:embed="rId3">
            <a:lum contrast="12000"/>
          </a:blip>
          <a:srcRect l="31912" t="9833" r="33838" b="15355"/>
          <a:stretch>
            <a:fillRect/>
          </a:stretch>
        </p:blipFill>
        <p:spPr bwMode="auto">
          <a:xfrm>
            <a:off x="4859338" y="333375"/>
            <a:ext cx="2139950" cy="2951163"/>
          </a:xfrm>
          <a:prstGeom prst="rect">
            <a:avLst/>
          </a:prstGeom>
          <a:noFill/>
          <a:ln w="76200">
            <a:solidFill>
              <a:srgbClr val="000000"/>
            </a:solidFill>
            <a:miter lim="800000"/>
            <a:headEnd/>
            <a:tailEnd/>
          </a:ln>
        </p:spPr>
      </p:pic>
      <p:pic>
        <p:nvPicPr>
          <p:cNvPr id="50180" name="Picture 6" descr="DSC06780"/>
          <p:cNvPicPr>
            <a:picLocks noChangeAspect="1" noChangeArrowheads="1"/>
          </p:cNvPicPr>
          <p:nvPr/>
        </p:nvPicPr>
        <p:blipFill>
          <a:blip r:embed="rId3">
            <a:lum contrast="12000"/>
          </a:blip>
          <a:srcRect l="31912" t="9833" r="33838" b="15355"/>
          <a:stretch>
            <a:fillRect/>
          </a:stretch>
        </p:blipFill>
        <p:spPr bwMode="auto">
          <a:xfrm>
            <a:off x="1547813" y="3573463"/>
            <a:ext cx="2093912" cy="3054350"/>
          </a:xfrm>
          <a:prstGeom prst="rect">
            <a:avLst/>
          </a:prstGeom>
          <a:noFill/>
          <a:ln w="76200">
            <a:solidFill>
              <a:srgbClr val="000000"/>
            </a:solidFill>
            <a:miter lim="800000"/>
            <a:headEnd/>
            <a:tailEnd/>
          </a:ln>
        </p:spPr>
      </p:pic>
      <p:pic>
        <p:nvPicPr>
          <p:cNvPr id="50181" name="Picture 7" descr="DSC06781"/>
          <p:cNvPicPr>
            <a:picLocks noChangeAspect="1" noChangeArrowheads="1"/>
          </p:cNvPicPr>
          <p:nvPr/>
        </p:nvPicPr>
        <p:blipFill>
          <a:blip r:embed="rId4">
            <a:lum contrast="18000"/>
          </a:blip>
          <a:srcRect l="35455" t="17717" r="36917" b="16151"/>
          <a:stretch>
            <a:fillRect/>
          </a:stretch>
        </p:blipFill>
        <p:spPr bwMode="auto">
          <a:xfrm>
            <a:off x="4859338" y="3644900"/>
            <a:ext cx="2089150" cy="2952750"/>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2 İçerik Yer Tutucusu"/>
          <p:cNvSpPr>
            <a:spLocks noGrp="1"/>
          </p:cNvSpPr>
          <p:nvPr>
            <p:ph idx="1"/>
          </p:nvPr>
        </p:nvSpPr>
        <p:spPr>
          <a:xfrm>
            <a:off x="3500430" y="285728"/>
            <a:ext cx="5643570" cy="6357937"/>
          </a:xfrm>
        </p:spPr>
        <p:txBody>
          <a:bodyPr/>
          <a:lstStyle/>
          <a:p>
            <a:pPr algn="just"/>
            <a:r>
              <a:rPr lang="tr-TR" sz="1600" b="1" u="sng" dirty="0" smtClean="0"/>
              <a:t>1-Simetri kuralı (1):</a:t>
            </a:r>
            <a:r>
              <a:rPr lang="tr-TR" sz="1600" b="1" dirty="0" smtClean="0"/>
              <a:t> kök kanal ağızları, </a:t>
            </a:r>
            <a:r>
              <a:rPr lang="tr-TR" sz="1600" b="1" dirty="0" err="1" smtClean="0"/>
              <a:t>pulpa</a:t>
            </a:r>
            <a:r>
              <a:rPr lang="tr-TR" sz="1600" b="1" dirty="0" smtClean="0"/>
              <a:t> odasının tabanın merkezinde bir baştan diğer başa </a:t>
            </a:r>
            <a:r>
              <a:rPr lang="tr-TR" sz="1600" b="1" dirty="0" err="1" smtClean="0"/>
              <a:t>mesio</a:t>
            </a:r>
            <a:r>
              <a:rPr lang="tr-TR" sz="1600" b="1" dirty="0" smtClean="0"/>
              <a:t>-</a:t>
            </a:r>
            <a:r>
              <a:rPr lang="tr-TR" sz="1600" b="1" dirty="0" err="1" smtClean="0"/>
              <a:t>distal</a:t>
            </a:r>
            <a:r>
              <a:rPr lang="tr-TR" sz="1600" b="1" dirty="0" smtClean="0"/>
              <a:t> yönde çizilen çizgiye eşit uzaklıktadır. (Üst çene </a:t>
            </a:r>
            <a:r>
              <a:rPr lang="tr-TR" sz="1600" b="1" dirty="0" err="1" smtClean="0"/>
              <a:t>molar</a:t>
            </a:r>
            <a:r>
              <a:rPr lang="tr-TR" sz="1600" b="1" dirty="0" smtClean="0"/>
              <a:t> dişler hariç)</a:t>
            </a:r>
          </a:p>
          <a:p>
            <a:pPr algn="just"/>
            <a:r>
              <a:rPr lang="tr-TR" sz="1600" b="1" u="sng" dirty="0" smtClean="0"/>
              <a:t>2-Simetri kuralı (2):</a:t>
            </a:r>
            <a:r>
              <a:rPr lang="tr-TR" sz="1600" b="1" dirty="0" smtClean="0"/>
              <a:t> kök kanal ağızları, </a:t>
            </a:r>
            <a:r>
              <a:rPr lang="tr-TR" sz="1600" b="1" dirty="0" err="1" smtClean="0"/>
              <a:t>pulpa</a:t>
            </a:r>
            <a:r>
              <a:rPr lang="tr-TR" sz="1600" b="1" dirty="0" smtClean="0"/>
              <a:t> odasının tabanın merkezinde bir baştan diğer başa </a:t>
            </a:r>
            <a:r>
              <a:rPr lang="tr-TR" sz="1600" b="1" dirty="0" err="1" smtClean="0"/>
              <a:t>mesio</a:t>
            </a:r>
            <a:r>
              <a:rPr lang="tr-TR" sz="1600" b="1" dirty="0" smtClean="0"/>
              <a:t>-</a:t>
            </a:r>
            <a:r>
              <a:rPr lang="tr-TR" sz="1600" b="1" dirty="0" err="1" smtClean="0"/>
              <a:t>distal</a:t>
            </a:r>
            <a:r>
              <a:rPr lang="tr-TR" sz="1600" b="1" dirty="0" smtClean="0"/>
              <a:t> yönde çizilen hatta dik olan hat boyunca uzanır. (Üst çene </a:t>
            </a:r>
            <a:r>
              <a:rPr lang="tr-TR" sz="1600" b="1" dirty="0" err="1" smtClean="0"/>
              <a:t>molar</a:t>
            </a:r>
            <a:r>
              <a:rPr lang="tr-TR" sz="1600" b="1" dirty="0" smtClean="0"/>
              <a:t> dişler hariç)</a:t>
            </a:r>
          </a:p>
          <a:p>
            <a:pPr algn="just"/>
            <a:r>
              <a:rPr lang="tr-TR" sz="1600" b="1" u="sng" dirty="0" smtClean="0"/>
              <a:t>3-Renk </a:t>
            </a:r>
            <a:r>
              <a:rPr lang="tr-TR" sz="1600" b="1" u="sng" dirty="0" err="1" smtClean="0"/>
              <a:t>değiişikliği</a:t>
            </a:r>
            <a:r>
              <a:rPr lang="tr-TR" sz="1600" b="1" u="sng" dirty="0" smtClean="0"/>
              <a:t> kuralı:</a:t>
            </a:r>
            <a:r>
              <a:rPr lang="tr-TR" sz="1600" b="1" dirty="0" smtClean="0"/>
              <a:t> </a:t>
            </a:r>
            <a:r>
              <a:rPr lang="tr-TR" sz="1600" b="1" dirty="0" err="1" smtClean="0"/>
              <a:t>Pulpa</a:t>
            </a:r>
            <a:r>
              <a:rPr lang="tr-TR" sz="1600" b="1" dirty="0" smtClean="0"/>
              <a:t> odasının tabanın rengi her zaman duvarlardan daha koyudur.</a:t>
            </a:r>
          </a:p>
          <a:p>
            <a:pPr algn="just"/>
            <a:r>
              <a:rPr lang="tr-TR" sz="1600" b="1" u="sng" dirty="0" smtClean="0"/>
              <a:t>4-Kök kanal </a:t>
            </a:r>
            <a:r>
              <a:rPr lang="tr-TR" sz="1600" b="1" u="sng" dirty="0" err="1" smtClean="0"/>
              <a:t>ağızının</a:t>
            </a:r>
            <a:r>
              <a:rPr lang="tr-TR" sz="1600" b="1" u="sng" dirty="0" smtClean="0"/>
              <a:t> konumu kuralı (1):</a:t>
            </a:r>
            <a:r>
              <a:rPr lang="tr-TR" sz="1600" b="1" dirty="0" smtClean="0"/>
              <a:t> Kök kanal ağızları daima taban ile duvarların birleşim yerinde konumlanır.</a:t>
            </a:r>
          </a:p>
          <a:p>
            <a:pPr algn="just"/>
            <a:r>
              <a:rPr lang="tr-TR" sz="1600" b="1" u="sng" dirty="0" smtClean="0"/>
              <a:t>5-Kök kanal </a:t>
            </a:r>
            <a:r>
              <a:rPr lang="tr-TR" sz="1600" b="1" u="sng" dirty="0" err="1" smtClean="0"/>
              <a:t>ağızının</a:t>
            </a:r>
            <a:r>
              <a:rPr lang="tr-TR" sz="1600" b="1" u="sng" dirty="0" smtClean="0"/>
              <a:t> konumu kuralı (2):</a:t>
            </a:r>
            <a:r>
              <a:rPr lang="tr-TR" sz="1600" b="1" dirty="0" smtClean="0"/>
              <a:t> Kök kanal ağızları daima taban ile duvarların  birleşim açısında konumlanır.</a:t>
            </a:r>
          </a:p>
          <a:p>
            <a:pPr algn="just"/>
            <a:r>
              <a:rPr lang="tr-TR" sz="1600" b="1" u="sng" dirty="0" smtClean="0"/>
              <a:t>6-Kök kanal </a:t>
            </a:r>
            <a:r>
              <a:rPr lang="tr-TR" sz="1600" b="1" u="sng" dirty="0" err="1" smtClean="0"/>
              <a:t>ağızının</a:t>
            </a:r>
            <a:r>
              <a:rPr lang="tr-TR" sz="1600" b="1" u="sng" dirty="0" smtClean="0"/>
              <a:t> konumu kuralı (3): </a:t>
            </a:r>
            <a:r>
              <a:rPr lang="tr-TR" sz="1600" b="1" dirty="0" smtClean="0"/>
              <a:t>Kök kanal ağızları daima kökün gelişimsel füzyon hattı bitiminde konumlanır.</a:t>
            </a:r>
          </a:p>
          <a:p>
            <a:pPr algn="just"/>
            <a:endParaRPr lang="tr-TR" sz="1600" b="1" dirty="0" smtClean="0"/>
          </a:p>
          <a:p>
            <a:pPr algn="just"/>
            <a:r>
              <a:rPr lang="tr-TR" sz="1600" b="1" dirty="0" smtClean="0"/>
              <a:t>Bu kurallar incelenen dişlerin %95’i için geçerlidir. Örneğin; alt çene 2.</a:t>
            </a:r>
            <a:r>
              <a:rPr lang="tr-TR" sz="1600" b="1" dirty="0" err="1" smtClean="0"/>
              <a:t>molar</a:t>
            </a:r>
            <a:r>
              <a:rPr lang="tr-TR" sz="1600" b="1" dirty="0" smtClean="0"/>
              <a:t> dişlerin %5’inde C kanallar görünmesi nedeniyle bu kurallar geçerli değildir. </a:t>
            </a:r>
          </a:p>
          <a:p>
            <a:pPr algn="just"/>
            <a:endParaRPr lang="tr-TR" sz="1800" dirty="0" smtClean="0"/>
          </a:p>
        </p:txBody>
      </p:sp>
      <p:pic>
        <p:nvPicPr>
          <p:cNvPr id="3" name="Picture 3"/>
          <p:cNvPicPr>
            <a:picLocks noChangeAspect="1" noChangeArrowheads="1"/>
          </p:cNvPicPr>
          <p:nvPr/>
        </p:nvPicPr>
        <p:blipFill>
          <a:blip r:embed="rId2"/>
          <a:srcRect l="12740" t="12136"/>
          <a:stretch>
            <a:fillRect/>
          </a:stretch>
        </p:blipFill>
        <p:spPr bwMode="auto">
          <a:xfrm>
            <a:off x="142844" y="1714488"/>
            <a:ext cx="3429024" cy="28496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SC06782"/>
          <p:cNvPicPr>
            <a:picLocks noGrp="1" noChangeAspect="1" noChangeArrowheads="1"/>
          </p:cNvPicPr>
          <p:nvPr>
            <p:ph type="body" idx="1"/>
          </p:nvPr>
        </p:nvPicPr>
        <p:blipFill>
          <a:blip r:embed="rId2"/>
          <a:srcRect l="30695" t="23711" r="33949" b="14085"/>
          <a:stretch>
            <a:fillRect/>
          </a:stretch>
        </p:blipFill>
        <p:spPr>
          <a:xfrm>
            <a:off x="1547813" y="260350"/>
            <a:ext cx="2109787" cy="2881313"/>
          </a:xfrm>
          <a:noFill/>
          <a:ln w="76200">
            <a:solidFill>
              <a:srgbClr val="000000"/>
            </a:solidFill>
          </a:ln>
        </p:spPr>
      </p:pic>
      <p:pic>
        <p:nvPicPr>
          <p:cNvPr id="51203" name="Picture 5" descr="DSC06783"/>
          <p:cNvPicPr>
            <a:picLocks noChangeAspect="1" noChangeArrowheads="1"/>
          </p:cNvPicPr>
          <p:nvPr/>
        </p:nvPicPr>
        <p:blipFill>
          <a:blip r:embed="rId3">
            <a:lum contrast="36000"/>
          </a:blip>
          <a:srcRect l="33351" t="16151" r="33351" b="10629"/>
          <a:stretch>
            <a:fillRect/>
          </a:stretch>
        </p:blipFill>
        <p:spPr bwMode="auto">
          <a:xfrm>
            <a:off x="4787900" y="3500438"/>
            <a:ext cx="1997075" cy="3095625"/>
          </a:xfrm>
          <a:prstGeom prst="rect">
            <a:avLst/>
          </a:prstGeom>
          <a:noFill/>
          <a:ln w="76200">
            <a:solidFill>
              <a:srgbClr val="000000"/>
            </a:solidFill>
            <a:miter lim="800000"/>
            <a:headEnd/>
            <a:tailEnd/>
          </a:ln>
        </p:spPr>
      </p:pic>
      <p:pic>
        <p:nvPicPr>
          <p:cNvPr id="51204" name="Picture 6" descr="DSC06784"/>
          <p:cNvPicPr>
            <a:picLocks noChangeAspect="1" noChangeArrowheads="1"/>
          </p:cNvPicPr>
          <p:nvPr/>
        </p:nvPicPr>
        <p:blipFill>
          <a:blip r:embed="rId4">
            <a:lum contrast="24000"/>
          </a:blip>
          <a:srcRect l="38091" t="23711" r="33263" b="14085"/>
          <a:stretch>
            <a:fillRect/>
          </a:stretch>
        </p:blipFill>
        <p:spPr bwMode="auto">
          <a:xfrm>
            <a:off x="1619250" y="3500438"/>
            <a:ext cx="2089150" cy="2963862"/>
          </a:xfrm>
          <a:prstGeom prst="rect">
            <a:avLst/>
          </a:prstGeom>
          <a:noFill/>
          <a:ln w="76200">
            <a:solidFill>
              <a:srgbClr val="000000"/>
            </a:solidFill>
            <a:miter lim="800000"/>
            <a:headEnd/>
            <a:tailEnd/>
          </a:ln>
        </p:spPr>
      </p:pic>
      <p:pic>
        <p:nvPicPr>
          <p:cNvPr id="51205" name="Picture 7" descr="DSC06785"/>
          <p:cNvPicPr>
            <a:picLocks noChangeAspect="1" noChangeArrowheads="1"/>
          </p:cNvPicPr>
          <p:nvPr/>
        </p:nvPicPr>
        <p:blipFill>
          <a:blip r:embed="rId5">
            <a:lum contrast="30000"/>
          </a:blip>
          <a:srcRect l="34149" t="12491" r="33949" b="1181"/>
          <a:stretch>
            <a:fillRect/>
          </a:stretch>
        </p:blipFill>
        <p:spPr bwMode="auto">
          <a:xfrm>
            <a:off x="4787900" y="260350"/>
            <a:ext cx="2008188" cy="2879725"/>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DSC06786"/>
          <p:cNvPicPr>
            <a:picLocks noGrp="1" noChangeAspect="1" noChangeArrowheads="1"/>
          </p:cNvPicPr>
          <p:nvPr>
            <p:ph type="body" idx="1"/>
          </p:nvPr>
        </p:nvPicPr>
        <p:blipFill>
          <a:blip r:embed="rId2">
            <a:lum contrast="24000"/>
          </a:blip>
          <a:srcRect l="35921" t="12491" r="39264" b="16151"/>
          <a:stretch>
            <a:fillRect/>
          </a:stretch>
        </p:blipFill>
        <p:spPr>
          <a:xfrm>
            <a:off x="395288" y="260350"/>
            <a:ext cx="2735262" cy="3529013"/>
          </a:xfrm>
          <a:noFill/>
          <a:ln w="76200">
            <a:solidFill>
              <a:srgbClr val="000000"/>
            </a:solidFill>
          </a:ln>
        </p:spPr>
      </p:pic>
      <p:pic>
        <p:nvPicPr>
          <p:cNvPr id="52227" name="Picture 5" descr="DSC06787"/>
          <p:cNvPicPr>
            <a:picLocks noChangeAspect="1" noChangeArrowheads="1"/>
          </p:cNvPicPr>
          <p:nvPr/>
        </p:nvPicPr>
        <p:blipFill>
          <a:blip r:embed="rId3">
            <a:lum contrast="24000"/>
          </a:blip>
          <a:srcRect l="38091" t="16151" r="35323" b="16919"/>
          <a:stretch>
            <a:fillRect/>
          </a:stretch>
        </p:blipFill>
        <p:spPr bwMode="auto">
          <a:xfrm>
            <a:off x="5867400" y="333375"/>
            <a:ext cx="2600325" cy="3455988"/>
          </a:xfrm>
          <a:prstGeom prst="rect">
            <a:avLst/>
          </a:prstGeom>
          <a:noFill/>
          <a:ln w="76200">
            <a:solidFill>
              <a:srgbClr val="000000"/>
            </a:solidFill>
            <a:miter lim="800000"/>
            <a:headEnd/>
            <a:tailEnd/>
          </a:ln>
        </p:spPr>
      </p:pic>
      <p:pic>
        <p:nvPicPr>
          <p:cNvPr id="52228" name="Picture 6" descr="DSC06788"/>
          <p:cNvPicPr>
            <a:picLocks noChangeAspect="1" noChangeArrowheads="1"/>
          </p:cNvPicPr>
          <p:nvPr/>
        </p:nvPicPr>
        <p:blipFill>
          <a:blip r:embed="rId4">
            <a:lum contrast="24000"/>
          </a:blip>
          <a:srcRect l="37115" t="12491" r="36917" b="20079"/>
          <a:stretch>
            <a:fillRect/>
          </a:stretch>
        </p:blipFill>
        <p:spPr bwMode="auto">
          <a:xfrm>
            <a:off x="3563938" y="3789363"/>
            <a:ext cx="1806575" cy="2816225"/>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55650" y="2205038"/>
            <a:ext cx="7772400" cy="1143000"/>
          </a:xfrm>
        </p:spPr>
        <p:txBody>
          <a:bodyPr/>
          <a:lstStyle/>
          <a:p>
            <a:pPr eaLnBrk="1" hangingPunct="1">
              <a:defRPr/>
            </a:pPr>
            <a:r>
              <a:rPr lang="tr-TR" b="1" smtClean="0">
                <a:latin typeface="Comic Sans MS" pitchFamily="66" charset="0"/>
              </a:rPr>
              <a:t>KOMPLİKASYONLAR</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Grp="1" noChangeArrowheads="1"/>
          </p:cNvSpPr>
          <p:nvPr>
            <p:ph type="body" idx="1"/>
          </p:nvPr>
        </p:nvSpPr>
        <p:spPr/>
        <p:txBody>
          <a:bodyPr/>
          <a:lstStyle/>
          <a:p>
            <a:pPr eaLnBrk="1" hangingPunct="1">
              <a:lnSpc>
                <a:spcPct val="80000"/>
              </a:lnSpc>
              <a:buClr>
                <a:schemeClr val="hlink"/>
              </a:buClr>
              <a:buFont typeface="Wingdings" pitchFamily="2" charset="2"/>
              <a:buChar char="Ø"/>
            </a:pPr>
            <a:r>
              <a:rPr lang="tr-TR" sz="2400" b="1" smtClean="0">
                <a:solidFill>
                  <a:schemeClr val="folHlink"/>
                </a:solidFill>
                <a:latin typeface="Comic Sans MS" pitchFamily="66" charset="0"/>
              </a:rPr>
              <a:t>A</a:t>
            </a:r>
            <a:r>
              <a:rPr lang="tr-TR" sz="2400" b="1" smtClean="0">
                <a:latin typeface="Comic Sans MS" pitchFamily="66" charset="0"/>
              </a:rPr>
              <a:t>-Basamak oluşumu</a:t>
            </a:r>
          </a:p>
          <a:p>
            <a:pPr eaLnBrk="1" hangingPunct="1">
              <a:lnSpc>
                <a:spcPct val="80000"/>
              </a:lnSpc>
              <a:buClr>
                <a:schemeClr val="hlink"/>
              </a:buClr>
              <a:buFont typeface="Wingdings" pitchFamily="2" charset="2"/>
              <a:buChar char="Ø"/>
            </a:pPr>
            <a:r>
              <a:rPr lang="tr-TR" sz="2400" b="1" smtClean="0">
                <a:solidFill>
                  <a:schemeClr val="folHlink"/>
                </a:solidFill>
                <a:latin typeface="Comic Sans MS" pitchFamily="66" charset="0"/>
              </a:rPr>
              <a:t>B</a:t>
            </a:r>
            <a:r>
              <a:rPr lang="tr-TR" sz="2400" b="1" smtClean="0">
                <a:latin typeface="Comic Sans MS" pitchFamily="66" charset="0"/>
              </a:rPr>
              <a:t>-Labioservikal perforasyon</a:t>
            </a:r>
          </a:p>
          <a:p>
            <a:pPr eaLnBrk="1" hangingPunct="1">
              <a:lnSpc>
                <a:spcPct val="80000"/>
              </a:lnSpc>
              <a:buClr>
                <a:schemeClr val="hlink"/>
              </a:buClr>
              <a:buFont typeface="Wingdings" pitchFamily="2" charset="2"/>
              <a:buChar char="Ø"/>
            </a:pPr>
            <a:r>
              <a:rPr lang="tr-TR" sz="2400" b="1" smtClean="0">
                <a:solidFill>
                  <a:schemeClr val="folHlink"/>
                </a:solidFill>
                <a:latin typeface="Comic Sans MS" pitchFamily="66" charset="0"/>
              </a:rPr>
              <a:t>C</a:t>
            </a:r>
            <a:r>
              <a:rPr lang="tr-TR" sz="2400" b="1" smtClean="0">
                <a:latin typeface="Comic Sans MS" pitchFamily="66" charset="0"/>
              </a:rPr>
              <a:t>-Endodontik kavite preparasyonunda düzgün şekilde</a:t>
            </a:r>
            <a:r>
              <a:rPr lang="tr-TR" sz="2400" b="1" smtClean="0">
                <a:latin typeface="Arial" charset="0"/>
              </a:rPr>
              <a:t> </a:t>
            </a:r>
            <a:r>
              <a:rPr lang="tr-TR" sz="2400" b="1" smtClean="0">
                <a:latin typeface="Comic Sans MS" pitchFamily="66" charset="0"/>
              </a:rPr>
              <a:t>açılmaya dikkat edilmediğinden ensturman ucu bazı bölgelerde çok çalışmakta bazı bölgelerde ise hiç dokunulmadan bırakılmış alanlar kalabilmekte </a:t>
            </a:r>
          </a:p>
          <a:p>
            <a:pPr eaLnBrk="1" hangingPunct="1">
              <a:lnSpc>
                <a:spcPct val="80000"/>
              </a:lnSpc>
              <a:buClr>
                <a:schemeClr val="hlink"/>
              </a:buClr>
              <a:buFont typeface="Wingdings" pitchFamily="2" charset="2"/>
              <a:buChar char="Ø"/>
            </a:pPr>
            <a:r>
              <a:rPr lang="tr-TR" sz="2400" b="1" smtClean="0">
                <a:solidFill>
                  <a:schemeClr val="folHlink"/>
                </a:solidFill>
                <a:latin typeface="Comic Sans MS" pitchFamily="66" charset="0"/>
              </a:rPr>
              <a:t>D</a:t>
            </a:r>
            <a:r>
              <a:rPr lang="tr-TR" sz="2400" b="1" smtClean="0">
                <a:latin typeface="Comic Sans MS" pitchFamily="66" charset="0"/>
              </a:rPr>
              <a:t>-Giriş kavitesi preparasyonu gingivale yakın açıldığından ve insizale genişleme göstermediğinden pulpa debrisleri alınamayarak kronda renkleşme olur.</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p:cNvPicPr>
            <a:picLocks noChangeAspect="1" noChangeArrowheads="1"/>
          </p:cNvPicPr>
          <p:nvPr/>
        </p:nvPicPr>
        <p:blipFill>
          <a:blip r:embed="rId2"/>
          <a:srcRect/>
          <a:stretch>
            <a:fillRect/>
          </a:stretch>
        </p:blipFill>
        <p:spPr bwMode="auto">
          <a:xfrm>
            <a:off x="762000" y="685800"/>
            <a:ext cx="2438400" cy="3276600"/>
          </a:xfrm>
          <a:prstGeom prst="rect">
            <a:avLst/>
          </a:prstGeom>
          <a:noFill/>
          <a:ln w="76200">
            <a:solidFill>
              <a:srgbClr val="000000"/>
            </a:solidFill>
            <a:miter lim="800000"/>
            <a:headEnd/>
            <a:tailEnd/>
          </a:ln>
        </p:spPr>
      </p:pic>
      <p:pic>
        <p:nvPicPr>
          <p:cNvPr id="55299" name="Picture 6"/>
          <p:cNvPicPr>
            <a:picLocks noChangeAspect="1" noChangeArrowheads="1"/>
          </p:cNvPicPr>
          <p:nvPr/>
        </p:nvPicPr>
        <p:blipFill>
          <a:blip r:embed="rId3"/>
          <a:srcRect/>
          <a:stretch>
            <a:fillRect/>
          </a:stretch>
        </p:blipFill>
        <p:spPr bwMode="auto">
          <a:xfrm>
            <a:off x="5486400" y="685800"/>
            <a:ext cx="2344738" cy="3352800"/>
          </a:xfrm>
          <a:prstGeom prst="rect">
            <a:avLst/>
          </a:prstGeom>
          <a:noFill/>
          <a:ln w="76200">
            <a:solidFill>
              <a:srgbClr val="000000"/>
            </a:solidFill>
            <a:miter lim="800000"/>
            <a:headEnd/>
            <a:tailEnd/>
          </a:ln>
        </p:spPr>
      </p:pic>
      <p:sp>
        <p:nvSpPr>
          <p:cNvPr id="55300" name="Text Box 9"/>
          <p:cNvSpPr txBox="1">
            <a:spLocks noChangeArrowheads="1"/>
          </p:cNvSpPr>
          <p:nvPr/>
        </p:nvSpPr>
        <p:spPr bwMode="auto">
          <a:xfrm>
            <a:off x="457200" y="4419600"/>
            <a:ext cx="3079750" cy="457200"/>
          </a:xfrm>
          <a:prstGeom prst="rect">
            <a:avLst/>
          </a:prstGeom>
          <a:noFill/>
          <a:ln w="9525">
            <a:noFill/>
            <a:miter lim="800000"/>
            <a:headEnd/>
            <a:tailEnd/>
          </a:ln>
        </p:spPr>
        <p:txBody>
          <a:bodyPr wrap="none">
            <a:spAutoFit/>
          </a:bodyPr>
          <a:lstStyle/>
          <a:p>
            <a:r>
              <a:rPr lang="tr-TR" b="1">
                <a:solidFill>
                  <a:schemeClr val="tx2"/>
                </a:solidFill>
              </a:rPr>
              <a:t>A-Basamak oluşumu</a:t>
            </a:r>
          </a:p>
        </p:txBody>
      </p:sp>
      <p:sp>
        <p:nvSpPr>
          <p:cNvPr id="55301" name="Text Box 10"/>
          <p:cNvSpPr txBox="1">
            <a:spLocks noChangeArrowheads="1"/>
          </p:cNvSpPr>
          <p:nvPr/>
        </p:nvSpPr>
        <p:spPr bwMode="auto">
          <a:xfrm>
            <a:off x="5334000" y="4419600"/>
            <a:ext cx="3265488" cy="701675"/>
          </a:xfrm>
          <a:prstGeom prst="rect">
            <a:avLst/>
          </a:prstGeom>
          <a:noFill/>
          <a:ln w="9525">
            <a:noFill/>
            <a:miter lim="800000"/>
            <a:headEnd/>
            <a:tailEnd/>
          </a:ln>
        </p:spPr>
        <p:txBody>
          <a:bodyPr>
            <a:spAutoFit/>
          </a:bodyPr>
          <a:lstStyle/>
          <a:p>
            <a:r>
              <a:rPr lang="tr-TR" sz="2000" b="1">
                <a:solidFill>
                  <a:schemeClr val="tx2"/>
                </a:solidFill>
              </a:rPr>
              <a:t>B-Labio-servikal perforasyon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1024"/>
          <p:cNvGraphicFramePr>
            <a:graphicFrameLocks noChangeAspect="1"/>
          </p:cNvGraphicFramePr>
          <p:nvPr/>
        </p:nvGraphicFramePr>
        <p:xfrm>
          <a:off x="1143000" y="457200"/>
          <a:ext cx="2209800" cy="3048000"/>
        </p:xfrm>
        <a:graphic>
          <a:graphicData uri="http://schemas.openxmlformats.org/presentationml/2006/ole">
            <p:oleObj spid="_x0000_s1026" name="Bit Eşlem Resmi" r:id="rId3" imgW="1123810" imgH="1609524" progId="PBrush">
              <p:embed/>
            </p:oleObj>
          </a:graphicData>
        </a:graphic>
      </p:graphicFrame>
      <p:sp>
        <p:nvSpPr>
          <p:cNvPr id="1028" name="Text Box 4"/>
          <p:cNvSpPr txBox="1">
            <a:spLocks noChangeArrowheads="1"/>
          </p:cNvSpPr>
          <p:nvPr/>
        </p:nvSpPr>
        <p:spPr bwMode="auto">
          <a:xfrm>
            <a:off x="152400" y="3962400"/>
            <a:ext cx="3886200" cy="915988"/>
          </a:xfrm>
          <a:prstGeom prst="rect">
            <a:avLst/>
          </a:prstGeom>
          <a:noFill/>
          <a:ln w="9525">
            <a:noFill/>
            <a:miter lim="800000"/>
            <a:headEnd/>
            <a:tailEnd/>
          </a:ln>
        </p:spPr>
        <p:txBody>
          <a:bodyPr>
            <a:spAutoFit/>
          </a:bodyPr>
          <a:lstStyle/>
          <a:p>
            <a:r>
              <a:rPr lang="tr-TR" sz="1800" b="1">
                <a:solidFill>
                  <a:schemeClr val="tx2"/>
                </a:solidFill>
              </a:rPr>
              <a:t>C-Enstrüman ucu bazı bölgede fazla çalışmakta bazı bölgelerde hiç çalışmakta</a:t>
            </a:r>
          </a:p>
        </p:txBody>
      </p:sp>
      <p:graphicFrame>
        <p:nvGraphicFramePr>
          <p:cNvPr id="1027" name="Object 1025"/>
          <p:cNvGraphicFramePr>
            <a:graphicFrameLocks noChangeAspect="1"/>
          </p:cNvGraphicFramePr>
          <p:nvPr/>
        </p:nvGraphicFramePr>
        <p:xfrm>
          <a:off x="5334000" y="609600"/>
          <a:ext cx="2286000" cy="2895600"/>
        </p:xfrm>
        <a:graphic>
          <a:graphicData uri="http://schemas.openxmlformats.org/presentationml/2006/ole">
            <p:oleObj spid="_x0000_s1027" name="Bit Eşlem Resmi" r:id="rId4" imgW="1085714" imgH="1638529" progId="PBrush">
              <p:embed/>
            </p:oleObj>
          </a:graphicData>
        </a:graphic>
      </p:graphicFrame>
      <p:sp>
        <p:nvSpPr>
          <p:cNvPr id="1029" name="Text Box 6"/>
          <p:cNvSpPr txBox="1">
            <a:spLocks noChangeArrowheads="1"/>
          </p:cNvSpPr>
          <p:nvPr/>
        </p:nvSpPr>
        <p:spPr bwMode="auto">
          <a:xfrm>
            <a:off x="4298950" y="3962400"/>
            <a:ext cx="4845050" cy="1006475"/>
          </a:xfrm>
          <a:prstGeom prst="rect">
            <a:avLst/>
          </a:prstGeom>
          <a:noFill/>
          <a:ln w="9525">
            <a:noFill/>
            <a:miter lim="800000"/>
            <a:headEnd/>
            <a:tailEnd/>
          </a:ln>
        </p:spPr>
        <p:txBody>
          <a:bodyPr>
            <a:spAutoFit/>
          </a:bodyPr>
          <a:lstStyle/>
          <a:p>
            <a:r>
              <a:rPr lang="tr-TR" sz="2000" b="1">
                <a:solidFill>
                  <a:schemeClr val="tx2"/>
                </a:solidFill>
              </a:rPr>
              <a:t>D-Giriş kavitesi uygun açılmadığında pulpa debrisleri alınamayarak kronda renkleşme oluşabilir</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DSC06910"/>
          <p:cNvPicPr>
            <a:picLocks noChangeAspect="1" noChangeArrowheads="1"/>
          </p:cNvPicPr>
          <p:nvPr/>
        </p:nvPicPr>
        <p:blipFill>
          <a:blip r:embed="rId2"/>
          <a:srcRect l="20132" t="17461" r="28502" b="23499"/>
          <a:stretch>
            <a:fillRect/>
          </a:stretch>
        </p:blipFill>
        <p:spPr bwMode="auto">
          <a:xfrm>
            <a:off x="5003800" y="3500438"/>
            <a:ext cx="3673475" cy="3097212"/>
          </a:xfrm>
          <a:prstGeom prst="rect">
            <a:avLst/>
          </a:prstGeom>
          <a:noFill/>
          <a:ln w="76200">
            <a:solidFill>
              <a:srgbClr val="000000"/>
            </a:solidFill>
            <a:miter lim="800000"/>
            <a:headEnd/>
            <a:tailEnd/>
          </a:ln>
        </p:spPr>
      </p:pic>
      <p:pic>
        <p:nvPicPr>
          <p:cNvPr id="56323" name="Picture 5" descr="DSC06867"/>
          <p:cNvPicPr>
            <a:picLocks noChangeAspect="1" noChangeArrowheads="1"/>
          </p:cNvPicPr>
          <p:nvPr/>
        </p:nvPicPr>
        <p:blipFill>
          <a:blip r:embed="rId3">
            <a:lum bright="18000"/>
          </a:blip>
          <a:srcRect l="7530" t="7825" r="8350" b="14232"/>
          <a:stretch>
            <a:fillRect/>
          </a:stretch>
        </p:blipFill>
        <p:spPr bwMode="auto">
          <a:xfrm>
            <a:off x="250825" y="188913"/>
            <a:ext cx="3960813" cy="3187700"/>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2 İçerik Yer Tutucusu"/>
          <p:cNvSpPr>
            <a:spLocks noGrp="1"/>
          </p:cNvSpPr>
          <p:nvPr>
            <p:ph idx="1"/>
          </p:nvPr>
        </p:nvSpPr>
        <p:spPr>
          <a:xfrm>
            <a:off x="285720" y="428625"/>
            <a:ext cx="8572560" cy="5667375"/>
          </a:xfrm>
        </p:spPr>
        <p:txBody>
          <a:bodyPr/>
          <a:lstStyle/>
          <a:p>
            <a:pPr algn="just">
              <a:buFont typeface="Wingdings" pitchFamily="2" charset="2"/>
              <a:buNone/>
            </a:pPr>
            <a:r>
              <a:rPr lang="tr-TR" sz="2800" b="1" dirty="0" smtClean="0"/>
              <a:t>		Küçük azılarda ve tek köklü dişlerde tek bir kanal varsa genellikle giriş </a:t>
            </a:r>
            <a:r>
              <a:rPr lang="tr-TR" sz="2800" b="1" dirty="0" err="1" smtClean="0"/>
              <a:t>kavitesi</a:t>
            </a:r>
            <a:r>
              <a:rPr lang="tr-TR" sz="2800" b="1" dirty="0" smtClean="0"/>
              <a:t> ve kanal girişi dişin merkezinde konumlanır. </a:t>
            </a:r>
          </a:p>
          <a:p>
            <a:pPr algn="just">
              <a:buFont typeface="Wingdings" pitchFamily="2" charset="2"/>
              <a:buNone/>
            </a:pPr>
            <a:r>
              <a:rPr lang="tr-TR" sz="2800" b="1" dirty="0" smtClean="0"/>
              <a:t>		Kök kanal girişi oval şekilde ise ve kanal aleti tek bir duvara yaslanarak ilerliyorsa ikinci kanalın varlığı bulunan kanalın tersi yönde aranmalıdır. </a:t>
            </a:r>
          </a:p>
          <a:p>
            <a:pPr algn="just">
              <a:buFont typeface="Wingdings" pitchFamily="2" charset="2"/>
              <a:buNone/>
            </a:pPr>
            <a:r>
              <a:rPr lang="tr-TR" sz="2800" b="1" dirty="0" smtClean="0"/>
              <a:t>		İki kanal ağzının birbiriyle olan ilişkisi de önemlidir. Kök kanal ağızlarının yakın olduğu durumlarda kanallarında kök gövdesinde birleşme olasılığı yüksektir. Kanallar arasında mesafe artıkça (3 mm fazla ise) kök boyunca ayrı seyredecekleri çeşitli çalışmalarda ortaya konmuştur.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Grp="1" noChangeArrowheads="1"/>
          </p:cNvSpPr>
          <p:nvPr>
            <p:ph type="body" idx="1"/>
          </p:nvPr>
        </p:nvSpPr>
        <p:spPr>
          <a:xfrm>
            <a:off x="4067175" y="692150"/>
            <a:ext cx="4892675" cy="4895850"/>
          </a:xfrm>
        </p:spPr>
        <p:txBody>
          <a:bodyPr/>
          <a:lstStyle/>
          <a:p>
            <a:pPr algn="just" eaLnBrk="1" hangingPunct="1">
              <a:lnSpc>
                <a:spcPct val="80000"/>
              </a:lnSpc>
              <a:buClr>
                <a:schemeClr val="hlink"/>
              </a:buClr>
              <a:buFont typeface="Wingdings" pitchFamily="2" charset="2"/>
              <a:buChar char="Ø"/>
            </a:pPr>
            <a:r>
              <a:rPr lang="tr-TR" sz="1800" b="1" smtClean="0">
                <a:latin typeface="Comic Sans MS" pitchFamily="66" charset="0"/>
              </a:rPr>
              <a:t>Kron ve kök kısmında mine ve sementin altında dentin ile çevrili </a:t>
            </a:r>
            <a:r>
              <a:rPr lang="tr-TR" sz="1800" b="1" smtClean="0">
                <a:solidFill>
                  <a:schemeClr val="hlink"/>
                </a:solidFill>
                <a:latin typeface="Comic Sans MS" pitchFamily="66" charset="0"/>
              </a:rPr>
              <a:t>pulpa boşluğu</a:t>
            </a:r>
            <a:r>
              <a:rPr lang="tr-TR" sz="1800" b="1" smtClean="0">
                <a:latin typeface="Comic Sans MS" pitchFamily="66" charset="0"/>
              </a:rPr>
              <a:t> bulunur.</a:t>
            </a:r>
          </a:p>
          <a:p>
            <a:pPr algn="just" eaLnBrk="1" hangingPunct="1">
              <a:lnSpc>
                <a:spcPct val="80000"/>
              </a:lnSpc>
              <a:buClr>
                <a:schemeClr val="hlink"/>
              </a:buClr>
              <a:buFont typeface="Wingdings" pitchFamily="2" charset="2"/>
              <a:buChar char="Ø"/>
            </a:pPr>
            <a:r>
              <a:rPr lang="tr-TR" sz="1800" b="1" smtClean="0">
                <a:latin typeface="Comic Sans MS" pitchFamily="66" charset="0"/>
              </a:rPr>
              <a:t>Pulpa boşluğunun kole hizasından kesici kenar veya çiğneyici yüz arasındaki kısmına </a:t>
            </a:r>
            <a:r>
              <a:rPr lang="tr-TR" sz="1800" b="1" smtClean="0">
                <a:solidFill>
                  <a:schemeClr val="hlink"/>
                </a:solidFill>
                <a:latin typeface="Comic Sans MS" pitchFamily="66" charset="0"/>
              </a:rPr>
              <a:t>kron pulpası veya pulpa odası</a:t>
            </a:r>
            <a:r>
              <a:rPr lang="tr-TR" sz="1800" b="1" smtClean="0">
                <a:latin typeface="Comic Sans MS" pitchFamily="66" charset="0"/>
              </a:rPr>
              <a:t> denir.</a:t>
            </a:r>
          </a:p>
          <a:p>
            <a:pPr algn="just" eaLnBrk="1" hangingPunct="1">
              <a:lnSpc>
                <a:spcPct val="80000"/>
              </a:lnSpc>
              <a:buClr>
                <a:schemeClr val="hlink"/>
              </a:buClr>
              <a:buFont typeface="Wingdings" pitchFamily="2" charset="2"/>
              <a:buChar char="Ø"/>
            </a:pPr>
            <a:r>
              <a:rPr lang="tr-TR" sz="1800" b="1" smtClean="0">
                <a:latin typeface="Comic Sans MS" pitchFamily="66" charset="0"/>
              </a:rPr>
              <a:t>Pulpa odasının çiğneyici yüze bakan kısmına </a:t>
            </a:r>
            <a:r>
              <a:rPr lang="tr-TR" sz="1800" b="1" smtClean="0">
                <a:solidFill>
                  <a:schemeClr val="hlink"/>
                </a:solidFill>
                <a:latin typeface="Comic Sans MS" pitchFamily="66" charset="0"/>
              </a:rPr>
              <a:t>pulpa odası tavanı</a:t>
            </a:r>
            <a:r>
              <a:rPr lang="tr-TR" sz="1800" b="1" smtClean="0">
                <a:latin typeface="Comic Sans MS" pitchFamily="66" charset="0"/>
              </a:rPr>
              <a:t> kole kısmına ise </a:t>
            </a:r>
            <a:r>
              <a:rPr lang="tr-TR" sz="1800" b="1" smtClean="0">
                <a:solidFill>
                  <a:schemeClr val="hlink"/>
                </a:solidFill>
                <a:latin typeface="Comic Sans MS" pitchFamily="66" charset="0"/>
              </a:rPr>
              <a:t>pulpa odası</a:t>
            </a:r>
            <a:r>
              <a:rPr lang="tr-TR" sz="1800" b="1" smtClean="0">
                <a:latin typeface="Comic Sans MS" pitchFamily="66" charset="0"/>
              </a:rPr>
              <a:t> </a:t>
            </a:r>
            <a:r>
              <a:rPr lang="tr-TR" sz="1800" b="1" smtClean="0">
                <a:solidFill>
                  <a:schemeClr val="hlink"/>
                </a:solidFill>
                <a:latin typeface="Comic Sans MS" pitchFamily="66" charset="0"/>
              </a:rPr>
              <a:t>tabanı</a:t>
            </a:r>
            <a:r>
              <a:rPr lang="tr-TR" sz="1800" b="1" smtClean="0">
                <a:latin typeface="Comic Sans MS" pitchFamily="66" charset="0"/>
              </a:rPr>
              <a:t> denir.</a:t>
            </a:r>
          </a:p>
          <a:p>
            <a:pPr algn="just" eaLnBrk="1" hangingPunct="1">
              <a:lnSpc>
                <a:spcPct val="80000"/>
              </a:lnSpc>
              <a:buClr>
                <a:schemeClr val="hlink"/>
              </a:buClr>
              <a:buFont typeface="Wingdings" pitchFamily="2" charset="2"/>
              <a:buChar char="Ø"/>
            </a:pPr>
            <a:r>
              <a:rPr lang="tr-TR" sz="1800" b="1" smtClean="0">
                <a:latin typeface="Comic Sans MS" pitchFamily="66" charset="0"/>
              </a:rPr>
              <a:t>Kron pulpasında çiğneyici yüze doğru uzanan bir veya birkaç tane </a:t>
            </a:r>
            <a:r>
              <a:rPr lang="tr-TR" sz="1800" b="1" smtClean="0">
                <a:solidFill>
                  <a:schemeClr val="hlink"/>
                </a:solidFill>
                <a:latin typeface="Comic Sans MS" pitchFamily="66" charset="0"/>
              </a:rPr>
              <a:t>pulpa boynuzu</a:t>
            </a:r>
            <a:r>
              <a:rPr lang="tr-TR" sz="1800" b="1" smtClean="0">
                <a:latin typeface="Comic Sans MS" pitchFamily="66" charset="0"/>
              </a:rPr>
              <a:t> tabir edilen uzantılar vardır. Gençlerde belirgin bu uzantılar yaşlılar da kaybolur.</a:t>
            </a:r>
          </a:p>
          <a:p>
            <a:pPr algn="just" eaLnBrk="1" hangingPunct="1">
              <a:lnSpc>
                <a:spcPct val="80000"/>
              </a:lnSpc>
              <a:buClr>
                <a:schemeClr val="hlink"/>
              </a:buClr>
              <a:buFont typeface="Wingdings" pitchFamily="2" charset="2"/>
              <a:buChar char="Ø"/>
            </a:pPr>
            <a:r>
              <a:rPr lang="tr-TR" sz="1800" b="1" smtClean="0">
                <a:latin typeface="Comic Sans MS" pitchFamily="66" charset="0"/>
              </a:rPr>
              <a:t>Pulpa odası tabanından kök kanal ağzı ile başlayıp kök ucunda foramen apikalede sonlanan kısım </a:t>
            </a:r>
            <a:r>
              <a:rPr lang="tr-TR" sz="1800" b="1" smtClean="0">
                <a:solidFill>
                  <a:schemeClr val="hlink"/>
                </a:solidFill>
                <a:latin typeface="Comic Sans MS" pitchFamily="66" charset="0"/>
              </a:rPr>
              <a:t>kök kanalıdır</a:t>
            </a:r>
            <a:r>
              <a:rPr lang="tr-TR" sz="1800" b="1" smtClean="0">
                <a:latin typeface="Comic Sans MS" pitchFamily="66" charset="0"/>
              </a:rPr>
              <a:t>.</a:t>
            </a:r>
          </a:p>
          <a:p>
            <a:pPr algn="just" eaLnBrk="1" hangingPunct="1">
              <a:lnSpc>
                <a:spcPct val="80000"/>
              </a:lnSpc>
              <a:buClr>
                <a:schemeClr val="hlink"/>
              </a:buClr>
              <a:buFont typeface="Wingdings" pitchFamily="2" charset="2"/>
              <a:buChar char="Ø"/>
            </a:pPr>
            <a:r>
              <a:rPr lang="tr-TR" sz="1800" b="1" smtClean="0">
                <a:latin typeface="Comic Sans MS" pitchFamily="66" charset="0"/>
              </a:rPr>
              <a:t>Pulpaya gelen damar ve sinirler </a:t>
            </a:r>
            <a:r>
              <a:rPr lang="tr-TR" sz="1800" b="1" smtClean="0">
                <a:solidFill>
                  <a:schemeClr val="hlink"/>
                </a:solidFill>
                <a:latin typeface="Comic Sans MS" pitchFamily="66" charset="0"/>
              </a:rPr>
              <a:t>foramen apikale</a:t>
            </a:r>
            <a:r>
              <a:rPr lang="tr-TR" sz="1800" b="1" smtClean="0">
                <a:latin typeface="Comic Sans MS" pitchFamily="66" charset="0"/>
              </a:rPr>
              <a:t> denilen delikten girerler . Dişler ağız içersinde görüldüklerinde foramen apikale henüz oluşmamııştır ve açık bir delta ya da kum saati görünümündedir.</a:t>
            </a:r>
          </a:p>
          <a:p>
            <a:pPr eaLnBrk="1" hangingPunct="1">
              <a:lnSpc>
                <a:spcPct val="80000"/>
              </a:lnSpc>
              <a:buClr>
                <a:schemeClr val="hlink"/>
              </a:buClr>
              <a:buFont typeface="Wingdings" pitchFamily="2" charset="2"/>
              <a:buNone/>
            </a:pPr>
            <a:r>
              <a:rPr lang="tr-TR" sz="1800" b="1" smtClean="0">
                <a:latin typeface="Comic Sans MS" pitchFamily="66" charset="0"/>
              </a:rPr>
              <a:t> </a:t>
            </a:r>
          </a:p>
        </p:txBody>
      </p:sp>
      <p:pic>
        <p:nvPicPr>
          <p:cNvPr id="9219" name="Picture 1028" descr="adsız"/>
          <p:cNvPicPr>
            <a:picLocks noChangeAspect="1" noChangeArrowheads="1"/>
          </p:cNvPicPr>
          <p:nvPr/>
        </p:nvPicPr>
        <p:blipFill>
          <a:blip r:embed="rId2"/>
          <a:srcRect/>
          <a:stretch>
            <a:fillRect/>
          </a:stretch>
        </p:blipFill>
        <p:spPr bwMode="auto">
          <a:xfrm>
            <a:off x="357188" y="2071688"/>
            <a:ext cx="3656012" cy="4608512"/>
          </a:xfrm>
          <a:prstGeom prst="rect">
            <a:avLst/>
          </a:prstGeom>
          <a:noFill/>
          <a:ln w="38100">
            <a:solidFill>
              <a:srgbClr val="000000"/>
            </a:solidFill>
            <a:miter lim="800000"/>
            <a:headEnd/>
            <a:tailEnd/>
          </a:ln>
        </p:spPr>
      </p:pic>
      <p:sp>
        <p:nvSpPr>
          <p:cNvPr id="9220" name="3 Dikdörtgen"/>
          <p:cNvSpPr>
            <a:spLocks noChangeArrowheads="1"/>
          </p:cNvSpPr>
          <p:nvPr/>
        </p:nvSpPr>
        <p:spPr bwMode="auto">
          <a:xfrm>
            <a:off x="285750" y="428625"/>
            <a:ext cx="3786188" cy="1323975"/>
          </a:xfrm>
          <a:prstGeom prst="rect">
            <a:avLst/>
          </a:prstGeom>
          <a:noFill/>
          <a:ln w="9525">
            <a:noFill/>
            <a:miter lim="800000"/>
            <a:headEnd/>
            <a:tailEnd/>
          </a:ln>
        </p:spPr>
        <p:txBody>
          <a:bodyPr>
            <a:spAutoFit/>
          </a:bodyPr>
          <a:lstStyle/>
          <a:p>
            <a:pPr algn="just"/>
            <a:r>
              <a:rPr lang="tr-TR" sz="2000" b="1"/>
              <a:t>Pulpa dişin dış morfolojisinin minyatürü gibidir ve kök kanal sisteminin merkezinde yer alır.</a:t>
            </a:r>
            <a:endParaRPr lang="tr-TR" sz="20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eeth-interior"/>
          <p:cNvPicPr>
            <a:picLocks noChangeAspect="1" noChangeArrowheads="1"/>
          </p:cNvPicPr>
          <p:nvPr/>
        </p:nvPicPr>
        <p:blipFill>
          <a:blip r:embed="rId3"/>
          <a:srcRect/>
          <a:stretch>
            <a:fillRect/>
          </a:stretch>
        </p:blipFill>
        <p:spPr bwMode="auto">
          <a:xfrm>
            <a:off x="0" y="0"/>
            <a:ext cx="9180513"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0" y="404813"/>
            <a:ext cx="9450388" cy="822325"/>
          </a:xfrm>
          <a:prstGeom prst="rect">
            <a:avLst/>
          </a:prstGeom>
          <a:noFill/>
          <a:ln w="9525">
            <a:noFill/>
            <a:miter lim="800000"/>
            <a:headEnd/>
            <a:tailEnd/>
          </a:ln>
        </p:spPr>
        <p:txBody>
          <a:bodyPr>
            <a:spAutoFit/>
          </a:bodyPr>
          <a:lstStyle/>
          <a:p>
            <a:r>
              <a:rPr lang="tr-TR" b="1">
                <a:solidFill>
                  <a:schemeClr val="hlink"/>
                </a:solidFill>
              </a:rPr>
              <a:t>Foramen apikale fizyolojik olarak birbirine bağlı üç bölümden oluşmaktadır:</a:t>
            </a:r>
          </a:p>
        </p:txBody>
      </p:sp>
      <p:sp>
        <p:nvSpPr>
          <p:cNvPr id="3" name="Rectangle 3"/>
          <p:cNvSpPr txBox="1">
            <a:spLocks noChangeArrowheads="1"/>
          </p:cNvSpPr>
          <p:nvPr/>
        </p:nvSpPr>
        <p:spPr>
          <a:xfrm>
            <a:off x="34925" y="1268413"/>
            <a:ext cx="4759325" cy="5040312"/>
          </a:xfrm>
          <a:prstGeom prst="rect">
            <a:avLst/>
          </a:prstGeom>
        </p:spPr>
        <p:txBody>
          <a:bodyPr/>
          <a:lstStyle/>
          <a:p>
            <a:pPr marL="342900" indent="-342900" algn="just">
              <a:lnSpc>
                <a:spcPct val="80000"/>
              </a:lnSpc>
              <a:spcBef>
                <a:spcPct val="20000"/>
              </a:spcBef>
              <a:buClr>
                <a:schemeClr val="hlink"/>
              </a:buClr>
              <a:buSzPct val="80000"/>
              <a:buFont typeface="Wingdings" pitchFamily="2" charset="2"/>
              <a:buChar char="Ø"/>
              <a:defRPr/>
            </a:pPr>
            <a:r>
              <a:rPr lang="tr-TR" sz="2000" b="1" kern="0" dirty="0"/>
              <a:t>Kök </a:t>
            </a:r>
            <a:r>
              <a:rPr lang="tr-TR" sz="2000" b="1" kern="0" dirty="0" err="1"/>
              <a:t>pulpasının</a:t>
            </a:r>
            <a:r>
              <a:rPr lang="tr-TR" sz="2000" b="1" kern="0" dirty="0"/>
              <a:t> son bölümü, karışık doku ve kök ucundaki </a:t>
            </a:r>
            <a:r>
              <a:rPr lang="tr-TR" sz="2000" b="1" kern="0" dirty="0" err="1"/>
              <a:t>periodonsiyumdur</a:t>
            </a:r>
            <a:r>
              <a:rPr lang="tr-TR" sz="2000" b="1" kern="0" dirty="0"/>
              <a:t>.</a:t>
            </a:r>
          </a:p>
          <a:p>
            <a:pPr marL="342900" indent="-342900" algn="just">
              <a:lnSpc>
                <a:spcPct val="80000"/>
              </a:lnSpc>
              <a:spcBef>
                <a:spcPct val="20000"/>
              </a:spcBef>
              <a:buClr>
                <a:schemeClr val="hlink"/>
              </a:buClr>
              <a:buSzPct val="80000"/>
              <a:buFont typeface="Wingdings" pitchFamily="2" charset="2"/>
              <a:buChar char="Ø"/>
              <a:defRPr/>
            </a:pPr>
            <a:endParaRPr lang="tr-TR" sz="2000" b="1" kern="0" dirty="0"/>
          </a:p>
          <a:p>
            <a:pPr marL="342900" indent="-342900" algn="just">
              <a:lnSpc>
                <a:spcPct val="80000"/>
              </a:lnSpc>
              <a:spcBef>
                <a:spcPct val="20000"/>
              </a:spcBef>
              <a:buClr>
                <a:schemeClr val="hlink"/>
              </a:buClr>
              <a:buSzPct val="80000"/>
              <a:buFont typeface="Wingdings" pitchFamily="2" charset="2"/>
              <a:buChar char="Ø"/>
              <a:defRPr/>
            </a:pPr>
            <a:r>
              <a:rPr lang="tr-TR" sz="2000" b="1" kern="0" dirty="0" err="1"/>
              <a:t>Pulpanın</a:t>
            </a:r>
            <a:r>
              <a:rPr lang="tr-TR" sz="2000" b="1" kern="0" dirty="0"/>
              <a:t> gevşek bağ dokusu kök ucuna yaklaşırken sona erer ve </a:t>
            </a:r>
            <a:r>
              <a:rPr lang="tr-TR" sz="2000" b="1" kern="0" dirty="0" err="1"/>
              <a:t>periodonsiyum</a:t>
            </a:r>
            <a:r>
              <a:rPr lang="tr-TR" sz="2000" b="1" kern="0" dirty="0"/>
              <a:t> ile karışarak karışık doku olarak tabir edilen kısmı oluşturur. Bu karışık dokunun bulunduğu bölgeye fizyolojik </a:t>
            </a:r>
            <a:r>
              <a:rPr lang="tr-TR" sz="2000" b="1" kern="0" dirty="0" err="1"/>
              <a:t>foramen</a:t>
            </a:r>
            <a:r>
              <a:rPr lang="tr-TR" sz="2000" b="1" kern="0" dirty="0"/>
              <a:t> ya da </a:t>
            </a:r>
            <a:r>
              <a:rPr lang="tr-TR" sz="2000" b="1" kern="0" dirty="0" err="1"/>
              <a:t>dentin</a:t>
            </a:r>
            <a:r>
              <a:rPr lang="tr-TR" sz="2000" b="1" kern="0" dirty="0"/>
              <a:t> </a:t>
            </a:r>
            <a:r>
              <a:rPr lang="tr-TR" sz="2000" b="1" kern="0" dirty="0" err="1"/>
              <a:t>sement</a:t>
            </a:r>
            <a:r>
              <a:rPr lang="tr-TR" sz="2000" b="1" kern="0" dirty="0"/>
              <a:t> sınırı denilen kök kanalının en dar yeridir.</a:t>
            </a:r>
          </a:p>
          <a:p>
            <a:pPr marL="342900" indent="-342900" algn="just">
              <a:lnSpc>
                <a:spcPct val="80000"/>
              </a:lnSpc>
              <a:spcBef>
                <a:spcPct val="20000"/>
              </a:spcBef>
              <a:buClr>
                <a:schemeClr val="hlink"/>
              </a:buClr>
              <a:buSzPct val="80000"/>
              <a:buFont typeface="Wingdings" pitchFamily="2" charset="2"/>
              <a:buNone/>
              <a:defRPr/>
            </a:pPr>
            <a:endParaRPr lang="tr-TR" sz="2000" b="1" kern="0" dirty="0"/>
          </a:p>
          <a:p>
            <a:pPr marL="342900" indent="-342900" algn="just">
              <a:lnSpc>
                <a:spcPct val="80000"/>
              </a:lnSpc>
              <a:spcBef>
                <a:spcPct val="20000"/>
              </a:spcBef>
              <a:buClr>
                <a:schemeClr val="hlink"/>
              </a:buClr>
              <a:buSzPct val="80000"/>
              <a:buFont typeface="Wingdings" pitchFamily="2" charset="2"/>
              <a:buChar char="Ø"/>
              <a:defRPr/>
            </a:pPr>
            <a:r>
              <a:rPr lang="tr-TR" sz="2000" b="1" kern="0" dirty="0" err="1"/>
              <a:t>Dentin</a:t>
            </a:r>
            <a:r>
              <a:rPr lang="tr-TR" sz="2000" b="1" kern="0" dirty="0"/>
              <a:t> </a:t>
            </a:r>
            <a:r>
              <a:rPr lang="tr-TR" sz="2000" b="1" kern="0" dirty="0" err="1"/>
              <a:t>sement</a:t>
            </a:r>
            <a:r>
              <a:rPr lang="tr-TR" sz="2000" b="1" kern="0" dirty="0"/>
              <a:t> sınırı kök ucu oluşmamış dişlerde kum saati veya delta şekline benzer.kök ucu oluşmuş dişlerde kökün en uç noktasından 1-1,5 mm kadar mesafede kanal içerisinde bulunur.</a:t>
            </a:r>
          </a:p>
        </p:txBody>
      </p:sp>
      <p:pic>
        <p:nvPicPr>
          <p:cNvPr id="15364" name="Picture 6"/>
          <p:cNvPicPr>
            <a:picLocks noChangeAspect="1" noChangeArrowheads="1"/>
          </p:cNvPicPr>
          <p:nvPr/>
        </p:nvPicPr>
        <p:blipFill>
          <a:blip r:embed="rId2"/>
          <a:srcRect/>
          <a:stretch>
            <a:fillRect/>
          </a:stretch>
        </p:blipFill>
        <p:spPr bwMode="auto">
          <a:xfrm>
            <a:off x="5113338" y="1916113"/>
            <a:ext cx="3851275" cy="3673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çuş">
  <a:themeElements>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Uçuş">
      <a:majorFont>
        <a:latin typeface="Arial"/>
        <a:ea typeface=""/>
        <a:cs typeface=""/>
      </a:majorFont>
      <a:minorFont>
        <a:latin typeface="Times New Roman"/>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Uçuş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Uçuş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Uçuş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Uçuş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Uçuş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Designs\Uçuş.pot</Template>
  <TotalTime>1094</TotalTime>
  <Words>2218</Words>
  <Application>Microsoft Office PowerPoint</Application>
  <PresentationFormat>Ekran Gösterisi (4:3)</PresentationFormat>
  <Paragraphs>204</Paragraphs>
  <Slides>56</Slides>
  <Notes>1</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56</vt:i4>
      </vt:variant>
    </vt:vector>
  </HeadingPairs>
  <TitlesOfParts>
    <vt:vector size="58" baseType="lpstr">
      <vt:lpstr>Uçuş</vt:lpstr>
      <vt:lpstr>Bit Eşlem Resmi</vt:lpstr>
      <vt:lpstr>KÖK KANAL MORFOLOJİLERİ  VE GİRİŞ KAVİTESİ PREPARASYONLARI</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İdeal bir giriş kavitesi hazırlanmasında temel prensipler:</vt:lpstr>
      <vt:lpstr>ÜST SANTRAL KESER DİŞ</vt:lpstr>
      <vt:lpstr>Slayt 16</vt:lpstr>
      <vt:lpstr>Slayt 17</vt:lpstr>
      <vt:lpstr>Slayt 18</vt:lpstr>
      <vt:lpstr>ÜST LATERAL KESER DİŞ</vt:lpstr>
      <vt:lpstr>Slayt 20</vt:lpstr>
      <vt:lpstr>ÜST KANİN DİŞ</vt:lpstr>
      <vt:lpstr>Slayt 22</vt:lpstr>
      <vt:lpstr>Slayt 23</vt:lpstr>
      <vt:lpstr>ALT SANTRAL VE LATERAL DİŞLER</vt:lpstr>
      <vt:lpstr>Slayt 25</vt:lpstr>
      <vt:lpstr>ALT KANİN DİŞİ</vt:lpstr>
      <vt:lpstr>Slayt 27</vt:lpstr>
      <vt:lpstr>Slayt 28</vt:lpstr>
      <vt:lpstr>ÜST BİRİNCİ KÜÇÜK AZI</vt:lpstr>
      <vt:lpstr>Slayt 30</vt:lpstr>
      <vt:lpstr>ÜST İKİNCİ KÜÇÜK AZI DİŞi</vt:lpstr>
      <vt:lpstr>Slayt 32</vt:lpstr>
      <vt:lpstr>ALT BİRİNCİ KÜÇÜK AZI DİŞİ</vt:lpstr>
      <vt:lpstr>Slayt 34</vt:lpstr>
      <vt:lpstr>ALT İKİNCİ KÜÇÜK AZI DİŞİ </vt:lpstr>
      <vt:lpstr>Slayt 36</vt:lpstr>
      <vt:lpstr>Slayt 37</vt:lpstr>
      <vt:lpstr>ÜST BİRİNCİ MOLAR DİŞ</vt:lpstr>
      <vt:lpstr>Slayt 39</vt:lpstr>
      <vt:lpstr>Slayt 40</vt:lpstr>
      <vt:lpstr>ÜST İKİNCİ MOLAR DİŞ</vt:lpstr>
      <vt:lpstr>ALT BİRİNCİ MOLAR DİŞ</vt:lpstr>
      <vt:lpstr>Slayt 43</vt:lpstr>
      <vt:lpstr>Slayt 44</vt:lpstr>
      <vt:lpstr>Slayt 45</vt:lpstr>
      <vt:lpstr>Slayt 46</vt:lpstr>
      <vt:lpstr>Slayt 47</vt:lpstr>
      <vt:lpstr>Slayt 48</vt:lpstr>
      <vt:lpstr>Slayt 49</vt:lpstr>
      <vt:lpstr>Slayt 50</vt:lpstr>
      <vt:lpstr>Slayt 51</vt:lpstr>
      <vt:lpstr>KOMPLİKASYONLAR</vt:lpstr>
      <vt:lpstr>Slayt 53</vt:lpstr>
      <vt:lpstr>Slayt 54</vt:lpstr>
      <vt:lpstr>Slayt 55</vt:lpstr>
      <vt:lpstr>Slayt 56</vt:lpstr>
    </vt:vector>
  </TitlesOfParts>
  <Company>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ÜST SANTRAL KESER DİŞ</dc:title>
  <dc:creator>a</dc:creator>
  <cp:lastModifiedBy>fatmagül</cp:lastModifiedBy>
  <cp:revision>180</cp:revision>
  <cp:lastPrinted>1601-01-01T00:00:00Z</cp:lastPrinted>
  <dcterms:created xsi:type="dcterms:W3CDTF">2006-10-03T09:23:18Z</dcterms:created>
  <dcterms:modified xsi:type="dcterms:W3CDTF">2017-09-18T07:16:00Z</dcterms:modified>
</cp:coreProperties>
</file>