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59" r:id="rId4"/>
    <p:sldId id="260" r:id="rId5"/>
    <p:sldId id="257" r:id="rId6"/>
    <p:sldId id="261" r:id="rId7"/>
    <p:sldId id="268" r:id="rId8"/>
    <p:sldId id="279" r:id="rId9"/>
    <p:sldId id="271" r:id="rId10"/>
    <p:sldId id="272" r:id="rId11"/>
    <p:sldId id="262" r:id="rId12"/>
    <p:sldId id="269" r:id="rId13"/>
    <p:sldId id="281" r:id="rId14"/>
    <p:sldId id="263" r:id="rId15"/>
    <p:sldId id="270" r:id="rId16"/>
    <p:sldId id="264" r:id="rId17"/>
    <p:sldId id="265" r:id="rId18"/>
    <p:sldId id="266" r:id="rId19"/>
    <p:sldId id="267" r:id="rId20"/>
    <p:sldId id="273" r:id="rId21"/>
    <p:sldId id="274" r:id="rId22"/>
    <p:sldId id="275" r:id="rId23"/>
    <p:sldId id="282" r:id="rId24"/>
    <p:sldId id="276" r:id="rId25"/>
    <p:sldId id="277" r:id="rId26"/>
    <p:sldId id="278" r:id="rId27"/>
    <p:sldId id="280" r:id="rId28"/>
    <p:sldId id="283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16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5C8B2B44-D2BB-4052-B93D-8152CC3FC4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2227922-0417-4702-B6F7-AB816E8785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6CE49-4E0C-4D10-B13E-B9836A79A916}" type="datetimeFigureOut">
              <a:rPr lang="tr-TR" smtClean="0"/>
              <a:t>4.12.2017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A71F362-F645-4C6D-8514-F28C4089AD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E1AE238-99E9-42B1-A945-0A98DDB4CA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DEDA1-2CD6-4EF2-81EB-92BFDE3AA3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707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F64D8-8E9D-44D9-A034-C78D90555809}" type="datetimeFigureOut">
              <a:rPr lang="tr-TR" smtClean="0"/>
              <a:t>4.12.2017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7131B-C8A5-4362-92FC-A7C60EAC5A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2953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F5C152C-2C93-4257-BC96-07F09BE3A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28148BC-B700-47B8-87E4-ED5D9EB6D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169256F-A7E8-4098-BC25-047830F0A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96B0-0189-4909-ACEA-06280B189505}" type="datetime1">
              <a:rPr lang="tr-TR" smtClean="0"/>
              <a:t>4.12.2017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E59CDA2-465B-4BB2-B6FD-CB8C5F90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48D4579-338A-4760-B8CC-936F0426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270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E0357A9-B379-4E48-A9A0-A717A27B0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68A024A-F945-4CAB-8008-03F681787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39CFA50-6484-4F8B-805E-1DFC05DC5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8E4A-3C55-49DF-BDE5-7D94C206E783}" type="datetime1">
              <a:rPr lang="tr-TR" smtClean="0"/>
              <a:t>4.12.2017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FE1ECEB-C3CC-4316-86BC-61A88500F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464444-D82E-466E-9432-2C08CA696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389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E83A569-2FD3-41FC-9A83-CAB6519242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3E01E7F-D454-45CA-AC0F-494DE65B2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5D91895-5505-4D5E-A263-6E2992E33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9C85-2759-425D-95A2-EF3835549FBD}" type="datetime1">
              <a:rPr lang="tr-TR" smtClean="0"/>
              <a:t>4.12.2017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C30D5C-09EA-49E9-A981-FE62ADBE1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67E739C-8F24-4427-8330-120977EB6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85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45959B3-0760-4617-9844-97D3D1224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8174F1-7F5D-4554-88DC-681BB5C7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C8CD7B6-5F06-4A98-94E2-EA3CE5363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DF0D-CF0D-427C-BB4A-07659530601C}" type="datetime1">
              <a:rPr lang="tr-TR" smtClean="0"/>
              <a:t>4.12.2017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EFE57E-7FF0-43B0-946D-82F3152B9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54DDDA8-2FE0-432A-B0B4-477BA106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644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1B8EC1B-1551-43DF-A721-BA343E2C9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2C20E5D-63DD-4F0F-9981-127F25EE0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235924B-53B4-4837-8EB1-171B22178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F2AA-DA4F-4D3A-ADA5-9850C11A6E48}" type="datetime1">
              <a:rPr lang="tr-TR" smtClean="0"/>
              <a:t>4.12.2017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5754440-8ABB-4A68-BC1C-E203154C9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268689D-6432-4540-8AE2-18016F6CF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522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8908865-43CD-41ED-A154-A55A6363A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B2F8DA-0B8B-4425-88B1-8B3C706A4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D93318E-2BFD-4CE9-869A-ABD69FD06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48174C2-6E78-4F9F-8329-C00CB135C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B50C-A35F-4425-A089-493B73577BA1}" type="datetime1">
              <a:rPr lang="tr-TR" smtClean="0"/>
              <a:t>4.12.2017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F0CCAD8-A379-4F4F-BF8D-D597F3593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A4D14ED-8BAF-472A-9CAB-5703A9AA8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963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BB8D7D9-95A0-485F-9EE6-5A2D51DD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AD2FEFC-B888-4802-9297-D1F8E0D53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3C48B59-485F-4E2D-A838-18755C8F7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58F91DB-1146-40E6-89D3-C72236FF9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3AFEEA5-5EC4-4626-ADBB-5E94FF5E9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8836710-959A-4955-8F7C-1DDEAF12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9BE4-98EC-4E23-979B-903388487A72}" type="datetime1">
              <a:rPr lang="tr-TR" smtClean="0"/>
              <a:t>4.12.2017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A477C5C-3C11-469D-8AF1-0AC6DEDDB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F966A4C-9402-4087-99F5-0E1293EFA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251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8C7E190-55BF-4473-9F0D-324B66C61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BA165BF-395A-4142-AA89-72352EF84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024C0-0C10-409C-9729-2F82B90F4A8A}" type="datetime1">
              <a:rPr lang="tr-TR" smtClean="0"/>
              <a:t>4.12.2017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2ADA754-7260-4E53-BF04-E9DE21810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E23D58C-9937-4140-A0E2-D564F566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758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1EA0298-1842-4C77-8CE9-0F61BC9E4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7843-CE28-4AAF-B354-534B0CE9CBAC}" type="datetime1">
              <a:rPr lang="tr-TR" smtClean="0"/>
              <a:t>4.12.2017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56029C9-825F-4151-A5BF-E93EB734E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21664C4-F8DF-4653-8D27-CBF667312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643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FCEE71B-9199-414F-8819-AF221F0E3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4A84712-0DD6-4746-90E9-40807CA3F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5476B1A-14D8-4881-9D1B-B19E99320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C06418D-19CE-4FE1-A60D-945659DA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E5C1-EA3D-4627-9300-E72A9958975D}" type="datetime1">
              <a:rPr lang="tr-TR" smtClean="0"/>
              <a:t>4.12.2017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FBFB759-1B99-471E-9E62-29E153C1C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CCA23EB-6B40-4521-88BD-534E620C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001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4DBD6C3-EB70-4D68-A899-751C7D3A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E01BF48-DF87-4896-93E7-ACC26B3AF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6B1E779-C3B5-4447-ACB7-2CF98D60C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05BB8A0-A88A-4BA1-A402-B10BE202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9117-C8FD-4647-A9EC-F7A4FE663420}" type="datetime1">
              <a:rPr lang="tr-TR" smtClean="0"/>
              <a:t>4.12.2017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D7D797D-29EF-4CA4-8E4E-FE4864765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EA86EB4-0237-41E1-9B90-FD47EBD8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282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D2C60D3-A359-4476-A4EA-AA5E82D60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5E29CDB-3D2D-4557-9B6C-D95DD4019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2D4BE91-867B-40C3-B461-DA9FEA335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5666A-F387-495D-B4E9-12E3F1E80FCE}" type="datetime1">
              <a:rPr lang="tr-TR" smtClean="0"/>
              <a:t>4.12.2017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49003A9-E076-4C5F-8F51-BC3504626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B996203-3A20-4F6A-82D3-E94CFA7ED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D8AB7-4F67-4AD5-996E-017E92BC76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48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B729537-4F79-421C-B2DA-486FB9294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987" y="1393826"/>
            <a:ext cx="9144000" cy="2387600"/>
          </a:xfrm>
        </p:spPr>
        <p:txBody>
          <a:bodyPr/>
          <a:lstStyle/>
          <a:p>
            <a:r>
              <a:rPr lang="tr-TR" dirty="0" err="1">
                <a:latin typeface="Source Sans Pro Black" panose="020B0803030403020204" pitchFamily="34" charset="0"/>
                <a:ea typeface="Adobe Gothic Std B" panose="020B0800000000000000" pitchFamily="34" charset="-128"/>
              </a:rPr>
              <a:t>Periodontal</a:t>
            </a:r>
            <a:r>
              <a:rPr lang="tr-TR" dirty="0">
                <a:latin typeface="Source Sans Pro Black" panose="020B0803030403020204" pitchFamily="34" charset="0"/>
                <a:ea typeface="Adobe Gothic Std B" panose="020B0800000000000000" pitchFamily="34" charset="-128"/>
              </a:rPr>
              <a:t> Tedavide </a:t>
            </a:r>
            <a:br>
              <a:rPr lang="tr-TR" dirty="0">
                <a:latin typeface="Source Sans Pro Black" panose="020B0803030403020204" pitchFamily="34" charset="0"/>
                <a:ea typeface="Adobe Gothic Std B" panose="020B0800000000000000" pitchFamily="34" charset="-128"/>
              </a:rPr>
            </a:br>
            <a:r>
              <a:rPr lang="tr-TR" dirty="0">
                <a:latin typeface="Source Sans Pro Black" panose="020B0803030403020204" pitchFamily="34" charset="0"/>
                <a:ea typeface="Adobe Gothic Std B" panose="020B0800000000000000" pitchFamily="34" charset="-128"/>
              </a:rPr>
              <a:t>Hasta &amp; Hekim İlişkisi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ACDFEB-C0FA-455D-81C2-F0269D94E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0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6180" y="3009900"/>
            <a:ext cx="3633788" cy="3633788"/>
          </a:xfrm>
          <a:prstGeom prst="rect">
            <a:avLst/>
          </a:prstGeom>
        </p:spPr>
      </p:pic>
      <p:pic>
        <p:nvPicPr>
          <p:cNvPr id="1026" name="Picture 2" descr="https://previews.123rf.com/images/antoshkaforever/antoshkaforever1508/antoshkaforever150800184/43026719-Friends-a-sign-of-friendship-relationship-partnership-The--Stock-Photo.jpg">
            <a:extLst>
              <a:ext uri="{FF2B5EF4-FFF2-40B4-BE49-F238E27FC236}">
                <a16:creationId xmlns:a16="http://schemas.microsoft.com/office/drawing/2014/main" id="{F5BB1D7F-5F12-4972-A247-65B2C1351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6" t="21876" r="30139" b="62291"/>
          <a:stretch/>
        </p:blipFill>
        <p:spPr bwMode="auto">
          <a:xfrm>
            <a:off x="8724899" y="3781426"/>
            <a:ext cx="1276351" cy="56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CBB14D4-F9C5-4EF8-B7CC-F7FD73A2F1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79" y="4486369"/>
            <a:ext cx="4120020" cy="126769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FAE7B4A-3981-4054-96AB-1897CE2F81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33" y="6182482"/>
            <a:ext cx="1629392" cy="35643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5246F00-BAC0-4A61-AAC8-B40432B343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286" y="5693014"/>
            <a:ext cx="2733206" cy="90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32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DF7BB4-C96E-4E8C-AAFE-EFF5B2143179}"/>
              </a:ext>
            </a:extLst>
          </p:cNvPr>
          <p:cNvSpPr txBox="1">
            <a:spLocks noChangeArrowheads="1"/>
          </p:cNvSpPr>
          <p:nvPr/>
        </p:nvSpPr>
        <p:spPr>
          <a:xfrm>
            <a:off x="698501" y="650876"/>
            <a:ext cx="10763250" cy="113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3200" b="1" dirty="0">
                <a:solidFill>
                  <a:srgbClr val="FF0000"/>
                </a:solidFill>
              </a:rPr>
              <a:t>Hekimin hastasını ikna edebilmesi ve  beklentilerini yerine getirebilmesi için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BDECEFA-89DA-45A7-9CC5-1E01C120F5AA}"/>
              </a:ext>
            </a:extLst>
          </p:cNvPr>
          <p:cNvSpPr txBox="1">
            <a:spLocks noChangeArrowheads="1"/>
          </p:cNvSpPr>
          <p:nvPr/>
        </p:nvSpPr>
        <p:spPr>
          <a:xfrm>
            <a:off x="698501" y="1790701"/>
            <a:ext cx="9059862" cy="4530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dirty="0"/>
              <a:t>Hastanın olası tedavi alternatiflerinden ne derece haberdar olduğunu bilmesi</a:t>
            </a:r>
          </a:p>
          <a:p>
            <a:pPr>
              <a:defRPr/>
            </a:pPr>
            <a:r>
              <a:rPr lang="tr-TR" dirty="0"/>
              <a:t>Doğabilecek sonuçları hastasına açıkça anlatması</a:t>
            </a:r>
          </a:p>
          <a:p>
            <a:pPr>
              <a:defRPr/>
            </a:pPr>
            <a:r>
              <a:rPr lang="tr-TR" dirty="0"/>
              <a:t>Hastasının </a:t>
            </a:r>
            <a:r>
              <a:rPr lang="tr-TR" b="1" dirty="0">
                <a:solidFill>
                  <a:srgbClr val="FF0000"/>
                </a:solidFill>
              </a:rPr>
              <a:t>gerçek şikayetini </a:t>
            </a:r>
            <a:r>
              <a:rPr lang="tr-TR" dirty="0"/>
              <a:t>bilmesi</a:t>
            </a:r>
          </a:p>
          <a:p>
            <a:pPr>
              <a:defRPr/>
            </a:pPr>
            <a:r>
              <a:rPr lang="tr-TR" dirty="0"/>
              <a:t>Hastasının </a:t>
            </a:r>
            <a:r>
              <a:rPr lang="tr-TR" b="1" dirty="0">
                <a:solidFill>
                  <a:srgbClr val="FF0000"/>
                </a:solidFill>
              </a:rPr>
              <a:t>gerçek isteğinin </a:t>
            </a:r>
            <a:r>
              <a:rPr lang="tr-TR" dirty="0"/>
              <a:t>ne olduğunu bilmesi</a:t>
            </a:r>
          </a:p>
          <a:p>
            <a:pPr>
              <a:defRPr/>
            </a:pPr>
            <a:r>
              <a:rPr lang="tr-TR" dirty="0" err="1"/>
              <a:t>İmplant</a:t>
            </a:r>
            <a:r>
              <a:rPr lang="tr-TR" dirty="0"/>
              <a:t> tedavisinden ya da </a:t>
            </a:r>
            <a:r>
              <a:rPr lang="tr-TR" dirty="0" err="1"/>
              <a:t>periodontal</a:t>
            </a:r>
            <a:r>
              <a:rPr lang="tr-TR" dirty="0"/>
              <a:t> tedaviden </a:t>
            </a:r>
            <a:r>
              <a:rPr lang="tr-TR" b="1" dirty="0">
                <a:solidFill>
                  <a:srgbClr val="FF0000"/>
                </a:solidFill>
              </a:rPr>
              <a:t>beklentisinin</a:t>
            </a:r>
            <a:r>
              <a:rPr lang="tr-TR" dirty="0"/>
              <a:t> ne olduğunu bilmesi gerekir.</a:t>
            </a:r>
          </a:p>
          <a:p>
            <a:pPr>
              <a:defRPr/>
            </a:pPr>
            <a:endParaRPr lang="tr-TR" sz="2400" dirty="0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684F1A03-9E5D-48EC-9D35-7944EED7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FE47579-9566-4D41-BD45-81A4B4B0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10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72010A5-DF72-41EF-9A04-EF3AAF173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33" y="6182482"/>
            <a:ext cx="1629392" cy="3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24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F8BDA7-3D1B-4E08-ADA0-418181267A25}"/>
              </a:ext>
            </a:extLst>
          </p:cNvPr>
          <p:cNvSpPr txBox="1">
            <a:spLocks noChangeArrowheads="1"/>
          </p:cNvSpPr>
          <p:nvPr/>
        </p:nvSpPr>
        <p:spPr>
          <a:xfrm>
            <a:off x="814386" y="893764"/>
            <a:ext cx="9929911" cy="77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4000" b="1" dirty="0">
                <a:solidFill>
                  <a:srgbClr val="FF0000"/>
                </a:solidFill>
              </a:rPr>
              <a:t>İlk Seans: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1D502C5-EEE0-4E3E-86E8-CF9EA107114F}"/>
              </a:ext>
            </a:extLst>
          </p:cNvPr>
          <p:cNvSpPr txBox="1">
            <a:spLocks noChangeArrowheads="1"/>
          </p:cNvSpPr>
          <p:nvPr/>
        </p:nvSpPr>
        <p:spPr>
          <a:xfrm>
            <a:off x="538261" y="1795464"/>
            <a:ext cx="9820275" cy="4530725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dirty="0"/>
              <a:t>Mümkün olduğunca tanışmaya, bilgilendirmeye ve hastanın potansiyelini belirlemeye yönelik olmalıdır</a:t>
            </a:r>
          </a:p>
          <a:p>
            <a:pPr>
              <a:defRPr/>
            </a:pPr>
            <a:r>
              <a:rPr lang="tr-TR" dirty="0"/>
              <a:t>Medikal Hikaye</a:t>
            </a:r>
          </a:p>
          <a:p>
            <a:pPr>
              <a:defRPr/>
            </a:pPr>
            <a:r>
              <a:rPr lang="tr-TR" dirty="0" err="1"/>
              <a:t>Dental</a:t>
            </a:r>
            <a:r>
              <a:rPr lang="tr-TR" dirty="0"/>
              <a:t> Hikaye</a:t>
            </a:r>
          </a:p>
          <a:p>
            <a:pPr>
              <a:defRPr/>
            </a:pPr>
            <a:r>
              <a:rPr lang="tr-TR" dirty="0"/>
              <a:t>Şikayetin Belirlenmesi</a:t>
            </a:r>
          </a:p>
          <a:p>
            <a:pPr>
              <a:defRPr/>
            </a:pPr>
            <a:r>
              <a:rPr lang="tr-TR" dirty="0"/>
              <a:t>Hasta Beklentisi</a:t>
            </a:r>
          </a:p>
          <a:p>
            <a:pPr>
              <a:defRPr/>
            </a:pPr>
            <a:r>
              <a:rPr lang="tr-TR" dirty="0"/>
              <a:t>Basit </a:t>
            </a:r>
            <a:r>
              <a:rPr lang="tr-TR" dirty="0" err="1"/>
              <a:t>Dental</a:t>
            </a:r>
            <a:r>
              <a:rPr lang="tr-TR" dirty="0"/>
              <a:t> Girişimler</a:t>
            </a:r>
          </a:p>
          <a:p>
            <a:pPr>
              <a:defRPr/>
            </a:pPr>
            <a:r>
              <a:rPr lang="tr-TR" dirty="0">
                <a:solidFill>
                  <a:srgbClr val="FF0000"/>
                </a:solidFill>
              </a:rPr>
              <a:t>Hastaya Görev Verilmesi (OH Eğitimi)</a:t>
            </a:r>
          </a:p>
          <a:p>
            <a:pPr>
              <a:defRPr/>
            </a:pPr>
            <a:r>
              <a:rPr lang="tr-TR" dirty="0"/>
              <a:t>Hastadan ONAM ALINMASI</a:t>
            </a:r>
          </a:p>
          <a:p>
            <a:pPr>
              <a:defRPr/>
            </a:pPr>
            <a:endParaRPr lang="tr-TR" dirty="0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4ED37870-A0AC-4349-8195-E076B2598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C69DBC7-FB45-483E-9D7E-5E03223B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11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A76C38C-9836-4DAC-B5DB-785C69D58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33" y="6182482"/>
            <a:ext cx="1629392" cy="3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31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F8BDA7-3D1B-4E08-ADA0-418181267A25}"/>
              </a:ext>
            </a:extLst>
          </p:cNvPr>
          <p:cNvSpPr txBox="1">
            <a:spLocks noChangeArrowheads="1"/>
          </p:cNvSpPr>
          <p:nvPr/>
        </p:nvSpPr>
        <p:spPr>
          <a:xfrm>
            <a:off x="814386" y="893764"/>
            <a:ext cx="9929911" cy="77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4000" b="1" dirty="0">
                <a:solidFill>
                  <a:srgbClr val="FF0000"/>
                </a:solidFill>
              </a:rPr>
              <a:t>Hasta Ne İster?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1D502C5-EEE0-4E3E-86E8-CF9EA107114F}"/>
              </a:ext>
            </a:extLst>
          </p:cNvPr>
          <p:cNvSpPr txBox="1">
            <a:spLocks noChangeArrowheads="1"/>
          </p:cNvSpPr>
          <p:nvPr/>
        </p:nvSpPr>
        <p:spPr>
          <a:xfrm>
            <a:off x="2228848" y="1671638"/>
            <a:ext cx="5176739" cy="2233611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dirty="0"/>
              <a:t>FONKSİYON</a:t>
            </a:r>
          </a:p>
          <a:p>
            <a:pPr>
              <a:defRPr/>
            </a:pPr>
            <a:r>
              <a:rPr lang="tr-TR" dirty="0"/>
              <a:t>ESTETİK</a:t>
            </a:r>
          </a:p>
          <a:p>
            <a:pPr>
              <a:defRPr/>
            </a:pPr>
            <a:r>
              <a:rPr lang="tr-TR" dirty="0"/>
              <a:t>PSİKOLOJİK TATMİN</a:t>
            </a:r>
          </a:p>
          <a:p>
            <a:pPr>
              <a:defRPr/>
            </a:pPr>
            <a:r>
              <a:rPr lang="tr-TR" dirty="0"/>
              <a:t>DÜŞÜK MALİYET</a:t>
            </a:r>
          </a:p>
          <a:p>
            <a:pPr>
              <a:defRPr/>
            </a:pPr>
            <a:endParaRPr lang="tr-TR" dirty="0"/>
          </a:p>
        </p:txBody>
      </p:sp>
      <p:pic>
        <p:nvPicPr>
          <p:cNvPr id="18434" name="Picture 2" descr="https://thecreatorwritings.files.wordpress.com/2017/07/ego-as-baggage.png">
            <a:extLst>
              <a:ext uri="{FF2B5EF4-FFF2-40B4-BE49-F238E27FC236}">
                <a16:creationId xmlns:a16="http://schemas.microsoft.com/office/drawing/2014/main" id="{EECA053C-19F5-451A-AF43-56B325DE2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61" y="3008418"/>
            <a:ext cx="9729889" cy="333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41417F8B-737B-4A1A-BFEB-2B18CD75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B6F409E-A7CA-48E7-82C0-D237B65D2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12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D013510-0759-4AFB-A471-0047841DC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33" y="6182482"/>
            <a:ext cx="1629392" cy="3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73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thecreatorwritings.files.wordpress.com/2017/07/ego-as-baggage.png">
            <a:extLst>
              <a:ext uri="{FF2B5EF4-FFF2-40B4-BE49-F238E27FC236}">
                <a16:creationId xmlns:a16="http://schemas.microsoft.com/office/drawing/2014/main" id="{EECA053C-19F5-451A-AF43-56B325DE2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61" y="3008418"/>
            <a:ext cx="9729889" cy="333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https://ciceksepeticomscdn.akamaized.net/cicek/kc170116-1/L/boo-design-patron-kim-kupa-kc170116-1-2.jpg">
            <a:extLst>
              <a:ext uri="{FF2B5EF4-FFF2-40B4-BE49-F238E27FC236}">
                <a16:creationId xmlns:a16="http://schemas.microsoft.com/office/drawing/2014/main" id="{9B6A83BB-DAFE-488A-88C5-DCD804EAA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090"/>
          <a:stretch/>
        </p:blipFill>
        <p:spPr bwMode="auto">
          <a:xfrm>
            <a:off x="2795587" y="200027"/>
            <a:ext cx="3776663" cy="34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87CF9979-AD8C-4C98-A01E-77B0A770E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154" y="1785939"/>
            <a:ext cx="3454720" cy="1857376"/>
          </a:xfrm>
          <a:prstGeom prst="rect">
            <a:avLst/>
          </a:prstGeom>
        </p:spPr>
      </p:pic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8A368D7-184C-4930-867D-67077FB7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C5E8D67-BD0B-44E3-85B2-9B4BDB78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13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373B44C-E9BF-4800-9C16-25851DE919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33" y="6182482"/>
            <a:ext cx="1629392" cy="3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5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D19167-8CAE-429C-9415-4377DB63F911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706438"/>
            <a:ext cx="11044238" cy="113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4000" b="1" dirty="0">
                <a:solidFill>
                  <a:srgbClr val="0000FF"/>
                </a:solidFill>
              </a:rPr>
              <a:t>Korkan hastaları rahatlatan hekim tavırları nelerdir 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4FE6B78-6ACA-496B-9C32-4F7D049EC8AA}"/>
              </a:ext>
            </a:extLst>
          </p:cNvPr>
          <p:cNvSpPr txBox="1">
            <a:spLocks noChangeArrowheads="1"/>
          </p:cNvSpPr>
          <p:nvPr/>
        </p:nvSpPr>
        <p:spPr>
          <a:xfrm>
            <a:off x="1322388" y="1614487"/>
            <a:ext cx="8713788" cy="453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dirty="0"/>
              <a:t>Yapılacak işlemlerin </a:t>
            </a:r>
            <a:r>
              <a:rPr lang="tr-TR" dirty="0">
                <a:solidFill>
                  <a:srgbClr val="FF0000"/>
                </a:solidFill>
              </a:rPr>
              <a:t>önceden</a:t>
            </a:r>
            <a:r>
              <a:rPr lang="tr-TR" dirty="0"/>
              <a:t> hastaya anlatılması</a:t>
            </a:r>
          </a:p>
          <a:p>
            <a:pPr>
              <a:defRPr/>
            </a:pPr>
            <a:r>
              <a:rPr lang="tr-TR" dirty="0"/>
              <a:t>İşlemler </a:t>
            </a:r>
            <a:r>
              <a:rPr lang="tr-TR" dirty="0">
                <a:solidFill>
                  <a:srgbClr val="FF0000"/>
                </a:solidFill>
              </a:rPr>
              <a:t>sırasında</a:t>
            </a:r>
            <a:r>
              <a:rPr lang="tr-TR" dirty="0"/>
              <a:t> detaylı bilgi vermek</a:t>
            </a:r>
          </a:p>
          <a:p>
            <a:pPr>
              <a:defRPr/>
            </a:pPr>
            <a:r>
              <a:rPr lang="tr-TR" dirty="0"/>
              <a:t>Tedavi sırasında hastanın sakin olmasını </a:t>
            </a:r>
            <a:r>
              <a:rPr lang="tr-TR" dirty="0">
                <a:solidFill>
                  <a:srgbClr val="FF0000"/>
                </a:solidFill>
              </a:rPr>
              <a:t>telkin</a:t>
            </a:r>
            <a:r>
              <a:rPr lang="tr-TR" dirty="0"/>
              <a:t> etmek</a:t>
            </a:r>
          </a:p>
          <a:p>
            <a:pPr>
              <a:defRPr/>
            </a:pPr>
            <a:r>
              <a:rPr lang="tr-TR" dirty="0"/>
              <a:t>Ağrı olabilecek işlemler sırasında hastayı </a:t>
            </a:r>
            <a:r>
              <a:rPr lang="tr-TR" dirty="0">
                <a:solidFill>
                  <a:srgbClr val="FF0000"/>
                </a:solidFill>
              </a:rPr>
              <a:t>uyarmak</a:t>
            </a:r>
          </a:p>
          <a:p>
            <a:pPr>
              <a:defRPr/>
            </a:pPr>
            <a:r>
              <a:rPr lang="tr-TR" dirty="0"/>
              <a:t>Hastanın </a:t>
            </a:r>
            <a:r>
              <a:rPr lang="tr-TR" dirty="0">
                <a:solidFill>
                  <a:srgbClr val="FF0000"/>
                </a:solidFill>
              </a:rPr>
              <a:t>güven</a:t>
            </a:r>
            <a:r>
              <a:rPr lang="tr-TR" dirty="0"/>
              <a:t> duymasını sağlayacak mesajlar vermek</a:t>
            </a:r>
          </a:p>
          <a:p>
            <a:pPr>
              <a:defRPr/>
            </a:pPr>
            <a:r>
              <a:rPr lang="tr-TR" dirty="0"/>
              <a:t>Hastaya istediği zaman işlemi durdurabileceğini söylemek</a:t>
            </a:r>
          </a:p>
          <a:p>
            <a:pPr>
              <a:defRPr/>
            </a:pPr>
            <a:r>
              <a:rPr lang="tr-TR" dirty="0"/>
              <a:t>Anlayışlı ve sevecen yaklaşmak</a:t>
            </a:r>
          </a:p>
          <a:p>
            <a:pPr>
              <a:defRPr/>
            </a:pPr>
            <a:r>
              <a:rPr lang="tr-TR" dirty="0"/>
              <a:t>Hastanın </a:t>
            </a:r>
            <a:r>
              <a:rPr lang="tr-TR" dirty="0">
                <a:solidFill>
                  <a:srgbClr val="FF0000"/>
                </a:solidFill>
              </a:rPr>
              <a:t>dikkatini dağıtmak</a:t>
            </a:r>
          </a:p>
          <a:p>
            <a:pPr>
              <a:defRPr/>
            </a:pPr>
            <a:endParaRPr lang="tr-TR" dirty="0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7F299AD8-6131-4F25-9C3F-6ADB0E81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6D4BDD-5365-488A-88AE-EE38130F1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14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509579B-FB9B-4565-84E1-961517673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33" y="6182482"/>
            <a:ext cx="1629392" cy="3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03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D19167-8CAE-429C-9415-4377DB63F911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706438"/>
            <a:ext cx="11044238" cy="113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4000" b="1" dirty="0">
                <a:solidFill>
                  <a:srgbClr val="0000FF"/>
                </a:solidFill>
              </a:rPr>
              <a:t>Korkan hastaları rahatlatan hekim tavırları nelerdir 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91E2629-AD21-4E08-AD7D-2A88B10303DC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1630363"/>
            <a:ext cx="10215563" cy="453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tr-TR" dirty="0"/>
              <a:t>Durumun elverdiği ölçüde </a:t>
            </a:r>
            <a:r>
              <a:rPr lang="tr-TR" dirty="0">
                <a:solidFill>
                  <a:srgbClr val="FF0000"/>
                </a:solidFill>
              </a:rPr>
              <a:t>uzmanlık alanınız içinde kalarak </a:t>
            </a:r>
            <a:r>
              <a:rPr lang="tr-TR" dirty="0"/>
              <a:t>bunu hastaya da belirtmeniz</a:t>
            </a:r>
          </a:p>
          <a:p>
            <a:pPr>
              <a:lnSpc>
                <a:spcPct val="80000"/>
              </a:lnSpc>
              <a:defRPr/>
            </a:pPr>
            <a:r>
              <a:rPr lang="tr-TR" dirty="0"/>
              <a:t>Hastayı ve ailesini yapılacak tedavi ve sonuçları ile ilgili olarak </a:t>
            </a:r>
            <a:r>
              <a:rPr lang="tr-TR" dirty="0">
                <a:solidFill>
                  <a:srgbClr val="FF0000"/>
                </a:solidFill>
              </a:rPr>
              <a:t>aydınlatmak</a:t>
            </a:r>
          </a:p>
          <a:p>
            <a:pPr>
              <a:lnSpc>
                <a:spcPct val="80000"/>
              </a:lnSpc>
              <a:defRPr/>
            </a:pPr>
            <a:r>
              <a:rPr lang="tr-TR" dirty="0"/>
              <a:t>Hasta sorularını yanıtlamak</a:t>
            </a:r>
          </a:p>
          <a:p>
            <a:pPr>
              <a:lnSpc>
                <a:spcPct val="80000"/>
              </a:lnSpc>
              <a:defRPr/>
            </a:pPr>
            <a:r>
              <a:rPr lang="tr-TR" dirty="0"/>
              <a:t>Daha önceden </a:t>
            </a:r>
            <a:r>
              <a:rPr lang="tr-TR" dirty="0" err="1"/>
              <a:t>implant</a:t>
            </a:r>
            <a:r>
              <a:rPr lang="tr-TR" dirty="0"/>
              <a:t>/</a:t>
            </a:r>
            <a:r>
              <a:rPr lang="tr-TR" dirty="0" err="1"/>
              <a:t>periodontal</a:t>
            </a:r>
            <a:r>
              <a:rPr lang="tr-TR" dirty="0"/>
              <a:t> tedavi görmüş hastalar ile tanıştırmak </a:t>
            </a:r>
          </a:p>
          <a:p>
            <a:pPr>
              <a:lnSpc>
                <a:spcPct val="80000"/>
              </a:lnSpc>
              <a:defRPr/>
            </a:pPr>
            <a:r>
              <a:rPr lang="tr-TR" dirty="0"/>
              <a:t>Olumlu ve abartısız bir ses tonu ile komplikasyonlar hakkında hastaya </a:t>
            </a:r>
            <a:r>
              <a:rPr lang="tr-TR" dirty="0">
                <a:solidFill>
                  <a:srgbClr val="FF0000"/>
                </a:solidFill>
              </a:rPr>
              <a:t>bilgi vermek</a:t>
            </a:r>
          </a:p>
          <a:p>
            <a:pPr>
              <a:lnSpc>
                <a:spcPct val="80000"/>
              </a:lnSpc>
              <a:defRPr/>
            </a:pPr>
            <a:r>
              <a:rPr lang="tr-TR" dirty="0"/>
              <a:t>Tedavi ile ilgili her türlü sıkıntıda hekime </a:t>
            </a:r>
            <a:r>
              <a:rPr lang="tr-TR" dirty="0">
                <a:solidFill>
                  <a:srgbClr val="FF0000"/>
                </a:solidFill>
              </a:rPr>
              <a:t>ulaşabileceğini </a:t>
            </a:r>
            <a:r>
              <a:rPr lang="tr-TR" dirty="0"/>
              <a:t>hissettirmek</a:t>
            </a:r>
          </a:p>
          <a:p>
            <a:pPr>
              <a:lnSpc>
                <a:spcPct val="80000"/>
              </a:lnSpc>
              <a:defRPr/>
            </a:pPr>
            <a:endParaRPr lang="tr-TR" dirty="0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A02B7680-86E8-4EE3-9A17-C9D48F69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263917E-E814-4354-BBD5-167216822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15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5E767EC-861B-457C-AD40-12E3D28C5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33" y="6182482"/>
            <a:ext cx="1629392" cy="3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80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865554E-E378-480A-A8D8-1B7162E7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925" y="422275"/>
            <a:ext cx="2033588" cy="1325563"/>
          </a:xfrm>
        </p:spPr>
        <p:txBody>
          <a:bodyPr>
            <a:normAutofit/>
          </a:bodyPr>
          <a:lstStyle/>
          <a:p>
            <a:r>
              <a:rPr lang="tr-TR" sz="3600" b="1" dirty="0"/>
              <a:t>İLETİŞİM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3E7A081-9671-41DC-BFCB-9035A2968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537" y="1562100"/>
            <a:ext cx="5030804" cy="4267200"/>
          </a:xfrm>
          <a:prstGeom prst="rect">
            <a:avLst/>
          </a:prstGeom>
        </p:spPr>
      </p:pic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ED725EC1-5EFC-4097-9A78-4442D771D8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416366"/>
              </p:ext>
            </p:extLst>
          </p:nvPr>
        </p:nvGraphicFramePr>
        <p:xfrm>
          <a:off x="1892498" y="218356"/>
          <a:ext cx="8566150" cy="628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Microsoft Graph Grafiği" r:id="rId4" imgW="6648602" imgH="4876800" progId="MSGraph.Chart.8">
                  <p:embed followColorScheme="full"/>
                </p:oleObj>
              </mc:Choice>
              <mc:Fallback>
                <p:oleObj name="Microsoft Graph Grafiği" r:id="rId4" imgW="6648602" imgH="4876800" progId="MSGraph.Chart.8">
                  <p:embed followColorScheme="full"/>
                  <p:pic>
                    <p:nvPicPr>
                      <p:cNvPr id="2050" name="Object 2">
                        <a:extLst>
                          <a:ext uri="{FF2B5EF4-FFF2-40B4-BE49-F238E27FC236}">
                            <a16:creationId xmlns:a16="http://schemas.microsoft.com/office/drawing/2014/main" id="{F07C49FE-EFAA-4A32-A3FA-8E0328C0CD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498" y="218356"/>
                        <a:ext cx="8566150" cy="6280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55843D2-8295-4DA4-A708-594D755D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780AC54-8DEB-4F6E-B8F7-1DFAF7E7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16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EF1B951-7DD1-4B1E-B8EF-373DFAA1C1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33" y="6182482"/>
            <a:ext cx="1629392" cy="3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6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E7D30F-ABF2-4B03-B2C8-14C0E0DF294C}"/>
              </a:ext>
            </a:extLst>
          </p:cNvPr>
          <p:cNvSpPr txBox="1">
            <a:spLocks noChangeArrowheads="1"/>
          </p:cNvSpPr>
          <p:nvPr/>
        </p:nvSpPr>
        <p:spPr>
          <a:xfrm>
            <a:off x="2082800" y="1762125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tr-TR" sz="4000" b="1" dirty="0">
                <a:latin typeface="+mn-lt"/>
              </a:rPr>
              <a:t>İnsanlar karşısındakine </a:t>
            </a:r>
          </a:p>
          <a:p>
            <a:pPr algn="ctr">
              <a:lnSpc>
                <a:spcPct val="150000"/>
              </a:lnSpc>
              <a:defRPr/>
            </a:pPr>
            <a:r>
              <a:rPr lang="tr-TR" b="1" u="sng" dirty="0">
                <a:latin typeface="+mn-lt"/>
              </a:rPr>
              <a:t>güven duydukları zaman </a:t>
            </a:r>
          </a:p>
          <a:p>
            <a:pPr algn="ctr">
              <a:lnSpc>
                <a:spcPct val="150000"/>
              </a:lnSpc>
              <a:defRPr/>
            </a:pPr>
            <a:r>
              <a:rPr lang="tr-TR" sz="4000" b="1" dirty="0">
                <a:latin typeface="+mn-lt"/>
              </a:rPr>
              <a:t>O’nu dinler ve uyumlu davranırlar</a:t>
            </a:r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BF9C718F-18F3-42F7-9DF7-6FEE5FF0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54E3EFA-F6F7-4ADB-A5F5-7326CFFD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17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EC72F0F-C4A5-4B39-AA04-E29B32702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33" y="6182482"/>
            <a:ext cx="1629392" cy="3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32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36991E-082C-4FAA-B1F4-30D7FA299BCB}"/>
              </a:ext>
            </a:extLst>
          </p:cNvPr>
          <p:cNvSpPr txBox="1">
            <a:spLocks noChangeArrowheads="1"/>
          </p:cNvSpPr>
          <p:nvPr/>
        </p:nvSpPr>
        <p:spPr>
          <a:xfrm>
            <a:off x="714473" y="606425"/>
            <a:ext cx="10587038" cy="113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4000" dirty="0">
                <a:solidFill>
                  <a:srgbClr val="0000FF"/>
                </a:solidFill>
                <a:latin typeface="+mn-lt"/>
              </a:rPr>
              <a:t>Hastaların </a:t>
            </a:r>
            <a:r>
              <a:rPr lang="tr-TR" sz="4000" dirty="0" err="1">
                <a:solidFill>
                  <a:srgbClr val="0000FF"/>
                </a:solidFill>
                <a:latin typeface="+mn-lt"/>
              </a:rPr>
              <a:t>implant</a:t>
            </a:r>
            <a:r>
              <a:rPr lang="tr-TR" sz="4000" dirty="0">
                <a:solidFill>
                  <a:srgbClr val="0000FF"/>
                </a:solidFill>
                <a:latin typeface="+mn-lt"/>
              </a:rPr>
              <a:t> ya da </a:t>
            </a:r>
            <a:r>
              <a:rPr lang="tr-TR" sz="4000" dirty="0" err="1">
                <a:solidFill>
                  <a:srgbClr val="0000FF"/>
                </a:solidFill>
                <a:latin typeface="+mn-lt"/>
              </a:rPr>
              <a:t>periodontal</a:t>
            </a:r>
            <a:r>
              <a:rPr lang="tr-TR" sz="4000" dirty="0">
                <a:solidFill>
                  <a:srgbClr val="0000FF"/>
                </a:solidFill>
                <a:latin typeface="+mn-lt"/>
              </a:rPr>
              <a:t> cerrahiye  psikolojik hazırlığı nasıl yapılır 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F67D88E-E4AF-4CA5-93A4-51A60DB60FE1}"/>
              </a:ext>
            </a:extLst>
          </p:cNvPr>
          <p:cNvSpPr txBox="1">
            <a:spLocks noChangeArrowheads="1"/>
          </p:cNvSpPr>
          <p:nvPr/>
        </p:nvSpPr>
        <p:spPr>
          <a:xfrm>
            <a:off x="1339850" y="2044700"/>
            <a:ext cx="7804150" cy="453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Wingdings" panose="05000000000000000000" pitchFamily="2" charset="2"/>
              <a:buNone/>
              <a:defRPr/>
            </a:pPr>
            <a:r>
              <a:rPr lang="tr-TR" dirty="0">
                <a:solidFill>
                  <a:srgbClr val="FF0000"/>
                </a:solidFill>
              </a:rPr>
              <a:t>Hastalar iki gruba ayrılır</a:t>
            </a:r>
          </a:p>
          <a:p>
            <a:pPr>
              <a:defRPr/>
            </a:pPr>
            <a:r>
              <a:rPr lang="tr-TR" dirty="0"/>
              <a:t>Yapılacak işleme </a:t>
            </a:r>
            <a:r>
              <a:rPr lang="tr-TR" u="sng" dirty="0"/>
              <a:t>odaklı</a:t>
            </a:r>
            <a:r>
              <a:rPr lang="tr-TR" dirty="0"/>
              <a:t> hastalar   </a:t>
            </a:r>
          </a:p>
          <a:p>
            <a:pPr marL="609600" indent="-609600">
              <a:buFont typeface="Wingdings" panose="05000000000000000000" pitchFamily="2" charset="2"/>
              <a:buNone/>
              <a:defRPr/>
            </a:pPr>
            <a:r>
              <a:rPr lang="tr-TR" dirty="0"/>
              <a:t>      bilgi almaya meraklı ve her işlemi sorgulayan hastalar</a:t>
            </a:r>
          </a:p>
          <a:p>
            <a:pPr marL="609600" indent="-609600">
              <a:buFont typeface="Wingdings" panose="05000000000000000000" pitchFamily="2" charset="2"/>
              <a:buNone/>
              <a:defRPr/>
            </a:pPr>
            <a:endParaRPr lang="tr-TR" dirty="0"/>
          </a:p>
          <a:p>
            <a:pPr>
              <a:defRPr/>
            </a:pPr>
            <a:r>
              <a:rPr lang="tr-TR" dirty="0"/>
              <a:t>Yapılacak işleme </a:t>
            </a:r>
            <a:r>
              <a:rPr lang="tr-TR" u="sng" dirty="0"/>
              <a:t>odaklı olmayan </a:t>
            </a:r>
            <a:r>
              <a:rPr lang="tr-TR" dirty="0"/>
              <a:t>hastalar   </a:t>
            </a:r>
          </a:p>
          <a:p>
            <a:pPr marL="609600" indent="-609600">
              <a:buFont typeface="Wingdings" panose="05000000000000000000" pitchFamily="2" charset="2"/>
              <a:buNone/>
              <a:defRPr/>
            </a:pPr>
            <a:r>
              <a:rPr lang="tr-TR" dirty="0"/>
              <a:t>     yapılacakları bilmek istemeyenler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A4367A33-A08A-4623-B820-C13316380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746" y="2148008"/>
            <a:ext cx="2454254" cy="909518"/>
          </a:xfrm>
          <a:prstGeom prst="rect">
            <a:avLst/>
          </a:prstGeom>
        </p:spPr>
      </p:pic>
      <p:pic>
        <p:nvPicPr>
          <p:cNvPr id="12290" name="Picture 2" descr="http://turkcaps.com/cdn/images/313456.jpg">
            <a:extLst>
              <a:ext uri="{FF2B5EF4-FFF2-40B4-BE49-F238E27FC236}">
                <a16:creationId xmlns:a16="http://schemas.microsoft.com/office/drawing/2014/main" id="{F1EBF49C-CC43-4A70-869D-A3518D5F7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62"/>
          <a:stretch/>
        </p:blipFill>
        <p:spPr bwMode="auto">
          <a:xfrm>
            <a:off x="2321817" y="5429372"/>
            <a:ext cx="4136133" cy="11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5E3A5BB-F41E-4246-80E8-499D23920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4002F5E-65FA-4259-84EA-C757A63E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18</a:t>
            </a:fld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74D7C068-5F43-419F-A1EA-8950362FEF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33" y="6182482"/>
            <a:ext cx="1629392" cy="3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53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14ED63-20D4-4DCF-9239-3E8C13B63F4B}"/>
              </a:ext>
            </a:extLst>
          </p:cNvPr>
          <p:cNvSpPr txBox="1">
            <a:spLocks noChangeArrowheads="1"/>
          </p:cNvSpPr>
          <p:nvPr/>
        </p:nvSpPr>
        <p:spPr>
          <a:xfrm>
            <a:off x="1039812" y="719138"/>
            <a:ext cx="9990335" cy="113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3600" dirty="0">
                <a:solidFill>
                  <a:srgbClr val="0000FF"/>
                </a:solidFill>
                <a:latin typeface="+mn-lt"/>
              </a:rPr>
              <a:t>İşleme odaklı hastaları cerrahi sırasında psikolojik olarak rahatlatmak için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2F9945C-ED57-4C45-BCCD-C81DA0851145}"/>
              </a:ext>
            </a:extLst>
          </p:cNvPr>
          <p:cNvSpPr txBox="1">
            <a:spLocks noChangeArrowheads="1"/>
          </p:cNvSpPr>
          <p:nvPr/>
        </p:nvSpPr>
        <p:spPr>
          <a:xfrm>
            <a:off x="854074" y="2228850"/>
            <a:ext cx="9432925" cy="453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dirty="0"/>
              <a:t>Aletleri tanıtmak, duyulan ses ve basınç hissini tanımlamak ve yapılacak işlemi detaylandırmak gerekir</a:t>
            </a:r>
          </a:p>
          <a:p>
            <a:pPr>
              <a:defRPr/>
            </a:pPr>
            <a:r>
              <a:rPr lang="tr-TR" dirty="0"/>
              <a:t>Bu tanımlamalar sırasında uygun kelimeler seçilmeli korku çağrıştıracak mesleki terimlerden kaçınılmalıdır.</a:t>
            </a:r>
          </a:p>
          <a:p>
            <a:pPr>
              <a:defRPr/>
            </a:pPr>
            <a:r>
              <a:rPr lang="tr-TR" dirty="0"/>
              <a:t>Kullanılan ileriye dönük cümlelerle ‘şimdi bitiyor, birazdan şöyle hissedeceksiniz gibi mesajlar iletilmelidir.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AC186B8-C108-4B1D-A05F-E846D36C3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984" y="5291258"/>
            <a:ext cx="2454254" cy="909518"/>
          </a:xfrm>
          <a:prstGeom prst="rect">
            <a:avLst/>
          </a:prstGeom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A96E6F0F-702E-46CE-919F-AA53C558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16E4298-B031-44FE-B7EC-0A624F0C5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19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0372C7E-7E67-494C-A82E-9483BC47D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33" y="6182482"/>
            <a:ext cx="1629392" cy="3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6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81E023BC-A987-4DAC-B822-44AEA4708079}"/>
              </a:ext>
            </a:extLst>
          </p:cNvPr>
          <p:cNvSpPr txBox="1">
            <a:spLocks noChangeArrowheads="1"/>
          </p:cNvSpPr>
          <p:nvPr/>
        </p:nvSpPr>
        <p:spPr>
          <a:xfrm>
            <a:off x="1081088" y="1828801"/>
            <a:ext cx="8785225" cy="453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dirty="0"/>
              <a:t>Ağrı duyma korkusu </a:t>
            </a:r>
          </a:p>
          <a:p>
            <a:pPr>
              <a:defRPr/>
            </a:pPr>
            <a:r>
              <a:rPr lang="tr-TR" dirty="0" err="1"/>
              <a:t>Fotöyde</a:t>
            </a:r>
            <a:r>
              <a:rPr lang="tr-TR" dirty="0"/>
              <a:t> otururken kontrolün ellerinde olmadığı hissi</a:t>
            </a:r>
          </a:p>
          <a:p>
            <a:pPr>
              <a:defRPr/>
            </a:pPr>
            <a:r>
              <a:rPr lang="tr-TR" dirty="0"/>
              <a:t>Başlarına gelebilecek bilinmezlerden ürkmeleridir. </a:t>
            </a:r>
          </a:p>
          <a:p>
            <a:pPr>
              <a:defRPr/>
            </a:pPr>
            <a:r>
              <a:rPr lang="tr-TR" dirty="0"/>
              <a:t>Ağız ve diş sağlıklarının genel durumundan utanç duymak</a:t>
            </a:r>
          </a:p>
          <a:p>
            <a:pPr>
              <a:defRPr/>
            </a:pPr>
            <a:r>
              <a:rPr lang="tr-TR" dirty="0"/>
              <a:t>Tedavinin maliyeti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24932C1-50DE-48E0-936D-BF012C557DBA}"/>
              </a:ext>
            </a:extLst>
          </p:cNvPr>
          <p:cNvSpPr txBox="1">
            <a:spLocks noChangeArrowheads="1"/>
          </p:cNvSpPr>
          <p:nvPr/>
        </p:nvSpPr>
        <p:spPr>
          <a:xfrm>
            <a:off x="1081088" y="93741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4000" b="1" dirty="0" err="1"/>
              <a:t>Dişhekimi</a:t>
            </a:r>
            <a:r>
              <a:rPr lang="tr-TR" sz="4000" b="1" dirty="0"/>
              <a:t> Korkusu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BB733F8-4A0C-42B0-81FF-AE34D2059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313" y="4094163"/>
            <a:ext cx="4953000" cy="2286000"/>
          </a:xfrm>
          <a:prstGeom prst="rect">
            <a:avLst/>
          </a:prstGeom>
        </p:spPr>
      </p:pic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E53F03A-AEF9-4888-BE9D-1C429698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0A2424B-6FD2-483C-9201-9BE02283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2</a:t>
            </a:fld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DC5E92FA-81F0-4461-A3F6-F277B2FFD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33" y="6182482"/>
            <a:ext cx="1629392" cy="3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0F1930-FF44-45C5-A93F-5BE6279348B0}"/>
              </a:ext>
            </a:extLst>
          </p:cNvPr>
          <p:cNvSpPr txBox="1">
            <a:spLocks noChangeArrowheads="1"/>
          </p:cNvSpPr>
          <p:nvPr/>
        </p:nvSpPr>
        <p:spPr>
          <a:xfrm>
            <a:off x="1057275" y="620713"/>
            <a:ext cx="10344149" cy="113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3600" dirty="0">
                <a:solidFill>
                  <a:srgbClr val="0000FF"/>
                </a:solidFill>
                <a:latin typeface="+mn-lt"/>
              </a:rPr>
              <a:t>İşleme odaklı </a:t>
            </a:r>
            <a:r>
              <a:rPr lang="tr-TR" sz="3600" u="sng" dirty="0">
                <a:solidFill>
                  <a:srgbClr val="0000FF"/>
                </a:solidFill>
                <a:latin typeface="+mn-lt"/>
              </a:rPr>
              <a:t>olmayan</a:t>
            </a:r>
            <a:r>
              <a:rPr lang="tr-TR" sz="3600" dirty="0">
                <a:solidFill>
                  <a:srgbClr val="0000FF"/>
                </a:solidFill>
                <a:latin typeface="+mn-lt"/>
              </a:rPr>
              <a:t> hastaları cerrahi sırasında psikolojik olarak rahatlatmak için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308AF57-C49F-4229-8BE6-DC91462201A1}"/>
              </a:ext>
            </a:extLst>
          </p:cNvPr>
          <p:cNvSpPr txBox="1">
            <a:spLocks noChangeArrowheads="1"/>
          </p:cNvSpPr>
          <p:nvPr/>
        </p:nvSpPr>
        <p:spPr>
          <a:xfrm>
            <a:off x="1254125" y="2165350"/>
            <a:ext cx="8229600" cy="34559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/>
              <a:t>Kendini rahat bırakması telkin edilmeli</a:t>
            </a:r>
          </a:p>
          <a:p>
            <a:pPr>
              <a:defRPr/>
            </a:pPr>
            <a:r>
              <a:rPr lang="tr-TR"/>
              <a:t>Birazdan tüm işlemin biteceği ve daha sonra rahat edeceğini düşünmesi istenmeli</a:t>
            </a:r>
          </a:p>
          <a:p>
            <a:pPr>
              <a:defRPr/>
            </a:pPr>
            <a:r>
              <a:rPr lang="tr-TR"/>
              <a:t>Kendisini rahat olabilecegi deniz kenarı, açık hava gibi bir coğrafyada hissetmesini istemek</a:t>
            </a:r>
          </a:p>
          <a:p>
            <a:pPr>
              <a:defRPr/>
            </a:pPr>
            <a:endParaRPr lang="tr-TR" dirty="0"/>
          </a:p>
        </p:txBody>
      </p:sp>
      <p:pic>
        <p:nvPicPr>
          <p:cNvPr id="6" name="Picture 2" descr="http://turkcaps.com/cdn/images/313456.jpg">
            <a:extLst>
              <a:ext uri="{FF2B5EF4-FFF2-40B4-BE49-F238E27FC236}">
                <a16:creationId xmlns:a16="http://schemas.microsoft.com/office/drawing/2014/main" id="{B2589635-D900-4457-902E-29CFA4800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62"/>
          <a:stretch/>
        </p:blipFill>
        <p:spPr bwMode="auto">
          <a:xfrm>
            <a:off x="3766987" y="5284114"/>
            <a:ext cx="4136133" cy="11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FD9A6B7C-C8E5-4366-99E6-6CC0B59A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A0279B7-58D9-4388-8A37-B832307F7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20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10A20BC-6B66-4455-B554-8D81A1B85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33" y="6182482"/>
            <a:ext cx="1629392" cy="3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99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F6B182-E18C-4B58-8514-AC3A368988DE}"/>
              </a:ext>
            </a:extLst>
          </p:cNvPr>
          <p:cNvSpPr txBox="1">
            <a:spLocks noChangeArrowheads="1"/>
          </p:cNvSpPr>
          <p:nvPr/>
        </p:nvSpPr>
        <p:spPr>
          <a:xfrm>
            <a:off x="1852613" y="649288"/>
            <a:ext cx="8229600" cy="113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r-TR" sz="3600" dirty="0">
                <a:solidFill>
                  <a:srgbClr val="0000FF"/>
                </a:solidFill>
                <a:latin typeface="+mn-lt"/>
              </a:rPr>
              <a:t>Cerrahi sırasında hastaları psikolojik rahatlığa kavuşturmak için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4D805EC-B428-44C7-8389-A5E131677613}"/>
              </a:ext>
            </a:extLst>
          </p:cNvPr>
          <p:cNvSpPr txBox="1">
            <a:spLocks noChangeArrowheads="1"/>
          </p:cNvSpPr>
          <p:nvPr/>
        </p:nvSpPr>
        <p:spPr>
          <a:xfrm>
            <a:off x="923926" y="2195513"/>
            <a:ext cx="8229600" cy="3124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/>
              <a:t>Hastaya aktif rol verilmeli</a:t>
            </a:r>
          </a:p>
          <a:p>
            <a:pPr>
              <a:defRPr/>
            </a:pPr>
            <a:r>
              <a:rPr lang="tr-TR"/>
              <a:t>Dinlenme ihtiyacında mola verilmeli</a:t>
            </a:r>
          </a:p>
          <a:p>
            <a:pPr>
              <a:defRPr/>
            </a:pPr>
            <a:r>
              <a:rPr lang="tr-TR"/>
              <a:t>Mimik, hal ve davranışları yakından takip edilerek sıkıntıları ortadan kaldırılmalıdır.</a:t>
            </a:r>
            <a:endParaRPr lang="tr-TR" dirty="0"/>
          </a:p>
        </p:txBody>
      </p:sp>
      <p:pic>
        <p:nvPicPr>
          <p:cNvPr id="6" name="Picture 4" descr="anismile">
            <a:extLst>
              <a:ext uri="{FF2B5EF4-FFF2-40B4-BE49-F238E27FC236}">
                <a16:creationId xmlns:a16="http://schemas.microsoft.com/office/drawing/2014/main" id="{8DD9177A-6060-469A-8514-5999D1F68A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15387" y="1929620"/>
            <a:ext cx="2744788" cy="27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0301CF02-BCE4-4885-9AFE-128CED5B97D9}"/>
              </a:ext>
            </a:extLst>
          </p:cNvPr>
          <p:cNvSpPr txBox="1">
            <a:spLocks noChangeArrowheads="1"/>
          </p:cNvSpPr>
          <p:nvPr/>
        </p:nvSpPr>
        <p:spPr>
          <a:xfrm>
            <a:off x="511176" y="5006645"/>
            <a:ext cx="9947472" cy="17009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tr-TR" dirty="0">
                <a:solidFill>
                  <a:srgbClr val="FF0000"/>
                </a:solidFill>
              </a:rPr>
              <a:t>   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İnsan, aynı anda hem fiziksel olarak gevşemiş hem de beyinsel olarak gergin olamaz. Beynimiz bu iki emri aynı anda işleyemez. 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Gergin hastaların dikkatini dağıtmazsak, gevşemeleri mümkün olmayacaktır.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tr-TR" dirty="0"/>
              <a:t> </a:t>
            </a:r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92C3756B-8C88-44DC-BC22-0CA03217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7B40E1DF-5842-4910-BB88-B31C86EB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21</a:t>
            </a:fld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7C380D7F-9999-4AE4-B5A1-D73761DFB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33" y="6182482"/>
            <a:ext cx="1629392" cy="3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76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EE5345-8548-4C20-B6AA-8F56B71DB60C}"/>
              </a:ext>
            </a:extLst>
          </p:cNvPr>
          <p:cNvSpPr txBox="1">
            <a:spLocks noChangeArrowheads="1"/>
          </p:cNvSpPr>
          <p:nvPr/>
        </p:nvSpPr>
        <p:spPr>
          <a:xfrm>
            <a:off x="468312" y="836613"/>
            <a:ext cx="9718675" cy="113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4000" dirty="0">
                <a:solidFill>
                  <a:srgbClr val="FF0000"/>
                </a:solidFill>
                <a:latin typeface="+mn-lt"/>
              </a:rPr>
              <a:t>Hastalar tedavinin tüm riskleri hakkında bilgilendirilmeli midir !!!?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6726E53-8AB7-4DC0-94CA-59CE25093128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2327275"/>
            <a:ext cx="8229600" cy="41259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dirty="0" err="1"/>
              <a:t>İmplant</a:t>
            </a:r>
            <a:r>
              <a:rPr lang="tr-TR" dirty="0"/>
              <a:t>  ya da </a:t>
            </a:r>
            <a:r>
              <a:rPr lang="tr-TR" dirty="0" err="1"/>
              <a:t>periodontal</a:t>
            </a:r>
            <a:r>
              <a:rPr lang="tr-TR" dirty="0"/>
              <a:t> tedaviler sırasında ortaya çıkabilecek riskler az ancak olasılıklar dahilindedir. </a:t>
            </a:r>
          </a:p>
          <a:p>
            <a:pPr marL="0" indent="0">
              <a:buNone/>
              <a:defRPr/>
            </a:pPr>
            <a:r>
              <a:rPr lang="tr-TR" dirty="0"/>
              <a:t>Bu nedenle hem dürüst olmak hem de güven uyandırmak adına tüm riskler hastaya anlatılmalı ancak çok detay verilmemelidir. </a:t>
            </a:r>
          </a:p>
          <a:p>
            <a:pPr marL="0" indent="0">
              <a:buNone/>
              <a:defRPr/>
            </a:pPr>
            <a:r>
              <a:rPr lang="tr-TR" b="1" dirty="0">
                <a:solidFill>
                  <a:srgbClr val="0000FF"/>
                </a:solidFill>
              </a:rPr>
              <a:t>		Hasta paniklememelidir.</a:t>
            </a:r>
          </a:p>
          <a:p>
            <a:pPr marL="0" indent="0">
              <a:buNone/>
              <a:defRPr/>
            </a:pPr>
            <a:r>
              <a:rPr lang="tr-TR" dirty="0"/>
              <a:t>Uygun bir ses tonu ile heyecan uyandırmayacak bir tarz kullanılmalıdır. Hekimin vücut dili önemlidir.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BF8FC020-5BD2-40DB-8AF3-4AC6D5E17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879" y="1976438"/>
            <a:ext cx="2276475" cy="2009775"/>
          </a:xfrm>
          <a:prstGeom prst="rect">
            <a:avLst/>
          </a:prstGeom>
        </p:spPr>
      </p:pic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703E38A-2A61-4DC2-8636-3C928DB72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6B744DD-48E4-4BD2-8FA9-22DABA87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22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46077D1-E69D-47E9-AAC0-860CE36C4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33" y="6182482"/>
            <a:ext cx="1629392" cy="3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76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EE5345-8548-4C20-B6AA-8F56B71DB60C}"/>
              </a:ext>
            </a:extLst>
          </p:cNvPr>
          <p:cNvSpPr txBox="1">
            <a:spLocks noChangeArrowheads="1"/>
          </p:cNvSpPr>
          <p:nvPr/>
        </p:nvSpPr>
        <p:spPr>
          <a:xfrm>
            <a:off x="468312" y="836613"/>
            <a:ext cx="9718675" cy="113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4000" dirty="0">
                <a:solidFill>
                  <a:srgbClr val="FF0000"/>
                </a:solidFill>
                <a:latin typeface="+mn-lt"/>
              </a:rPr>
              <a:t>Hastalar tedavinin tüm riskleri hakkında bilgilendirilmeli midir !!!?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6726E53-8AB7-4DC0-94CA-59CE25093128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2327275"/>
            <a:ext cx="8229600" cy="41259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dirty="0"/>
              <a:t>HASTA NEYİ NE KADAR BİLİYOR?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DBED8C4-4F35-4B16-A52A-2C9176107C51}"/>
              </a:ext>
            </a:extLst>
          </p:cNvPr>
          <p:cNvSpPr txBox="1">
            <a:spLocks noChangeArrowheads="1"/>
          </p:cNvSpPr>
          <p:nvPr/>
        </p:nvSpPr>
        <p:spPr>
          <a:xfrm>
            <a:off x="375346" y="2981325"/>
            <a:ext cx="10083301" cy="2747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dirty="0"/>
              <a:t>Hastaya tedavi hakkında ne derece  bilgi sahibi olduğunu sorarak veri elde etmek</a:t>
            </a:r>
          </a:p>
          <a:p>
            <a:pPr marL="0" indent="0">
              <a:buNone/>
              <a:defRPr/>
            </a:pPr>
            <a:endParaRPr lang="tr-TR" dirty="0"/>
          </a:p>
          <a:p>
            <a:pPr marL="0" indent="0">
              <a:buNone/>
              <a:defRPr/>
            </a:pPr>
            <a:r>
              <a:rPr lang="tr-TR" dirty="0"/>
              <a:t>ÇÖZÜMÜ VAR MI?</a:t>
            </a:r>
          </a:p>
          <a:p>
            <a:pPr>
              <a:defRPr/>
            </a:pPr>
            <a:r>
              <a:rPr lang="tr-TR" dirty="0"/>
              <a:t>Ortaya çıkma olasılığının az olduğunu vurgulayarak olası riskleri saymak ve bunların ortaya çıkması durumunda ne şekilde düzeltilebileceğini anlatmak</a:t>
            </a:r>
          </a:p>
          <a:p>
            <a:pPr>
              <a:defRPr/>
            </a:pPr>
            <a:endParaRPr lang="tr-TR" dirty="0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1CE344D3-1E92-43E0-A860-88F2755C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2C13F0E-5C16-4CC0-8010-CB5DC9B6A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23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918FBDD-331C-404C-A32B-1CD13BD76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33" y="6182482"/>
            <a:ext cx="1629392" cy="3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9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3BFF68A2-2384-4C04-B4AB-E31AFFCEE95C}"/>
              </a:ext>
            </a:extLst>
          </p:cNvPr>
          <p:cNvSpPr txBox="1">
            <a:spLocks noChangeArrowheads="1"/>
          </p:cNvSpPr>
          <p:nvPr/>
        </p:nvSpPr>
        <p:spPr>
          <a:xfrm>
            <a:off x="893762" y="631825"/>
            <a:ext cx="10207823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r-TR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İmplant</a:t>
            </a:r>
            <a:r>
              <a:rPr lang="tr-TR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tedavisinin ya da </a:t>
            </a:r>
            <a:r>
              <a:rPr lang="tr-TR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periodontal</a:t>
            </a:r>
            <a:r>
              <a:rPr lang="tr-TR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cerrahi tedavilerin </a:t>
            </a:r>
            <a:r>
              <a:rPr lang="tr-TR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kontrendike</a:t>
            </a:r>
            <a:r>
              <a:rPr lang="tr-TR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olduğu psikolojik durumlar nelerdir 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24F99C0-383D-43B6-96C1-97B98FB5DB6B}"/>
              </a:ext>
            </a:extLst>
          </p:cNvPr>
          <p:cNvSpPr txBox="1">
            <a:spLocks noChangeArrowheads="1"/>
          </p:cNvSpPr>
          <p:nvPr/>
        </p:nvSpPr>
        <p:spPr>
          <a:xfrm>
            <a:off x="893761" y="1931987"/>
            <a:ext cx="10007601" cy="453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tr-TR" dirty="0" err="1"/>
              <a:t>Dental</a:t>
            </a:r>
            <a:r>
              <a:rPr lang="tr-TR" dirty="0"/>
              <a:t> tedavinin süreceği zaman diliminde </a:t>
            </a:r>
            <a:r>
              <a:rPr lang="tr-TR" dirty="0">
                <a:solidFill>
                  <a:srgbClr val="FF0000"/>
                </a:solidFill>
              </a:rPr>
              <a:t>psikiyatrik</a:t>
            </a:r>
            <a:r>
              <a:rPr lang="tr-TR" dirty="0"/>
              <a:t> bir hastalıktan yakınanlar, bunun tedavisi için </a:t>
            </a:r>
            <a:r>
              <a:rPr lang="tr-TR" dirty="0">
                <a:solidFill>
                  <a:srgbClr val="FF0000"/>
                </a:solidFill>
              </a:rPr>
              <a:t>ağır narkotik ilaçlar </a:t>
            </a:r>
            <a:r>
              <a:rPr lang="tr-TR" dirty="0"/>
              <a:t>alanlar ve </a:t>
            </a:r>
            <a:r>
              <a:rPr lang="tr-TR" dirty="0">
                <a:solidFill>
                  <a:srgbClr val="FF0000"/>
                </a:solidFill>
              </a:rPr>
              <a:t>kendi başlarına karar vermekte zorlanan kişiler</a:t>
            </a:r>
          </a:p>
          <a:p>
            <a:pPr>
              <a:lnSpc>
                <a:spcPct val="80000"/>
              </a:lnSpc>
              <a:defRPr/>
            </a:pPr>
            <a:r>
              <a:rPr lang="tr-TR" dirty="0"/>
              <a:t>Şizofren, </a:t>
            </a:r>
            <a:r>
              <a:rPr lang="tr-TR" dirty="0" err="1"/>
              <a:t>manik</a:t>
            </a:r>
            <a:r>
              <a:rPr lang="tr-TR" dirty="0"/>
              <a:t> depresif, kişilik bölünmesi gibi rahatsızlıkların </a:t>
            </a:r>
            <a:r>
              <a:rPr lang="tr-TR" dirty="0">
                <a:solidFill>
                  <a:srgbClr val="FF0000"/>
                </a:solidFill>
              </a:rPr>
              <a:t>teşhis edildiği </a:t>
            </a:r>
            <a:r>
              <a:rPr lang="tr-TR" dirty="0"/>
              <a:t>kişiler</a:t>
            </a:r>
          </a:p>
          <a:p>
            <a:pPr>
              <a:lnSpc>
                <a:spcPct val="80000"/>
              </a:lnSpc>
              <a:defRPr/>
            </a:pPr>
            <a:r>
              <a:rPr lang="tr-TR" dirty="0"/>
              <a:t>Organik bir sebep bulunmamasına rağmen kendilerini ciddi hasta hissedenler (</a:t>
            </a:r>
            <a:r>
              <a:rPr lang="tr-TR" dirty="0">
                <a:solidFill>
                  <a:srgbClr val="FF0000"/>
                </a:solidFill>
              </a:rPr>
              <a:t>ikna edilemeyen hastalar</a:t>
            </a:r>
            <a:r>
              <a:rPr lang="tr-TR" dirty="0"/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tr-TR" dirty="0">
                <a:solidFill>
                  <a:srgbClr val="FF0000"/>
                </a:solidFill>
              </a:rPr>
              <a:t>Alkol ve ilaç bağımlıları </a:t>
            </a:r>
            <a:r>
              <a:rPr lang="tr-TR" dirty="0"/>
              <a:t>gibi azalmış motivasyon, yetersiz hijyen ve beslenme gösterebilecek kişiler</a:t>
            </a:r>
          </a:p>
          <a:p>
            <a:pPr>
              <a:lnSpc>
                <a:spcPct val="80000"/>
              </a:lnSpc>
              <a:defRPr/>
            </a:pPr>
            <a:r>
              <a:rPr lang="tr-TR" dirty="0"/>
              <a:t>Diş hekimliğine ait işlemlerden tedavi edilemeyecek kadar aşırı </a:t>
            </a:r>
            <a:r>
              <a:rPr lang="tr-TR" dirty="0">
                <a:solidFill>
                  <a:srgbClr val="FF0000"/>
                </a:solidFill>
              </a:rPr>
              <a:t>korkan</a:t>
            </a:r>
            <a:r>
              <a:rPr lang="tr-TR" dirty="0"/>
              <a:t> hastalar</a:t>
            </a:r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642582AF-01B7-4FC7-9DB3-1B898FB82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CFCBB3E-7063-4CBD-A6A4-FB5912BED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24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BF884BE-8D99-44F6-854E-261968209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33" y="6182482"/>
            <a:ext cx="1629392" cy="3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95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DCBC226-2FDE-4CA8-B54C-984069A67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335" y="559994"/>
            <a:ext cx="8230313" cy="1737511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EC69D07-8488-4F5B-A90F-69C7B8495052}"/>
              </a:ext>
            </a:extLst>
          </p:cNvPr>
          <p:cNvSpPr txBox="1">
            <a:spLocks noChangeArrowheads="1"/>
          </p:cNvSpPr>
          <p:nvPr/>
        </p:nvSpPr>
        <p:spPr>
          <a:xfrm>
            <a:off x="2028825" y="2614613"/>
            <a:ext cx="8229600" cy="453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/>
              <a:t>Periodontal tedavi başarısında hastanın rolünü, hijyenini sağlayabilmesinin önemini hastamıza aktarmalıyız.</a:t>
            </a:r>
          </a:p>
          <a:p>
            <a:pPr>
              <a:defRPr/>
            </a:pPr>
            <a:r>
              <a:rPr lang="tr-TR"/>
              <a:t>Periodontal tedavi sonuçları hakkında bilgiyi hastamıza vermiş olmalıyız</a:t>
            </a:r>
          </a:p>
          <a:p>
            <a:pPr>
              <a:defRPr/>
            </a:pPr>
            <a:r>
              <a:rPr lang="tr-TR"/>
              <a:t>İdame tedavisinin önemini anlatabilmiş olmalıyız.</a:t>
            </a:r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1DBA15F-55A0-4795-8047-9F099C8AC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57ABD07-0E05-4C90-83D7-FC9F51DBC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25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ABD48EF-EEFD-499E-A719-10E80D00B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33" y="6182482"/>
            <a:ext cx="1629392" cy="3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22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80C24C-B8D1-4E87-B8FC-DDAAC87B7231}"/>
              </a:ext>
            </a:extLst>
          </p:cNvPr>
          <p:cNvSpPr txBox="1">
            <a:spLocks noChangeArrowheads="1"/>
          </p:cNvSpPr>
          <p:nvPr/>
        </p:nvSpPr>
        <p:spPr>
          <a:xfrm>
            <a:off x="1057275" y="806451"/>
            <a:ext cx="8229600" cy="113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4000" dirty="0">
                <a:latin typeface="+mn-lt"/>
              </a:rPr>
              <a:t>Yazılı formlarla çalışmanın faydaları</a:t>
            </a:r>
            <a:r>
              <a:rPr lang="tr-TR" sz="4000" dirty="0"/>
              <a:t>: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805EC00-DFE9-41EA-9A72-4A82C325F604}"/>
              </a:ext>
            </a:extLst>
          </p:cNvPr>
          <p:cNvSpPr txBox="1">
            <a:spLocks noChangeArrowheads="1"/>
          </p:cNvSpPr>
          <p:nvPr/>
        </p:nvSpPr>
        <p:spPr>
          <a:xfrm>
            <a:off x="928687" y="2146299"/>
            <a:ext cx="6600826" cy="453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dirty="0"/>
              <a:t>Kanuni sıkıntılarda belge olarak</a:t>
            </a:r>
          </a:p>
          <a:p>
            <a:pPr>
              <a:defRPr/>
            </a:pPr>
            <a:r>
              <a:rPr lang="tr-TR" dirty="0"/>
              <a:t>Alternatif tedavilerin hastaya sunulduğunu ancak </a:t>
            </a:r>
            <a:r>
              <a:rPr lang="tr-TR" dirty="0" err="1"/>
              <a:t>implant</a:t>
            </a:r>
            <a:r>
              <a:rPr lang="tr-TR" dirty="0"/>
              <a:t> tedavisinin/ </a:t>
            </a:r>
            <a:r>
              <a:rPr lang="tr-TR" dirty="0" err="1"/>
              <a:t>periodontal</a:t>
            </a:r>
            <a:r>
              <a:rPr lang="tr-TR" dirty="0"/>
              <a:t> cerrahinin hastanın ve hekimin ortak kararı olduğunun delili</a:t>
            </a:r>
          </a:p>
          <a:p>
            <a:pPr>
              <a:defRPr/>
            </a:pPr>
            <a:r>
              <a:rPr lang="tr-TR" dirty="0"/>
              <a:t>Kolayca unutulabilecek bilgilerin sadece sözlerle değil yazılı olarak kalmasını da sağlar.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1A2FC3EA-368A-4581-9C8A-1C7AC43BA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488" y="2146299"/>
            <a:ext cx="3919538" cy="261302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15F3401-2679-4652-86AF-82A8DA2D7E71}"/>
              </a:ext>
            </a:extLst>
          </p:cNvPr>
          <p:cNvSpPr txBox="1"/>
          <p:nvPr/>
        </p:nvSpPr>
        <p:spPr>
          <a:xfrm>
            <a:off x="4257873" y="5595531"/>
            <a:ext cx="3127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«söz uçar, yazı kalır»</a:t>
            </a:r>
          </a:p>
        </p:txBody>
      </p:sp>
      <p:sp>
        <p:nvSpPr>
          <p:cNvPr id="7" name="Alt Bilgi Yer Tutucusu 6">
            <a:extLst>
              <a:ext uri="{FF2B5EF4-FFF2-40B4-BE49-F238E27FC236}">
                <a16:creationId xmlns:a16="http://schemas.microsoft.com/office/drawing/2014/main" id="{DDF32FF2-86E8-45A5-9F75-AA1620580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D9BAC603-C0A5-46F4-9EF7-ED817C672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26</a:t>
            </a:fld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69575E7B-3ABF-4207-874E-D5B9D54FF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33" y="6182482"/>
            <a:ext cx="1629392" cy="3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1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CCDF8C31-025C-4254-AEF9-3767E05E9061}"/>
              </a:ext>
            </a:extLst>
          </p:cNvPr>
          <p:cNvSpPr txBox="1">
            <a:spLocks noChangeArrowheads="1"/>
          </p:cNvSpPr>
          <p:nvPr/>
        </p:nvSpPr>
        <p:spPr>
          <a:xfrm>
            <a:off x="985838" y="1406526"/>
            <a:ext cx="10801349" cy="346551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tr-TR" sz="4000" b="1" dirty="0">
                <a:solidFill>
                  <a:srgbClr val="0000FF"/>
                </a:solidFill>
              </a:rPr>
              <a:t>Yapılan tedavinin başarısı :</a:t>
            </a:r>
          </a:p>
          <a:p>
            <a:pPr algn="ctr">
              <a:lnSpc>
                <a:spcPct val="150000"/>
              </a:lnSpc>
              <a:defRPr/>
            </a:pPr>
            <a:r>
              <a:rPr lang="tr-TR" sz="4000" b="1" dirty="0">
                <a:solidFill>
                  <a:srgbClr val="0000FF"/>
                </a:solidFill>
              </a:rPr>
              <a:t>İyi hekimliğin yanı sıra, </a:t>
            </a:r>
          </a:p>
          <a:p>
            <a:pPr algn="ctr">
              <a:lnSpc>
                <a:spcPct val="150000"/>
              </a:lnSpc>
              <a:defRPr/>
            </a:pPr>
            <a:r>
              <a:rPr lang="tr-TR" sz="4000" b="1" dirty="0">
                <a:solidFill>
                  <a:srgbClr val="0000FF"/>
                </a:solidFill>
              </a:rPr>
              <a:t>güven dolu hasta &amp; hekim ilişkisinin  sonucudur.</a:t>
            </a:r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20C8E2BB-78B8-439A-BC65-CCFF100AC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FA870783-2A88-449B-8BC2-F30436995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27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0035325-ED29-422F-B319-2EEA0E259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33" y="6182482"/>
            <a:ext cx="1629392" cy="3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55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E6ACDFEB-C0FA-455D-81C2-F0269D94E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0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6180" y="3009900"/>
            <a:ext cx="3633788" cy="3633788"/>
          </a:xfrm>
          <a:prstGeom prst="rect">
            <a:avLst/>
          </a:prstGeom>
        </p:spPr>
      </p:pic>
      <p:pic>
        <p:nvPicPr>
          <p:cNvPr id="1026" name="Picture 2" descr="https://previews.123rf.com/images/antoshkaforever/antoshkaforever1508/antoshkaforever150800184/43026719-Friends-a-sign-of-friendship-relationship-partnership-The--Stock-Photo.jpg">
            <a:extLst>
              <a:ext uri="{FF2B5EF4-FFF2-40B4-BE49-F238E27FC236}">
                <a16:creationId xmlns:a16="http://schemas.microsoft.com/office/drawing/2014/main" id="{F5BB1D7F-5F12-4972-A247-65B2C1351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6" t="21876" r="30139" b="62291"/>
          <a:stretch/>
        </p:blipFill>
        <p:spPr bwMode="auto">
          <a:xfrm>
            <a:off x="8724899" y="3781426"/>
            <a:ext cx="1276351" cy="56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14AF4BA-BC5C-4130-BF22-1E4559B3F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79" y="4486369"/>
            <a:ext cx="4120020" cy="126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69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89F07E35-74A7-4AA0-99CF-9E6A4582E4AD}"/>
              </a:ext>
            </a:extLst>
          </p:cNvPr>
          <p:cNvSpPr/>
          <p:nvPr/>
        </p:nvSpPr>
        <p:spPr>
          <a:xfrm>
            <a:off x="1147761" y="1067097"/>
            <a:ext cx="96678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4000" b="1" dirty="0">
                <a:solidFill>
                  <a:srgbClr val="FF0000"/>
                </a:solidFill>
              </a:rPr>
              <a:t>Korku öğrenilmiş bir davranıştır</a:t>
            </a:r>
          </a:p>
          <a:p>
            <a:pPr algn="ctr"/>
            <a:endParaRPr lang="tr-TR" altLang="tr-TR" sz="4000" dirty="0"/>
          </a:p>
          <a:p>
            <a:pPr algn="ctr"/>
            <a:r>
              <a:rPr lang="tr-TR" altLang="tr-TR" sz="4000" dirty="0"/>
              <a:t>Korkuya neden olan; </a:t>
            </a:r>
          </a:p>
          <a:p>
            <a:pPr algn="ctr"/>
            <a:r>
              <a:rPr lang="tr-TR" altLang="tr-TR" sz="4000" dirty="0"/>
              <a:t>daha önce yaşanmış hoş olmayan deneyimler veya kulaktan dolma bilgilerdir.</a:t>
            </a:r>
          </a:p>
          <a:p>
            <a:pPr algn="ctr"/>
            <a:endParaRPr lang="tr-TR" altLang="tr-TR" sz="4000" dirty="0"/>
          </a:p>
          <a:p>
            <a:pPr algn="ctr"/>
            <a:r>
              <a:rPr lang="tr-TR" altLang="tr-TR" sz="4000" b="1" dirty="0">
                <a:solidFill>
                  <a:srgbClr val="FF0000"/>
                </a:solidFill>
              </a:rPr>
              <a:t>Bu nedenle unutulabilir de.</a:t>
            </a:r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8F5C8ACD-B72F-4CED-B7F2-B69CD108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7301A74-1275-4177-AE68-17384C79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3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E297F5E-DB02-4660-9E68-9E447000C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33" y="6182482"/>
            <a:ext cx="1629392" cy="3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5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937AA45-A90D-4B33-BB7D-B6C4CA615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974" y="1223961"/>
            <a:ext cx="5829300" cy="4371975"/>
          </a:xfrm>
          <a:prstGeom prst="rect">
            <a:avLst/>
          </a:prstGeom>
        </p:spPr>
      </p:pic>
      <p:pic>
        <p:nvPicPr>
          <p:cNvPr id="3074" name="Picture 2" descr="https://www.oyuncakdunyasi.com/images_buyuk/f94/Barbie-Ben-Buyuyunce-Oyun-Seti-D_46494_1.jpg">
            <a:extLst>
              <a:ext uri="{FF2B5EF4-FFF2-40B4-BE49-F238E27FC236}">
                <a16:creationId xmlns:a16="http://schemas.microsoft.com/office/drawing/2014/main" id="{9D1BE7F7-368F-4FD6-86CB-04495289E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6" y="392905"/>
            <a:ext cx="5634038" cy="563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Yıldız: 5 Nokta 6">
            <a:extLst>
              <a:ext uri="{FF2B5EF4-FFF2-40B4-BE49-F238E27FC236}">
                <a16:creationId xmlns:a16="http://schemas.microsoft.com/office/drawing/2014/main" id="{28C6C5B7-7219-4C26-A788-38C4F8507AE8}"/>
              </a:ext>
            </a:extLst>
          </p:cNvPr>
          <p:cNvSpPr/>
          <p:nvPr/>
        </p:nvSpPr>
        <p:spPr>
          <a:xfrm>
            <a:off x="2163412" y="4174334"/>
            <a:ext cx="688083" cy="585787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ıldız: 5 Nokta 8">
            <a:extLst>
              <a:ext uri="{FF2B5EF4-FFF2-40B4-BE49-F238E27FC236}">
                <a16:creationId xmlns:a16="http://schemas.microsoft.com/office/drawing/2014/main" id="{905F91E2-CC02-4258-B8D6-4B4624D9D6DD}"/>
              </a:ext>
            </a:extLst>
          </p:cNvPr>
          <p:cNvSpPr/>
          <p:nvPr/>
        </p:nvSpPr>
        <p:spPr>
          <a:xfrm>
            <a:off x="383478" y="3881441"/>
            <a:ext cx="688083" cy="585787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ıldız: 5 Nokta 9">
            <a:extLst>
              <a:ext uri="{FF2B5EF4-FFF2-40B4-BE49-F238E27FC236}">
                <a16:creationId xmlns:a16="http://schemas.microsoft.com/office/drawing/2014/main" id="{57E3FBA7-77D8-4275-84FF-997387EC17F8}"/>
              </a:ext>
            </a:extLst>
          </p:cNvPr>
          <p:cNvSpPr/>
          <p:nvPr/>
        </p:nvSpPr>
        <p:spPr>
          <a:xfrm>
            <a:off x="727520" y="2302671"/>
            <a:ext cx="688083" cy="585787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ıldız: 5 Nokta 10">
            <a:extLst>
              <a:ext uri="{FF2B5EF4-FFF2-40B4-BE49-F238E27FC236}">
                <a16:creationId xmlns:a16="http://schemas.microsoft.com/office/drawing/2014/main" id="{5DEBF7D6-A401-4270-A3EF-ED62D854F681}"/>
              </a:ext>
            </a:extLst>
          </p:cNvPr>
          <p:cNvSpPr/>
          <p:nvPr/>
        </p:nvSpPr>
        <p:spPr>
          <a:xfrm>
            <a:off x="383479" y="1328738"/>
            <a:ext cx="688083" cy="585787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Yıldız: 5 Nokta 11">
            <a:extLst>
              <a:ext uri="{FF2B5EF4-FFF2-40B4-BE49-F238E27FC236}">
                <a16:creationId xmlns:a16="http://schemas.microsoft.com/office/drawing/2014/main" id="{1E383DBD-D947-4D01-AB1B-64E4E4DE46B2}"/>
              </a:ext>
            </a:extLst>
          </p:cNvPr>
          <p:cNvSpPr/>
          <p:nvPr/>
        </p:nvSpPr>
        <p:spPr>
          <a:xfrm>
            <a:off x="3724274" y="450057"/>
            <a:ext cx="688083" cy="585787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Yıldız: 5 Nokta 12">
            <a:extLst>
              <a:ext uri="{FF2B5EF4-FFF2-40B4-BE49-F238E27FC236}">
                <a16:creationId xmlns:a16="http://schemas.microsoft.com/office/drawing/2014/main" id="{CFFF162A-5995-4132-97BB-B5A39125DC1D}"/>
              </a:ext>
            </a:extLst>
          </p:cNvPr>
          <p:cNvSpPr/>
          <p:nvPr/>
        </p:nvSpPr>
        <p:spPr>
          <a:xfrm>
            <a:off x="2507454" y="450057"/>
            <a:ext cx="688083" cy="585787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C5A1775-B9CF-42EC-B706-8BDDB1969996}"/>
              </a:ext>
            </a:extLst>
          </p:cNvPr>
          <p:cNvSpPr txBox="1"/>
          <p:nvPr/>
        </p:nvSpPr>
        <p:spPr>
          <a:xfrm>
            <a:off x="2163412" y="6026943"/>
            <a:ext cx="7955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BENİM HİSSETTİĞİM				HASTALARIN GÖRDÜĞÜ</a:t>
            </a:r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32DEE67F-C6BF-49FB-A77F-92BB25B28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6AA3165-4FEE-4710-9B9D-E91293B70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4</a:t>
            </a:fld>
            <a:endParaRPr lang="tr-TR"/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E35A5574-F2B8-4D8C-94F8-7A4237B36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33" y="6182482"/>
            <a:ext cx="1629392" cy="3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2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758E0F-5778-4684-8834-37C79EFE3023}"/>
              </a:ext>
            </a:extLst>
          </p:cNvPr>
          <p:cNvSpPr txBox="1">
            <a:spLocks noChangeArrowheads="1"/>
          </p:cNvSpPr>
          <p:nvPr/>
        </p:nvSpPr>
        <p:spPr>
          <a:xfrm>
            <a:off x="614362" y="601663"/>
            <a:ext cx="7243763" cy="941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b="1" dirty="0" err="1"/>
              <a:t>Hasta&amp;Hekim</a:t>
            </a:r>
            <a:r>
              <a:rPr lang="tr-TR" b="1" dirty="0"/>
              <a:t> Karşılaşması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0CCEA5B-53B1-4A31-B8C1-BE3AAB744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081" y="1163648"/>
            <a:ext cx="1586719" cy="235472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ABB6660E-0E38-40BB-94FA-B78E873E6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516" y="3698313"/>
            <a:ext cx="2421130" cy="250481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0D465822-9F7B-4640-BE7E-468B8E11897D}"/>
              </a:ext>
            </a:extLst>
          </p:cNvPr>
          <p:cNvSpPr txBox="1"/>
          <p:nvPr/>
        </p:nvSpPr>
        <p:spPr>
          <a:xfrm>
            <a:off x="614362" y="1417234"/>
            <a:ext cx="80152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Hekime Güven Duygusu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Hekimin İmajı ve Atmosfer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Hasta Psikolojisine Yaklaşımı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Hastanın Gereksinimlerinin Belirlenmesi ve Hastaya uygun Şekilde </a:t>
            </a:r>
            <a:r>
              <a:rPr lang="tr-TR" sz="2800" dirty="0" err="1"/>
              <a:t>Modifiye</a:t>
            </a:r>
            <a:r>
              <a:rPr lang="tr-TR" sz="2800" dirty="0"/>
              <a:t> Edilmesi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800" dirty="0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F0E62DFF-F4E4-4C29-8049-8BE1F16C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5848D63F-9E51-4C64-95D2-CE7F4BF40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5</a:t>
            </a:fld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83722888-E77C-4C74-8E4A-FD1E6534A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33" y="6182482"/>
            <a:ext cx="1629392" cy="3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4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DF7BB4-C96E-4E8C-AAFE-EFF5B2143179}"/>
              </a:ext>
            </a:extLst>
          </p:cNvPr>
          <p:cNvSpPr txBox="1">
            <a:spLocks noChangeArrowheads="1"/>
          </p:cNvSpPr>
          <p:nvPr/>
        </p:nvSpPr>
        <p:spPr>
          <a:xfrm>
            <a:off x="538261" y="376238"/>
            <a:ext cx="10763250" cy="113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4000" b="1" dirty="0">
                <a:solidFill>
                  <a:srgbClr val="FF0000"/>
                </a:solidFill>
              </a:rPr>
              <a:t>Hastanın hekime güvenip doğru kişi olduğunu kabullenmesi için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58A970F-F3EB-4D73-B5D2-B13B2FF093F9}"/>
              </a:ext>
            </a:extLst>
          </p:cNvPr>
          <p:cNvSpPr txBox="1">
            <a:spLocks noChangeArrowheads="1"/>
          </p:cNvSpPr>
          <p:nvPr/>
        </p:nvSpPr>
        <p:spPr>
          <a:xfrm>
            <a:off x="538261" y="1790701"/>
            <a:ext cx="9820275" cy="4530725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dirty="0"/>
              <a:t>Tedavinin tüm aşamalarında hastanın karşılaşacağı durumlar anlatılmış olmalıdır</a:t>
            </a:r>
          </a:p>
          <a:p>
            <a:pPr>
              <a:defRPr/>
            </a:pPr>
            <a:r>
              <a:rPr lang="tr-TR" dirty="0"/>
              <a:t>Olası komplikasyonlar konusunda bilgi verilmelidir</a:t>
            </a:r>
          </a:p>
          <a:p>
            <a:pPr>
              <a:defRPr/>
            </a:pPr>
            <a:r>
              <a:rPr lang="tr-TR" dirty="0"/>
              <a:t>Yaklaşık tedavi süresini baştan konuşulmalıdır</a:t>
            </a:r>
          </a:p>
          <a:p>
            <a:pPr>
              <a:defRPr/>
            </a:pPr>
            <a:r>
              <a:rPr lang="tr-TR" dirty="0"/>
              <a:t>Tedavi tamamlanana kadar yeme içme alışkanlıkları da dahil hastanın genel yaşam tarzının ne şekilde etkileneceğinin hasta tarafından bilinmesi gerekir</a:t>
            </a:r>
          </a:p>
          <a:p>
            <a:pPr>
              <a:defRPr/>
            </a:pPr>
            <a:r>
              <a:rPr lang="tr-TR" dirty="0"/>
              <a:t>Maliyet belirlenmelidir</a:t>
            </a:r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99C1129E-F187-4CF5-8348-D8E45D3D7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B17BF54-0DE1-450E-A376-8FCE265B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6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801AA9B-C0AB-40DA-B840-47964EF12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33" y="6182482"/>
            <a:ext cx="1629392" cy="3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8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DF7BB4-C96E-4E8C-AAFE-EFF5B2143179}"/>
              </a:ext>
            </a:extLst>
          </p:cNvPr>
          <p:cNvSpPr txBox="1">
            <a:spLocks noChangeArrowheads="1"/>
          </p:cNvSpPr>
          <p:nvPr/>
        </p:nvSpPr>
        <p:spPr>
          <a:xfrm>
            <a:off x="538261" y="650876"/>
            <a:ext cx="10763250" cy="113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4000" b="1" dirty="0">
                <a:solidFill>
                  <a:srgbClr val="FF0000"/>
                </a:solidFill>
              </a:rPr>
              <a:t>Hekim de Hastaya Güvenmelidir!!!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58A970F-F3EB-4D73-B5D2-B13B2FF093F9}"/>
              </a:ext>
            </a:extLst>
          </p:cNvPr>
          <p:cNvSpPr txBox="1">
            <a:spLocks noChangeArrowheads="1"/>
          </p:cNvSpPr>
          <p:nvPr/>
        </p:nvSpPr>
        <p:spPr>
          <a:xfrm>
            <a:off x="5310287" y="2105026"/>
            <a:ext cx="6291164" cy="3167061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tr-TR" b="1" dirty="0"/>
              <a:t>«Hastanın hekim seçme özgürlüğü olduğu gibi, hekimin de tedaviyi sonlandırma hakkı olduğu belirtilmelidir»</a:t>
            </a:r>
          </a:p>
          <a:p>
            <a:pPr marL="0" indent="0">
              <a:buNone/>
              <a:defRPr/>
            </a:pPr>
            <a:endParaRPr lang="tr-TR" dirty="0"/>
          </a:p>
          <a:p>
            <a:pPr marL="0" indent="0">
              <a:buNone/>
              <a:defRPr/>
            </a:pPr>
            <a:endParaRPr lang="tr-TR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9001416-6630-4ADF-8AFA-5C5910344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52" y="1889126"/>
            <a:ext cx="4548935" cy="2785282"/>
          </a:xfrm>
          <a:prstGeom prst="rect">
            <a:avLst/>
          </a:prstGeom>
        </p:spPr>
      </p:pic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16294F7-4A9E-4AD8-8DE8-01809C61C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6E09893-AF9C-40A5-BF7F-1313385B5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7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50B8D23-8447-4542-AE83-7A206142A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33" y="6182482"/>
            <a:ext cx="1629392" cy="3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52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B4518505-D7A7-477E-AF46-06F8257C3CD4}"/>
              </a:ext>
            </a:extLst>
          </p:cNvPr>
          <p:cNvSpPr txBox="1">
            <a:spLocks noChangeArrowheads="1"/>
          </p:cNvSpPr>
          <p:nvPr/>
        </p:nvSpPr>
        <p:spPr>
          <a:xfrm>
            <a:off x="854075" y="909638"/>
            <a:ext cx="10704512" cy="113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r-TR" sz="4000" dirty="0"/>
              <a:t> </a:t>
            </a:r>
            <a:r>
              <a:rPr lang="tr-TR" sz="4000" dirty="0">
                <a:latin typeface="+mn-lt"/>
              </a:rPr>
              <a:t>Başarılı Tedavi;</a:t>
            </a:r>
          </a:p>
          <a:p>
            <a:pPr algn="ctr">
              <a:defRPr/>
            </a:pPr>
            <a:r>
              <a:rPr lang="tr-TR" sz="4000" dirty="0">
                <a:latin typeface="+mn-lt"/>
              </a:rPr>
              <a:t>Tedaviyi  uygulayan  hekim ya da ekip ile hastanın birlikte çaba göstermesini gerektirir.  </a:t>
            </a:r>
          </a:p>
        </p:txBody>
      </p:sp>
      <p:pic>
        <p:nvPicPr>
          <p:cNvPr id="7" name="Picture 4" descr="CT0692">
            <a:extLst>
              <a:ext uri="{FF2B5EF4-FFF2-40B4-BE49-F238E27FC236}">
                <a16:creationId xmlns:a16="http://schemas.microsoft.com/office/drawing/2014/main" id="{D76F6237-0394-4758-A193-486155CDF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8738" y="3016251"/>
            <a:ext cx="5470797" cy="3013074"/>
          </a:xfrm>
          <a:prstGeom prst="rect">
            <a:avLst/>
          </a:prstGeom>
          <a:noFill/>
          <a:ln>
            <a:solidFill>
              <a:srgbClr val="F87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4663D6B0-3BF8-4E8F-B199-20586D350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94BAA701-0924-455A-A154-079F3AAEC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8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1D5ACCA-62BE-4E49-92AA-8DED342B2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33" y="6182482"/>
            <a:ext cx="1629392" cy="3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04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DF7BB4-C96E-4E8C-AAFE-EFF5B2143179}"/>
              </a:ext>
            </a:extLst>
          </p:cNvPr>
          <p:cNvSpPr txBox="1">
            <a:spLocks noChangeArrowheads="1"/>
          </p:cNvSpPr>
          <p:nvPr/>
        </p:nvSpPr>
        <p:spPr>
          <a:xfrm>
            <a:off x="538261" y="650876"/>
            <a:ext cx="10763250" cy="113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4000" b="1" dirty="0">
                <a:solidFill>
                  <a:srgbClr val="FF0000"/>
                </a:solidFill>
              </a:rPr>
              <a:t>Hekim de Hastaya Güvenmelidir!!!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BDECEFA-89DA-45A7-9CC5-1E01C120F5AA}"/>
              </a:ext>
            </a:extLst>
          </p:cNvPr>
          <p:cNvSpPr txBox="1">
            <a:spLocks noChangeArrowheads="1"/>
          </p:cNvSpPr>
          <p:nvPr/>
        </p:nvSpPr>
        <p:spPr>
          <a:xfrm>
            <a:off x="698501" y="1790701"/>
            <a:ext cx="9059862" cy="4530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dirty="0"/>
              <a:t>Hastanın tedaviye ikna edilmesi</a:t>
            </a:r>
          </a:p>
          <a:p>
            <a:pPr>
              <a:defRPr/>
            </a:pPr>
            <a:r>
              <a:rPr lang="tr-TR" dirty="0"/>
              <a:t>Hastanın uyumlu ve sabırlı olması</a:t>
            </a:r>
          </a:p>
          <a:p>
            <a:pPr>
              <a:defRPr/>
            </a:pPr>
            <a:r>
              <a:rPr lang="tr-TR" dirty="0"/>
              <a:t>Hastanın alışılmışa oranla daha uzun sürecek bir tedavi protokolünü kabullenmesi</a:t>
            </a:r>
          </a:p>
          <a:p>
            <a:pPr>
              <a:defRPr/>
            </a:pPr>
            <a:r>
              <a:rPr lang="tr-TR" dirty="0"/>
              <a:t>Bir miktar fiziksel ve duygusal rahatsızlığı </a:t>
            </a:r>
            <a:r>
              <a:rPr lang="tr-TR" dirty="0" err="1"/>
              <a:t>tolere</a:t>
            </a:r>
            <a:r>
              <a:rPr lang="tr-TR" dirty="0"/>
              <a:t> edebilecek yapıda olması</a:t>
            </a:r>
          </a:p>
          <a:p>
            <a:pPr>
              <a:defRPr/>
            </a:pPr>
            <a:r>
              <a:rPr lang="tr-TR" dirty="0"/>
              <a:t>Önemli bir maddi kaynağı bu tedavi için ayırmış olması</a:t>
            </a:r>
          </a:p>
          <a:p>
            <a:pPr>
              <a:defRPr/>
            </a:pPr>
            <a:endParaRPr lang="tr-TR" sz="2400" dirty="0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CC9C80D6-D4DD-4D22-8D66-6C9EDB36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PERİODONTAL TEDAVİDE HASTA&amp;HEKİM iLİŞKİSİ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2D368AF-D339-415E-8E7E-2E724DCE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AB7-4F67-4AD5-996E-017E92BC765E}" type="slidenum">
              <a:rPr lang="tr-TR" smtClean="0"/>
              <a:t>9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5267983-1A66-483B-844C-BD56254B6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33" y="6182482"/>
            <a:ext cx="1629392" cy="3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41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1051</Words>
  <Application>Microsoft Office PowerPoint</Application>
  <PresentationFormat>Geniş ekran</PresentationFormat>
  <Paragraphs>177</Paragraphs>
  <Slides>28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7" baseType="lpstr">
      <vt:lpstr>Adobe Gothic Std B</vt:lpstr>
      <vt:lpstr>Arial</vt:lpstr>
      <vt:lpstr>Calibri</vt:lpstr>
      <vt:lpstr>Calibri Light</vt:lpstr>
      <vt:lpstr>Source Sans Pro Black</vt:lpstr>
      <vt:lpstr>Times New Roman</vt:lpstr>
      <vt:lpstr>Wingdings</vt:lpstr>
      <vt:lpstr>Office Teması</vt:lpstr>
      <vt:lpstr>Microsoft Graph Grafiği</vt:lpstr>
      <vt:lpstr>Periodontal Tedavide  Hasta &amp; Hekim İlişkisi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İLETİŞİM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Periodontal Tedavide  Hasta &amp; Hekim İlişkisi</dc:title>
  <dc:creator>Nilsun</dc:creator>
  <cp:lastModifiedBy>Nilsun</cp:lastModifiedBy>
  <cp:revision>26</cp:revision>
  <dcterms:created xsi:type="dcterms:W3CDTF">2017-07-31T06:38:06Z</dcterms:created>
  <dcterms:modified xsi:type="dcterms:W3CDTF">2017-12-04T11:15:18Z</dcterms:modified>
</cp:coreProperties>
</file>