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0"/>
  </p:notesMasterIdLst>
  <p:handoutMasterIdLst>
    <p:handoutMasterId r:id="rId101"/>
  </p:handoutMasterIdLst>
  <p:sldIdLst>
    <p:sldId id="256" r:id="rId2"/>
    <p:sldId id="396" r:id="rId3"/>
    <p:sldId id="355" r:id="rId4"/>
    <p:sldId id="397" r:id="rId5"/>
    <p:sldId id="385" r:id="rId6"/>
    <p:sldId id="398" r:id="rId7"/>
    <p:sldId id="399" r:id="rId8"/>
    <p:sldId id="400" r:id="rId9"/>
    <p:sldId id="412" r:id="rId10"/>
    <p:sldId id="411" r:id="rId11"/>
    <p:sldId id="336" r:id="rId12"/>
    <p:sldId id="319" r:id="rId13"/>
    <p:sldId id="406" r:id="rId14"/>
    <p:sldId id="407" r:id="rId15"/>
    <p:sldId id="337" r:id="rId16"/>
    <p:sldId id="320" r:id="rId17"/>
    <p:sldId id="321" r:id="rId18"/>
    <p:sldId id="323" r:id="rId19"/>
    <p:sldId id="325" r:id="rId20"/>
    <p:sldId id="324" r:id="rId21"/>
    <p:sldId id="338" r:id="rId22"/>
    <p:sldId id="304" r:id="rId23"/>
    <p:sldId id="303" r:id="rId24"/>
    <p:sldId id="315" r:id="rId25"/>
    <p:sldId id="316" r:id="rId26"/>
    <p:sldId id="305" r:id="rId27"/>
    <p:sldId id="339" r:id="rId28"/>
    <p:sldId id="318" r:id="rId29"/>
    <p:sldId id="343" r:id="rId30"/>
    <p:sldId id="335" r:id="rId31"/>
    <p:sldId id="317" r:id="rId32"/>
    <p:sldId id="331" r:id="rId33"/>
    <p:sldId id="334" r:id="rId34"/>
    <p:sldId id="297" r:id="rId35"/>
    <p:sldId id="312" r:id="rId36"/>
    <p:sldId id="298" r:id="rId37"/>
    <p:sldId id="314" r:id="rId38"/>
    <p:sldId id="322" r:id="rId39"/>
    <p:sldId id="332" r:id="rId40"/>
    <p:sldId id="333" r:id="rId41"/>
    <p:sldId id="401" r:id="rId42"/>
    <p:sldId id="403" r:id="rId43"/>
    <p:sldId id="402" r:id="rId44"/>
    <p:sldId id="404" r:id="rId45"/>
    <p:sldId id="405" r:id="rId46"/>
    <p:sldId id="408" r:id="rId47"/>
    <p:sldId id="409" r:id="rId48"/>
    <p:sldId id="260" r:id="rId49"/>
    <p:sldId id="344" r:id="rId50"/>
    <p:sldId id="261" r:id="rId51"/>
    <p:sldId id="327" r:id="rId52"/>
    <p:sldId id="326" r:id="rId53"/>
    <p:sldId id="328" r:id="rId54"/>
    <p:sldId id="329" r:id="rId55"/>
    <p:sldId id="330" r:id="rId56"/>
    <p:sldId id="340" r:id="rId57"/>
    <p:sldId id="264" r:id="rId58"/>
    <p:sldId id="265" r:id="rId59"/>
    <p:sldId id="266" r:id="rId60"/>
    <p:sldId id="288" r:id="rId61"/>
    <p:sldId id="258" r:id="rId62"/>
    <p:sldId id="289" r:id="rId63"/>
    <p:sldId id="293" r:id="rId64"/>
    <p:sldId id="294" r:id="rId65"/>
    <p:sldId id="295" r:id="rId66"/>
    <p:sldId id="353" r:id="rId67"/>
    <p:sldId id="356" r:id="rId68"/>
    <p:sldId id="357" r:id="rId69"/>
    <p:sldId id="358" r:id="rId70"/>
    <p:sldId id="359" r:id="rId71"/>
    <p:sldId id="362" r:id="rId72"/>
    <p:sldId id="413" r:id="rId73"/>
    <p:sldId id="414" r:id="rId74"/>
    <p:sldId id="415" r:id="rId75"/>
    <p:sldId id="416" r:id="rId76"/>
    <p:sldId id="417" r:id="rId77"/>
    <p:sldId id="418" r:id="rId78"/>
    <p:sldId id="426" r:id="rId79"/>
    <p:sldId id="419" r:id="rId80"/>
    <p:sldId id="420" r:id="rId81"/>
    <p:sldId id="421" r:id="rId82"/>
    <p:sldId id="422" r:id="rId83"/>
    <p:sldId id="423" r:id="rId84"/>
    <p:sldId id="424" r:id="rId85"/>
    <p:sldId id="425"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410" r:id="rId9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85AC66-8FD7-4A4C-B549-FEC1DE3A67E4}" type="datetimeFigureOut">
              <a:rPr lang="tr-TR"/>
              <a:pPr>
                <a:defRPr/>
              </a:pPr>
              <a:t>15.2.2018</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50ADE1-92CE-4D3C-AD1E-D1DADF67FB9C}"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2176E9-C660-4652-84D4-524AC76E342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2894EBA-E5EC-45FD-B1E7-6EDC27BD4554}" type="slidenum">
              <a:rPr lang="tr-TR" smtClean="0"/>
              <a:pPr/>
              <a:t>13</a:t>
            </a:fld>
            <a:endParaRPr lang="tr-TR" smtClean="0"/>
          </a:p>
        </p:txBody>
      </p:sp>
      <p:sp>
        <p:nvSpPr>
          <p:cNvPr id="10547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547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E826966-509A-48EE-BE29-BE66D2B4589E}" type="slidenum">
              <a:rPr lang="tr-TR" smtClean="0"/>
              <a:pPr/>
              <a:t>28</a:t>
            </a:fld>
            <a:endParaRPr lang="tr-T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tr-T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655BA38-F69E-4BC6-8351-7E83FAC06619}"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3ABEE83F-09A0-4EC0-BBA9-027E925885D5}"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61D4752-0E0B-4F27-B72F-867397BB7011}"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p>
        </p:txBody>
      </p:sp>
      <p:sp>
        <p:nvSpPr>
          <p:cNvPr id="7" name="Rectangle 3"/>
          <p:cNvSpPr>
            <a:spLocks noGrp="1" noChangeArrowheads="1"/>
          </p:cNvSpPr>
          <p:nvPr>
            <p:ph type="sldNum" sz="quarter" idx="11"/>
          </p:nvPr>
        </p:nvSpPr>
        <p:spPr>
          <a:ln/>
        </p:spPr>
        <p:txBody>
          <a:bodyPr/>
          <a:lstStyle>
            <a:lvl1pPr>
              <a:defRPr/>
            </a:lvl1pPr>
          </a:lstStyle>
          <a:p>
            <a:pPr>
              <a:defRPr/>
            </a:pPr>
            <a:fld id="{D9856DD4-A9CE-42F6-8D16-6F2F556A94D2}" type="slidenum">
              <a:rPr lang="tr-TR"/>
              <a:pPr>
                <a:defRPr/>
              </a:pPr>
              <a:t>‹#›</a:t>
            </a:fld>
            <a:endParaRPr lang="tr-T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pPr>
              <a:defRPr/>
            </a:pPr>
            <a:fld id="{F25980F0-E6A0-436F-B78D-D56588BCAF6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1FDB487-8EE7-4D29-B202-ED47BEB5E3CE}"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66555721-6F1C-4C9E-8BD0-B95ECA09033A}"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7AC04583-3B44-4BE0-B64C-A575FCED25E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B734B51C-D59A-4C50-B38F-A963D04BF0E2}" type="slidenum">
              <a:rPr lang="tr-TR"/>
              <a:pPr>
                <a:defRPr/>
              </a:pPr>
              <a:t>‹#›</a:t>
            </a:fld>
            <a:endParaRPr 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6E7DF580-7955-495B-B273-45D26ECB1DDA}" type="slidenum">
              <a:rPr lang="tr-TR"/>
              <a:pPr>
                <a:defRPr/>
              </a:pPr>
              <a:t>‹#›</a:t>
            </a:fld>
            <a:endParaRPr 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5A9C392F-E07D-490A-807C-BA6B9DF5EE43}" type="slidenum">
              <a:rPr lang="tr-TR"/>
              <a:pPr>
                <a:defRPr/>
              </a:pPr>
              <a:t>‹#›</a:t>
            </a:fld>
            <a:endParaRPr 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80370DB8-C281-45CA-BC5F-15FDEFF89C19}"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22E5FD65-B820-40E7-B689-4557873D1217}"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4CABF82-9DF8-48A4-801F-A2B119E25FD4}" type="slidenum">
              <a:rPr lang="tr-TR"/>
              <a:pPr>
                <a:defRPr/>
              </a:pPr>
              <a:t>‹#›</a:t>
            </a:fld>
            <a:endParaRPr lang="tr-TR"/>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tr-T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tr-T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876"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7"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arkayoneticisi.com/2009/sektor-analizi-mobilya/ali-bulut-mobilya-sektoru-analiz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wmf"/><Relationship Id="rId7" Type="http://schemas.openxmlformats.org/officeDocument/2006/relationships/image" Target="../media/image34.gif"/><Relationship Id="rId2" Type="http://schemas.openxmlformats.org/officeDocument/2006/relationships/image" Target="../media/image29.wmf"/><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wmf"/></Relationships>
</file>

<file path=ppt/slides/_rels/slide9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tr-TR" sz="5400" dirty="0" smtClean="0"/>
              <a:t>E-TİCARETTE BİLİNMESİ GEREKEN ÖNEMLİ KAVRAMLAR</a:t>
            </a:r>
          </a:p>
        </p:txBody>
      </p:sp>
      <p:sp>
        <p:nvSpPr>
          <p:cNvPr id="2051" name="Rectangle 3"/>
          <p:cNvSpPr>
            <a:spLocks noGrp="1" noChangeArrowheads="1"/>
          </p:cNvSpPr>
          <p:nvPr>
            <p:ph type="subTitle" idx="1"/>
          </p:nvPr>
        </p:nvSpPr>
        <p:spPr>
          <a:xfrm>
            <a:off x="1619250" y="4724400"/>
            <a:ext cx="5608638" cy="1393825"/>
          </a:xfrm>
        </p:spPr>
        <p:txBody>
          <a:bodyPr/>
          <a:lstStyle/>
          <a:p>
            <a:pPr eaLnBrk="1" hangingPunct="1">
              <a:lnSpc>
                <a:spcPct val="80000"/>
              </a:lnSpc>
              <a:defRPr/>
            </a:pPr>
            <a:r>
              <a:rPr lang="tr-TR" sz="2000" dirty="0" err="1" smtClean="0">
                <a:latin typeface="Verdana" pitchFamily="34" charset="0"/>
              </a:rPr>
              <a:t>Prof.Dr</a:t>
            </a:r>
            <a:r>
              <a:rPr lang="tr-TR" sz="2000" dirty="0" smtClean="0">
                <a:latin typeface="Verdana" pitchFamily="34" charset="0"/>
              </a:rPr>
              <a:t>.Dilber </a:t>
            </a:r>
            <a:r>
              <a:rPr lang="tr-TR" sz="2000" dirty="0" smtClean="0">
                <a:latin typeface="Verdana" pitchFamily="34" charset="0"/>
              </a:rPr>
              <a:t>Ulaş</a:t>
            </a:r>
          </a:p>
          <a:p>
            <a:pPr eaLnBrk="1" hangingPunct="1">
              <a:lnSpc>
                <a:spcPct val="80000"/>
              </a:lnSpc>
              <a:defRPr/>
            </a:pPr>
            <a:r>
              <a:rPr lang="tr-TR" sz="2000" dirty="0" smtClean="0">
                <a:latin typeface="Verdana" pitchFamily="34" charset="0"/>
              </a:rPr>
              <a:t>Ankara Üniversitesi</a:t>
            </a:r>
          </a:p>
          <a:p>
            <a:pPr eaLnBrk="1" hangingPunct="1">
              <a:lnSpc>
                <a:spcPct val="80000"/>
              </a:lnSpc>
              <a:defRPr/>
            </a:pPr>
            <a:r>
              <a:rPr lang="tr-TR" sz="2000" dirty="0" smtClean="0">
                <a:latin typeface="Verdana" pitchFamily="34" charset="0"/>
              </a:rPr>
              <a:t>S.B.F., </a:t>
            </a:r>
            <a:r>
              <a:rPr lang="tr-TR" sz="2000" dirty="0" smtClean="0">
                <a:latin typeface="Verdana" pitchFamily="34" charset="0"/>
              </a:rPr>
              <a:t>2018</a:t>
            </a:r>
            <a:endParaRPr lang="tr-TR" sz="2000" dirty="0" smtClean="0">
              <a:latin typeface="Verdana" pitchFamily="34" charset="0"/>
            </a:endParaRPr>
          </a:p>
          <a:p>
            <a:pPr eaLnBrk="1" hangingPunct="1">
              <a:lnSpc>
                <a:spcPct val="80000"/>
              </a:lnSpc>
              <a:defRPr/>
            </a:pPr>
            <a:r>
              <a:rPr lang="tr-TR" sz="2000" dirty="0" err="1" smtClean="0">
                <a:latin typeface="Verdana" pitchFamily="34" charset="0"/>
              </a:rPr>
              <a:t>ulas</a:t>
            </a:r>
            <a:r>
              <a:rPr lang="tr-TR" sz="2000" dirty="0" smtClean="0">
                <a:latin typeface="Verdana" pitchFamily="34" charset="0"/>
              </a:rPr>
              <a:t>@</a:t>
            </a:r>
            <a:r>
              <a:rPr lang="tr-TR" sz="2000" dirty="0" err="1" smtClean="0">
                <a:latin typeface="Verdana" pitchFamily="34" charset="0"/>
              </a:rPr>
              <a:t>politics</a:t>
            </a:r>
            <a:r>
              <a:rPr lang="tr-TR" sz="2000" dirty="0" smtClean="0">
                <a:latin typeface="Verdana" pitchFamily="34" charset="0"/>
              </a:rPr>
              <a:t>.</a:t>
            </a:r>
            <a:r>
              <a:rPr lang="tr-TR" sz="2000" dirty="0" err="1" smtClean="0">
                <a:latin typeface="Verdana" pitchFamily="34" charset="0"/>
              </a:rPr>
              <a:t>ankara</a:t>
            </a:r>
            <a:r>
              <a:rPr lang="tr-TR" sz="2000" dirty="0" smtClean="0">
                <a:latin typeface="Verdana" pitchFamily="34" charset="0"/>
              </a:rPr>
              <a:t>.edu.tr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lisveris-yapmama-sebepleri"/>
          <p:cNvPicPr>
            <a:picLocks noChangeAspect="1" noChangeArrowheads="1"/>
          </p:cNvPicPr>
          <p:nvPr/>
        </p:nvPicPr>
        <p:blipFill>
          <a:blip r:embed="rId2"/>
          <a:srcRect/>
          <a:stretch>
            <a:fillRect/>
          </a:stretch>
        </p:blipFill>
        <p:spPr bwMode="auto">
          <a:xfrm>
            <a:off x="827088" y="0"/>
            <a:ext cx="7345362" cy="6708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Dikdörtgen"/>
          <p:cNvSpPr>
            <a:spLocks noChangeArrowheads="1"/>
          </p:cNvSpPr>
          <p:nvPr/>
        </p:nvSpPr>
        <p:spPr bwMode="auto">
          <a:xfrm>
            <a:off x="2051050" y="2924175"/>
            <a:ext cx="4300538" cy="831850"/>
          </a:xfrm>
          <a:prstGeom prst="rect">
            <a:avLst/>
          </a:prstGeom>
          <a:noFill/>
          <a:ln w="9525">
            <a:noFill/>
            <a:miter lim="800000"/>
            <a:headEnd/>
            <a:tailEnd/>
          </a:ln>
        </p:spPr>
        <p:txBody>
          <a:bodyPr wrap="none">
            <a:spAutoFit/>
          </a:bodyPr>
          <a:lstStyle/>
          <a:p>
            <a:r>
              <a:rPr lang="tr-TR" sz="4800">
                <a:latin typeface="Tahoma" pitchFamily="34" charset="0"/>
              </a:rPr>
              <a:t>İnternet Nedir?</a:t>
            </a:r>
            <a:endParaRPr lang="tr-TR" sz="4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tr-TR" b="0" smtClean="0">
                <a:solidFill>
                  <a:schemeClr val="tx1"/>
                </a:solidFill>
                <a:latin typeface="Tahoma" pitchFamily="34" charset="0"/>
              </a:rPr>
              <a:t>İnternet</a:t>
            </a:r>
            <a:endParaRPr lang="en-US" b="0" smtClean="0">
              <a:solidFill>
                <a:schemeClr val="tx1"/>
              </a:solidFill>
              <a:latin typeface="Tahoma" pitchFamily="34" charset="0"/>
            </a:endParaRPr>
          </a:p>
        </p:txBody>
      </p:sp>
      <p:sp>
        <p:nvSpPr>
          <p:cNvPr id="17411" name="Text Box 3"/>
          <p:cNvSpPr txBox="1">
            <a:spLocks noChangeArrowheads="1"/>
          </p:cNvSpPr>
          <p:nvPr/>
        </p:nvSpPr>
        <p:spPr bwMode="auto">
          <a:xfrm>
            <a:off x="457200" y="1781175"/>
            <a:ext cx="8382000" cy="2647950"/>
          </a:xfrm>
          <a:prstGeom prst="rect">
            <a:avLst/>
          </a:prstGeom>
          <a:noFill/>
          <a:ln w="9525">
            <a:noFill/>
            <a:miter lim="800000"/>
            <a:headEnd/>
            <a:tailEnd/>
          </a:ln>
        </p:spPr>
        <p:txBody>
          <a:bodyPr>
            <a:spAutoFit/>
          </a:bodyPr>
          <a:lstStyle/>
          <a:p>
            <a:pPr>
              <a:spcBef>
                <a:spcPct val="50000"/>
              </a:spcBef>
            </a:pPr>
            <a:r>
              <a:rPr lang="tr-TR" sz="2400">
                <a:latin typeface="Arial" charset="0"/>
              </a:rPr>
              <a:t>D</a:t>
            </a:r>
            <a:r>
              <a:rPr lang="tr-TR" sz="2400">
                <a:latin typeface="Verdana" pitchFamily="34" charset="0"/>
              </a:rPr>
              <a:t>ünya üzerinde milyonlarca bilgisayarı birbirine bağlayan global bir iletişim ağıdır. Bilgisayar ağları, bilgisayarları ortak bir protokolle birbirine bağlarlar. </a:t>
            </a:r>
          </a:p>
          <a:p>
            <a:pPr>
              <a:spcBef>
                <a:spcPct val="50000"/>
              </a:spcBef>
            </a:pPr>
            <a:endParaRPr lang="tr-TR" sz="2400">
              <a:latin typeface="Verdana" pitchFamily="34" charset="0"/>
            </a:endParaRPr>
          </a:p>
          <a:p>
            <a:pPr>
              <a:spcBef>
                <a:spcPct val="50000"/>
              </a:spcBef>
            </a:pPr>
            <a:r>
              <a:rPr lang="tr-TR" sz="2400">
                <a:latin typeface="Verdana" pitchFamily="34" charset="0"/>
              </a:rPr>
              <a:t>E-Ticaret söz konusu olduğunda, işte bu bilgisayarları kullananlar yeni pazar olacaktır!</a:t>
            </a:r>
            <a:endParaRPr lang="en-US" sz="2400" b="1">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458788"/>
            <a:ext cx="7772400" cy="1143001"/>
          </a:xfrm>
        </p:spPr>
        <p:txBody>
          <a:bodyPr lIns="92075" tIns="46038" rIns="92075" bIns="46038" anchor="b"/>
          <a:lstStyle/>
          <a:p>
            <a:pPr eaLnBrk="1" hangingPunct="1">
              <a:defRPr/>
            </a:pPr>
            <a:r>
              <a:rPr lang="tr-TR" sz="3600" dirty="0" smtClean="0">
                <a:solidFill>
                  <a:schemeClr val="tx1"/>
                </a:solidFill>
                <a:latin typeface="Tahoma" pitchFamily="34" charset="0"/>
              </a:rPr>
              <a:t>Dünyada İnternet Gelişimi</a:t>
            </a:r>
            <a:endParaRPr lang="en-AU" sz="3600" dirty="0" smtClean="0">
              <a:solidFill>
                <a:schemeClr val="tx1"/>
              </a:solidFill>
              <a:latin typeface="Tahoma" pitchFamily="34" charset="0"/>
            </a:endParaRPr>
          </a:p>
        </p:txBody>
      </p:sp>
      <p:sp>
        <p:nvSpPr>
          <p:cNvPr id="21507" name="Rectangle 3"/>
          <p:cNvSpPr>
            <a:spLocks noGrp="1" noChangeArrowheads="1"/>
          </p:cNvSpPr>
          <p:nvPr>
            <p:ph type="body" idx="1"/>
          </p:nvPr>
        </p:nvSpPr>
        <p:spPr>
          <a:xfrm>
            <a:off x="323850" y="404813"/>
            <a:ext cx="8610600" cy="4114800"/>
          </a:xfrm>
        </p:spPr>
        <p:txBody>
          <a:bodyPr lIns="92075" tIns="46038" rIns="92075" bIns="46038"/>
          <a:lstStyle/>
          <a:p>
            <a:pPr eaLnBrk="1" hangingPunct="1">
              <a:lnSpc>
                <a:spcPct val="90000"/>
              </a:lnSpc>
              <a:spcBef>
                <a:spcPct val="50000"/>
              </a:spcBef>
              <a:buFont typeface="Wingdings" pitchFamily="2" charset="2"/>
              <a:buNone/>
              <a:defRPr/>
            </a:pPr>
            <a:endParaRPr lang="en-AU" sz="2400" dirty="0" smtClean="0"/>
          </a:p>
          <a:p>
            <a:pPr eaLnBrk="1" hangingPunct="1">
              <a:lnSpc>
                <a:spcPct val="90000"/>
              </a:lnSpc>
              <a:buClr>
                <a:srgbClr val="FF0000"/>
              </a:buClr>
              <a:buFont typeface="Wingdings" pitchFamily="2" charset="2"/>
              <a:buChar char="ü"/>
              <a:defRPr/>
            </a:pPr>
            <a:r>
              <a:rPr lang="en-AU" sz="2800" dirty="0" smtClean="0"/>
              <a:t>1969 </a:t>
            </a:r>
            <a:r>
              <a:rPr lang="en-AU" sz="2800" dirty="0" err="1" smtClean="0"/>
              <a:t>yılında</a:t>
            </a:r>
            <a:r>
              <a:rPr lang="en-AU" sz="2800" dirty="0" smtClean="0"/>
              <a:t>, ABD </a:t>
            </a:r>
            <a:r>
              <a:rPr lang="en-AU" sz="2800" dirty="0" err="1" smtClean="0"/>
              <a:t>Savunma</a:t>
            </a:r>
            <a:r>
              <a:rPr lang="en-AU" sz="2800" dirty="0" smtClean="0"/>
              <a:t> </a:t>
            </a:r>
            <a:r>
              <a:rPr lang="en-AU" sz="2800" dirty="0" err="1" smtClean="0"/>
              <a:t>Bakanlığı</a:t>
            </a:r>
            <a:r>
              <a:rPr lang="en-AU" sz="2800" dirty="0" smtClean="0"/>
              <a:t>, </a:t>
            </a:r>
            <a:r>
              <a:rPr lang="en-AU" sz="2800" dirty="0" err="1" smtClean="0"/>
              <a:t>İleri</a:t>
            </a:r>
            <a:r>
              <a:rPr lang="en-AU" sz="2800" dirty="0" smtClean="0"/>
              <a:t> </a:t>
            </a:r>
            <a:r>
              <a:rPr lang="en-AU" sz="2800" dirty="0" err="1" smtClean="0"/>
              <a:t>Araştırma</a:t>
            </a:r>
            <a:r>
              <a:rPr lang="en-AU" sz="2800" dirty="0" smtClean="0"/>
              <a:t> </a:t>
            </a:r>
            <a:r>
              <a:rPr lang="en-AU" sz="2800" dirty="0" err="1" smtClean="0"/>
              <a:t>Projeleri</a:t>
            </a:r>
            <a:r>
              <a:rPr lang="en-AU" sz="2800" dirty="0" smtClean="0"/>
              <a:t> </a:t>
            </a:r>
            <a:r>
              <a:rPr lang="en-AU" sz="2800" dirty="0" err="1" smtClean="0"/>
              <a:t>Ajansı</a:t>
            </a:r>
            <a:r>
              <a:rPr lang="en-AU" sz="2800" dirty="0" smtClean="0"/>
              <a:t>, ARPANET </a:t>
            </a:r>
            <a:r>
              <a:rPr lang="en-AU" sz="2800" dirty="0" err="1" smtClean="0"/>
              <a:t>adı</a:t>
            </a:r>
            <a:r>
              <a:rPr lang="en-AU" sz="2800" dirty="0" smtClean="0"/>
              <a:t> </a:t>
            </a:r>
            <a:r>
              <a:rPr lang="en-AU" sz="2800" dirty="0" err="1" smtClean="0"/>
              <a:t>verilen</a:t>
            </a:r>
            <a:r>
              <a:rPr lang="en-AU" sz="2800" dirty="0" smtClean="0"/>
              <a:t> </a:t>
            </a:r>
            <a:r>
              <a:rPr lang="en-AU" sz="2800" dirty="0" err="1" smtClean="0"/>
              <a:t>ve</a:t>
            </a:r>
            <a:r>
              <a:rPr lang="en-AU" sz="2800" dirty="0" smtClean="0"/>
              <a:t> 4 </a:t>
            </a:r>
            <a:r>
              <a:rPr lang="en-AU" sz="2800" dirty="0" err="1" smtClean="0"/>
              <a:t>üniversiteyi</a:t>
            </a:r>
            <a:r>
              <a:rPr lang="en-AU" sz="2800" dirty="0" smtClean="0"/>
              <a:t> </a:t>
            </a:r>
            <a:r>
              <a:rPr lang="en-AU" sz="2800" dirty="0" err="1" smtClean="0"/>
              <a:t>birbirine</a:t>
            </a:r>
            <a:r>
              <a:rPr lang="en-AU" sz="2800" dirty="0" smtClean="0"/>
              <a:t> </a:t>
            </a:r>
            <a:r>
              <a:rPr lang="en-AU" sz="2800" dirty="0" err="1" smtClean="0"/>
              <a:t>bağlayan</a:t>
            </a:r>
            <a:r>
              <a:rPr lang="en-AU" sz="2800" dirty="0" smtClean="0"/>
              <a:t> </a:t>
            </a:r>
            <a:r>
              <a:rPr lang="en-AU" sz="2800" dirty="0" err="1" smtClean="0"/>
              <a:t>bir</a:t>
            </a:r>
            <a:r>
              <a:rPr lang="en-AU" sz="2800" dirty="0" smtClean="0"/>
              <a:t> </a:t>
            </a:r>
            <a:r>
              <a:rPr lang="en-AU" sz="2800" dirty="0" err="1" smtClean="0"/>
              <a:t>Ağ</a:t>
            </a:r>
            <a:r>
              <a:rPr lang="en-AU" sz="2800" dirty="0" smtClean="0"/>
              <a:t> </a:t>
            </a:r>
            <a:r>
              <a:rPr lang="en-AU" sz="2800" dirty="0" err="1" smtClean="0"/>
              <a:t>oluşturdu</a:t>
            </a:r>
            <a:r>
              <a:rPr lang="en-AU" sz="2800" dirty="0" smtClean="0"/>
              <a:t>. Bu </a:t>
            </a:r>
            <a:r>
              <a:rPr lang="en-AU" sz="2800" dirty="0" err="1" smtClean="0"/>
              <a:t>yapı</a:t>
            </a:r>
            <a:r>
              <a:rPr lang="en-AU" sz="2800" dirty="0" smtClean="0"/>
              <a:t>, 1970 </a:t>
            </a:r>
            <a:r>
              <a:rPr lang="en-AU" sz="2800" dirty="0" err="1" smtClean="0"/>
              <a:t>ve</a:t>
            </a:r>
            <a:r>
              <a:rPr lang="en-AU" sz="2800" dirty="0" smtClean="0"/>
              <a:t> 80’lerde </a:t>
            </a:r>
            <a:r>
              <a:rPr lang="en-AU" sz="2800" dirty="0" err="1" smtClean="0"/>
              <a:t>daha</a:t>
            </a:r>
            <a:r>
              <a:rPr lang="en-AU" sz="2800" dirty="0" smtClean="0"/>
              <a:t> </a:t>
            </a:r>
            <a:r>
              <a:rPr lang="en-AU" sz="2800" dirty="0" err="1" smtClean="0"/>
              <a:t>çok</a:t>
            </a:r>
            <a:r>
              <a:rPr lang="en-AU" sz="2800" dirty="0" smtClean="0"/>
              <a:t> </a:t>
            </a:r>
            <a:r>
              <a:rPr lang="en-AU" sz="2800" dirty="0" err="1" smtClean="0"/>
              <a:t>kuruluşu</a:t>
            </a:r>
            <a:r>
              <a:rPr lang="en-AU" sz="2800" dirty="0" smtClean="0"/>
              <a:t> </a:t>
            </a:r>
            <a:r>
              <a:rPr lang="en-AU" sz="2800" dirty="0" err="1" smtClean="0"/>
              <a:t>içine</a:t>
            </a:r>
            <a:r>
              <a:rPr lang="en-AU" sz="2800" dirty="0" smtClean="0"/>
              <a:t> </a:t>
            </a:r>
            <a:r>
              <a:rPr lang="en-AU" sz="2800" dirty="0" err="1" smtClean="0"/>
              <a:t>alacak</a:t>
            </a:r>
            <a:r>
              <a:rPr lang="en-AU" sz="2800" dirty="0" smtClean="0"/>
              <a:t> </a:t>
            </a:r>
            <a:r>
              <a:rPr lang="en-AU" sz="2800" dirty="0" err="1" smtClean="0"/>
              <a:t>şekilde</a:t>
            </a:r>
            <a:r>
              <a:rPr lang="en-AU" sz="2800" dirty="0" smtClean="0"/>
              <a:t> </a:t>
            </a:r>
            <a:r>
              <a:rPr lang="en-AU" sz="2800" dirty="0" err="1" smtClean="0"/>
              <a:t>genişledi</a:t>
            </a:r>
            <a:r>
              <a:rPr lang="en-AU" sz="2800" dirty="0" smtClean="0"/>
              <a:t>.</a:t>
            </a:r>
            <a:endParaRPr lang="tr-TR" sz="2800" dirty="0" smtClean="0"/>
          </a:p>
          <a:p>
            <a:pPr eaLnBrk="1" hangingPunct="1">
              <a:lnSpc>
                <a:spcPct val="90000"/>
              </a:lnSpc>
              <a:buClr>
                <a:srgbClr val="FF0000"/>
              </a:buClr>
              <a:buFont typeface="Wingdings" pitchFamily="2" charset="2"/>
              <a:buNone/>
              <a:defRPr/>
            </a:pPr>
            <a:endParaRPr lang="en-AU" sz="2800" dirty="0" smtClean="0"/>
          </a:p>
          <a:p>
            <a:pPr eaLnBrk="1" hangingPunct="1">
              <a:lnSpc>
                <a:spcPct val="90000"/>
              </a:lnSpc>
              <a:buClr>
                <a:srgbClr val="FF0000"/>
              </a:buClr>
              <a:buFont typeface="Wingdings" pitchFamily="2" charset="2"/>
              <a:buChar char="ü"/>
              <a:defRPr/>
            </a:pPr>
            <a:r>
              <a:rPr lang="en-AU" sz="2800" dirty="0" smtClean="0"/>
              <a:t>1985’ten </a:t>
            </a:r>
            <a:r>
              <a:rPr lang="en-AU" sz="2800" dirty="0" err="1" smtClean="0"/>
              <a:t>sonra</a:t>
            </a:r>
            <a:r>
              <a:rPr lang="en-AU" sz="2800" dirty="0" smtClean="0"/>
              <a:t> </a:t>
            </a:r>
            <a:r>
              <a:rPr lang="en-AU" sz="2800" dirty="0" err="1" smtClean="0"/>
              <a:t>bu</a:t>
            </a:r>
            <a:r>
              <a:rPr lang="en-AU" sz="2800" dirty="0" smtClean="0"/>
              <a:t> </a:t>
            </a:r>
            <a:r>
              <a:rPr lang="en-AU" sz="2800" dirty="0" err="1" smtClean="0"/>
              <a:t>altyapı</a:t>
            </a:r>
            <a:r>
              <a:rPr lang="en-AU" sz="2800" dirty="0" smtClean="0"/>
              <a:t> </a:t>
            </a:r>
            <a:r>
              <a:rPr lang="en-AU" sz="2800" dirty="0" err="1" smtClean="0"/>
              <a:t>daha</a:t>
            </a:r>
            <a:r>
              <a:rPr lang="en-AU" sz="2800" dirty="0" smtClean="0"/>
              <a:t> </a:t>
            </a:r>
            <a:r>
              <a:rPr lang="en-AU" sz="2800" dirty="0" err="1" smtClean="0"/>
              <a:t>çok</a:t>
            </a:r>
            <a:r>
              <a:rPr lang="en-AU" sz="2800" dirty="0" smtClean="0"/>
              <a:t> </a:t>
            </a:r>
            <a:r>
              <a:rPr lang="en-AU" sz="2800" dirty="0" err="1" smtClean="0"/>
              <a:t>akademik</a:t>
            </a:r>
            <a:r>
              <a:rPr lang="en-AU" sz="2800" dirty="0" smtClean="0"/>
              <a:t> </a:t>
            </a:r>
            <a:r>
              <a:rPr lang="en-AU" sz="2800" dirty="0" err="1" smtClean="0"/>
              <a:t>tabanlı</a:t>
            </a:r>
            <a:r>
              <a:rPr lang="en-AU" sz="2800" dirty="0" smtClean="0"/>
              <a:t> (</a:t>
            </a:r>
            <a:r>
              <a:rPr lang="en-AU" sz="2800" dirty="0" err="1" smtClean="0"/>
              <a:t>üniv</a:t>
            </a:r>
            <a:r>
              <a:rPr lang="en-AU" sz="2800" dirty="0" smtClean="0"/>
              <a:t>. </a:t>
            </a:r>
            <a:r>
              <a:rPr lang="en-AU" sz="2800" dirty="0" err="1" smtClean="0"/>
              <a:t>gibi</a:t>
            </a:r>
            <a:r>
              <a:rPr lang="en-AU" sz="2800" dirty="0" smtClean="0"/>
              <a:t>) </a:t>
            </a:r>
            <a:r>
              <a:rPr lang="en-AU" sz="2800" dirty="0" err="1" smtClean="0"/>
              <a:t>kuruluşların</a:t>
            </a:r>
            <a:r>
              <a:rPr lang="en-AU" sz="2800" dirty="0" smtClean="0"/>
              <a:t> </a:t>
            </a:r>
            <a:r>
              <a:rPr lang="en-AU" sz="2800" dirty="0" err="1" smtClean="0"/>
              <a:t>benimsemesiyle</a:t>
            </a:r>
            <a:r>
              <a:rPr lang="en-AU" sz="2800" dirty="0" smtClean="0"/>
              <a:t> </a:t>
            </a:r>
            <a:r>
              <a:rPr lang="en-AU" sz="2800" dirty="0" err="1" smtClean="0"/>
              <a:t>akademik</a:t>
            </a:r>
            <a:r>
              <a:rPr lang="en-AU" sz="2800" dirty="0" smtClean="0"/>
              <a:t> </a:t>
            </a:r>
            <a:r>
              <a:rPr lang="en-AU" sz="2800" dirty="0" err="1" smtClean="0"/>
              <a:t>kullanıma</a:t>
            </a:r>
            <a:r>
              <a:rPr lang="en-AU" sz="2800" dirty="0" smtClean="0"/>
              <a:t> </a:t>
            </a:r>
            <a:r>
              <a:rPr lang="en-AU" sz="2800" dirty="0" err="1" smtClean="0"/>
              <a:t>açık</a:t>
            </a:r>
            <a:r>
              <a:rPr lang="en-AU" sz="2800" dirty="0" smtClean="0"/>
              <a:t> </a:t>
            </a:r>
            <a:r>
              <a:rPr lang="en-AU" sz="2800" dirty="0" err="1" smtClean="0"/>
              <a:t>bir</a:t>
            </a:r>
            <a:r>
              <a:rPr lang="en-AU" sz="2800" dirty="0" smtClean="0"/>
              <a:t> </a:t>
            </a:r>
            <a:r>
              <a:rPr lang="en-AU" sz="2800" dirty="0" err="1" smtClean="0"/>
              <a:t>ağ</a:t>
            </a:r>
            <a:r>
              <a:rPr lang="en-AU" sz="2800" dirty="0" smtClean="0"/>
              <a:t> </a:t>
            </a:r>
            <a:r>
              <a:rPr lang="en-AU" sz="2800" dirty="0" err="1" smtClean="0"/>
              <a:t>olan</a:t>
            </a:r>
            <a:r>
              <a:rPr lang="en-AU" sz="2800" dirty="0" smtClean="0"/>
              <a:t> </a:t>
            </a:r>
            <a:r>
              <a:rPr lang="en-AU" sz="2800" dirty="0" err="1" smtClean="0"/>
              <a:t>INTERNETe</a:t>
            </a:r>
            <a:r>
              <a:rPr lang="en-AU" sz="2800" dirty="0" smtClean="0"/>
              <a:t> </a:t>
            </a:r>
            <a:r>
              <a:rPr lang="en-AU" sz="2800" dirty="0" err="1" smtClean="0"/>
              <a:t>dönüştü</a:t>
            </a:r>
            <a:r>
              <a:rPr lang="en-AU" sz="2800" dirty="0" smtClean="0"/>
              <a:t>. (</a:t>
            </a:r>
            <a:r>
              <a:rPr lang="en-AU" sz="2800" dirty="0" err="1" smtClean="0"/>
              <a:t>ARPANET’in</a:t>
            </a:r>
            <a:r>
              <a:rPr lang="en-AU" sz="2800" dirty="0" smtClean="0"/>
              <a:t> </a:t>
            </a:r>
            <a:r>
              <a:rPr lang="en-AU" sz="2800" dirty="0" err="1" smtClean="0"/>
              <a:t>askeri</a:t>
            </a:r>
            <a:r>
              <a:rPr lang="en-AU" sz="2800" dirty="0" smtClean="0"/>
              <a:t> </a:t>
            </a:r>
            <a:r>
              <a:rPr lang="en-AU" sz="2800" dirty="0" err="1" smtClean="0"/>
              <a:t>kanadı</a:t>
            </a:r>
            <a:r>
              <a:rPr lang="en-AU" sz="2800" dirty="0" smtClean="0"/>
              <a:t> MILNET </a:t>
            </a:r>
            <a:r>
              <a:rPr lang="en-AU" sz="2800" dirty="0" err="1" smtClean="0"/>
              <a:t>olarak</a:t>
            </a:r>
            <a:r>
              <a:rPr lang="en-AU" sz="2800" dirty="0" smtClean="0"/>
              <a:t> </a:t>
            </a:r>
            <a:r>
              <a:rPr lang="en-AU" sz="2800" dirty="0" err="1" smtClean="0"/>
              <a:t>kaldı</a:t>
            </a:r>
            <a:r>
              <a:rPr lang="en-AU" sz="2800" dirty="0" smtClean="0"/>
              <a:t>).</a:t>
            </a:r>
            <a:endParaRPr lang="tr-TR" sz="2800" dirty="0" smtClean="0"/>
          </a:p>
          <a:p>
            <a:pPr eaLnBrk="1" hangingPunct="1">
              <a:lnSpc>
                <a:spcPct val="90000"/>
              </a:lnSpc>
              <a:buClr>
                <a:srgbClr val="FF0000"/>
              </a:buClr>
              <a:buFont typeface="Wingdings" pitchFamily="2" charset="2"/>
              <a:buNone/>
              <a:defRPr/>
            </a:pPr>
            <a:endParaRPr lang="en-AU" sz="2800" dirty="0" smtClean="0"/>
          </a:p>
          <a:p>
            <a:pPr eaLnBrk="1" hangingPunct="1">
              <a:lnSpc>
                <a:spcPct val="90000"/>
              </a:lnSpc>
              <a:buClr>
                <a:srgbClr val="FF0000"/>
              </a:buClr>
              <a:buFont typeface="Wingdings" pitchFamily="2" charset="2"/>
              <a:buChar char="ü"/>
              <a:defRPr/>
            </a:pPr>
            <a:r>
              <a:rPr lang="en-AU" sz="2800" dirty="0" smtClean="0"/>
              <a:t>1992-</a:t>
            </a:r>
            <a:r>
              <a:rPr lang="tr-TR" sz="2800" dirty="0" smtClean="0"/>
              <a:t>19</a:t>
            </a:r>
            <a:r>
              <a:rPr lang="en-AU" sz="2800" dirty="0" smtClean="0"/>
              <a:t>93’lerden </a:t>
            </a:r>
            <a:r>
              <a:rPr lang="en-AU" sz="2800" dirty="0" err="1" smtClean="0"/>
              <a:t>sonra</a:t>
            </a:r>
            <a:r>
              <a:rPr lang="en-AU" sz="2800" dirty="0" smtClean="0"/>
              <a:t> </a:t>
            </a:r>
            <a:r>
              <a:rPr lang="en-AU" sz="2800" dirty="0" err="1" smtClean="0"/>
              <a:t>ticari</a:t>
            </a:r>
            <a:r>
              <a:rPr lang="en-AU" sz="2800" dirty="0" smtClean="0"/>
              <a:t> </a:t>
            </a:r>
            <a:r>
              <a:rPr lang="en-AU" sz="2800" dirty="0" err="1" smtClean="0"/>
              <a:t>kuruluşlar</a:t>
            </a:r>
            <a:r>
              <a:rPr lang="en-AU" sz="2800" dirty="0" smtClean="0"/>
              <a:t> </a:t>
            </a:r>
            <a:r>
              <a:rPr lang="en-AU" sz="2800" dirty="0" err="1" smtClean="0"/>
              <a:t>da</a:t>
            </a:r>
            <a:r>
              <a:rPr lang="en-AU" sz="2800" dirty="0" smtClean="0"/>
              <a:t> </a:t>
            </a:r>
            <a:r>
              <a:rPr lang="en-AU" sz="2800" dirty="0" err="1" smtClean="0"/>
              <a:t>internet’e</a:t>
            </a:r>
            <a:r>
              <a:rPr lang="en-AU" sz="2800" dirty="0" smtClean="0"/>
              <a:t> </a:t>
            </a:r>
            <a:r>
              <a:rPr lang="en-AU" sz="2800" dirty="0" err="1" smtClean="0"/>
              <a:t>dahil</a:t>
            </a:r>
            <a:r>
              <a:rPr lang="en-AU" sz="2800" dirty="0" smtClean="0"/>
              <a:t> </a:t>
            </a:r>
            <a:r>
              <a:rPr lang="en-AU" sz="2800" dirty="0" err="1" smtClean="0"/>
              <a:t>olmaya</a:t>
            </a:r>
            <a:r>
              <a:rPr lang="en-AU" sz="2800" dirty="0" smtClean="0"/>
              <a:t> </a:t>
            </a:r>
            <a:r>
              <a:rPr lang="en-AU" sz="2800" dirty="0" err="1" smtClean="0"/>
              <a:t>başladılar</a:t>
            </a:r>
            <a:r>
              <a:rPr lang="en-AU" sz="2800" dirty="0" smtClean="0"/>
              <a:t> </a:t>
            </a:r>
            <a:r>
              <a:rPr lang="en-AU" sz="2800" dirty="0" err="1" smtClean="0"/>
              <a:t>ve</a:t>
            </a:r>
            <a:r>
              <a:rPr lang="en-AU" sz="2800" dirty="0" smtClean="0"/>
              <a:t> </a:t>
            </a:r>
            <a:r>
              <a:rPr lang="en-AU" sz="2800" dirty="0" err="1" smtClean="0"/>
              <a:t>bu</a:t>
            </a:r>
            <a:r>
              <a:rPr lang="en-AU" sz="2800" dirty="0" smtClean="0"/>
              <a:t> </a:t>
            </a:r>
            <a:r>
              <a:rPr lang="en-AU" sz="2800" dirty="0" err="1" smtClean="0"/>
              <a:t>iletişim</a:t>
            </a:r>
            <a:r>
              <a:rPr lang="en-AU" sz="2800" dirty="0" smtClean="0"/>
              <a:t> </a:t>
            </a:r>
            <a:r>
              <a:rPr lang="en-AU" sz="2800" dirty="0" err="1" smtClean="0"/>
              <a:t>ağı</a:t>
            </a:r>
            <a:r>
              <a:rPr lang="en-AU" sz="2800" dirty="0" smtClean="0"/>
              <a:t> </a:t>
            </a:r>
            <a:r>
              <a:rPr lang="en-AU" sz="2800" dirty="0" err="1" smtClean="0"/>
              <a:t>dünya</a:t>
            </a:r>
            <a:r>
              <a:rPr lang="en-AU" sz="2800" dirty="0" smtClean="0"/>
              <a:t> </a:t>
            </a:r>
            <a:r>
              <a:rPr lang="en-AU" sz="2800" dirty="0" err="1" smtClean="0"/>
              <a:t>çapında</a:t>
            </a:r>
            <a:r>
              <a:rPr lang="en-AU" sz="2800" dirty="0" smtClean="0"/>
              <a:t> </a:t>
            </a:r>
            <a:r>
              <a:rPr lang="en-AU" sz="2800" dirty="0" err="1" smtClean="0"/>
              <a:t>yaygınlaştı</a:t>
            </a:r>
            <a:r>
              <a:rPr lang="en-AU" sz="2800" dirty="0" smtClean="0"/>
              <a:t>. </a:t>
            </a:r>
            <a:r>
              <a:rPr lang="tr-TR" sz="2800" dirty="0" smtClean="0"/>
              <a:t>1995’ten sonra internet üzerinden e-ticaret faaliyetleri artmıştır.</a:t>
            </a:r>
            <a:endParaRPr lang="en-AU"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90500"/>
            <a:ext cx="7772400" cy="1104900"/>
          </a:xfrm>
        </p:spPr>
        <p:txBody>
          <a:bodyPr lIns="92075" tIns="46038" rIns="92075" bIns="46038" anchor="b"/>
          <a:lstStyle/>
          <a:p>
            <a:pPr eaLnBrk="1" hangingPunct="1">
              <a:defRPr/>
            </a:pPr>
            <a:r>
              <a:rPr lang="tr-TR" sz="3600" smtClean="0">
                <a:solidFill>
                  <a:schemeClr val="tx1"/>
                </a:solidFill>
                <a:latin typeface="Tahoma" pitchFamily="34" charset="0"/>
              </a:rPr>
              <a:t>Türkiye’de İnternet</a:t>
            </a:r>
            <a:endParaRPr lang="en-AU" sz="3600" smtClean="0">
              <a:solidFill>
                <a:schemeClr val="tx1"/>
              </a:solidFill>
              <a:latin typeface="Tahoma" pitchFamily="34" charset="0"/>
            </a:endParaRPr>
          </a:p>
        </p:txBody>
      </p:sp>
      <p:sp>
        <p:nvSpPr>
          <p:cNvPr id="24579" name="Rectangle 3"/>
          <p:cNvSpPr>
            <a:spLocks noGrp="1" noChangeArrowheads="1"/>
          </p:cNvSpPr>
          <p:nvPr>
            <p:ph type="body" idx="1"/>
          </p:nvPr>
        </p:nvSpPr>
        <p:spPr>
          <a:xfrm>
            <a:off x="228600" y="1447800"/>
            <a:ext cx="8763000" cy="4114800"/>
          </a:xfrm>
        </p:spPr>
        <p:txBody>
          <a:bodyPr lIns="92075" tIns="46038" rIns="92075" bIns="46038"/>
          <a:lstStyle/>
          <a:p>
            <a:pPr eaLnBrk="1" hangingPunct="1">
              <a:lnSpc>
                <a:spcPct val="90000"/>
              </a:lnSpc>
              <a:buClr>
                <a:srgbClr val="FF0000"/>
              </a:buClr>
              <a:buFont typeface="Wingdings" pitchFamily="2" charset="2"/>
              <a:buChar char="Ø"/>
              <a:defRPr/>
            </a:pPr>
            <a:r>
              <a:rPr lang="en-AU" sz="2000" smtClean="0"/>
              <a:t>1987 yılında, univ.lerin BITNET/EARN bağlantısı</a:t>
            </a:r>
          </a:p>
          <a:p>
            <a:pPr eaLnBrk="1" hangingPunct="1">
              <a:lnSpc>
                <a:spcPct val="90000"/>
              </a:lnSpc>
              <a:buClr>
                <a:srgbClr val="FF0000"/>
              </a:buClr>
              <a:buFont typeface="Wingdings" pitchFamily="2" charset="2"/>
              <a:buChar char="Ø"/>
              <a:defRPr/>
            </a:pPr>
            <a:r>
              <a:rPr lang="en-AU" sz="2000" smtClean="0"/>
              <a:t>1987-1993 TUVAKA</a:t>
            </a:r>
          </a:p>
          <a:p>
            <a:pPr eaLnBrk="1" hangingPunct="1">
              <a:lnSpc>
                <a:spcPct val="90000"/>
              </a:lnSpc>
              <a:buClr>
                <a:srgbClr val="FF0000"/>
              </a:buClr>
              <a:buFont typeface="Wingdings" pitchFamily="2" charset="2"/>
              <a:buChar char="Ø"/>
              <a:defRPr/>
            </a:pPr>
            <a:r>
              <a:rPr lang="en-AU" sz="2000" smtClean="0"/>
              <a:t>12 Nisan 1993 : İlk Internet Bağlantısı </a:t>
            </a:r>
            <a:r>
              <a:rPr lang="en-AU" sz="2000" b="1" smtClean="0">
                <a:solidFill>
                  <a:srgbClr val="CC0000"/>
                </a:solidFill>
              </a:rPr>
              <a:t>ODTÜ - USA</a:t>
            </a:r>
            <a:r>
              <a:rPr lang="en-AU" sz="2000" smtClean="0"/>
              <a:t>; 64 kbit/saniye</a:t>
            </a:r>
          </a:p>
          <a:p>
            <a:pPr eaLnBrk="1" hangingPunct="1">
              <a:lnSpc>
                <a:spcPct val="90000"/>
              </a:lnSpc>
              <a:buClr>
                <a:srgbClr val="FF0000"/>
              </a:buClr>
              <a:buFont typeface="Wingdings" pitchFamily="2" charset="2"/>
              <a:buChar char="Ø"/>
              <a:defRPr/>
            </a:pPr>
            <a:r>
              <a:rPr lang="en-AU" sz="2000" smtClean="0"/>
              <a:t>1994-1996 : diğer bağlantılar ve hat hızlarının artması </a:t>
            </a:r>
          </a:p>
          <a:p>
            <a:pPr eaLnBrk="1" hangingPunct="1">
              <a:lnSpc>
                <a:spcPct val="90000"/>
              </a:lnSpc>
              <a:buClr>
                <a:srgbClr val="FF0000"/>
              </a:buClr>
              <a:buFont typeface="Wingdings" pitchFamily="2" charset="2"/>
              <a:buChar char="Ø"/>
              <a:defRPr/>
            </a:pPr>
            <a:r>
              <a:rPr lang="en-AU" sz="2000" smtClean="0"/>
              <a:t>1995-1996 : Ticari ve Özel Kullanımın Yaygınlaşması</a:t>
            </a:r>
          </a:p>
          <a:p>
            <a:pPr eaLnBrk="1" hangingPunct="1">
              <a:lnSpc>
                <a:spcPct val="90000"/>
              </a:lnSpc>
              <a:buClr>
                <a:srgbClr val="FF0000"/>
              </a:buClr>
              <a:buFont typeface="Wingdings" pitchFamily="2" charset="2"/>
              <a:buChar char="Ø"/>
              <a:defRPr/>
            </a:pPr>
            <a:r>
              <a:rPr lang="en-AU" sz="2000" smtClean="0"/>
              <a:t>Ekim 1996 : </a:t>
            </a:r>
            <a:r>
              <a:rPr lang="en-AU" sz="2000" b="1" smtClean="0">
                <a:solidFill>
                  <a:srgbClr val="CC0000"/>
                </a:solidFill>
              </a:rPr>
              <a:t>Turnet</a:t>
            </a:r>
            <a:r>
              <a:rPr lang="en-AU" sz="2000" smtClean="0"/>
              <a:t> Servis vermeye Başladı</a:t>
            </a:r>
          </a:p>
          <a:p>
            <a:pPr eaLnBrk="1" hangingPunct="1">
              <a:lnSpc>
                <a:spcPct val="90000"/>
              </a:lnSpc>
              <a:buClr>
                <a:srgbClr val="FF0000"/>
              </a:buClr>
              <a:buFont typeface="Wingdings" pitchFamily="2" charset="2"/>
              <a:buChar char="Ø"/>
              <a:defRPr/>
            </a:pPr>
            <a:r>
              <a:rPr lang="en-AU" sz="2000" smtClean="0"/>
              <a:t>Ekim 1996 : </a:t>
            </a:r>
            <a:r>
              <a:rPr lang="en-AU" sz="2000" b="1" smtClean="0">
                <a:solidFill>
                  <a:srgbClr val="CC0000"/>
                </a:solidFill>
              </a:rPr>
              <a:t>ISS</a:t>
            </a:r>
            <a:r>
              <a:rPr lang="en-AU" sz="2000" smtClean="0"/>
              <a:t>’ler kişilere Internet Servisi Vermeye Başladılar.</a:t>
            </a:r>
          </a:p>
          <a:p>
            <a:pPr eaLnBrk="1" hangingPunct="1">
              <a:lnSpc>
                <a:spcPct val="90000"/>
              </a:lnSpc>
              <a:buClr>
                <a:srgbClr val="FF0000"/>
              </a:buClr>
              <a:buFont typeface="Wingdings" pitchFamily="2" charset="2"/>
              <a:buChar char="Ø"/>
              <a:defRPr/>
            </a:pPr>
            <a:r>
              <a:rPr lang="en-AU" sz="2000" smtClean="0"/>
              <a:t>1997 : </a:t>
            </a:r>
            <a:r>
              <a:rPr lang="en-AU" sz="2000" b="1" smtClean="0">
                <a:solidFill>
                  <a:srgbClr val="CC0000"/>
                </a:solidFill>
              </a:rPr>
              <a:t>UlakNet</a:t>
            </a:r>
            <a:r>
              <a:rPr lang="en-AU" sz="2000" smtClean="0"/>
              <a:t> Çalışmaya Başladı.</a:t>
            </a:r>
          </a:p>
          <a:p>
            <a:pPr eaLnBrk="1" hangingPunct="1">
              <a:lnSpc>
                <a:spcPct val="90000"/>
              </a:lnSpc>
              <a:buClr>
                <a:srgbClr val="FF0000"/>
              </a:buClr>
              <a:buFont typeface="Wingdings" pitchFamily="2" charset="2"/>
              <a:buChar char="Ø"/>
              <a:defRPr/>
            </a:pPr>
            <a:r>
              <a:rPr lang="en-AU" sz="2000" smtClean="0"/>
              <a:t>1997 : Turnet ve ISS’ler arasında Internet Erişim Noktası Anlaşmaları</a:t>
            </a:r>
            <a:endParaRPr lang="tr-TR" sz="2000" smtClean="0"/>
          </a:p>
          <a:p>
            <a:pPr eaLnBrk="1" hangingPunct="1">
              <a:lnSpc>
                <a:spcPct val="90000"/>
              </a:lnSpc>
              <a:buClr>
                <a:srgbClr val="FF0000"/>
              </a:buClr>
              <a:buFont typeface="Wingdings" pitchFamily="2" charset="2"/>
              <a:buChar char="Ø"/>
              <a:defRPr/>
            </a:pPr>
            <a:r>
              <a:rPr lang="tr-TR" sz="2000" smtClean="0"/>
              <a:t>1998 : TTNet</a:t>
            </a:r>
          </a:p>
          <a:p>
            <a:pPr eaLnBrk="1" hangingPunct="1">
              <a:lnSpc>
                <a:spcPct val="90000"/>
              </a:lnSpc>
              <a:buClr>
                <a:srgbClr val="FF0000"/>
              </a:buClr>
              <a:buFont typeface="Wingdings" pitchFamily="2" charset="2"/>
              <a:buChar char="Ø"/>
              <a:defRPr/>
            </a:pPr>
            <a:r>
              <a:rPr lang="tr-TR" sz="2000" smtClean="0"/>
              <a:t>1998 : İlk Türkçe e-ticaret web siteleri</a:t>
            </a:r>
          </a:p>
          <a:p>
            <a:pPr eaLnBrk="1" hangingPunct="1">
              <a:lnSpc>
                <a:spcPct val="90000"/>
              </a:lnSpc>
              <a:buClr>
                <a:srgbClr val="FF0000"/>
              </a:buClr>
              <a:buFont typeface="Wingdings" pitchFamily="2" charset="2"/>
              <a:buChar char="Ø"/>
              <a:defRPr/>
            </a:pPr>
            <a:r>
              <a:rPr lang="tr-TR" sz="2000" smtClean="0"/>
              <a:t>1999 : Özel kuruluşların doğrudan uydu bağlantıları</a:t>
            </a:r>
          </a:p>
          <a:p>
            <a:pPr eaLnBrk="1" hangingPunct="1">
              <a:lnSpc>
                <a:spcPct val="90000"/>
              </a:lnSpc>
              <a:buClr>
                <a:srgbClr val="FF0000"/>
              </a:buClr>
              <a:buFont typeface="Wingdings" pitchFamily="2" charset="2"/>
              <a:buChar char="Ø"/>
              <a:defRPr/>
            </a:pPr>
            <a:r>
              <a:rPr lang="tr-TR" sz="2000" smtClean="0"/>
              <a:t>2000 : KabloNet çalışmaya başladı (Hız: 64-400 kbit/san.)</a:t>
            </a:r>
            <a:endParaRPr lang="en-AU"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Dikdörtgen"/>
          <p:cNvSpPr>
            <a:spLocks noChangeArrowheads="1"/>
          </p:cNvSpPr>
          <p:nvPr/>
        </p:nvSpPr>
        <p:spPr bwMode="auto">
          <a:xfrm>
            <a:off x="2339975" y="3068638"/>
            <a:ext cx="4259263" cy="646112"/>
          </a:xfrm>
          <a:prstGeom prst="rect">
            <a:avLst/>
          </a:prstGeom>
          <a:noFill/>
          <a:ln w="9525">
            <a:noFill/>
            <a:miter lim="800000"/>
            <a:headEnd/>
            <a:tailEnd/>
          </a:ln>
        </p:spPr>
        <p:txBody>
          <a:bodyPr wrap="none">
            <a:spAutoFit/>
          </a:bodyPr>
          <a:lstStyle/>
          <a:p>
            <a:r>
              <a:rPr lang="tr-TR" sz="3600">
                <a:latin typeface="Tahoma" pitchFamily="34" charset="0"/>
              </a:rPr>
              <a:t>E Posta, Web nedir?</a:t>
            </a:r>
            <a:endParaRPr lang="tr-T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68313" y="1557338"/>
            <a:ext cx="8110537" cy="3925887"/>
          </a:xfrm>
          <a:prstGeom prst="rect">
            <a:avLst/>
          </a:prstGeom>
          <a:noFill/>
          <a:ln w="9525">
            <a:noFill/>
            <a:miter lim="800000"/>
            <a:headEnd/>
            <a:tailEnd/>
          </a:ln>
        </p:spPr>
        <p:txBody>
          <a:bodyPr>
            <a:spAutoFit/>
          </a:bodyPr>
          <a:lstStyle/>
          <a:p>
            <a:pPr>
              <a:spcBef>
                <a:spcPct val="50000"/>
              </a:spcBef>
            </a:pPr>
            <a:endParaRPr lang="tr-TR" sz="2400" b="1">
              <a:latin typeface="Arial" charset="0"/>
            </a:endParaRPr>
          </a:p>
          <a:p>
            <a:pPr marL="0" lvl="1">
              <a:spcBef>
                <a:spcPct val="50000"/>
              </a:spcBef>
            </a:pPr>
            <a:r>
              <a:rPr lang="tr-TR" sz="2400">
                <a:latin typeface="Arial" charset="0"/>
              </a:rPr>
              <a:t>E-Posta(E-Mail) : Dünya üzerinde neredeyse herkese elektronik mektup gönderme mekanizması, b</a:t>
            </a:r>
            <a:r>
              <a:rPr lang="en-AU" sz="2400">
                <a:latin typeface="Arial" charset="0"/>
              </a:rPr>
              <a:t>ilgisayar kullanıcıları arasındaki elektronik posta transferi</a:t>
            </a:r>
            <a:r>
              <a:rPr lang="tr-TR" sz="2400">
                <a:latin typeface="Arial" charset="0"/>
              </a:rPr>
              <a:t>dir.</a:t>
            </a:r>
            <a:r>
              <a:rPr lang="en-AU" sz="2400">
                <a:latin typeface="Arial" charset="0"/>
              </a:rPr>
              <a:t> (</a:t>
            </a:r>
            <a:r>
              <a:rPr lang="en-AU" sz="2400">
                <a:solidFill>
                  <a:srgbClr val="FF0033"/>
                </a:solidFill>
                <a:latin typeface="Arial" charset="0"/>
              </a:rPr>
              <a:t>email</a:t>
            </a:r>
            <a:r>
              <a:rPr lang="en-AU" sz="2400">
                <a:latin typeface="Arial" charset="0"/>
              </a:rPr>
              <a:t>)</a:t>
            </a:r>
          </a:p>
          <a:p>
            <a:pPr>
              <a:spcBef>
                <a:spcPct val="50000"/>
              </a:spcBef>
            </a:pPr>
            <a:endParaRPr lang="tr-TR" sz="2400">
              <a:latin typeface="Arial" charset="0"/>
            </a:endParaRPr>
          </a:p>
          <a:p>
            <a:pPr>
              <a:spcBef>
                <a:spcPct val="50000"/>
              </a:spcBef>
            </a:pPr>
            <a:r>
              <a:rPr lang="tr-TR" sz="2400">
                <a:latin typeface="Arial" charset="0"/>
              </a:rPr>
              <a:t>Web : Farklı türden görsel ve yazı bilgilerini aynı ortamda organize etme, sunma ve diğer insanların buna tek bir platformdan (browser) erişimlerini sağlama mekanizmasıdır.</a:t>
            </a:r>
          </a:p>
        </p:txBody>
      </p:sp>
      <p:sp>
        <p:nvSpPr>
          <p:cNvPr id="73732" name="Rectangle 4"/>
          <p:cNvSpPr>
            <a:spLocks noGrp="1" noChangeArrowheads="1"/>
          </p:cNvSpPr>
          <p:nvPr>
            <p:ph type="title"/>
          </p:nvPr>
        </p:nvSpPr>
        <p:spPr>
          <a:xfrm>
            <a:off x="685800" y="280988"/>
            <a:ext cx="7772400" cy="1143000"/>
          </a:xfrm>
        </p:spPr>
        <p:txBody>
          <a:bodyPr/>
          <a:lstStyle/>
          <a:p>
            <a:pPr eaLnBrk="1" hangingPunct="1">
              <a:defRPr/>
            </a:pPr>
            <a:r>
              <a:rPr lang="tr-TR" b="0" dirty="0" smtClean="0">
                <a:solidFill>
                  <a:schemeClr val="tx1"/>
                </a:solidFill>
                <a:latin typeface="Tahoma" pitchFamily="34" charset="0"/>
              </a:rPr>
              <a:t>E Posta, Web</a:t>
            </a:r>
            <a:endParaRPr lang="en-US" b="0" dirty="0" smtClean="0">
              <a:solidFill>
                <a:schemeClr val="tx1"/>
              </a:solidFill>
              <a:latin typeface="Tahoma" pitchFamily="34" charset="0"/>
            </a:endParaRPr>
          </a:p>
        </p:txBody>
      </p:sp>
      <p:sp>
        <p:nvSpPr>
          <p:cNvPr id="21508" name="Text Box 5"/>
          <p:cNvSpPr txBox="1">
            <a:spLocks noChangeArrowheads="1"/>
          </p:cNvSpPr>
          <p:nvPr/>
        </p:nvSpPr>
        <p:spPr bwMode="auto">
          <a:xfrm>
            <a:off x="684213" y="4941888"/>
            <a:ext cx="4495800" cy="457200"/>
          </a:xfrm>
          <a:prstGeom prst="rect">
            <a:avLst/>
          </a:prstGeom>
          <a:noFill/>
          <a:ln w="9525">
            <a:noFill/>
            <a:miter lim="800000"/>
            <a:headEnd/>
            <a:tailEnd/>
          </a:ln>
        </p:spPr>
        <p:txBody>
          <a:bodyPr>
            <a:spAutoFit/>
          </a:bodyPr>
          <a:lstStyle/>
          <a:p>
            <a:pPr>
              <a:spcBef>
                <a:spcPct val="50000"/>
              </a:spcBef>
            </a:pPr>
            <a:r>
              <a:rPr lang="tr-TR" sz="2400">
                <a:latin typeface="Tahoma" pitchFamily="34" charset="0"/>
              </a:rPr>
              <a:t>.</a:t>
            </a:r>
            <a:endParaRPr lang="en-US" sz="2400">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tr-TR" smtClean="0"/>
              <a:t>WWW</a:t>
            </a:r>
          </a:p>
        </p:txBody>
      </p:sp>
      <p:sp>
        <p:nvSpPr>
          <p:cNvPr id="74755" name="Rectangle 3"/>
          <p:cNvSpPr>
            <a:spLocks noGrp="1" noChangeArrowheads="1"/>
          </p:cNvSpPr>
          <p:nvPr>
            <p:ph type="body" idx="1"/>
          </p:nvPr>
        </p:nvSpPr>
        <p:spPr/>
        <p:txBody>
          <a:bodyPr/>
          <a:lstStyle/>
          <a:p>
            <a:pPr eaLnBrk="1" hangingPunct="1">
              <a:buFont typeface="Wingdings" pitchFamily="2" charset="2"/>
              <a:buNone/>
              <a:defRPr/>
            </a:pPr>
            <a:endParaRPr lang="tr-TR" dirty="0" smtClean="0"/>
          </a:p>
          <a:p>
            <a:pPr eaLnBrk="1" hangingPunct="1">
              <a:buFont typeface="Wingdings" pitchFamily="2" charset="2"/>
              <a:buNone/>
              <a:defRPr/>
            </a:pPr>
            <a:endParaRPr lang="tr-TR" dirty="0" smtClean="0"/>
          </a:p>
          <a:p>
            <a:pPr eaLnBrk="1" hangingPunct="1">
              <a:buFont typeface="Wingdings" pitchFamily="2" charset="2"/>
              <a:buNone/>
              <a:defRPr/>
            </a:pPr>
            <a:r>
              <a:rPr lang="tr-TR" dirty="0" smtClean="0"/>
              <a:t>				</a:t>
            </a:r>
            <a:r>
              <a:rPr lang="tr-TR" dirty="0" err="1" smtClean="0"/>
              <a:t>World</a:t>
            </a:r>
            <a:r>
              <a:rPr lang="tr-TR" dirty="0" smtClean="0"/>
              <a:t> </a:t>
            </a:r>
            <a:r>
              <a:rPr lang="tr-TR" dirty="0" err="1" smtClean="0"/>
              <a:t>wide</a:t>
            </a:r>
            <a:r>
              <a:rPr lang="tr-TR" dirty="0" smtClean="0"/>
              <a:t> web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2"/>
          <a:srcRect/>
          <a:stretch>
            <a:fillRect/>
          </a:stretch>
        </p:blipFill>
        <p:spPr bwMode="auto">
          <a:xfrm>
            <a:off x="3276600" y="4652963"/>
            <a:ext cx="2159000" cy="1871662"/>
          </a:xfrm>
          <a:prstGeom prst="rect">
            <a:avLst/>
          </a:prstGeom>
          <a:noFill/>
          <a:ln w="9525">
            <a:noFill/>
            <a:miter lim="800000"/>
            <a:headEnd/>
            <a:tailEnd/>
          </a:ln>
        </p:spPr>
      </p:pic>
      <p:sp>
        <p:nvSpPr>
          <p:cNvPr id="76803" name="Rectangle 3"/>
          <p:cNvSpPr>
            <a:spLocks noGrp="1" noRot="1" noChangeArrowheads="1"/>
          </p:cNvSpPr>
          <p:nvPr>
            <p:ph type="title"/>
          </p:nvPr>
        </p:nvSpPr>
        <p:spPr>
          <a:xfrm>
            <a:off x="1547813" y="1412875"/>
            <a:ext cx="8229600" cy="1143000"/>
          </a:xfrm>
        </p:spPr>
        <p:txBody>
          <a:bodyPr lIns="92075" tIns="46038" rIns="92075" bIns="46038" anchor="b"/>
          <a:lstStyle/>
          <a:p>
            <a:pPr eaLnBrk="1" hangingPunct="1">
              <a:defRPr/>
            </a:pPr>
            <a:r>
              <a:rPr lang="en-AU" smtClean="0">
                <a:latin typeface="Arial" charset="0"/>
              </a:rPr>
              <a:t> </a:t>
            </a:r>
          </a:p>
        </p:txBody>
      </p:sp>
      <p:sp>
        <p:nvSpPr>
          <p:cNvPr id="76804" name="Rectangle 4"/>
          <p:cNvSpPr>
            <a:spLocks noGrp="1" noChangeArrowheads="1"/>
          </p:cNvSpPr>
          <p:nvPr>
            <p:ph type="body" idx="1"/>
          </p:nvPr>
        </p:nvSpPr>
        <p:spPr/>
        <p:txBody>
          <a:bodyPr lIns="92075" tIns="46038" rIns="92075" bIns="46038"/>
          <a:lstStyle/>
          <a:p>
            <a:pPr eaLnBrk="1" hangingPunct="1">
              <a:buFont typeface="Wingdings" pitchFamily="2" charset="2"/>
              <a:buNone/>
              <a:defRPr/>
            </a:pPr>
            <a:r>
              <a:rPr lang="en-AU" smtClean="0">
                <a:latin typeface="Arial" charset="0"/>
              </a:rPr>
              <a:t> </a:t>
            </a:r>
          </a:p>
        </p:txBody>
      </p:sp>
      <p:sp>
        <p:nvSpPr>
          <p:cNvPr id="23557" name="Rectangle 5"/>
          <p:cNvSpPr>
            <a:spLocks noChangeArrowheads="1"/>
          </p:cNvSpPr>
          <p:nvPr/>
        </p:nvSpPr>
        <p:spPr bwMode="auto">
          <a:xfrm>
            <a:off x="838200" y="152400"/>
            <a:ext cx="7772400" cy="1143000"/>
          </a:xfrm>
          <a:prstGeom prst="rect">
            <a:avLst/>
          </a:prstGeom>
          <a:noFill/>
          <a:ln w="9525">
            <a:noFill/>
            <a:miter lim="800000"/>
            <a:headEnd/>
            <a:tailEnd/>
          </a:ln>
        </p:spPr>
        <p:txBody>
          <a:bodyPr lIns="92075" tIns="46038" rIns="92075" bIns="46038" anchor="ctr"/>
          <a:lstStyle/>
          <a:p>
            <a:pPr algn="ctr" eaLnBrk="0" hangingPunct="0"/>
            <a:r>
              <a:rPr lang="tr-TR" sz="3600" b="1">
                <a:latin typeface="Tahoma" pitchFamily="34" charset="0"/>
              </a:rPr>
              <a:t>Bilgisayar Ağları ve İnternet</a:t>
            </a:r>
            <a:endParaRPr lang="en-AU" sz="3600" b="1">
              <a:latin typeface="Tahoma" pitchFamily="34" charset="0"/>
            </a:endParaRPr>
          </a:p>
        </p:txBody>
      </p:sp>
      <p:sp>
        <p:nvSpPr>
          <p:cNvPr id="23558" name="Rectangle 6"/>
          <p:cNvSpPr>
            <a:spLocks noChangeArrowheads="1"/>
          </p:cNvSpPr>
          <p:nvPr/>
        </p:nvSpPr>
        <p:spPr bwMode="auto">
          <a:xfrm>
            <a:off x="381000" y="1981200"/>
            <a:ext cx="7620000" cy="4114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hlink"/>
              </a:buClr>
              <a:buSzPct val="75000"/>
              <a:buFont typeface="Monotype Sorts" pitchFamily="2" charset="2"/>
              <a:buChar char="n"/>
            </a:pPr>
            <a:r>
              <a:rPr lang="en-AU" sz="2400">
                <a:latin typeface="Arial" charset="0"/>
              </a:rPr>
              <a:t>Eğer AĞ oluşturan bilgisayarlar aynı oda/bina içinde ise bu yapıya </a:t>
            </a:r>
            <a:r>
              <a:rPr lang="en-AU" sz="2400" b="1">
                <a:solidFill>
                  <a:srgbClr val="FF0000"/>
                </a:solidFill>
                <a:latin typeface="Arial" charset="0"/>
              </a:rPr>
              <a:t>LAN</a:t>
            </a:r>
            <a:r>
              <a:rPr lang="en-AU" sz="2400">
                <a:latin typeface="Arial" charset="0"/>
              </a:rPr>
              <a:t> (Local Area Network) Adı verilir.</a:t>
            </a:r>
            <a:endParaRPr lang="tr-TR" sz="2400">
              <a:latin typeface="Arial" charset="0"/>
            </a:endParaRPr>
          </a:p>
          <a:p>
            <a:pPr marL="342900" indent="-342900" eaLnBrk="0" hangingPunct="0">
              <a:spcBef>
                <a:spcPct val="20000"/>
              </a:spcBef>
              <a:buClr>
                <a:schemeClr val="hlink"/>
              </a:buClr>
              <a:buSzPct val="75000"/>
              <a:buFont typeface="Monotype Sorts" pitchFamily="2" charset="2"/>
              <a:buChar char="n"/>
            </a:pPr>
            <a:endParaRPr lang="en-AU" sz="2400">
              <a:latin typeface="Arial" charset="0"/>
            </a:endParaRPr>
          </a:p>
          <a:p>
            <a:pPr marL="342900" indent="-342900" eaLnBrk="0" hangingPunct="0">
              <a:spcBef>
                <a:spcPct val="20000"/>
              </a:spcBef>
              <a:buClr>
                <a:schemeClr val="hlink"/>
              </a:buClr>
              <a:buSzPct val="75000"/>
              <a:buFont typeface="Monotype Sorts" pitchFamily="2" charset="2"/>
              <a:buChar char="n"/>
            </a:pPr>
            <a:r>
              <a:rPr lang="en-AU" sz="2400">
                <a:latin typeface="Arial" charset="0"/>
              </a:rPr>
              <a:t>Farklı LAN’ları birleştiren ve daha geniş bir alandaki bilgisayarları barındıran yapılara ise </a:t>
            </a:r>
            <a:r>
              <a:rPr lang="en-AU" sz="2400" b="1">
                <a:solidFill>
                  <a:srgbClr val="FF0000"/>
                </a:solidFill>
                <a:latin typeface="Arial" charset="0"/>
              </a:rPr>
              <a:t>WAN</a:t>
            </a:r>
            <a:r>
              <a:rPr lang="en-AU" sz="2400">
                <a:latin typeface="Arial" charset="0"/>
              </a:rPr>
              <a:t> (Wide Area Network) adı verilir. </a:t>
            </a:r>
          </a:p>
          <a:p>
            <a:pPr marL="342900" indent="-342900" eaLnBrk="0" hangingPunct="0">
              <a:spcBef>
                <a:spcPct val="20000"/>
              </a:spcBef>
            </a:pPr>
            <a:endParaRPr lang="en-AU" sz="24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685800" y="280988"/>
            <a:ext cx="7772400" cy="1143000"/>
          </a:xfrm>
        </p:spPr>
        <p:txBody>
          <a:bodyPr/>
          <a:lstStyle/>
          <a:p>
            <a:pPr eaLnBrk="1" hangingPunct="1">
              <a:defRPr/>
            </a:pPr>
            <a:r>
              <a:rPr lang="tr-TR" sz="3600" b="0" smtClean="0">
                <a:solidFill>
                  <a:schemeClr val="tx1"/>
                </a:solidFill>
                <a:latin typeface="Tahoma" pitchFamily="34" charset="0"/>
              </a:rPr>
              <a:t>İnternete Erişim Nasıl Olur ?</a:t>
            </a:r>
            <a:endParaRPr lang="en-US" sz="3600" b="0" smtClean="0">
              <a:solidFill>
                <a:schemeClr val="tx1"/>
              </a:solidFill>
              <a:latin typeface="Tahoma" pitchFamily="34" charset="0"/>
            </a:endParaRPr>
          </a:p>
        </p:txBody>
      </p:sp>
      <p:sp>
        <p:nvSpPr>
          <p:cNvPr id="24579" name="Text Box 3"/>
          <p:cNvSpPr txBox="1">
            <a:spLocks noChangeArrowheads="1"/>
          </p:cNvSpPr>
          <p:nvPr/>
        </p:nvSpPr>
        <p:spPr bwMode="auto">
          <a:xfrm>
            <a:off x="838200" y="1524000"/>
            <a:ext cx="7620000" cy="3013075"/>
          </a:xfrm>
          <a:prstGeom prst="rect">
            <a:avLst/>
          </a:prstGeom>
          <a:noFill/>
          <a:ln w="9525">
            <a:noFill/>
            <a:miter lim="800000"/>
            <a:headEnd/>
            <a:tailEnd/>
          </a:ln>
        </p:spPr>
        <p:txBody>
          <a:bodyPr>
            <a:spAutoFit/>
          </a:bodyPr>
          <a:lstStyle/>
          <a:p>
            <a:pPr>
              <a:spcBef>
                <a:spcPct val="50000"/>
              </a:spcBef>
              <a:buClr>
                <a:srgbClr val="FF0000"/>
              </a:buClr>
              <a:buFont typeface="Wingdings" pitchFamily="2" charset="2"/>
              <a:buChar char="Ø"/>
            </a:pPr>
            <a:r>
              <a:rPr lang="tr-TR" sz="2400">
                <a:latin typeface="Tahoma" pitchFamily="34" charset="0"/>
              </a:rPr>
              <a:t> İnternet Servis Sağlayıcıları Üzerinden Modem bağlantısıyla (56 kbit/san)</a:t>
            </a:r>
          </a:p>
          <a:p>
            <a:pPr>
              <a:spcBef>
                <a:spcPct val="50000"/>
              </a:spcBef>
              <a:buClr>
                <a:srgbClr val="FF0000"/>
              </a:buClr>
              <a:buFont typeface="Wingdings" pitchFamily="2" charset="2"/>
              <a:buChar char="Ø"/>
            </a:pPr>
            <a:r>
              <a:rPr lang="tr-TR" sz="2400">
                <a:latin typeface="Tahoma" pitchFamily="34" charset="0"/>
              </a:rPr>
              <a:t> KabloNet (64-400 kbit/san)</a:t>
            </a:r>
          </a:p>
          <a:p>
            <a:pPr>
              <a:spcBef>
                <a:spcPct val="50000"/>
              </a:spcBef>
              <a:buClr>
                <a:srgbClr val="FF0000"/>
              </a:buClr>
              <a:buFont typeface="Wingdings" pitchFamily="2" charset="2"/>
              <a:buChar char="Ø"/>
            </a:pPr>
            <a:r>
              <a:rPr lang="tr-TR" sz="2400">
                <a:latin typeface="Tahoma" pitchFamily="34" charset="0"/>
              </a:rPr>
              <a:t> Özel Devreler (ISDN, Frame Relay ...)</a:t>
            </a:r>
          </a:p>
          <a:p>
            <a:pPr>
              <a:spcBef>
                <a:spcPct val="50000"/>
              </a:spcBef>
              <a:buClr>
                <a:srgbClr val="FF0000"/>
              </a:buClr>
              <a:buFont typeface="Wingdings" pitchFamily="2" charset="2"/>
              <a:buChar char="Ø"/>
            </a:pPr>
            <a:r>
              <a:rPr lang="tr-TR" sz="2400">
                <a:latin typeface="Tahoma" pitchFamily="34" charset="0"/>
              </a:rPr>
              <a:t> Uydu</a:t>
            </a:r>
          </a:p>
          <a:p>
            <a:pPr>
              <a:spcBef>
                <a:spcPct val="50000"/>
              </a:spcBef>
              <a:buClr>
                <a:srgbClr val="FF0000"/>
              </a:buClr>
              <a:buFont typeface="Wingdings" pitchFamily="2" charset="2"/>
              <a:buChar char="Ø"/>
            </a:pPr>
            <a:r>
              <a:rPr lang="tr-TR" sz="2400">
                <a:latin typeface="Tahoma" pitchFamily="34" charset="0"/>
              </a:rPr>
              <a:t> Diğer (Doğrudan hızlı bağlantılar vb)</a:t>
            </a:r>
            <a:endParaRPr lang="en-US" sz="2400">
              <a:latin typeface="Tahoma" pitchFamily="34" charset="0"/>
            </a:endParaRPr>
          </a:p>
        </p:txBody>
      </p:sp>
      <p:pic>
        <p:nvPicPr>
          <p:cNvPr id="24580" name="Picture 4" descr="net1"/>
          <p:cNvPicPr>
            <a:picLocks noChangeAspect="1" noChangeArrowheads="1"/>
          </p:cNvPicPr>
          <p:nvPr/>
        </p:nvPicPr>
        <p:blipFill>
          <a:blip r:embed="rId2"/>
          <a:srcRect/>
          <a:stretch>
            <a:fillRect/>
          </a:stretch>
        </p:blipFill>
        <p:spPr bwMode="auto">
          <a:xfrm>
            <a:off x="2743200" y="4953000"/>
            <a:ext cx="2786063"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tr-TR" smtClean="0"/>
              <a:t>.</a:t>
            </a:r>
          </a:p>
        </p:txBody>
      </p:sp>
      <p:sp>
        <p:nvSpPr>
          <p:cNvPr id="8195" name="Rectangle 3"/>
          <p:cNvSpPr>
            <a:spLocks noGrp="1" noRot="1" noChangeArrowheads="1"/>
          </p:cNvSpPr>
          <p:nvPr>
            <p:ph idx="1"/>
          </p:nvPr>
        </p:nvSpPr>
        <p:spPr/>
        <p:txBody>
          <a:bodyPr/>
          <a:lstStyle/>
          <a:p>
            <a:pPr eaLnBrk="1" hangingPunct="1">
              <a:buFont typeface="Arial" charset="0"/>
              <a:buNone/>
              <a:defRPr/>
            </a:pPr>
            <a:r>
              <a:rPr lang="tr-TR" smtClean="0"/>
              <a:t>.</a:t>
            </a:r>
          </a:p>
        </p:txBody>
      </p:sp>
      <p:pic>
        <p:nvPicPr>
          <p:cNvPr id="7172" name="Picture 5" descr="ali-bulut-mobilya-sektörü-analizi">
            <a:hlinkClick r:id="rId2"/>
          </p:cNvPr>
          <p:cNvPicPr>
            <a:picLocks noChangeAspect="1" noChangeArrowheads="1"/>
          </p:cNvPicPr>
          <p:nvPr/>
        </p:nvPicPr>
        <p:blipFill>
          <a:blip r:embed="rId3"/>
          <a:srcRect/>
          <a:stretch>
            <a:fillRect/>
          </a:stretch>
        </p:blipFill>
        <p:spPr bwMode="auto">
          <a:xfrm>
            <a:off x="250825" y="1412875"/>
            <a:ext cx="8893175" cy="30099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685800" y="304800"/>
            <a:ext cx="7772400" cy="787400"/>
          </a:xfrm>
        </p:spPr>
        <p:txBody>
          <a:bodyPr lIns="92075" tIns="46038" rIns="92075" bIns="46038" anchor="b"/>
          <a:lstStyle/>
          <a:p>
            <a:pPr eaLnBrk="1" hangingPunct="1">
              <a:defRPr/>
            </a:pPr>
            <a:r>
              <a:rPr lang="tr-TR" sz="3600" b="0" smtClean="0">
                <a:solidFill>
                  <a:schemeClr val="tx1"/>
                </a:solidFill>
                <a:latin typeface="Tahoma" pitchFamily="34" charset="0"/>
              </a:rPr>
              <a:t>Temel İnternet Servisleri</a:t>
            </a:r>
            <a:endParaRPr lang="en-AU" sz="3600" b="0" smtClean="0">
              <a:solidFill>
                <a:schemeClr val="tx1"/>
              </a:solidFill>
              <a:latin typeface="Tahoma" pitchFamily="34" charset="0"/>
            </a:endParaRPr>
          </a:p>
        </p:txBody>
      </p:sp>
      <p:sp>
        <p:nvSpPr>
          <p:cNvPr id="77827" name="Rectangle 3"/>
          <p:cNvSpPr>
            <a:spLocks noGrp="1" noChangeArrowheads="1"/>
          </p:cNvSpPr>
          <p:nvPr>
            <p:ph type="body" idx="1"/>
          </p:nvPr>
        </p:nvSpPr>
        <p:spPr>
          <a:xfrm>
            <a:off x="381000" y="1524000"/>
            <a:ext cx="8532813" cy="4114800"/>
          </a:xfrm>
        </p:spPr>
        <p:txBody>
          <a:bodyPr lIns="92075" tIns="46038" rIns="92075" bIns="46038"/>
          <a:lstStyle/>
          <a:p>
            <a:pPr eaLnBrk="1" hangingPunct="1">
              <a:lnSpc>
                <a:spcPct val="90000"/>
              </a:lnSpc>
              <a:buClr>
                <a:srgbClr val="FF0000"/>
              </a:buClr>
              <a:buFont typeface="Wingdings" pitchFamily="2" charset="2"/>
              <a:buChar char="ü"/>
              <a:defRPr/>
            </a:pPr>
            <a:r>
              <a:rPr lang="tr-TR" sz="2400" dirty="0" smtClean="0">
                <a:latin typeface="Arial" charset="0"/>
              </a:rPr>
              <a:t>B</a:t>
            </a:r>
            <a:r>
              <a:rPr lang="en-AU" sz="2400" dirty="0" err="1" smtClean="0">
                <a:latin typeface="Arial" charset="0"/>
              </a:rPr>
              <a:t>ilgisayarlar</a:t>
            </a:r>
            <a:r>
              <a:rPr lang="en-AU" sz="2400" dirty="0" smtClean="0">
                <a:latin typeface="Arial" charset="0"/>
              </a:rPr>
              <a:t> </a:t>
            </a:r>
            <a:r>
              <a:rPr lang="en-AU" sz="2400" dirty="0" err="1" smtClean="0">
                <a:latin typeface="Arial" charset="0"/>
              </a:rPr>
              <a:t>arasında</a:t>
            </a:r>
            <a:r>
              <a:rPr lang="en-AU" sz="2400" dirty="0" smtClean="0">
                <a:latin typeface="Arial" charset="0"/>
              </a:rPr>
              <a:t> </a:t>
            </a:r>
            <a:r>
              <a:rPr lang="en-AU" sz="2400" dirty="0" err="1" smtClean="0">
                <a:latin typeface="Arial" charset="0"/>
              </a:rPr>
              <a:t>bazı</a:t>
            </a:r>
            <a:r>
              <a:rPr lang="en-AU" sz="2400" dirty="0" smtClean="0">
                <a:latin typeface="Arial" charset="0"/>
              </a:rPr>
              <a:t> </a:t>
            </a:r>
            <a:r>
              <a:rPr lang="en-AU" sz="2400" dirty="0" err="1" smtClean="0">
                <a:latin typeface="Arial" charset="0"/>
              </a:rPr>
              <a:t>olası</a:t>
            </a:r>
            <a:r>
              <a:rPr lang="en-AU" sz="2400" dirty="0" smtClean="0">
                <a:latin typeface="Arial" charset="0"/>
              </a:rPr>
              <a:t> </a:t>
            </a:r>
            <a:r>
              <a:rPr lang="en-AU" sz="2400" dirty="0" err="1" smtClean="0">
                <a:latin typeface="Arial" charset="0"/>
              </a:rPr>
              <a:t>bilgi</a:t>
            </a:r>
            <a:r>
              <a:rPr lang="en-AU" sz="2400" dirty="0" smtClean="0">
                <a:latin typeface="Arial" charset="0"/>
              </a:rPr>
              <a:t> </a:t>
            </a:r>
            <a:r>
              <a:rPr lang="en-AU" sz="2400" dirty="0" err="1" smtClean="0">
                <a:latin typeface="Arial" charset="0"/>
              </a:rPr>
              <a:t>alışveriş</a:t>
            </a:r>
            <a:r>
              <a:rPr lang="en-AU" sz="2400" dirty="0" smtClean="0">
                <a:latin typeface="Arial" charset="0"/>
              </a:rPr>
              <a:t> t</a:t>
            </a:r>
            <a:r>
              <a:rPr lang="tr-TR" sz="2400" dirty="0" err="1" smtClean="0">
                <a:latin typeface="Arial" charset="0"/>
              </a:rPr>
              <a:t>ürleri</a:t>
            </a:r>
            <a:r>
              <a:rPr lang="tr-TR" sz="2400" dirty="0" smtClean="0">
                <a:latin typeface="Arial" charset="0"/>
              </a:rPr>
              <a:t>:</a:t>
            </a:r>
          </a:p>
          <a:p>
            <a:pPr eaLnBrk="1" hangingPunct="1">
              <a:lnSpc>
                <a:spcPct val="90000"/>
              </a:lnSpc>
              <a:buClr>
                <a:srgbClr val="FF0000"/>
              </a:buClr>
              <a:buFont typeface="Wingdings" pitchFamily="2" charset="2"/>
              <a:buChar char="ü"/>
              <a:defRPr/>
            </a:pPr>
            <a:endParaRPr lang="tr-TR" sz="2000" dirty="0" smtClean="0">
              <a:latin typeface="Arial" charset="0"/>
            </a:endParaRPr>
          </a:p>
          <a:p>
            <a:pPr lvl="1" eaLnBrk="1" hangingPunct="1">
              <a:lnSpc>
                <a:spcPct val="90000"/>
              </a:lnSpc>
              <a:buClr>
                <a:srgbClr val="000099"/>
              </a:buClr>
              <a:buFont typeface="Wingdings" pitchFamily="2" charset="2"/>
              <a:buChar char="§"/>
              <a:defRPr/>
            </a:pPr>
            <a:r>
              <a:rPr lang="en-AU" sz="2000" dirty="0" err="1" smtClean="0">
                <a:latin typeface="Arial" charset="0"/>
              </a:rPr>
              <a:t>Bilgisayarlar</a:t>
            </a:r>
            <a:r>
              <a:rPr lang="en-AU" sz="2000" dirty="0" smtClean="0">
                <a:latin typeface="Arial" charset="0"/>
              </a:rPr>
              <a:t> </a:t>
            </a:r>
            <a:r>
              <a:rPr lang="en-AU" sz="2000" dirty="0" err="1" smtClean="0">
                <a:latin typeface="Arial" charset="0"/>
              </a:rPr>
              <a:t>arası</a:t>
            </a:r>
            <a:r>
              <a:rPr lang="en-AU" sz="2000" dirty="0" smtClean="0">
                <a:latin typeface="Arial" charset="0"/>
              </a:rPr>
              <a:t> </a:t>
            </a:r>
            <a:r>
              <a:rPr lang="en-AU" sz="2000" dirty="0" err="1" smtClean="0">
                <a:latin typeface="Arial" charset="0"/>
              </a:rPr>
              <a:t>dosya</a:t>
            </a:r>
            <a:r>
              <a:rPr lang="en-AU" sz="2000" dirty="0" smtClean="0">
                <a:latin typeface="Arial" charset="0"/>
              </a:rPr>
              <a:t> </a:t>
            </a:r>
            <a:r>
              <a:rPr lang="en-AU" sz="2000" dirty="0" err="1" smtClean="0">
                <a:latin typeface="Arial" charset="0"/>
              </a:rPr>
              <a:t>transferi</a:t>
            </a:r>
            <a:r>
              <a:rPr lang="en-AU" sz="2000" dirty="0" smtClean="0">
                <a:latin typeface="Arial" charset="0"/>
              </a:rPr>
              <a:t> (</a:t>
            </a:r>
            <a:r>
              <a:rPr lang="en-AU" sz="2000" b="1" dirty="0" smtClean="0">
                <a:solidFill>
                  <a:srgbClr val="FF0033"/>
                </a:solidFill>
                <a:latin typeface="Arial" charset="0"/>
              </a:rPr>
              <a:t>FTP</a:t>
            </a:r>
            <a:r>
              <a:rPr lang="en-AU" sz="2000" dirty="0" smtClean="0">
                <a:latin typeface="Arial" charset="0"/>
              </a:rPr>
              <a:t>)</a:t>
            </a:r>
          </a:p>
          <a:p>
            <a:pPr lvl="1" eaLnBrk="1" hangingPunct="1">
              <a:lnSpc>
                <a:spcPct val="90000"/>
              </a:lnSpc>
              <a:buClr>
                <a:srgbClr val="000099"/>
              </a:buClr>
              <a:buFont typeface="Wingdings" pitchFamily="2" charset="2"/>
              <a:buChar char="§"/>
              <a:defRPr/>
            </a:pPr>
            <a:r>
              <a:rPr lang="en-AU" sz="2000" dirty="0" err="1" smtClean="0">
                <a:latin typeface="Arial" charset="0"/>
              </a:rPr>
              <a:t>Başka</a:t>
            </a:r>
            <a:r>
              <a:rPr lang="en-AU" sz="2000" dirty="0" smtClean="0">
                <a:latin typeface="Arial" charset="0"/>
              </a:rPr>
              <a:t> </a:t>
            </a:r>
            <a:r>
              <a:rPr lang="en-AU" sz="2000" dirty="0" err="1" smtClean="0">
                <a:latin typeface="Arial" charset="0"/>
              </a:rPr>
              <a:t>biryerdeki</a:t>
            </a:r>
            <a:r>
              <a:rPr lang="en-AU" sz="2000" dirty="0" smtClean="0">
                <a:latin typeface="Arial" charset="0"/>
              </a:rPr>
              <a:t> </a:t>
            </a:r>
            <a:r>
              <a:rPr lang="en-AU" sz="2000" dirty="0" err="1" smtClean="0">
                <a:latin typeface="Arial" charset="0"/>
              </a:rPr>
              <a:t>bilgisayarı</a:t>
            </a:r>
            <a:r>
              <a:rPr lang="en-AU" sz="2000" dirty="0" smtClean="0">
                <a:latin typeface="Arial" charset="0"/>
              </a:rPr>
              <a:t> </a:t>
            </a:r>
            <a:r>
              <a:rPr lang="en-AU" sz="2000" dirty="0" err="1" smtClean="0">
                <a:latin typeface="Arial" charset="0"/>
              </a:rPr>
              <a:t>uzaktan</a:t>
            </a:r>
            <a:r>
              <a:rPr lang="en-AU" sz="2000" dirty="0" smtClean="0">
                <a:latin typeface="Arial" charset="0"/>
              </a:rPr>
              <a:t> </a:t>
            </a:r>
            <a:r>
              <a:rPr lang="en-AU" sz="2000" dirty="0" err="1" smtClean="0">
                <a:latin typeface="Arial" charset="0"/>
              </a:rPr>
              <a:t>kullanma</a:t>
            </a:r>
            <a:r>
              <a:rPr lang="en-AU" sz="2000" dirty="0" smtClean="0">
                <a:latin typeface="Arial" charset="0"/>
              </a:rPr>
              <a:t> (</a:t>
            </a:r>
            <a:r>
              <a:rPr lang="en-AU" sz="2000" b="1" dirty="0" smtClean="0">
                <a:solidFill>
                  <a:srgbClr val="FF0033"/>
                </a:solidFill>
                <a:latin typeface="Arial" charset="0"/>
              </a:rPr>
              <a:t>Telnet</a:t>
            </a:r>
            <a:r>
              <a:rPr lang="en-AU" sz="2000" dirty="0" smtClean="0">
                <a:latin typeface="Arial" charset="0"/>
              </a:rPr>
              <a:t>)</a:t>
            </a:r>
          </a:p>
          <a:p>
            <a:pPr lvl="1" eaLnBrk="1" hangingPunct="1">
              <a:lnSpc>
                <a:spcPct val="90000"/>
              </a:lnSpc>
              <a:buClr>
                <a:srgbClr val="000099"/>
              </a:buClr>
              <a:buFont typeface="Wingdings" pitchFamily="2" charset="2"/>
              <a:buChar char="§"/>
              <a:defRPr/>
            </a:pPr>
            <a:r>
              <a:rPr lang="en-AU" sz="2000" dirty="0" err="1" smtClean="0">
                <a:latin typeface="Arial" charset="0"/>
              </a:rPr>
              <a:t>Karşılıklı</a:t>
            </a:r>
            <a:r>
              <a:rPr lang="en-AU" sz="2000" dirty="0" smtClean="0">
                <a:latin typeface="Arial" charset="0"/>
              </a:rPr>
              <a:t> </a:t>
            </a:r>
            <a:r>
              <a:rPr lang="en-AU" sz="2000" dirty="0" err="1" smtClean="0">
                <a:latin typeface="Arial" charset="0"/>
              </a:rPr>
              <a:t>Sohbet</a:t>
            </a:r>
            <a:r>
              <a:rPr lang="en-AU" sz="2000" dirty="0" smtClean="0">
                <a:latin typeface="Arial" charset="0"/>
              </a:rPr>
              <a:t>/</a:t>
            </a:r>
            <a:r>
              <a:rPr lang="en-AU" sz="2000" dirty="0" err="1" smtClean="0">
                <a:latin typeface="Arial" charset="0"/>
              </a:rPr>
              <a:t>tele</a:t>
            </a:r>
            <a:r>
              <a:rPr lang="tr-TR" sz="2000" dirty="0" smtClean="0">
                <a:latin typeface="Arial" charset="0"/>
              </a:rPr>
              <a:t> </a:t>
            </a:r>
            <a:r>
              <a:rPr lang="en-AU" sz="2000" dirty="0" err="1" smtClean="0">
                <a:latin typeface="Arial" charset="0"/>
              </a:rPr>
              <a:t>konferans</a:t>
            </a:r>
            <a:r>
              <a:rPr lang="en-AU" sz="2000" dirty="0" smtClean="0">
                <a:latin typeface="Arial" charset="0"/>
              </a:rPr>
              <a:t> </a:t>
            </a:r>
            <a:r>
              <a:rPr lang="en-AU" sz="2000" dirty="0" err="1" smtClean="0">
                <a:latin typeface="Arial" charset="0"/>
              </a:rPr>
              <a:t>ortamları</a:t>
            </a:r>
            <a:r>
              <a:rPr lang="en-AU" sz="2000" dirty="0" smtClean="0">
                <a:latin typeface="Arial" charset="0"/>
              </a:rPr>
              <a:t> :</a:t>
            </a:r>
            <a:r>
              <a:rPr lang="en-AU" sz="2000" b="1" dirty="0" smtClean="0">
                <a:solidFill>
                  <a:srgbClr val="FF0033"/>
                </a:solidFill>
                <a:latin typeface="Arial" charset="0"/>
              </a:rPr>
              <a:t> </a:t>
            </a:r>
            <a:r>
              <a:rPr lang="en-AU" sz="2000" b="1" dirty="0" err="1" smtClean="0">
                <a:solidFill>
                  <a:srgbClr val="FF0033"/>
                </a:solidFill>
                <a:latin typeface="Arial" charset="0"/>
              </a:rPr>
              <a:t>irc</a:t>
            </a:r>
            <a:r>
              <a:rPr lang="en-AU" sz="2000" b="1" dirty="0" smtClean="0">
                <a:solidFill>
                  <a:srgbClr val="FF0033"/>
                </a:solidFill>
                <a:latin typeface="Arial" charset="0"/>
              </a:rPr>
              <a:t> </a:t>
            </a:r>
            <a:r>
              <a:rPr lang="en-AU" sz="2000" dirty="0" err="1" smtClean="0">
                <a:latin typeface="Arial" charset="0"/>
              </a:rPr>
              <a:t>ve</a:t>
            </a:r>
            <a:r>
              <a:rPr lang="en-AU" sz="2000" dirty="0" smtClean="0">
                <a:latin typeface="Arial" charset="0"/>
              </a:rPr>
              <a:t> talk</a:t>
            </a:r>
          </a:p>
          <a:p>
            <a:pPr eaLnBrk="1" hangingPunct="1">
              <a:lnSpc>
                <a:spcPct val="90000"/>
              </a:lnSpc>
              <a:buClr>
                <a:srgbClr val="FF0000"/>
              </a:buClr>
              <a:buFont typeface="Wingdings" pitchFamily="2" charset="2"/>
              <a:buChar char="ü"/>
              <a:defRPr/>
            </a:pPr>
            <a:endParaRPr lang="tr-TR" sz="2400" dirty="0" smtClean="0">
              <a:latin typeface="Arial" charset="0"/>
            </a:endParaRPr>
          </a:p>
          <a:p>
            <a:pPr eaLnBrk="1" hangingPunct="1">
              <a:lnSpc>
                <a:spcPct val="90000"/>
              </a:lnSpc>
              <a:buClr>
                <a:srgbClr val="FF0000"/>
              </a:buClr>
              <a:buFont typeface="Wingdings" pitchFamily="2" charset="2"/>
              <a:buChar char="ü"/>
              <a:defRPr/>
            </a:pPr>
            <a:r>
              <a:rPr lang="en-AU" sz="2400" dirty="0" smtClean="0">
                <a:latin typeface="Arial" charset="0"/>
              </a:rPr>
              <a:t>Bu </a:t>
            </a:r>
            <a:r>
              <a:rPr lang="en-AU" sz="2400" dirty="0" err="1" smtClean="0">
                <a:latin typeface="Arial" charset="0"/>
              </a:rPr>
              <a:t>servisler</a:t>
            </a:r>
            <a:r>
              <a:rPr lang="en-AU" sz="2400" dirty="0" smtClean="0">
                <a:latin typeface="Arial" charset="0"/>
              </a:rPr>
              <a:t> internet </a:t>
            </a:r>
            <a:r>
              <a:rPr lang="en-AU" sz="2400" dirty="0" err="1" smtClean="0">
                <a:latin typeface="Arial" charset="0"/>
              </a:rPr>
              <a:t>protokolleri</a:t>
            </a:r>
            <a:r>
              <a:rPr lang="en-AU" sz="2400" dirty="0" smtClean="0">
                <a:latin typeface="Arial" charset="0"/>
              </a:rPr>
              <a:t> </a:t>
            </a:r>
            <a:r>
              <a:rPr lang="en-AU" sz="2400" dirty="0" err="1" smtClean="0">
                <a:latin typeface="Arial" charset="0"/>
              </a:rPr>
              <a:t>ile</a:t>
            </a:r>
            <a:r>
              <a:rPr lang="en-AU" sz="2400" dirty="0" smtClean="0">
                <a:latin typeface="Arial" charset="0"/>
              </a:rPr>
              <a:t> </a:t>
            </a:r>
            <a:r>
              <a:rPr lang="en-AU" sz="2400" dirty="0" err="1" smtClean="0">
                <a:latin typeface="Arial" charset="0"/>
              </a:rPr>
              <a:t>sağlanır</a:t>
            </a:r>
            <a:r>
              <a:rPr lang="en-AU" sz="2400" dirty="0" smtClean="0">
                <a:latin typeface="Arial" charset="0"/>
              </a:rPr>
              <a:t>. (</a:t>
            </a:r>
            <a:r>
              <a:rPr lang="en-AU" sz="2400" dirty="0" err="1" smtClean="0">
                <a:latin typeface="Arial" charset="0"/>
              </a:rPr>
              <a:t>Protokoller</a:t>
            </a:r>
            <a:r>
              <a:rPr lang="en-AU" sz="2400" dirty="0" smtClean="0">
                <a:latin typeface="Arial" charset="0"/>
              </a:rPr>
              <a:t>, </a:t>
            </a:r>
            <a:r>
              <a:rPr lang="en-AU" sz="2400" dirty="0" err="1" smtClean="0">
                <a:latin typeface="Arial" charset="0"/>
              </a:rPr>
              <a:t>bilgisayarlar</a:t>
            </a:r>
            <a:r>
              <a:rPr lang="en-AU" sz="2400" dirty="0" smtClean="0">
                <a:latin typeface="Arial" charset="0"/>
              </a:rPr>
              <a:t> </a:t>
            </a:r>
            <a:r>
              <a:rPr lang="en-AU" sz="2400" dirty="0" err="1" smtClean="0">
                <a:latin typeface="Arial" charset="0"/>
              </a:rPr>
              <a:t>arası</a:t>
            </a:r>
            <a:r>
              <a:rPr lang="en-AU" sz="2400" dirty="0" smtClean="0">
                <a:latin typeface="Arial" charset="0"/>
              </a:rPr>
              <a:t> </a:t>
            </a:r>
            <a:r>
              <a:rPr lang="en-AU" sz="2400" dirty="0" err="1" smtClean="0">
                <a:latin typeface="Arial" charset="0"/>
              </a:rPr>
              <a:t>iletişimin</a:t>
            </a:r>
            <a:r>
              <a:rPr lang="en-AU" sz="2400" dirty="0" smtClean="0">
                <a:latin typeface="Arial" charset="0"/>
              </a:rPr>
              <a:t> hangi </a:t>
            </a:r>
            <a:r>
              <a:rPr lang="en-AU" sz="2400" dirty="0" err="1" smtClean="0">
                <a:latin typeface="Arial" charset="0"/>
              </a:rPr>
              <a:t>kurallar</a:t>
            </a:r>
            <a:r>
              <a:rPr lang="en-AU" sz="2400" dirty="0" smtClean="0">
                <a:latin typeface="Arial" charset="0"/>
              </a:rPr>
              <a:t> </a:t>
            </a:r>
            <a:r>
              <a:rPr lang="en-AU" sz="2400" dirty="0" err="1" smtClean="0">
                <a:latin typeface="Arial" charset="0"/>
              </a:rPr>
              <a:t>ile</a:t>
            </a:r>
            <a:r>
              <a:rPr lang="en-AU" sz="2400" dirty="0" smtClean="0">
                <a:latin typeface="Arial" charset="0"/>
              </a:rPr>
              <a:t> </a:t>
            </a:r>
            <a:r>
              <a:rPr lang="en-AU" sz="2400" dirty="0" err="1" smtClean="0">
                <a:latin typeface="Arial" charset="0"/>
              </a:rPr>
              <a:t>yapılacağını</a:t>
            </a:r>
            <a:r>
              <a:rPr lang="en-AU" sz="2400" dirty="0" smtClean="0">
                <a:latin typeface="Arial" charset="0"/>
              </a:rPr>
              <a:t> </a:t>
            </a:r>
            <a:r>
              <a:rPr lang="en-AU" sz="2400" dirty="0" err="1" smtClean="0">
                <a:latin typeface="Arial" charset="0"/>
              </a:rPr>
              <a:t>belirleyen</a:t>
            </a:r>
            <a:r>
              <a:rPr lang="en-AU" sz="2400" dirty="0" smtClean="0">
                <a:latin typeface="Arial" charset="0"/>
              </a:rPr>
              <a:t> STANDARTLARDIR </a:t>
            </a:r>
            <a:r>
              <a:rPr lang="en-AU" sz="2400" dirty="0" err="1" smtClean="0">
                <a:latin typeface="Arial" charset="0"/>
              </a:rPr>
              <a:t>veTCP</a:t>
            </a:r>
            <a:r>
              <a:rPr lang="en-AU" sz="2400" dirty="0" smtClean="0">
                <a:latin typeface="Arial" charset="0"/>
              </a:rPr>
              <a:t>/IP </a:t>
            </a:r>
            <a:r>
              <a:rPr lang="en-AU" sz="2400" dirty="0" err="1" smtClean="0">
                <a:latin typeface="Arial" charset="0"/>
              </a:rPr>
              <a:t>olarak</a:t>
            </a:r>
            <a:r>
              <a:rPr lang="en-AU" sz="2400" dirty="0" smtClean="0">
                <a:latin typeface="Arial" charset="0"/>
              </a:rPr>
              <a:t> </a:t>
            </a:r>
            <a:r>
              <a:rPr lang="en-AU" sz="2400" dirty="0" err="1" smtClean="0">
                <a:latin typeface="Arial" charset="0"/>
              </a:rPr>
              <a:t>adlandırılırlar</a:t>
            </a:r>
            <a:r>
              <a:rPr lang="en-AU" sz="2400" dirty="0" smtClean="0">
                <a:latin typeface="Arial" charset="0"/>
              </a:rPr>
              <a:t>.)</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Dikdörtgen"/>
          <p:cNvSpPr>
            <a:spLocks noChangeArrowheads="1"/>
          </p:cNvSpPr>
          <p:nvPr/>
        </p:nvSpPr>
        <p:spPr bwMode="auto">
          <a:xfrm>
            <a:off x="2195513" y="2852738"/>
            <a:ext cx="4365625" cy="831850"/>
          </a:xfrm>
          <a:prstGeom prst="rect">
            <a:avLst/>
          </a:prstGeom>
          <a:noFill/>
          <a:ln w="9525">
            <a:noFill/>
            <a:miter lim="800000"/>
            <a:headEnd/>
            <a:tailEnd/>
          </a:ln>
        </p:spPr>
        <p:txBody>
          <a:bodyPr wrap="none">
            <a:spAutoFit/>
          </a:bodyPr>
          <a:lstStyle/>
          <a:p>
            <a:r>
              <a:rPr lang="tr-TR" sz="4800"/>
              <a:t>E-Ticaret Nedir?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r>
              <a:rPr lang="tr-TR" sz="3600" b="0" smtClean="0">
                <a:solidFill>
                  <a:srgbClr val="0099FF"/>
                </a:solidFill>
              </a:rPr>
              <a:t>E-Ticaret’in Uluslararası Tanımları</a:t>
            </a:r>
          </a:p>
        </p:txBody>
      </p:sp>
      <p:sp>
        <p:nvSpPr>
          <p:cNvPr id="55299" name="Rectangle 3"/>
          <p:cNvSpPr>
            <a:spLocks noGrp="1" noChangeArrowheads="1"/>
          </p:cNvSpPr>
          <p:nvPr>
            <p:ph type="body" idx="1"/>
          </p:nvPr>
        </p:nvSpPr>
        <p:spPr/>
        <p:txBody>
          <a:bodyPr/>
          <a:lstStyle/>
          <a:p>
            <a:pPr eaLnBrk="1" hangingPunct="1">
              <a:lnSpc>
                <a:spcPct val="80000"/>
              </a:lnSpc>
              <a:defRPr/>
            </a:pPr>
            <a:r>
              <a:rPr lang="tr-TR" sz="2000" dirty="0" smtClean="0">
                <a:latin typeface="Verdana" pitchFamily="34" charset="0"/>
              </a:rPr>
              <a:t>WTO -</a:t>
            </a:r>
            <a:r>
              <a:rPr lang="tr-TR" sz="2000" b="1" dirty="0" smtClean="0">
                <a:latin typeface="Verdana" pitchFamily="34" charset="0"/>
              </a:rPr>
              <a:t> </a:t>
            </a:r>
            <a:r>
              <a:rPr lang="tr-TR" sz="2000" dirty="0" smtClean="0">
                <a:latin typeface="Verdana" pitchFamily="34" charset="0"/>
              </a:rPr>
              <a:t>Mal ve hizmetlerin üretim, reklam, satış ve dağıtımlarının telekomünikasyon ağları üzerinden yapılmasıdır.</a:t>
            </a:r>
          </a:p>
          <a:p>
            <a:pPr eaLnBrk="1" hangingPunct="1">
              <a:lnSpc>
                <a:spcPct val="80000"/>
              </a:lnSpc>
              <a:buFont typeface="Wingdings" pitchFamily="2" charset="2"/>
              <a:buNone/>
              <a:defRPr/>
            </a:pPr>
            <a:endParaRPr lang="tr-TR" sz="2000" dirty="0" smtClean="0">
              <a:latin typeface="Verdana" pitchFamily="34" charset="0"/>
            </a:endParaRPr>
          </a:p>
          <a:p>
            <a:pPr eaLnBrk="1" hangingPunct="1">
              <a:lnSpc>
                <a:spcPct val="80000"/>
              </a:lnSpc>
              <a:defRPr/>
            </a:pPr>
            <a:r>
              <a:rPr lang="tr-TR" sz="2000" dirty="0" smtClean="0">
                <a:latin typeface="Verdana" pitchFamily="34" charset="0"/>
              </a:rPr>
              <a:t>OECD - Sayısallaştırılmış yazılı metin, ses ve görüntünün işlenmesi ve iletilmesine dayanan kişileri ve kurumları ilgilendiren tüm ticari işlemlerdir.</a:t>
            </a:r>
          </a:p>
          <a:p>
            <a:pPr eaLnBrk="1" hangingPunct="1">
              <a:lnSpc>
                <a:spcPct val="80000"/>
              </a:lnSpc>
              <a:defRPr/>
            </a:pPr>
            <a:endParaRPr lang="tr-TR" sz="2000" dirty="0" smtClean="0">
              <a:latin typeface="Verdana" pitchFamily="34" charset="0"/>
            </a:endParaRPr>
          </a:p>
          <a:p>
            <a:pPr eaLnBrk="1" hangingPunct="1">
              <a:lnSpc>
                <a:spcPct val="80000"/>
              </a:lnSpc>
              <a:defRPr/>
            </a:pPr>
            <a:r>
              <a:rPr lang="tr-TR" sz="2000" dirty="0" smtClean="0">
                <a:latin typeface="Verdana" pitchFamily="34" charset="0"/>
              </a:rPr>
              <a:t>UN - İş, yönetim ve tüketim faaliyetlerinin yürütülmesi için yapılanmış ve yapılanmamış iş bilgilerinin, üreticiler, tüketiciler ve kamu kurumları ile diğer organizasyonlar arasında elektronik araçlar </a:t>
            </a:r>
          </a:p>
          <a:p>
            <a:pPr eaLnBrk="1" hangingPunct="1">
              <a:lnSpc>
                <a:spcPct val="80000"/>
              </a:lnSpc>
              <a:buFont typeface="Wingdings" pitchFamily="2" charset="2"/>
              <a:buNone/>
              <a:defRPr/>
            </a:pPr>
            <a:r>
              <a:rPr lang="tr-TR" sz="2000" dirty="0" smtClean="0">
                <a:latin typeface="Verdana" pitchFamily="34" charset="0"/>
              </a:rPr>
              <a:t>    (</a:t>
            </a:r>
            <a:r>
              <a:rPr lang="tr-TR" sz="2000" i="1" dirty="0" smtClean="0">
                <a:latin typeface="Verdana" pitchFamily="34" charset="0"/>
              </a:rPr>
              <a:t>Elektronik posta ve mesajlar, elektronik bülten panoları, WWW teknolojisi, akıllı kartlar, elektronik fon transferi, elektronik veri değişimi vb</a:t>
            </a:r>
            <a:r>
              <a:rPr lang="tr-TR" sz="2000" dirty="0" smtClean="0">
                <a:latin typeface="Verdana" pitchFamily="34" charset="0"/>
              </a:rPr>
              <a:t>.)                                 üzerinden paylaşılmasıdır.</a:t>
            </a:r>
          </a:p>
          <a:p>
            <a:pPr eaLnBrk="1" hangingPunct="1">
              <a:lnSpc>
                <a:spcPct val="80000"/>
              </a:lnSpc>
              <a:defRPr/>
            </a:pPr>
            <a:endParaRPr lang="tr-TR" sz="2000" dirty="0" smtClean="0">
              <a:latin typeface="Verdan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idx="4294967295"/>
          </p:nvPr>
        </p:nvSpPr>
        <p:spPr>
          <a:xfrm>
            <a:off x="414338" y="0"/>
            <a:ext cx="8229600" cy="1143000"/>
          </a:xfrm>
        </p:spPr>
        <p:txBody>
          <a:bodyPr/>
          <a:lstStyle/>
          <a:p>
            <a:pPr algn="l" eaLnBrk="1" hangingPunct="1">
              <a:defRPr/>
            </a:pPr>
            <a:r>
              <a:rPr lang="tr-TR" smtClean="0">
                <a:latin typeface="Arial" charset="0"/>
              </a:rPr>
              <a:t>              </a:t>
            </a:r>
            <a:r>
              <a:rPr lang="tr-TR" smtClean="0"/>
              <a:t>E-Ticaret Nedir? </a:t>
            </a:r>
          </a:p>
        </p:txBody>
      </p:sp>
      <p:sp>
        <p:nvSpPr>
          <p:cNvPr id="28675" name="5 Metin kutusu"/>
          <p:cNvSpPr txBox="1">
            <a:spLocks noChangeArrowheads="1"/>
          </p:cNvSpPr>
          <p:nvPr/>
        </p:nvSpPr>
        <p:spPr bwMode="auto">
          <a:xfrm>
            <a:off x="357188" y="1714500"/>
            <a:ext cx="8643937" cy="3292475"/>
          </a:xfrm>
          <a:prstGeom prst="rect">
            <a:avLst/>
          </a:prstGeom>
          <a:noFill/>
          <a:ln w="9525">
            <a:noFill/>
            <a:miter lim="800000"/>
            <a:headEnd/>
            <a:tailEnd/>
          </a:ln>
        </p:spPr>
        <p:txBody>
          <a:bodyPr>
            <a:spAutoFit/>
          </a:bodyPr>
          <a:lstStyle/>
          <a:p>
            <a:endParaRPr lang="tr-TR" sz="3200">
              <a:latin typeface="Calibri" pitchFamily="34" charset="0"/>
            </a:endParaRPr>
          </a:p>
          <a:p>
            <a:r>
              <a:rPr lang="tr-TR" sz="3200">
                <a:latin typeface="Calibri" pitchFamily="34" charset="0"/>
              </a:rPr>
              <a:t>Elektronik ticaret; </a:t>
            </a:r>
            <a:r>
              <a:rPr lang="tr-TR" sz="3200">
                <a:solidFill>
                  <a:srgbClr val="FF0000"/>
                </a:solidFill>
                <a:latin typeface="Calibri" pitchFamily="34" charset="0"/>
              </a:rPr>
              <a:t>mal</a:t>
            </a:r>
            <a:r>
              <a:rPr lang="tr-TR" sz="3200">
                <a:latin typeface="Calibri" pitchFamily="34" charset="0"/>
              </a:rPr>
              <a:t> ve </a:t>
            </a:r>
            <a:r>
              <a:rPr lang="tr-TR" sz="3200">
                <a:solidFill>
                  <a:srgbClr val="FF0000"/>
                </a:solidFill>
                <a:latin typeface="Calibri" pitchFamily="34" charset="0"/>
              </a:rPr>
              <a:t>hizmetlerin</a:t>
            </a:r>
            <a:r>
              <a:rPr lang="tr-TR" sz="3200">
                <a:latin typeface="Calibri" pitchFamily="34" charset="0"/>
              </a:rPr>
              <a:t>;</a:t>
            </a:r>
            <a:r>
              <a:rPr lang="tr-TR" sz="3200">
                <a:solidFill>
                  <a:srgbClr val="FF0000"/>
                </a:solidFill>
                <a:latin typeface="Calibri" pitchFamily="34" charset="0"/>
              </a:rPr>
              <a:t> üretim</a:t>
            </a:r>
            <a:r>
              <a:rPr lang="tr-TR" sz="3200">
                <a:latin typeface="Calibri" pitchFamily="34" charset="0"/>
              </a:rPr>
              <a:t>, </a:t>
            </a:r>
            <a:r>
              <a:rPr lang="tr-TR" sz="3200">
                <a:solidFill>
                  <a:srgbClr val="FF0000"/>
                </a:solidFill>
                <a:latin typeface="Calibri" pitchFamily="34" charset="0"/>
              </a:rPr>
              <a:t>reklam ve satışının</a:t>
            </a:r>
            <a:r>
              <a:rPr lang="tr-TR" sz="3200">
                <a:latin typeface="Calibri" pitchFamily="34" charset="0"/>
              </a:rPr>
              <a:t> internet üzerinde, güvenli bir ortamda yapılmasıdır.</a:t>
            </a:r>
          </a:p>
          <a:p>
            <a:endParaRPr lang="tr-TR" sz="3200">
              <a:latin typeface="Calibri" pitchFamily="34" charset="0"/>
            </a:endParaRPr>
          </a:p>
          <a:p>
            <a:endParaRPr lang="tr-TR" sz="2400">
              <a:latin typeface="Calibri" pitchFamily="34" charset="0"/>
            </a:endParaRPr>
          </a:p>
          <a:p>
            <a:endParaRPr lang="tr-TR" sz="24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tr-TR" b="0" smtClean="0">
                <a:solidFill>
                  <a:schemeClr val="tx1"/>
                </a:solidFill>
                <a:latin typeface="Tahoma" pitchFamily="34" charset="0"/>
              </a:rPr>
              <a:t>Ticaretin Bileşenleri</a:t>
            </a:r>
            <a:endParaRPr lang="en-US" b="0" smtClean="0">
              <a:solidFill>
                <a:schemeClr val="tx1"/>
              </a:solidFill>
              <a:latin typeface="Tahoma" pitchFamily="34" charset="0"/>
            </a:endParaRPr>
          </a:p>
        </p:txBody>
      </p:sp>
      <p:sp>
        <p:nvSpPr>
          <p:cNvPr id="29699" name="AutoShape 3"/>
          <p:cNvSpPr>
            <a:spLocks noChangeArrowheads="1"/>
          </p:cNvSpPr>
          <p:nvPr/>
        </p:nvSpPr>
        <p:spPr bwMode="auto">
          <a:xfrm>
            <a:off x="1676400" y="3167063"/>
            <a:ext cx="2498725" cy="1620837"/>
          </a:xfrm>
          <a:prstGeom prst="parallelogram">
            <a:avLst>
              <a:gd name="adj" fmla="val 20948"/>
            </a:avLst>
          </a:prstGeom>
          <a:solidFill>
            <a:schemeClr val="hlink"/>
          </a:solidFill>
          <a:ln w="9525">
            <a:solidFill>
              <a:schemeClr val="tx1"/>
            </a:solidFill>
            <a:miter lim="800000"/>
            <a:headEnd/>
            <a:tailEnd/>
          </a:ln>
        </p:spPr>
        <p:txBody>
          <a:bodyPr wrap="none" anchor="ctr"/>
          <a:lstStyle/>
          <a:p>
            <a:endParaRPr lang="tr-TR"/>
          </a:p>
        </p:txBody>
      </p:sp>
      <p:sp>
        <p:nvSpPr>
          <p:cNvPr id="29700" name="AutoShape 4"/>
          <p:cNvSpPr>
            <a:spLocks noChangeArrowheads="1"/>
          </p:cNvSpPr>
          <p:nvPr/>
        </p:nvSpPr>
        <p:spPr bwMode="auto">
          <a:xfrm>
            <a:off x="5173663" y="3167063"/>
            <a:ext cx="2598737" cy="1620837"/>
          </a:xfrm>
          <a:prstGeom prst="parallelogram">
            <a:avLst>
              <a:gd name="adj" fmla="val 21786"/>
            </a:avLst>
          </a:prstGeom>
          <a:solidFill>
            <a:srgbClr val="9900CC"/>
          </a:solidFill>
          <a:ln w="9525">
            <a:solidFill>
              <a:schemeClr val="tx1"/>
            </a:solidFill>
            <a:miter lim="800000"/>
            <a:headEnd/>
            <a:tailEnd/>
          </a:ln>
        </p:spPr>
        <p:txBody>
          <a:bodyPr wrap="none" anchor="ctr"/>
          <a:lstStyle/>
          <a:p>
            <a:endParaRPr lang="tr-TR"/>
          </a:p>
        </p:txBody>
      </p:sp>
      <p:sp>
        <p:nvSpPr>
          <p:cNvPr id="66565" name="Rectangle 5"/>
          <p:cNvSpPr>
            <a:spLocks noChangeArrowheads="1"/>
          </p:cNvSpPr>
          <p:nvPr/>
        </p:nvSpPr>
        <p:spPr bwMode="auto">
          <a:xfrm>
            <a:off x="3303588" y="2590800"/>
            <a:ext cx="2897187" cy="2743200"/>
          </a:xfrm>
          <a:prstGeom prst="rect">
            <a:avLst/>
          </a:prstGeom>
          <a:solidFill>
            <a:schemeClr val="accent1">
              <a:alpha val="50195"/>
            </a:schemeClr>
          </a:solidFill>
          <a:ln w="9525">
            <a:solidFill>
              <a:schemeClr val="tx1"/>
            </a:solidFill>
            <a:miter lim="800000"/>
            <a:headEnd/>
            <a:tailEnd/>
          </a:ln>
        </p:spPr>
        <p:txBody>
          <a:bodyPr wrap="none" anchor="ctr"/>
          <a:lstStyle/>
          <a:p>
            <a:endParaRPr lang="tr-TR"/>
          </a:p>
        </p:txBody>
      </p:sp>
      <p:grpSp>
        <p:nvGrpSpPr>
          <p:cNvPr id="2" name="Group 6"/>
          <p:cNvGrpSpPr>
            <a:grpSpLocks/>
          </p:cNvGrpSpPr>
          <p:nvPr/>
        </p:nvGrpSpPr>
        <p:grpSpPr bwMode="auto">
          <a:xfrm>
            <a:off x="3475038" y="3230563"/>
            <a:ext cx="2613025" cy="427037"/>
            <a:chOff x="2189" y="2035"/>
            <a:chExt cx="1646" cy="269"/>
          </a:xfrm>
        </p:grpSpPr>
        <p:sp>
          <p:nvSpPr>
            <p:cNvPr id="29713" name="Text Box 7"/>
            <p:cNvSpPr txBox="1">
              <a:spLocks noChangeArrowheads="1"/>
            </p:cNvSpPr>
            <p:nvPr/>
          </p:nvSpPr>
          <p:spPr bwMode="auto">
            <a:xfrm>
              <a:off x="2544" y="2035"/>
              <a:ext cx="1056" cy="269"/>
            </a:xfrm>
            <a:prstGeom prst="rect">
              <a:avLst/>
            </a:prstGeom>
            <a:noFill/>
            <a:ln w="9525">
              <a:noFill/>
              <a:miter lim="800000"/>
              <a:headEnd/>
              <a:tailEnd/>
            </a:ln>
          </p:spPr>
          <p:txBody>
            <a:bodyPr>
              <a:spAutoFit/>
            </a:bodyPr>
            <a:lstStyle/>
            <a:p>
              <a:pPr>
                <a:spcBef>
                  <a:spcPct val="50000"/>
                </a:spcBef>
              </a:pPr>
              <a:r>
                <a:rPr lang="tr-TR" sz="2200" b="1">
                  <a:solidFill>
                    <a:srgbClr val="FF0000"/>
                  </a:solidFill>
                  <a:latin typeface="Arial Narrow" pitchFamily="34" charset="0"/>
                </a:rPr>
                <a:t>BİLGİ AKIŞI</a:t>
              </a:r>
              <a:endParaRPr lang="en-US" sz="2200" b="1">
                <a:solidFill>
                  <a:srgbClr val="FF0000"/>
                </a:solidFill>
                <a:latin typeface="Arial Narrow" pitchFamily="34" charset="0"/>
              </a:endParaRPr>
            </a:p>
          </p:txBody>
        </p:sp>
        <p:sp>
          <p:nvSpPr>
            <p:cNvPr id="29714" name="Line 8"/>
            <p:cNvSpPr>
              <a:spLocks noChangeShapeType="1"/>
            </p:cNvSpPr>
            <p:nvPr/>
          </p:nvSpPr>
          <p:spPr bwMode="auto">
            <a:xfrm flipH="1">
              <a:off x="2189" y="2158"/>
              <a:ext cx="377" cy="0"/>
            </a:xfrm>
            <a:prstGeom prst="line">
              <a:avLst/>
            </a:prstGeom>
            <a:noFill/>
            <a:ln w="38100">
              <a:solidFill>
                <a:schemeClr val="bg1"/>
              </a:solidFill>
              <a:round/>
              <a:headEnd/>
              <a:tailEnd type="triangle" w="med" len="med"/>
            </a:ln>
          </p:spPr>
          <p:txBody>
            <a:bodyPr/>
            <a:lstStyle/>
            <a:p>
              <a:endParaRPr lang="tr-TR"/>
            </a:p>
          </p:txBody>
        </p:sp>
        <p:sp>
          <p:nvSpPr>
            <p:cNvPr id="29715" name="Line 9"/>
            <p:cNvSpPr>
              <a:spLocks noChangeShapeType="1"/>
            </p:cNvSpPr>
            <p:nvPr/>
          </p:nvSpPr>
          <p:spPr bwMode="auto">
            <a:xfrm flipH="1">
              <a:off x="3457" y="2152"/>
              <a:ext cx="378" cy="0"/>
            </a:xfrm>
            <a:prstGeom prst="line">
              <a:avLst/>
            </a:prstGeom>
            <a:noFill/>
            <a:ln w="38100">
              <a:solidFill>
                <a:schemeClr val="bg1"/>
              </a:solidFill>
              <a:round/>
              <a:headEnd type="triangle" w="med" len="med"/>
              <a:tailEnd/>
            </a:ln>
          </p:spPr>
          <p:txBody>
            <a:bodyPr/>
            <a:lstStyle/>
            <a:p>
              <a:endParaRPr lang="tr-TR"/>
            </a:p>
          </p:txBody>
        </p:sp>
      </p:grpSp>
      <p:grpSp>
        <p:nvGrpSpPr>
          <p:cNvPr id="3" name="Group 10"/>
          <p:cNvGrpSpPr>
            <a:grpSpLocks/>
          </p:cNvGrpSpPr>
          <p:nvPr/>
        </p:nvGrpSpPr>
        <p:grpSpPr bwMode="auto">
          <a:xfrm>
            <a:off x="3489325" y="3700463"/>
            <a:ext cx="2595563" cy="427037"/>
            <a:chOff x="2198" y="2331"/>
            <a:chExt cx="1635" cy="269"/>
          </a:xfrm>
        </p:grpSpPr>
        <p:sp>
          <p:nvSpPr>
            <p:cNvPr id="29710" name="Text Box 11"/>
            <p:cNvSpPr txBox="1">
              <a:spLocks noChangeArrowheads="1"/>
            </p:cNvSpPr>
            <p:nvPr/>
          </p:nvSpPr>
          <p:spPr bwMode="auto">
            <a:xfrm>
              <a:off x="2551" y="2331"/>
              <a:ext cx="945" cy="269"/>
            </a:xfrm>
            <a:prstGeom prst="rect">
              <a:avLst/>
            </a:prstGeom>
            <a:noFill/>
            <a:ln w="9525">
              <a:noFill/>
              <a:miter lim="800000"/>
              <a:headEnd/>
              <a:tailEnd/>
            </a:ln>
          </p:spPr>
          <p:txBody>
            <a:bodyPr>
              <a:spAutoFit/>
            </a:bodyPr>
            <a:lstStyle/>
            <a:p>
              <a:pPr>
                <a:spcBef>
                  <a:spcPct val="50000"/>
                </a:spcBef>
              </a:pPr>
              <a:r>
                <a:rPr lang="tr-TR" sz="2200" b="1">
                  <a:solidFill>
                    <a:srgbClr val="FF9900"/>
                  </a:solidFill>
                  <a:latin typeface="Arial Narrow" pitchFamily="34" charset="0"/>
                </a:rPr>
                <a:t>MAL AKIŞI</a:t>
              </a:r>
              <a:endParaRPr lang="en-US" sz="2200" b="1">
                <a:solidFill>
                  <a:srgbClr val="FF9900"/>
                </a:solidFill>
                <a:latin typeface="Arial Narrow" pitchFamily="34" charset="0"/>
              </a:endParaRPr>
            </a:p>
          </p:txBody>
        </p:sp>
        <p:sp>
          <p:nvSpPr>
            <p:cNvPr id="29711" name="Line 12"/>
            <p:cNvSpPr>
              <a:spLocks noChangeShapeType="1"/>
            </p:cNvSpPr>
            <p:nvPr/>
          </p:nvSpPr>
          <p:spPr bwMode="auto">
            <a:xfrm flipH="1">
              <a:off x="2198" y="2453"/>
              <a:ext cx="377" cy="0"/>
            </a:xfrm>
            <a:prstGeom prst="line">
              <a:avLst/>
            </a:prstGeom>
            <a:noFill/>
            <a:ln w="38100">
              <a:solidFill>
                <a:schemeClr val="bg1"/>
              </a:solidFill>
              <a:round/>
              <a:headEnd type="triangle" w="med" len="med"/>
              <a:tailEnd/>
            </a:ln>
          </p:spPr>
          <p:txBody>
            <a:bodyPr/>
            <a:lstStyle/>
            <a:p>
              <a:endParaRPr lang="tr-TR"/>
            </a:p>
          </p:txBody>
        </p:sp>
        <p:sp>
          <p:nvSpPr>
            <p:cNvPr id="29712" name="Line 13"/>
            <p:cNvSpPr>
              <a:spLocks noChangeShapeType="1"/>
            </p:cNvSpPr>
            <p:nvPr/>
          </p:nvSpPr>
          <p:spPr bwMode="auto">
            <a:xfrm flipH="1">
              <a:off x="3456" y="2449"/>
              <a:ext cx="377" cy="0"/>
            </a:xfrm>
            <a:prstGeom prst="line">
              <a:avLst/>
            </a:prstGeom>
            <a:noFill/>
            <a:ln w="38100">
              <a:solidFill>
                <a:schemeClr val="bg1"/>
              </a:solidFill>
              <a:round/>
              <a:headEnd type="triangle" w="med" len="med"/>
              <a:tailEnd/>
            </a:ln>
          </p:spPr>
          <p:txBody>
            <a:bodyPr/>
            <a:lstStyle/>
            <a:p>
              <a:endParaRPr lang="tr-TR"/>
            </a:p>
          </p:txBody>
        </p:sp>
      </p:grpSp>
      <p:grpSp>
        <p:nvGrpSpPr>
          <p:cNvPr id="4" name="Group 14"/>
          <p:cNvGrpSpPr>
            <a:grpSpLocks/>
          </p:cNvGrpSpPr>
          <p:nvPr/>
        </p:nvGrpSpPr>
        <p:grpSpPr bwMode="auto">
          <a:xfrm>
            <a:off x="3348038" y="4076700"/>
            <a:ext cx="2555875" cy="427038"/>
            <a:chOff x="2193" y="2645"/>
            <a:chExt cx="1610" cy="269"/>
          </a:xfrm>
        </p:grpSpPr>
        <p:sp>
          <p:nvSpPr>
            <p:cNvPr id="29707" name="Text Box 15"/>
            <p:cNvSpPr txBox="1">
              <a:spLocks noChangeArrowheads="1"/>
            </p:cNvSpPr>
            <p:nvPr/>
          </p:nvSpPr>
          <p:spPr bwMode="auto">
            <a:xfrm>
              <a:off x="2535" y="2645"/>
              <a:ext cx="1027" cy="269"/>
            </a:xfrm>
            <a:prstGeom prst="rect">
              <a:avLst/>
            </a:prstGeom>
            <a:noFill/>
            <a:ln w="9525">
              <a:noFill/>
              <a:miter lim="800000"/>
              <a:headEnd/>
              <a:tailEnd/>
            </a:ln>
          </p:spPr>
          <p:txBody>
            <a:bodyPr>
              <a:spAutoFit/>
            </a:bodyPr>
            <a:lstStyle/>
            <a:p>
              <a:pPr>
                <a:spcBef>
                  <a:spcPct val="50000"/>
                </a:spcBef>
              </a:pPr>
              <a:r>
                <a:rPr lang="tr-TR" sz="2200" b="1">
                  <a:solidFill>
                    <a:schemeClr val="accent2"/>
                  </a:solidFill>
                  <a:latin typeface="Arial Narrow" pitchFamily="34" charset="0"/>
                </a:rPr>
                <a:t>PARA AKIŞI</a:t>
              </a:r>
              <a:endParaRPr lang="en-US" sz="2200" b="1">
                <a:solidFill>
                  <a:schemeClr val="accent2"/>
                </a:solidFill>
                <a:latin typeface="Arial Narrow" pitchFamily="34" charset="0"/>
              </a:endParaRPr>
            </a:p>
          </p:txBody>
        </p:sp>
        <p:sp>
          <p:nvSpPr>
            <p:cNvPr id="29708" name="Line 16"/>
            <p:cNvSpPr>
              <a:spLocks noChangeShapeType="1"/>
            </p:cNvSpPr>
            <p:nvPr/>
          </p:nvSpPr>
          <p:spPr bwMode="auto">
            <a:xfrm flipH="1">
              <a:off x="2193" y="2777"/>
              <a:ext cx="378" cy="0"/>
            </a:xfrm>
            <a:prstGeom prst="line">
              <a:avLst/>
            </a:prstGeom>
            <a:noFill/>
            <a:ln w="38100">
              <a:solidFill>
                <a:schemeClr val="bg1"/>
              </a:solidFill>
              <a:round/>
              <a:headEnd/>
              <a:tailEnd type="triangle" w="med" len="med"/>
            </a:ln>
          </p:spPr>
          <p:txBody>
            <a:bodyPr/>
            <a:lstStyle/>
            <a:p>
              <a:endParaRPr lang="tr-TR"/>
            </a:p>
          </p:txBody>
        </p:sp>
        <p:sp>
          <p:nvSpPr>
            <p:cNvPr id="29709" name="Line 17"/>
            <p:cNvSpPr>
              <a:spLocks noChangeShapeType="1"/>
            </p:cNvSpPr>
            <p:nvPr/>
          </p:nvSpPr>
          <p:spPr bwMode="auto">
            <a:xfrm flipH="1">
              <a:off x="3426" y="2773"/>
              <a:ext cx="377" cy="0"/>
            </a:xfrm>
            <a:prstGeom prst="line">
              <a:avLst/>
            </a:prstGeom>
            <a:noFill/>
            <a:ln w="38100">
              <a:solidFill>
                <a:schemeClr val="bg1"/>
              </a:solidFill>
              <a:round/>
              <a:headEnd/>
              <a:tailEnd type="triangle" w="med" len="med"/>
            </a:ln>
          </p:spPr>
          <p:txBody>
            <a:bodyPr/>
            <a:lstStyle/>
            <a:p>
              <a:endParaRPr lang="tr-TR"/>
            </a:p>
          </p:txBody>
        </p:sp>
      </p:grpSp>
      <p:sp>
        <p:nvSpPr>
          <p:cNvPr id="29705" name="Text Box 18"/>
          <p:cNvSpPr txBox="1">
            <a:spLocks noChangeArrowheads="1"/>
          </p:cNvSpPr>
          <p:nvPr/>
        </p:nvSpPr>
        <p:spPr bwMode="auto">
          <a:xfrm>
            <a:off x="1963738" y="3713163"/>
            <a:ext cx="1400175" cy="519112"/>
          </a:xfrm>
          <a:prstGeom prst="rect">
            <a:avLst/>
          </a:prstGeom>
          <a:noFill/>
          <a:ln w="9525">
            <a:noFill/>
            <a:miter lim="800000"/>
            <a:headEnd/>
            <a:tailEnd/>
          </a:ln>
        </p:spPr>
        <p:txBody>
          <a:bodyPr>
            <a:spAutoFit/>
          </a:bodyPr>
          <a:lstStyle/>
          <a:p>
            <a:pPr>
              <a:spcBef>
                <a:spcPct val="50000"/>
              </a:spcBef>
            </a:pPr>
            <a:r>
              <a:rPr lang="tr-TR" sz="2800" b="1">
                <a:latin typeface="Arial" charset="0"/>
              </a:rPr>
              <a:t>SATICI</a:t>
            </a:r>
            <a:endParaRPr lang="en-US" sz="2800" b="1">
              <a:latin typeface="Arial" charset="0"/>
            </a:endParaRPr>
          </a:p>
        </p:txBody>
      </p:sp>
      <p:sp>
        <p:nvSpPr>
          <p:cNvPr id="29706" name="Text Box 19"/>
          <p:cNvSpPr txBox="1">
            <a:spLocks noChangeArrowheads="1"/>
          </p:cNvSpPr>
          <p:nvPr/>
        </p:nvSpPr>
        <p:spPr bwMode="auto">
          <a:xfrm>
            <a:off x="6302375" y="3713163"/>
            <a:ext cx="1152525" cy="519112"/>
          </a:xfrm>
          <a:prstGeom prst="rect">
            <a:avLst/>
          </a:prstGeom>
          <a:noFill/>
          <a:ln w="9525">
            <a:noFill/>
            <a:miter lim="800000"/>
            <a:headEnd/>
            <a:tailEnd/>
          </a:ln>
        </p:spPr>
        <p:txBody>
          <a:bodyPr>
            <a:spAutoFit/>
          </a:bodyPr>
          <a:lstStyle/>
          <a:p>
            <a:pPr>
              <a:spcBef>
                <a:spcPct val="50000"/>
              </a:spcBef>
            </a:pPr>
            <a:r>
              <a:rPr lang="tr-TR" sz="2800" b="1">
                <a:solidFill>
                  <a:schemeClr val="bg1"/>
                </a:solidFill>
                <a:latin typeface="Arial" charset="0"/>
              </a:rPr>
              <a:t>ALICI</a:t>
            </a:r>
            <a:endParaRPr lang="en-US" sz="2800" b="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0-#ppt_w/2"/>
                                          </p:val>
                                        </p:tav>
                                        <p:tav tm="100000">
                                          <p:val>
                                            <p:strVal val="#ppt_x"/>
                                          </p:val>
                                        </p:tav>
                                      </p:tavLst>
                                    </p:anim>
                                    <p:anim calcmode="lin" valueType="num">
                                      <p:cBhvr additive="base">
                                        <p:cTn id="8"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tr-TR" b="0" smtClean="0">
                <a:solidFill>
                  <a:schemeClr val="tx1"/>
                </a:solidFill>
                <a:latin typeface="Tahoma" pitchFamily="34" charset="0"/>
              </a:rPr>
              <a:t>Ticaretin Bileşenleri</a:t>
            </a:r>
            <a:endParaRPr lang="en-US" b="0" smtClean="0">
              <a:solidFill>
                <a:schemeClr val="tx1"/>
              </a:solidFill>
              <a:latin typeface="Tahoma" pitchFamily="34" charset="0"/>
            </a:endParaRPr>
          </a:p>
        </p:txBody>
      </p:sp>
      <p:sp>
        <p:nvSpPr>
          <p:cNvPr id="30723" name="AutoShape 3"/>
          <p:cNvSpPr>
            <a:spLocks noChangeArrowheads="1"/>
          </p:cNvSpPr>
          <p:nvPr/>
        </p:nvSpPr>
        <p:spPr bwMode="auto">
          <a:xfrm>
            <a:off x="4843463" y="1905000"/>
            <a:ext cx="3348037" cy="1023938"/>
          </a:xfrm>
          <a:prstGeom prst="homePlate">
            <a:avLst>
              <a:gd name="adj" fmla="val 108992"/>
            </a:avLst>
          </a:prstGeom>
          <a:gradFill rotWithShape="0">
            <a:gsLst>
              <a:gs pos="0">
                <a:schemeClr val="hlink"/>
              </a:gs>
              <a:gs pos="100000">
                <a:srgbClr val="FFFFFF"/>
              </a:gs>
            </a:gsLst>
            <a:lin ang="0" scaled="1"/>
          </a:gradFill>
          <a:ln w="12700">
            <a:solidFill>
              <a:schemeClr val="tx1"/>
            </a:solidFill>
            <a:miter lim="800000"/>
            <a:headEnd/>
            <a:tailEnd/>
          </a:ln>
        </p:spPr>
        <p:txBody>
          <a:bodyPr wrap="none" anchor="ctr"/>
          <a:lstStyle/>
          <a:p>
            <a:endParaRPr lang="tr-TR"/>
          </a:p>
        </p:txBody>
      </p:sp>
      <p:sp>
        <p:nvSpPr>
          <p:cNvPr id="30724" name="AutoShape 4"/>
          <p:cNvSpPr>
            <a:spLocks noChangeArrowheads="1"/>
          </p:cNvSpPr>
          <p:nvPr/>
        </p:nvSpPr>
        <p:spPr bwMode="auto">
          <a:xfrm>
            <a:off x="2797175" y="1905000"/>
            <a:ext cx="3070225" cy="1023938"/>
          </a:xfrm>
          <a:prstGeom prst="homePlate">
            <a:avLst>
              <a:gd name="adj" fmla="val 99948"/>
            </a:avLst>
          </a:prstGeom>
          <a:solidFill>
            <a:schemeClr val="folHlink"/>
          </a:solidFill>
          <a:ln w="12700">
            <a:solidFill>
              <a:schemeClr val="tx1"/>
            </a:solidFill>
            <a:miter lim="800000"/>
            <a:headEnd/>
            <a:tailEnd/>
          </a:ln>
        </p:spPr>
        <p:txBody>
          <a:bodyPr wrap="none" anchor="ctr"/>
          <a:lstStyle/>
          <a:p>
            <a:endParaRPr lang="tr-TR"/>
          </a:p>
        </p:txBody>
      </p:sp>
      <p:sp>
        <p:nvSpPr>
          <p:cNvPr id="30725" name="AutoShape 5"/>
          <p:cNvSpPr>
            <a:spLocks noChangeArrowheads="1"/>
          </p:cNvSpPr>
          <p:nvPr/>
        </p:nvSpPr>
        <p:spPr bwMode="auto">
          <a:xfrm>
            <a:off x="1066800" y="1905000"/>
            <a:ext cx="2581275" cy="1023938"/>
          </a:xfrm>
          <a:prstGeom prst="homePlate">
            <a:avLst>
              <a:gd name="adj" fmla="val 84031"/>
            </a:avLst>
          </a:prstGeom>
          <a:solidFill>
            <a:schemeClr val="folHlink"/>
          </a:solidFill>
          <a:ln w="12700">
            <a:solidFill>
              <a:schemeClr val="tx1"/>
            </a:solidFill>
            <a:miter lim="800000"/>
            <a:headEnd/>
            <a:tailEnd/>
          </a:ln>
        </p:spPr>
        <p:txBody>
          <a:bodyPr wrap="none" anchor="ctr"/>
          <a:lstStyle/>
          <a:p>
            <a:endParaRPr lang="tr-TR"/>
          </a:p>
        </p:txBody>
      </p:sp>
      <p:sp>
        <p:nvSpPr>
          <p:cNvPr id="30726" name="Rectangle 6"/>
          <p:cNvSpPr>
            <a:spLocks noChangeArrowheads="1"/>
          </p:cNvSpPr>
          <p:nvPr/>
        </p:nvSpPr>
        <p:spPr bwMode="auto">
          <a:xfrm>
            <a:off x="1289050" y="2178050"/>
            <a:ext cx="2017713" cy="444500"/>
          </a:xfrm>
          <a:prstGeom prst="rect">
            <a:avLst/>
          </a:prstGeom>
          <a:noFill/>
          <a:ln w="9525">
            <a:noFill/>
            <a:miter lim="800000"/>
            <a:headEnd/>
            <a:tailEnd/>
          </a:ln>
        </p:spPr>
        <p:txBody>
          <a:bodyPr wrap="none" lIns="77788" tIns="39688" rIns="77788" bIns="39688">
            <a:spAutoFit/>
          </a:bodyPr>
          <a:lstStyle/>
          <a:p>
            <a:pPr defTabSz="660400" eaLnBrk="0" hangingPunct="0"/>
            <a:r>
              <a:rPr lang="tr-TR" sz="2400" b="1">
                <a:solidFill>
                  <a:schemeClr val="bg2"/>
                </a:solidFill>
                <a:latin typeface="Tahoma" pitchFamily="34" charset="0"/>
              </a:rPr>
              <a:t>Satış Öncesi</a:t>
            </a:r>
            <a:endParaRPr lang="en-US" sz="2400" b="1">
              <a:solidFill>
                <a:schemeClr val="bg2"/>
              </a:solidFill>
              <a:latin typeface="Tahoma" pitchFamily="34" charset="0"/>
            </a:endParaRPr>
          </a:p>
        </p:txBody>
      </p:sp>
      <p:sp>
        <p:nvSpPr>
          <p:cNvPr id="30727" name="Rectangle 7"/>
          <p:cNvSpPr>
            <a:spLocks noChangeArrowheads="1"/>
          </p:cNvSpPr>
          <p:nvPr/>
        </p:nvSpPr>
        <p:spPr bwMode="auto">
          <a:xfrm>
            <a:off x="3819525" y="2178050"/>
            <a:ext cx="1238250" cy="506413"/>
          </a:xfrm>
          <a:prstGeom prst="rect">
            <a:avLst/>
          </a:prstGeom>
          <a:noFill/>
          <a:ln w="9525">
            <a:noFill/>
            <a:miter lim="800000"/>
            <a:headEnd/>
            <a:tailEnd/>
          </a:ln>
        </p:spPr>
        <p:txBody>
          <a:bodyPr wrap="none" lIns="77788" tIns="39688" rIns="77788" bIns="39688">
            <a:spAutoFit/>
          </a:bodyPr>
          <a:lstStyle/>
          <a:p>
            <a:pPr defTabSz="660400" eaLnBrk="0" hangingPunct="0"/>
            <a:r>
              <a:rPr lang="tr-TR" sz="2800" b="1">
                <a:solidFill>
                  <a:schemeClr val="bg2"/>
                </a:solidFill>
                <a:latin typeface="Tahoma" pitchFamily="34" charset="0"/>
              </a:rPr>
              <a:t>SATIŞ</a:t>
            </a:r>
            <a:endParaRPr lang="en-US" sz="2800" b="1">
              <a:solidFill>
                <a:schemeClr val="bg2"/>
              </a:solidFill>
              <a:latin typeface="Tahoma" pitchFamily="34" charset="0"/>
            </a:endParaRPr>
          </a:p>
        </p:txBody>
      </p:sp>
      <p:sp>
        <p:nvSpPr>
          <p:cNvPr id="30728" name="Rectangle 8"/>
          <p:cNvSpPr>
            <a:spLocks noChangeArrowheads="1"/>
          </p:cNvSpPr>
          <p:nvPr/>
        </p:nvSpPr>
        <p:spPr bwMode="auto">
          <a:xfrm>
            <a:off x="5838825" y="2178050"/>
            <a:ext cx="2138363" cy="444500"/>
          </a:xfrm>
          <a:prstGeom prst="rect">
            <a:avLst/>
          </a:prstGeom>
          <a:noFill/>
          <a:ln w="9525">
            <a:noFill/>
            <a:miter lim="800000"/>
            <a:headEnd/>
            <a:tailEnd/>
          </a:ln>
        </p:spPr>
        <p:txBody>
          <a:bodyPr wrap="none" lIns="77788" tIns="39688" rIns="77788" bIns="39688">
            <a:spAutoFit/>
          </a:bodyPr>
          <a:lstStyle/>
          <a:p>
            <a:pPr defTabSz="660400" eaLnBrk="0" hangingPunct="0"/>
            <a:r>
              <a:rPr lang="tr-TR" sz="2400" b="1">
                <a:solidFill>
                  <a:schemeClr val="bg2"/>
                </a:solidFill>
                <a:latin typeface="Tahoma" pitchFamily="34" charset="0"/>
              </a:rPr>
              <a:t>Satış Sonrası</a:t>
            </a:r>
            <a:endParaRPr lang="en-US" sz="2400" b="1">
              <a:solidFill>
                <a:schemeClr val="bg2"/>
              </a:solidFill>
              <a:latin typeface="Tahoma" pitchFamily="34" charset="0"/>
            </a:endParaRPr>
          </a:p>
        </p:txBody>
      </p:sp>
      <p:sp>
        <p:nvSpPr>
          <p:cNvPr id="67593" name="Rectangle 9"/>
          <p:cNvSpPr>
            <a:spLocks noChangeArrowheads="1"/>
          </p:cNvSpPr>
          <p:nvPr/>
        </p:nvSpPr>
        <p:spPr bwMode="auto">
          <a:xfrm>
            <a:off x="1141413" y="3138488"/>
            <a:ext cx="1527175" cy="1177925"/>
          </a:xfrm>
          <a:prstGeom prst="rect">
            <a:avLst/>
          </a:prstGeom>
          <a:noFill/>
          <a:ln w="9525">
            <a:noFill/>
            <a:miter lim="800000"/>
            <a:headEnd/>
            <a:tailEnd/>
          </a:ln>
        </p:spPr>
        <p:txBody>
          <a:bodyPr wrap="none" lIns="77788" tIns="39688" rIns="77788" bIns="39688">
            <a:spAutoFit/>
          </a:bodyPr>
          <a:lstStyle/>
          <a:p>
            <a:pPr defTabSz="660400" eaLnBrk="0" hangingPunct="0">
              <a:buFontTx/>
              <a:buChar char="•"/>
            </a:pPr>
            <a:r>
              <a:rPr lang="tr-TR" b="1">
                <a:solidFill>
                  <a:schemeClr val="tx2"/>
                </a:solidFill>
                <a:latin typeface="Tahoma" pitchFamily="34" charset="0"/>
              </a:rPr>
              <a:t> Reklam</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Pazarlama</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Eğitim</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Bilgi</a:t>
            </a:r>
            <a:endParaRPr lang="en-US" b="1">
              <a:solidFill>
                <a:schemeClr val="tx2"/>
              </a:solidFill>
              <a:latin typeface="Tahoma" pitchFamily="34" charset="0"/>
            </a:endParaRPr>
          </a:p>
        </p:txBody>
      </p:sp>
      <p:sp>
        <p:nvSpPr>
          <p:cNvPr id="67594" name="Rectangle 10"/>
          <p:cNvSpPr>
            <a:spLocks noChangeArrowheads="1"/>
          </p:cNvSpPr>
          <p:nvPr/>
        </p:nvSpPr>
        <p:spPr bwMode="auto">
          <a:xfrm>
            <a:off x="3038475" y="3224213"/>
            <a:ext cx="2339975" cy="903287"/>
          </a:xfrm>
          <a:prstGeom prst="rect">
            <a:avLst/>
          </a:prstGeom>
          <a:noFill/>
          <a:ln w="9525">
            <a:noFill/>
            <a:miter lim="800000"/>
            <a:headEnd/>
            <a:tailEnd/>
          </a:ln>
        </p:spPr>
        <p:txBody>
          <a:bodyPr wrap="none" lIns="77788" tIns="39688" rIns="77788" bIns="39688">
            <a:spAutoFit/>
          </a:bodyPr>
          <a:lstStyle/>
          <a:p>
            <a:pPr defTabSz="660400" eaLnBrk="0" hangingPunct="0">
              <a:buClr>
                <a:srgbClr val="FF0000"/>
              </a:buClr>
              <a:buFont typeface="Wingdings" pitchFamily="2" charset="2"/>
              <a:buChar char="ü"/>
            </a:pPr>
            <a:r>
              <a:rPr lang="tr-TR" b="1">
                <a:solidFill>
                  <a:schemeClr val="tx2"/>
                </a:solidFill>
                <a:latin typeface="Tahoma" pitchFamily="34" charset="0"/>
              </a:rPr>
              <a:t> Ürün Siparişi</a:t>
            </a:r>
            <a:endParaRPr lang="en-US" b="1">
              <a:solidFill>
                <a:schemeClr val="tx2"/>
              </a:solidFill>
              <a:latin typeface="Tahoma" pitchFamily="34" charset="0"/>
            </a:endParaRPr>
          </a:p>
          <a:p>
            <a:pPr defTabSz="660400" eaLnBrk="0" hangingPunct="0">
              <a:buClr>
                <a:srgbClr val="FF0000"/>
              </a:buClr>
              <a:buFont typeface="Wingdings" pitchFamily="2" charset="2"/>
              <a:buChar char="ü"/>
            </a:pPr>
            <a:r>
              <a:rPr lang="tr-TR" b="1">
                <a:solidFill>
                  <a:schemeClr val="tx2"/>
                </a:solidFill>
                <a:latin typeface="Tahoma" pitchFamily="34" charset="0"/>
              </a:rPr>
              <a:t> Ödemenin tahsili</a:t>
            </a:r>
            <a:endParaRPr lang="en-US" b="1">
              <a:solidFill>
                <a:schemeClr val="tx2"/>
              </a:solidFill>
              <a:latin typeface="Tahoma" pitchFamily="34" charset="0"/>
            </a:endParaRPr>
          </a:p>
          <a:p>
            <a:pPr defTabSz="660400" eaLnBrk="0" hangingPunct="0">
              <a:buClr>
                <a:srgbClr val="FF0000"/>
              </a:buClr>
              <a:buFont typeface="Wingdings" pitchFamily="2" charset="2"/>
              <a:buChar char="ü"/>
            </a:pPr>
            <a:r>
              <a:rPr lang="tr-TR" b="1">
                <a:solidFill>
                  <a:schemeClr val="tx2"/>
                </a:solidFill>
                <a:latin typeface="Tahoma" pitchFamily="34" charset="0"/>
              </a:rPr>
              <a:t> Lojistik</a:t>
            </a:r>
            <a:endParaRPr lang="en-US" b="1">
              <a:solidFill>
                <a:schemeClr val="tx2"/>
              </a:solidFill>
              <a:latin typeface="Tahoma" pitchFamily="34" charset="0"/>
            </a:endParaRPr>
          </a:p>
        </p:txBody>
      </p:sp>
      <p:sp>
        <p:nvSpPr>
          <p:cNvPr id="67595" name="Rectangle 11"/>
          <p:cNvSpPr>
            <a:spLocks noChangeArrowheads="1"/>
          </p:cNvSpPr>
          <p:nvPr/>
        </p:nvSpPr>
        <p:spPr bwMode="auto">
          <a:xfrm>
            <a:off x="5800725" y="3136900"/>
            <a:ext cx="3136900" cy="1452563"/>
          </a:xfrm>
          <a:prstGeom prst="rect">
            <a:avLst/>
          </a:prstGeom>
          <a:noFill/>
          <a:ln w="9525">
            <a:noFill/>
            <a:miter lim="800000"/>
            <a:headEnd/>
            <a:tailEnd/>
          </a:ln>
        </p:spPr>
        <p:txBody>
          <a:bodyPr wrap="none" lIns="77788" tIns="39688" rIns="77788" bIns="39688">
            <a:spAutoFit/>
          </a:bodyPr>
          <a:lstStyle/>
          <a:p>
            <a:pPr defTabSz="660400" eaLnBrk="0" hangingPunct="0">
              <a:buFontTx/>
              <a:buChar char="•"/>
            </a:pPr>
            <a:r>
              <a:rPr lang="tr-TR" b="1">
                <a:solidFill>
                  <a:schemeClr val="tx2"/>
                </a:solidFill>
                <a:latin typeface="Tahoma" pitchFamily="34" charset="0"/>
              </a:rPr>
              <a:t> Sipariş Durumu</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Siparişlerin karşılanması</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Mal İadeleri</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Servis</a:t>
            </a:r>
            <a:endParaRPr lang="en-US" b="1">
              <a:solidFill>
                <a:schemeClr val="tx2"/>
              </a:solidFill>
              <a:latin typeface="Tahoma" pitchFamily="34" charset="0"/>
            </a:endParaRPr>
          </a:p>
          <a:p>
            <a:pPr defTabSz="660400" eaLnBrk="0" hangingPunct="0">
              <a:buFontTx/>
              <a:buChar char="•"/>
            </a:pPr>
            <a:r>
              <a:rPr lang="tr-TR" b="1">
                <a:solidFill>
                  <a:schemeClr val="tx2"/>
                </a:solidFill>
                <a:latin typeface="Tahoma" pitchFamily="34" charset="0"/>
              </a:rPr>
              <a:t> Müşteri talepleri</a:t>
            </a:r>
            <a:endParaRPr lang="en-US" b="1">
              <a:solidFill>
                <a:schemeClr val="tx2"/>
              </a:solidFill>
              <a:latin typeface="Tahoma" pitchFamily="34" charset="0"/>
            </a:endParaRPr>
          </a:p>
        </p:txBody>
      </p:sp>
      <p:grpSp>
        <p:nvGrpSpPr>
          <p:cNvPr id="2" name="Group 12"/>
          <p:cNvGrpSpPr>
            <a:grpSpLocks/>
          </p:cNvGrpSpPr>
          <p:nvPr/>
        </p:nvGrpSpPr>
        <p:grpSpPr bwMode="auto">
          <a:xfrm>
            <a:off x="457200" y="3886200"/>
            <a:ext cx="7924800" cy="2590800"/>
            <a:chOff x="288" y="2448"/>
            <a:chExt cx="4992" cy="1632"/>
          </a:xfrm>
        </p:grpSpPr>
        <p:sp>
          <p:nvSpPr>
            <p:cNvPr id="30733" name="Rectangle 13"/>
            <p:cNvSpPr>
              <a:spLocks noChangeArrowheads="1"/>
            </p:cNvSpPr>
            <p:nvPr/>
          </p:nvSpPr>
          <p:spPr bwMode="auto">
            <a:xfrm>
              <a:off x="288" y="3072"/>
              <a:ext cx="4992" cy="1008"/>
            </a:xfrm>
            <a:prstGeom prst="rect">
              <a:avLst/>
            </a:prstGeom>
            <a:noFill/>
            <a:ln w="25400">
              <a:solidFill>
                <a:schemeClr val="tx1"/>
              </a:solidFill>
              <a:miter lim="800000"/>
              <a:headEnd/>
              <a:tailEnd/>
            </a:ln>
          </p:spPr>
          <p:txBody>
            <a:bodyPr lIns="92075" tIns="46038" rIns="92075" bIns="46038"/>
            <a:lstStyle/>
            <a:p>
              <a:pPr marL="342900" indent="-342900" algn="ctr">
                <a:spcBef>
                  <a:spcPct val="20000"/>
                </a:spcBef>
                <a:buClr>
                  <a:schemeClr val="hlink"/>
                </a:buClr>
                <a:buSzPct val="110000"/>
                <a:buFont typeface="Wingdings" pitchFamily="2" charset="2"/>
                <a:buNone/>
              </a:pPr>
              <a:r>
                <a:rPr lang="en-US" sz="3200" i="1">
                  <a:solidFill>
                    <a:schemeClr val="tx2"/>
                  </a:solidFill>
                  <a:latin typeface="Tahoma" pitchFamily="34" charset="0"/>
                </a:rPr>
                <a:t>	 </a:t>
              </a:r>
              <a:r>
                <a:rPr lang="tr-TR" sz="2800" b="1">
                  <a:solidFill>
                    <a:srgbClr val="FF3300"/>
                  </a:solidFill>
                  <a:latin typeface="Tahoma" pitchFamily="34" charset="0"/>
                </a:rPr>
                <a:t>Herhangi bir satışın gerçeklenmesi, üç ayrı bileşenin de ayrı ayrı gerçeklenmesine bağlıdır.</a:t>
              </a:r>
              <a:endParaRPr lang="en-US" sz="2800" b="1">
                <a:solidFill>
                  <a:srgbClr val="FF3300"/>
                </a:solidFill>
                <a:latin typeface="Tahoma" pitchFamily="34" charset="0"/>
              </a:endParaRPr>
            </a:p>
          </p:txBody>
        </p:sp>
        <p:sp>
          <p:nvSpPr>
            <p:cNvPr id="30734" name="Line 14"/>
            <p:cNvSpPr>
              <a:spLocks noChangeShapeType="1"/>
            </p:cNvSpPr>
            <p:nvPr/>
          </p:nvSpPr>
          <p:spPr bwMode="auto">
            <a:xfrm flipV="1">
              <a:off x="2592" y="2448"/>
              <a:ext cx="192" cy="576"/>
            </a:xfrm>
            <a:prstGeom prst="line">
              <a:avLst/>
            </a:prstGeom>
            <a:noFill/>
            <a:ln w="38100">
              <a:solidFill>
                <a:schemeClr val="accent2"/>
              </a:solidFill>
              <a:round/>
              <a:headEnd/>
              <a:tailEnd type="triangle" w="med" len="med"/>
            </a:ln>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 calcmode="lin" valueType="num">
                                      <p:cBhvr additive="base">
                                        <p:cTn id="7" dur="500" fill="hold"/>
                                        <p:tgtEl>
                                          <p:spTgt spid="67593"/>
                                        </p:tgtEl>
                                        <p:attrNameLst>
                                          <p:attrName>ppt_x</p:attrName>
                                        </p:attrNameLst>
                                      </p:cBhvr>
                                      <p:tavLst>
                                        <p:tav tm="0">
                                          <p:val>
                                            <p:strVal val="0-#ppt_w/2"/>
                                          </p:val>
                                        </p:tav>
                                        <p:tav tm="100000">
                                          <p:val>
                                            <p:strVal val="#ppt_x"/>
                                          </p:val>
                                        </p:tav>
                                      </p:tavLst>
                                    </p:anim>
                                    <p:anim calcmode="lin" valueType="num">
                                      <p:cBhvr additive="base">
                                        <p:cTn id="8" dur="500" fill="hold"/>
                                        <p:tgtEl>
                                          <p:spTgt spid="675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additive="base">
                                        <p:cTn id="13" dur="500" fill="hold"/>
                                        <p:tgtEl>
                                          <p:spTgt spid="67594"/>
                                        </p:tgtEl>
                                        <p:attrNameLst>
                                          <p:attrName>ppt_x</p:attrName>
                                        </p:attrNameLst>
                                      </p:cBhvr>
                                      <p:tavLst>
                                        <p:tav tm="0">
                                          <p:val>
                                            <p:strVal val="0-#ppt_w/2"/>
                                          </p:val>
                                        </p:tav>
                                        <p:tav tm="100000">
                                          <p:val>
                                            <p:strVal val="#ppt_x"/>
                                          </p:val>
                                        </p:tav>
                                      </p:tavLst>
                                    </p:anim>
                                    <p:anim calcmode="lin" valueType="num">
                                      <p:cBhvr additive="base">
                                        <p:cTn id="14" dur="500" fill="hold"/>
                                        <p:tgtEl>
                                          <p:spTgt spid="675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5"/>
                                        </p:tgtEl>
                                        <p:attrNameLst>
                                          <p:attrName>style.visibility</p:attrName>
                                        </p:attrNameLst>
                                      </p:cBhvr>
                                      <p:to>
                                        <p:strVal val="visible"/>
                                      </p:to>
                                    </p:set>
                                    <p:anim calcmode="lin" valueType="num">
                                      <p:cBhvr additive="base">
                                        <p:cTn id="19" dur="500" fill="hold"/>
                                        <p:tgtEl>
                                          <p:spTgt spid="67595"/>
                                        </p:tgtEl>
                                        <p:attrNameLst>
                                          <p:attrName>ppt_x</p:attrName>
                                        </p:attrNameLst>
                                      </p:cBhvr>
                                      <p:tavLst>
                                        <p:tav tm="0">
                                          <p:val>
                                            <p:strVal val="0-#ppt_w/2"/>
                                          </p:val>
                                        </p:tav>
                                        <p:tav tm="100000">
                                          <p:val>
                                            <p:strVal val="#ppt_x"/>
                                          </p:val>
                                        </p:tav>
                                      </p:tavLst>
                                    </p:anim>
                                    <p:anim calcmode="lin" valueType="num">
                                      <p:cBhvr additive="base">
                                        <p:cTn id="20"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utoUpdateAnimBg="0"/>
      <p:bldP spid="67594" grpId="0" autoUpdateAnimBg="0"/>
      <p:bldP spid="6759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Metin kutusu"/>
          <p:cNvSpPr txBox="1">
            <a:spLocks noChangeArrowheads="1"/>
          </p:cNvSpPr>
          <p:nvPr/>
        </p:nvSpPr>
        <p:spPr bwMode="auto">
          <a:xfrm>
            <a:off x="357188" y="1714500"/>
            <a:ext cx="8643937" cy="2463800"/>
          </a:xfrm>
          <a:prstGeom prst="rect">
            <a:avLst/>
          </a:prstGeom>
          <a:noFill/>
          <a:ln w="9525">
            <a:noFill/>
            <a:miter lim="800000"/>
            <a:headEnd/>
            <a:tailEnd/>
          </a:ln>
        </p:spPr>
        <p:txBody>
          <a:bodyPr>
            <a:spAutoFit/>
          </a:bodyPr>
          <a:lstStyle/>
          <a:p>
            <a:pPr>
              <a:lnSpc>
                <a:spcPct val="80000"/>
              </a:lnSpc>
              <a:buFont typeface="Wingdings" pitchFamily="2" charset="2"/>
              <a:buNone/>
            </a:pPr>
            <a:r>
              <a:rPr lang="tr-TR" sz="2400" b="1">
                <a:latin typeface="Calibri" pitchFamily="34" charset="0"/>
              </a:rPr>
              <a:t>İnternetin platform oluşturduğu</a:t>
            </a:r>
            <a:r>
              <a:rPr lang="tr-TR" sz="2400">
                <a:latin typeface="Calibri" pitchFamily="34" charset="0"/>
              </a:rPr>
              <a:t> bilgisayar ağları vasıtasıyla ürün, hizmet ve bilginin,</a:t>
            </a:r>
          </a:p>
          <a:p>
            <a:pPr>
              <a:lnSpc>
                <a:spcPct val="80000"/>
              </a:lnSpc>
              <a:buFont typeface="Wingdings" pitchFamily="2" charset="2"/>
              <a:buNone/>
            </a:pPr>
            <a:endParaRPr lang="tr-TR" sz="2400">
              <a:latin typeface="Calibri" pitchFamily="34" charset="0"/>
            </a:endParaRPr>
          </a:p>
          <a:p>
            <a:pPr>
              <a:lnSpc>
                <a:spcPct val="80000"/>
              </a:lnSpc>
              <a:buFont typeface="Wingdings" pitchFamily="2" charset="2"/>
              <a:buChar char="§"/>
            </a:pPr>
            <a:r>
              <a:rPr lang="tr-TR" sz="2400">
                <a:latin typeface="Calibri" pitchFamily="34" charset="0"/>
              </a:rPr>
              <a:t> Alınıp satılma, </a:t>
            </a:r>
          </a:p>
          <a:p>
            <a:pPr>
              <a:lnSpc>
                <a:spcPct val="80000"/>
              </a:lnSpc>
              <a:buFont typeface="Wingdings" pitchFamily="2" charset="2"/>
              <a:buChar char="§"/>
            </a:pPr>
            <a:r>
              <a:rPr lang="tr-TR" sz="2400">
                <a:latin typeface="Calibri" pitchFamily="34" charset="0"/>
              </a:rPr>
              <a:t> Transfer olma, </a:t>
            </a:r>
          </a:p>
          <a:p>
            <a:pPr>
              <a:lnSpc>
                <a:spcPct val="80000"/>
              </a:lnSpc>
              <a:buFont typeface="Wingdings" pitchFamily="2" charset="2"/>
              <a:buChar char="§"/>
            </a:pPr>
            <a:r>
              <a:rPr lang="tr-TR" sz="2400">
                <a:latin typeface="Calibri" pitchFamily="34" charset="0"/>
              </a:rPr>
              <a:t> Yer değiştirme</a:t>
            </a:r>
          </a:p>
          <a:p>
            <a:pPr>
              <a:lnSpc>
                <a:spcPct val="80000"/>
              </a:lnSpc>
              <a:buFont typeface="Wingdings" pitchFamily="2" charset="2"/>
              <a:buNone/>
            </a:pPr>
            <a:endParaRPr lang="tr-TR" sz="2400">
              <a:latin typeface="Calibri" pitchFamily="34" charset="0"/>
            </a:endParaRPr>
          </a:p>
          <a:p>
            <a:pPr>
              <a:lnSpc>
                <a:spcPct val="80000"/>
              </a:lnSpc>
              <a:buFont typeface="Wingdings" pitchFamily="2" charset="2"/>
              <a:buNone/>
            </a:pPr>
            <a:r>
              <a:rPr lang="tr-TR" sz="2400">
                <a:latin typeface="Calibri" pitchFamily="34" charset="0"/>
              </a:rPr>
              <a:t>süreçlerini kapsayan </a:t>
            </a:r>
            <a:r>
              <a:rPr lang="tr-TR" sz="2400" b="1">
                <a:latin typeface="Calibri" pitchFamily="34" charset="0"/>
              </a:rPr>
              <a:t>gelişmiş bir </a:t>
            </a:r>
            <a:r>
              <a:rPr lang="tr-TR" sz="2400" b="1" u="sng">
                <a:latin typeface="Calibri" pitchFamily="34" charset="0"/>
              </a:rPr>
              <a:t>ticaret modeli</a:t>
            </a:r>
            <a:r>
              <a:rPr lang="tr-TR" sz="2400" b="1">
                <a:latin typeface="Calibri" pitchFamily="34" charset="0"/>
              </a:rPr>
              <a:t>dir</a:t>
            </a:r>
            <a:r>
              <a:rPr lang="tr-TR" sz="2400">
                <a:latin typeface="Calibri" pitchFamily="34"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Dikdörtgen"/>
          <p:cNvSpPr>
            <a:spLocks noChangeArrowheads="1"/>
          </p:cNvSpPr>
          <p:nvPr/>
        </p:nvSpPr>
        <p:spPr bwMode="auto">
          <a:xfrm>
            <a:off x="2700338" y="2781300"/>
            <a:ext cx="3109912" cy="830263"/>
          </a:xfrm>
          <a:prstGeom prst="rect">
            <a:avLst/>
          </a:prstGeom>
          <a:noFill/>
          <a:ln w="9525">
            <a:noFill/>
            <a:miter lim="800000"/>
            <a:headEnd/>
            <a:tailEnd/>
          </a:ln>
        </p:spPr>
        <p:txBody>
          <a:bodyPr wrap="none">
            <a:spAutoFit/>
          </a:bodyPr>
          <a:lstStyle/>
          <a:p>
            <a:r>
              <a:rPr lang="tr-TR" sz="4800">
                <a:latin typeface="Tahoma" pitchFamily="34" charset="0"/>
              </a:rPr>
              <a:t>E-İş nedir?</a:t>
            </a:r>
            <a:endParaRPr lang="tr-TR" sz="4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tr-TR" b="0" dirty="0" smtClean="0">
                <a:solidFill>
                  <a:schemeClr val="tx1"/>
                </a:solidFill>
                <a:latin typeface="Tahoma" pitchFamily="34" charset="0"/>
              </a:rPr>
              <a:t>E-İş Kavramı</a:t>
            </a:r>
            <a:endParaRPr lang="en-US" b="0" dirty="0" smtClean="0">
              <a:solidFill>
                <a:schemeClr val="tx1"/>
              </a:solidFill>
              <a:latin typeface="Tahoma" pitchFamily="34" charset="0"/>
            </a:endParaRPr>
          </a:p>
        </p:txBody>
      </p:sp>
      <p:graphicFrame>
        <p:nvGraphicFramePr>
          <p:cNvPr id="1026" name="Object 3"/>
          <p:cNvGraphicFramePr>
            <a:graphicFrameLocks noChangeAspect="1"/>
          </p:cNvGraphicFramePr>
          <p:nvPr/>
        </p:nvGraphicFramePr>
        <p:xfrm>
          <a:off x="7010400" y="381000"/>
          <a:ext cx="700088" cy="1143000"/>
        </p:xfrm>
        <a:graphic>
          <a:graphicData uri="http://schemas.openxmlformats.org/presentationml/2006/ole">
            <p:oleObj spid="_x0000_s1026" name="Clip" r:id="rId4" imgW="1857600" imgH="3995640" progId="">
              <p:embed/>
            </p:oleObj>
          </a:graphicData>
        </a:graphic>
      </p:graphicFrame>
      <p:graphicFrame>
        <p:nvGraphicFramePr>
          <p:cNvPr id="1027" name="Object 4"/>
          <p:cNvGraphicFramePr>
            <a:graphicFrameLocks noChangeAspect="1"/>
          </p:cNvGraphicFramePr>
          <p:nvPr/>
        </p:nvGraphicFramePr>
        <p:xfrm>
          <a:off x="2438400" y="4572000"/>
          <a:ext cx="2438400" cy="1973263"/>
        </p:xfrm>
        <a:graphic>
          <a:graphicData uri="http://schemas.openxmlformats.org/presentationml/2006/ole">
            <p:oleObj spid="_x0000_s1027" name="Drawing" r:id="rId5" imgW="4672800" imgH="3783600" progId="">
              <p:embed/>
            </p:oleObj>
          </a:graphicData>
        </a:graphic>
      </p:graphicFrame>
      <p:sp>
        <p:nvSpPr>
          <p:cNvPr id="1029" name="Text Box 5"/>
          <p:cNvSpPr txBox="1">
            <a:spLocks noChangeArrowheads="1"/>
          </p:cNvSpPr>
          <p:nvPr/>
        </p:nvSpPr>
        <p:spPr bwMode="auto">
          <a:xfrm>
            <a:off x="457200" y="1752600"/>
            <a:ext cx="8229600" cy="2492375"/>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Arial" charset="0"/>
              </a:rPr>
              <a:t>E-İş (E-Business),</a:t>
            </a:r>
            <a:r>
              <a:rPr lang="en-US" sz="2400">
                <a:solidFill>
                  <a:srgbClr val="000000"/>
                </a:solidFill>
                <a:latin typeface="Arial" charset="0"/>
              </a:rPr>
              <a:t> </a:t>
            </a:r>
            <a:r>
              <a:rPr lang="en-US" sz="2400">
                <a:latin typeface="Arial" charset="0"/>
              </a:rPr>
              <a:t>her türlü iş bağlantıları</a:t>
            </a:r>
            <a:r>
              <a:rPr lang="tr-TR" sz="2400">
                <a:latin typeface="Arial" charset="0"/>
              </a:rPr>
              <a:t>nın </a:t>
            </a:r>
            <a:r>
              <a:rPr lang="en-US" sz="2400" u="sng">
                <a:latin typeface="Arial" charset="0"/>
              </a:rPr>
              <a:t>elektronik ortamda</a:t>
            </a:r>
            <a:r>
              <a:rPr lang="en-US" sz="2400">
                <a:latin typeface="Arial" charset="0"/>
              </a:rPr>
              <a:t> yürütülmesini ta</a:t>
            </a:r>
            <a:r>
              <a:rPr lang="tr-TR" sz="2400">
                <a:latin typeface="Arial" charset="0"/>
              </a:rPr>
              <a:t>nımlaya</a:t>
            </a:r>
            <a:r>
              <a:rPr lang="en-US" sz="2400">
                <a:latin typeface="Arial" charset="0"/>
              </a:rPr>
              <a:t>n bir kavramdır. </a:t>
            </a:r>
            <a:endParaRPr lang="tr-TR" sz="2400">
              <a:latin typeface="Arial" charset="0"/>
            </a:endParaRPr>
          </a:p>
          <a:p>
            <a:pPr>
              <a:spcBef>
                <a:spcPct val="50000"/>
              </a:spcBef>
            </a:pPr>
            <a:r>
              <a:rPr lang="tr-TR" sz="2400">
                <a:latin typeface="Arial" charset="0"/>
              </a:rPr>
              <a:t>M</a:t>
            </a:r>
            <a:r>
              <a:rPr lang="en-US" sz="2400">
                <a:latin typeface="Arial" charset="0"/>
              </a:rPr>
              <a:t>üşteriler, işçiler, ortaklar arasındaki ilişkiler, yeni iş bağlantı yazışmaları ve benzeri her şey elektronik ortamda gerçekleşir (e-posta kullanarak, sanal proje grupları yoluyla, faks ve data haberleşme sistemleri kullanarak vb).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idx="4294967295"/>
          </p:nvPr>
        </p:nvSpPr>
        <p:spPr/>
        <p:txBody>
          <a:bodyPr/>
          <a:lstStyle/>
          <a:p>
            <a:pPr eaLnBrk="1" hangingPunct="1">
              <a:defRPr/>
            </a:pPr>
            <a:r>
              <a:rPr lang="tr-TR" smtClean="0"/>
              <a:t>.</a:t>
            </a:r>
          </a:p>
        </p:txBody>
      </p:sp>
      <p:sp>
        <p:nvSpPr>
          <p:cNvPr id="136195" name="Rectangle 3"/>
          <p:cNvSpPr>
            <a:spLocks noGrp="1" noRot="1" noChangeArrowheads="1"/>
          </p:cNvSpPr>
          <p:nvPr>
            <p:ph type="body" idx="4294967295"/>
          </p:nvPr>
        </p:nvSpPr>
        <p:spPr/>
        <p:txBody>
          <a:bodyPr/>
          <a:lstStyle/>
          <a:p>
            <a:pPr eaLnBrk="1" hangingPunct="1">
              <a:buFont typeface="Wingdings" pitchFamily="2" charset="2"/>
              <a:buNone/>
              <a:defRPr/>
            </a:pPr>
            <a:r>
              <a:rPr lang="tr-TR" smtClean="0"/>
              <a:t>.</a:t>
            </a:r>
          </a:p>
        </p:txBody>
      </p:sp>
      <p:grpSp>
        <p:nvGrpSpPr>
          <p:cNvPr id="2" name="Group 4"/>
          <p:cNvGrpSpPr>
            <a:grpSpLocks/>
          </p:cNvGrpSpPr>
          <p:nvPr/>
        </p:nvGrpSpPr>
        <p:grpSpPr bwMode="auto">
          <a:xfrm>
            <a:off x="827088" y="1052513"/>
            <a:ext cx="6985000" cy="4751387"/>
            <a:chOff x="612" y="572"/>
            <a:chExt cx="3266" cy="1951"/>
          </a:xfrm>
        </p:grpSpPr>
        <p:sp>
          <p:nvSpPr>
            <p:cNvPr id="33797" name="Oval 5"/>
            <p:cNvSpPr>
              <a:spLocks noChangeArrowheads="1"/>
            </p:cNvSpPr>
            <p:nvPr/>
          </p:nvSpPr>
          <p:spPr bwMode="auto">
            <a:xfrm>
              <a:off x="612" y="572"/>
              <a:ext cx="3266" cy="1951"/>
            </a:xfrm>
            <a:prstGeom prst="ellipse">
              <a:avLst/>
            </a:prstGeom>
            <a:solidFill>
              <a:schemeClr val="bg1"/>
            </a:solidFill>
            <a:ln w="57150" cmpd="thinThick">
              <a:solidFill>
                <a:schemeClr val="tx1"/>
              </a:solidFill>
              <a:round/>
              <a:headEnd/>
              <a:tailEnd/>
            </a:ln>
          </p:spPr>
          <p:txBody>
            <a:bodyPr wrap="none" anchor="ctr"/>
            <a:lstStyle/>
            <a:p>
              <a:pPr algn="ctr" eaLnBrk="0" hangingPunct="0"/>
              <a:endParaRPr lang="tr-TR" sz="4800" b="1">
                <a:latin typeface="Arial" charset="0"/>
              </a:endParaRPr>
            </a:p>
            <a:p>
              <a:pPr algn="ctr" eaLnBrk="0" hangingPunct="0"/>
              <a:r>
                <a:rPr lang="tr-TR" sz="4800" b="1">
                  <a:latin typeface="Arial" charset="0"/>
                </a:rPr>
                <a:t>E-İŞ</a:t>
              </a:r>
            </a:p>
            <a:p>
              <a:pPr algn="ctr" eaLnBrk="0" hangingPunct="0"/>
              <a:endParaRPr lang="tr-TR" sz="4800" b="1">
                <a:latin typeface="Arial" charset="0"/>
              </a:endParaRPr>
            </a:p>
            <a:p>
              <a:pPr algn="ctr" eaLnBrk="0" hangingPunct="0"/>
              <a:endParaRPr lang="tr-TR" sz="4800" b="1">
                <a:latin typeface="Arial" charset="0"/>
              </a:endParaRPr>
            </a:p>
            <a:p>
              <a:pPr algn="ctr" eaLnBrk="0" hangingPunct="0"/>
              <a:endParaRPr lang="tr-TR" sz="4800" b="1">
                <a:latin typeface="Arial" charset="0"/>
              </a:endParaRPr>
            </a:p>
            <a:p>
              <a:pPr algn="ctr" eaLnBrk="0" hangingPunct="0"/>
              <a:endParaRPr lang="tr-TR" sz="4800" b="1">
                <a:latin typeface="Arial" charset="0"/>
              </a:endParaRPr>
            </a:p>
          </p:txBody>
        </p:sp>
        <p:sp>
          <p:nvSpPr>
            <p:cNvPr id="33798" name="Oval 6"/>
            <p:cNvSpPr>
              <a:spLocks noChangeArrowheads="1"/>
            </p:cNvSpPr>
            <p:nvPr/>
          </p:nvSpPr>
          <p:spPr bwMode="auto">
            <a:xfrm>
              <a:off x="1383" y="1162"/>
              <a:ext cx="1905" cy="1088"/>
            </a:xfrm>
            <a:prstGeom prst="ellipse">
              <a:avLst/>
            </a:prstGeom>
            <a:solidFill>
              <a:srgbClr val="FFFF99"/>
            </a:solidFill>
            <a:ln w="57150" cmpd="thickThin">
              <a:solidFill>
                <a:schemeClr val="tx1"/>
              </a:solidFill>
              <a:round/>
              <a:headEnd/>
              <a:tailEnd/>
            </a:ln>
          </p:spPr>
          <p:txBody>
            <a:bodyPr wrap="none" anchor="ctr"/>
            <a:lstStyle/>
            <a:p>
              <a:pPr algn="ctr"/>
              <a:r>
                <a:rPr lang="tr-TR" sz="2400" b="1">
                  <a:solidFill>
                    <a:schemeClr val="bg1"/>
                  </a:solidFill>
                  <a:latin typeface="Arial" charset="0"/>
                </a:rPr>
                <a:t>E-Ticaret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323850" y="-171450"/>
            <a:ext cx="8540750" cy="1143000"/>
          </a:xfrm>
        </p:spPr>
        <p:txBody>
          <a:bodyPr/>
          <a:lstStyle/>
          <a:p>
            <a:pPr eaLnBrk="1" hangingPunct="1">
              <a:defRPr/>
            </a:pPr>
            <a:r>
              <a:rPr lang="tr-TR" smtClean="0"/>
              <a:t>Dersin Amacı</a:t>
            </a:r>
          </a:p>
        </p:txBody>
      </p:sp>
      <p:sp>
        <p:nvSpPr>
          <p:cNvPr id="71683" name="Rectangle 3"/>
          <p:cNvSpPr>
            <a:spLocks noGrp="1" noRot="1" noChangeArrowheads="1"/>
          </p:cNvSpPr>
          <p:nvPr>
            <p:ph type="body" idx="4294967295"/>
          </p:nvPr>
        </p:nvSpPr>
        <p:spPr>
          <a:xfrm>
            <a:off x="323850" y="1196975"/>
            <a:ext cx="8518525" cy="4902200"/>
          </a:xfrm>
        </p:spPr>
        <p:txBody>
          <a:bodyPr/>
          <a:lstStyle/>
          <a:p>
            <a:pPr eaLnBrk="1" hangingPunct="1">
              <a:lnSpc>
                <a:spcPct val="90000"/>
              </a:lnSpc>
              <a:defRPr/>
            </a:pPr>
            <a:r>
              <a:rPr lang="tr-TR" sz="2400" smtClean="0"/>
              <a:t>Elektronik Ticaretin gelişimini, özelliklerini incelemek</a:t>
            </a:r>
          </a:p>
          <a:p>
            <a:pPr eaLnBrk="1" hangingPunct="1">
              <a:lnSpc>
                <a:spcPct val="90000"/>
              </a:lnSpc>
              <a:buFont typeface="Wingdings" pitchFamily="2" charset="2"/>
              <a:buNone/>
              <a:defRPr/>
            </a:pPr>
            <a:endParaRPr lang="tr-TR" sz="2400" smtClean="0"/>
          </a:p>
          <a:p>
            <a:pPr eaLnBrk="1" hangingPunct="1">
              <a:lnSpc>
                <a:spcPct val="90000"/>
              </a:lnSpc>
              <a:defRPr/>
            </a:pPr>
            <a:r>
              <a:rPr lang="tr-TR" sz="2400" smtClean="0"/>
              <a:t>Konuyla ilgili önemli kavramları öğrenmek ( e ticaret, e iş, taraflar)</a:t>
            </a:r>
          </a:p>
          <a:p>
            <a:pPr eaLnBrk="1" hangingPunct="1">
              <a:lnSpc>
                <a:spcPct val="90000"/>
              </a:lnSpc>
              <a:buFont typeface="Wingdings" pitchFamily="2" charset="2"/>
              <a:buNone/>
              <a:defRPr/>
            </a:pPr>
            <a:endParaRPr lang="tr-TR" sz="2400" smtClean="0"/>
          </a:p>
          <a:p>
            <a:pPr eaLnBrk="1" hangingPunct="1">
              <a:lnSpc>
                <a:spcPct val="90000"/>
              </a:lnSpc>
              <a:defRPr/>
            </a:pPr>
            <a:r>
              <a:rPr lang="tr-TR" sz="2400" smtClean="0"/>
              <a:t>E ticaretin işletmeler, kuruluşlar ve tüketiciler üzerindeki etkileri üzerinde durmak,</a:t>
            </a:r>
          </a:p>
          <a:p>
            <a:pPr eaLnBrk="1" hangingPunct="1">
              <a:lnSpc>
                <a:spcPct val="90000"/>
              </a:lnSpc>
              <a:buFont typeface="Wingdings" pitchFamily="2" charset="2"/>
              <a:buNone/>
              <a:defRPr/>
            </a:pPr>
            <a:endParaRPr lang="tr-TR" sz="2400" smtClean="0"/>
          </a:p>
          <a:p>
            <a:pPr eaLnBrk="1" hangingPunct="1">
              <a:lnSpc>
                <a:spcPct val="90000"/>
              </a:lnSpc>
              <a:defRPr/>
            </a:pPr>
            <a:r>
              <a:rPr lang="tr-TR" sz="2400" smtClean="0"/>
              <a:t>Pazarlama alanında sunmakta olduğu  fırsatları incelemek (internet pazarlaması) </a:t>
            </a:r>
          </a:p>
          <a:p>
            <a:pPr eaLnBrk="1" hangingPunct="1">
              <a:lnSpc>
                <a:spcPct val="90000"/>
              </a:lnSpc>
              <a:buFont typeface="Wingdings" pitchFamily="2" charset="2"/>
              <a:buNone/>
              <a:defRPr/>
            </a:pPr>
            <a:endParaRPr lang="tr-TR" sz="2400" smtClean="0"/>
          </a:p>
          <a:p>
            <a:pPr eaLnBrk="1" hangingPunct="1">
              <a:lnSpc>
                <a:spcPct val="90000"/>
              </a:lnSpc>
              <a:defRPr/>
            </a:pPr>
            <a:r>
              <a:rPr lang="tr-TR" sz="2400" smtClean="0"/>
              <a:t>Elektronik ortamda pazarlama stratejileri ve elektronik ticaret yapmak isteyen firmalara, işyerlerine bu işe girmeden önce ve sonra dikkate almaları gereken konularla ilgili öneriler sunmak.</a:t>
            </a:r>
          </a:p>
          <a:p>
            <a:pPr eaLnBrk="1" hangingPunct="1">
              <a:lnSpc>
                <a:spcPct val="90000"/>
              </a:lnSpc>
              <a:defRPr/>
            </a:pPr>
            <a:endParaRPr lang="tr-TR" sz="24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E-Uygulamalar</a:t>
            </a:r>
            <a:endParaRPr lang="tr-TR" dirty="0"/>
          </a:p>
        </p:txBody>
      </p:sp>
      <p:sp>
        <p:nvSpPr>
          <p:cNvPr id="3" name="2 İçerik Yer Tutucusu"/>
          <p:cNvSpPr>
            <a:spLocks noGrp="1"/>
          </p:cNvSpPr>
          <p:nvPr>
            <p:ph idx="1"/>
          </p:nvPr>
        </p:nvSpPr>
        <p:spPr/>
        <p:txBody>
          <a:bodyPr/>
          <a:lstStyle/>
          <a:p>
            <a:pPr>
              <a:buFont typeface="Wingdings" pitchFamily="2" charset="2"/>
              <a:buNone/>
              <a:defRPr/>
            </a:pPr>
            <a:r>
              <a:rPr lang="tr-TR" dirty="0" smtClean="0"/>
              <a:t>	E iş gibi iş süreçleriyle </a:t>
            </a:r>
            <a:r>
              <a:rPr lang="tr-TR" dirty="0" err="1" smtClean="0"/>
              <a:t>ilgiliweb</a:t>
            </a:r>
            <a:r>
              <a:rPr lang="tr-TR" dirty="0" smtClean="0"/>
              <a:t> tabanı, ağ tabalı uygulamaları, GPS (</a:t>
            </a:r>
            <a:r>
              <a:rPr lang="tr-TR" dirty="0" err="1" smtClean="0"/>
              <a:t>geographical</a:t>
            </a:r>
            <a:r>
              <a:rPr lang="tr-TR" dirty="0" smtClean="0"/>
              <a:t> </a:t>
            </a:r>
            <a:r>
              <a:rPr lang="tr-TR" dirty="0" err="1" smtClean="0"/>
              <a:t>positioning</a:t>
            </a:r>
            <a:r>
              <a:rPr lang="tr-TR" dirty="0" smtClean="0"/>
              <a:t> </a:t>
            </a:r>
            <a:r>
              <a:rPr lang="tr-TR" dirty="0" err="1" smtClean="0"/>
              <a:t>system</a:t>
            </a:r>
            <a:r>
              <a:rPr lang="tr-TR" smtClean="0"/>
              <a:t>), </a:t>
            </a:r>
            <a:r>
              <a:rPr lang="tr-TR" dirty="0" smtClean="0"/>
              <a:t>mobil cihazlar, bilgisayar, 3G telefonlardaki yaratıcı uygulamaları, MOBESA (Mobil elektronik </a:t>
            </a:r>
            <a:r>
              <a:rPr lang="tr-TR" smtClean="0"/>
              <a:t>sistem entegrasyonu) </a:t>
            </a:r>
            <a:r>
              <a:rPr lang="tr-TR" dirty="0" smtClean="0"/>
              <a:t>kapsar.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tr-TR" sz="4000" smtClean="0"/>
              <a:t>E Dükkan, Sanal Mağaza</a:t>
            </a:r>
            <a:r>
              <a:rPr lang="tr-TR" sz="4000" smtClean="0">
                <a:latin typeface="Arial" charset="0"/>
              </a:rPr>
              <a:t>, E İşletme</a:t>
            </a:r>
          </a:p>
        </p:txBody>
      </p:sp>
      <p:sp>
        <p:nvSpPr>
          <p:cNvPr id="68611" name="Rectangle 3"/>
          <p:cNvSpPr>
            <a:spLocks noGrp="1" noChangeArrowheads="1"/>
          </p:cNvSpPr>
          <p:nvPr>
            <p:ph type="body" idx="1"/>
          </p:nvPr>
        </p:nvSpPr>
        <p:spPr/>
        <p:txBody>
          <a:bodyPr/>
          <a:lstStyle/>
          <a:p>
            <a:pPr eaLnBrk="1" hangingPunct="1">
              <a:buFont typeface="Wingdings" pitchFamily="2" charset="2"/>
              <a:buNone/>
              <a:defRPr/>
            </a:pPr>
            <a:r>
              <a:rPr lang="tr-TR" smtClean="0"/>
              <a:t>  </a:t>
            </a:r>
          </a:p>
          <a:p>
            <a:pPr eaLnBrk="1" hangingPunct="1">
              <a:buFont typeface="Wingdings" pitchFamily="2" charset="2"/>
              <a:buNone/>
              <a:defRPr/>
            </a:pPr>
            <a:endParaRPr lang="tr-TR" smtClean="0"/>
          </a:p>
          <a:p>
            <a:pPr eaLnBrk="1" hangingPunct="1">
              <a:buFont typeface="Wingdings" pitchFamily="2" charset="2"/>
              <a:buNone/>
              <a:defRPr/>
            </a:pPr>
            <a:r>
              <a:rPr lang="tr-TR" smtClean="0"/>
              <a:t>   Özel tasarlanmış web siteleri üzerinden ticaretin yapıldığı elektronik dükkan, mağaza.</a:t>
            </a:r>
            <a:endParaRPr lang="tr-TR" smtClean="0">
              <a:latin typeface="Arial" charset="0"/>
            </a:endParaRPr>
          </a:p>
          <a:p>
            <a:pPr eaLnBrk="1" hangingPunct="1">
              <a:buFont typeface="Wingdings" pitchFamily="2" charset="2"/>
              <a:buNone/>
              <a:defRPr/>
            </a:pPr>
            <a:endParaRPr lang="tr-TR" smtClean="0">
              <a:latin typeface="Arial" charset="0"/>
            </a:endParaRPr>
          </a:p>
          <a:p>
            <a:pPr eaLnBrk="1" hangingPunct="1">
              <a:buFont typeface="Wingdings" pitchFamily="2" charset="2"/>
              <a:buNone/>
              <a:defRPr/>
            </a:pPr>
            <a:r>
              <a:rPr lang="tr-TR" smtClean="0">
                <a:latin typeface="Arial" charset="0"/>
              </a:rPr>
              <a:t>	</a:t>
            </a:r>
            <a:r>
              <a:rPr lang="tr-TR" smtClean="0"/>
              <a:t>İşletmelerin tedarik, üretim, pazarlama, satış, finans, muhasebe, insan kaynakları gibi diğer iş süreçlerini de bu yeni teknolojiye uyarlamaları</a:t>
            </a:r>
          </a:p>
          <a:p>
            <a:pPr eaLnBrk="1" hangingPunct="1">
              <a:buFont typeface="Wingdings" pitchFamily="2" charset="2"/>
              <a:buNone/>
              <a:defRPr/>
            </a:pPr>
            <a:endParaRPr lang="tr-TR" smtClean="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81000" y="685800"/>
            <a:ext cx="8382000" cy="1143000"/>
          </a:xfrm>
        </p:spPr>
        <p:txBody>
          <a:bodyPr/>
          <a:lstStyle/>
          <a:p>
            <a:pPr eaLnBrk="1" hangingPunct="1">
              <a:defRPr/>
            </a:pPr>
            <a:r>
              <a:rPr lang="tr-TR" sz="3200" b="0" smtClean="0">
                <a:solidFill>
                  <a:schemeClr val="tx1"/>
                </a:solidFill>
                <a:latin typeface="Tahoma" pitchFamily="34" charset="0"/>
              </a:rPr>
              <a:t>E-Pazarlama Nedir?</a:t>
            </a:r>
            <a:endParaRPr lang="en-US" sz="3200" b="0" smtClean="0">
              <a:solidFill>
                <a:schemeClr val="tx1"/>
              </a:solidFill>
              <a:latin typeface="Tahoma" pitchFamily="34" charset="0"/>
            </a:endParaRPr>
          </a:p>
        </p:txBody>
      </p:sp>
      <p:sp>
        <p:nvSpPr>
          <p:cNvPr id="36867" name="Rectangle 3"/>
          <p:cNvSpPr>
            <a:spLocks noChangeArrowheads="1"/>
          </p:cNvSpPr>
          <p:nvPr/>
        </p:nvSpPr>
        <p:spPr bwMode="auto">
          <a:xfrm>
            <a:off x="457200" y="2057400"/>
            <a:ext cx="8153400" cy="4108450"/>
          </a:xfrm>
          <a:prstGeom prst="rect">
            <a:avLst/>
          </a:prstGeom>
          <a:noFill/>
          <a:ln w="9525">
            <a:noFill/>
            <a:miter lim="800000"/>
            <a:headEnd/>
            <a:tailEnd/>
          </a:ln>
        </p:spPr>
        <p:txBody>
          <a:bodyPr>
            <a:spAutoFit/>
          </a:bodyPr>
          <a:lstStyle/>
          <a:p>
            <a:pPr>
              <a:spcBef>
                <a:spcPct val="50000"/>
              </a:spcBef>
              <a:buClr>
                <a:srgbClr val="FF0000"/>
              </a:buClr>
              <a:buFont typeface="Wingdings" pitchFamily="2" charset="2"/>
              <a:buNone/>
            </a:pPr>
            <a:r>
              <a:rPr lang="tr-TR" sz="2400">
                <a:latin typeface="Arial" charset="0"/>
              </a:rPr>
              <a:t>E-Pazarlama; </a:t>
            </a:r>
          </a:p>
          <a:p>
            <a:pPr lvl="1">
              <a:spcBef>
                <a:spcPct val="50000"/>
              </a:spcBef>
              <a:buClr>
                <a:srgbClr val="FF0000"/>
              </a:buClr>
              <a:buFont typeface="Wingdings" pitchFamily="2" charset="2"/>
              <a:buChar char="Ø"/>
            </a:pPr>
            <a:r>
              <a:rPr lang="tr-TR" sz="2400">
                <a:latin typeface="Arial" charset="0"/>
              </a:rPr>
              <a:t> tanıtım</a:t>
            </a:r>
          </a:p>
          <a:p>
            <a:pPr lvl="1">
              <a:spcBef>
                <a:spcPct val="50000"/>
              </a:spcBef>
              <a:buClr>
                <a:srgbClr val="FF0000"/>
              </a:buClr>
              <a:buFont typeface="Wingdings" pitchFamily="2" charset="2"/>
              <a:buChar char="Ø"/>
            </a:pPr>
            <a:r>
              <a:rPr lang="tr-TR" sz="2400">
                <a:latin typeface="Arial" charset="0"/>
              </a:rPr>
              <a:t> müşteri ilişkileri ve haberleşme</a:t>
            </a:r>
          </a:p>
          <a:p>
            <a:pPr lvl="1">
              <a:spcBef>
                <a:spcPct val="50000"/>
              </a:spcBef>
              <a:buClr>
                <a:srgbClr val="FF0000"/>
              </a:buClr>
              <a:buFont typeface="Wingdings" pitchFamily="2" charset="2"/>
              <a:buChar char="Ø"/>
            </a:pPr>
            <a:r>
              <a:rPr lang="tr-TR" sz="2400">
                <a:latin typeface="Arial" charset="0"/>
              </a:rPr>
              <a:t> pazar analizi</a:t>
            </a:r>
          </a:p>
          <a:p>
            <a:pPr lvl="1">
              <a:spcBef>
                <a:spcPct val="50000"/>
              </a:spcBef>
              <a:buClr>
                <a:srgbClr val="FF0000"/>
              </a:buClr>
              <a:buFont typeface="Wingdings" pitchFamily="2" charset="2"/>
              <a:buChar char="Ø"/>
            </a:pPr>
            <a:r>
              <a:rPr lang="tr-TR" sz="2400">
                <a:latin typeface="Arial" charset="0"/>
              </a:rPr>
              <a:t> marka oluşturma</a:t>
            </a:r>
          </a:p>
          <a:p>
            <a:pPr lvl="1">
              <a:spcBef>
                <a:spcPct val="50000"/>
              </a:spcBef>
              <a:buClr>
                <a:srgbClr val="FF0000"/>
              </a:buClr>
              <a:buFont typeface="Wingdings" pitchFamily="2" charset="2"/>
              <a:buChar char="Ø"/>
            </a:pPr>
            <a:r>
              <a:rPr lang="tr-TR" sz="2400">
                <a:latin typeface="Arial" charset="0"/>
              </a:rPr>
              <a:t>. .....</a:t>
            </a:r>
          </a:p>
          <a:p>
            <a:pPr>
              <a:spcBef>
                <a:spcPct val="50000"/>
              </a:spcBef>
              <a:buClr>
                <a:srgbClr val="FF0000"/>
              </a:buClr>
              <a:buFont typeface="Wingdings" pitchFamily="2" charset="2"/>
              <a:buNone/>
            </a:pPr>
            <a:r>
              <a:rPr lang="tr-TR" sz="2400">
                <a:latin typeface="Arial" charset="0"/>
              </a:rPr>
              <a:t>gibi tüm faaliyetlerin internet üzerinden yapılmasını içerir. İnternette  karlı müşteri ilişkileri yönetimidir.</a:t>
            </a:r>
            <a:endParaRPr lang="en-US" sz="240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E-Perakende</a:t>
            </a:r>
            <a:endParaRPr lang="tr-TR" dirty="0"/>
          </a:p>
        </p:txBody>
      </p:sp>
      <p:sp>
        <p:nvSpPr>
          <p:cNvPr id="3" name="2 İçerik Yer Tutucusu"/>
          <p:cNvSpPr>
            <a:spLocks noGrp="1"/>
          </p:cNvSpPr>
          <p:nvPr>
            <p:ph idx="1"/>
          </p:nvPr>
        </p:nvSpPr>
        <p:spPr/>
        <p:txBody>
          <a:bodyPr/>
          <a:lstStyle/>
          <a:p>
            <a:pPr>
              <a:buFont typeface="Wingdings" pitchFamily="2" charset="2"/>
              <a:buNone/>
              <a:defRPr/>
            </a:pPr>
            <a:r>
              <a:rPr lang="tr-TR" smtClean="0"/>
              <a:t>	</a:t>
            </a:r>
            <a:endParaRPr lang="tr-TR" smtClean="0">
              <a:latin typeface="Arial" charset="0"/>
            </a:endParaRPr>
          </a:p>
          <a:p>
            <a:pPr>
              <a:buFont typeface="Wingdings" pitchFamily="2" charset="2"/>
              <a:buNone/>
              <a:defRPr/>
            </a:pPr>
            <a:endParaRPr lang="tr-TR" smtClean="0">
              <a:latin typeface="Arial" charset="0"/>
            </a:endParaRPr>
          </a:p>
          <a:p>
            <a:pPr>
              <a:buFont typeface="Wingdings" pitchFamily="2" charset="2"/>
              <a:buNone/>
              <a:defRPr/>
            </a:pPr>
            <a:r>
              <a:rPr lang="tr-TR" smtClean="0">
                <a:latin typeface="Arial" charset="0"/>
              </a:rPr>
              <a:t>	</a:t>
            </a:r>
            <a:r>
              <a:rPr lang="tr-TR" smtClean="0"/>
              <a:t>Perakendeci ile müşterilerin interaktif ağlar aracılığıyla  iletişime geçtiği, geleneksel perakendecilik süreçlerinin internet ortamına  aktarıldığı bir perakendecilik türüdür.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tr-TR" smtClean="0"/>
              <a:t>?</a:t>
            </a:r>
          </a:p>
        </p:txBody>
      </p:sp>
      <p:sp>
        <p:nvSpPr>
          <p:cNvPr id="48131" name="Rectangle 3"/>
          <p:cNvSpPr>
            <a:spLocks noGrp="1" noChangeArrowheads="1"/>
          </p:cNvSpPr>
          <p:nvPr>
            <p:ph type="body" idx="1"/>
          </p:nvPr>
        </p:nvSpPr>
        <p:spPr/>
        <p:txBody>
          <a:bodyPr/>
          <a:lstStyle/>
          <a:p>
            <a:pPr eaLnBrk="1" hangingPunct="1">
              <a:defRPr/>
            </a:pPr>
            <a:endParaRPr lang="tr-TR" smtClean="0">
              <a:latin typeface="Arial" charset="0"/>
            </a:endParaRPr>
          </a:p>
          <a:p>
            <a:pPr eaLnBrk="1" hangingPunct="1">
              <a:defRPr/>
            </a:pPr>
            <a:endParaRPr lang="tr-TR" smtClean="0">
              <a:latin typeface="Arial" charset="0"/>
            </a:endParaRPr>
          </a:p>
          <a:p>
            <a:pPr eaLnBrk="1" hangingPunct="1">
              <a:buFont typeface="Wingdings" pitchFamily="2" charset="2"/>
              <a:buNone/>
              <a:defRPr/>
            </a:pPr>
            <a:r>
              <a:rPr lang="tr-TR" sz="4000" smtClean="0">
                <a:latin typeface="Times New Roman" pitchFamily="18" charset="0"/>
              </a:rPr>
              <a:t>  </a:t>
            </a:r>
            <a:r>
              <a:rPr lang="en-US" sz="4000" smtClean="0">
                <a:latin typeface="Times New Roman" pitchFamily="18" charset="0"/>
              </a:rPr>
              <a:t>EDI nedir? Lütfen açık</a:t>
            </a:r>
            <a:r>
              <a:rPr lang="tr-TR" sz="4000" smtClean="0">
                <a:latin typeface="Times New Roman" pitchFamily="18" charset="0"/>
              </a:rPr>
              <a:t>l</a:t>
            </a:r>
            <a:r>
              <a:rPr lang="en-US" sz="4000" smtClean="0">
                <a:latin typeface="Times New Roman" pitchFamily="18" charset="0"/>
              </a:rPr>
              <a:t>ayınız ve bir örnek veriniz.</a:t>
            </a:r>
            <a:r>
              <a:rPr lang="tr-TR" sz="4000" smtClean="0">
                <a:latin typeface="Times New Roman"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algn="l" eaLnBrk="1" hangingPunct="1">
              <a:defRPr/>
            </a:pPr>
            <a:r>
              <a:rPr lang="tr-TR" dirty="0" smtClean="0"/>
              <a:t>  EDI:</a:t>
            </a:r>
          </a:p>
        </p:txBody>
      </p:sp>
      <p:pic>
        <p:nvPicPr>
          <p:cNvPr id="39939" name="Picture 3" descr="j0205462"/>
          <p:cNvPicPr>
            <a:picLocks noGrp="1" noChangeAspect="1" noChangeArrowheads="1"/>
          </p:cNvPicPr>
          <p:nvPr>
            <p:ph sz="half" idx="1"/>
          </p:nvPr>
        </p:nvPicPr>
        <p:blipFill>
          <a:blip r:embed="rId2"/>
          <a:srcRect/>
          <a:stretch>
            <a:fillRect/>
          </a:stretch>
        </p:blipFill>
        <p:spPr>
          <a:xfrm>
            <a:off x="2484438" y="1700213"/>
            <a:ext cx="1819275" cy="1809750"/>
          </a:xfrm>
          <a:noFill/>
        </p:spPr>
      </p:pic>
      <p:pic>
        <p:nvPicPr>
          <p:cNvPr id="39940" name="Picture 4" descr="j0285360"/>
          <p:cNvPicPr>
            <a:picLocks noGrp="1" noChangeAspect="1" noChangeArrowheads="1"/>
          </p:cNvPicPr>
          <p:nvPr>
            <p:ph sz="quarter" idx="2"/>
          </p:nvPr>
        </p:nvPicPr>
        <p:blipFill>
          <a:blip r:embed="rId3"/>
          <a:srcRect/>
          <a:stretch>
            <a:fillRect/>
          </a:stretch>
        </p:blipFill>
        <p:spPr>
          <a:xfrm>
            <a:off x="7086600" y="4724400"/>
            <a:ext cx="1474788" cy="1817688"/>
          </a:xfrm>
          <a:noFill/>
        </p:spPr>
      </p:pic>
      <p:pic>
        <p:nvPicPr>
          <p:cNvPr id="39941" name="Picture 5" descr="j0211949"/>
          <p:cNvPicPr>
            <a:picLocks noGrp="1" noChangeAspect="1" noChangeArrowheads="1"/>
          </p:cNvPicPr>
          <p:nvPr>
            <p:ph sz="quarter" idx="3"/>
          </p:nvPr>
        </p:nvPicPr>
        <p:blipFill>
          <a:blip r:embed="rId4"/>
          <a:srcRect/>
          <a:stretch>
            <a:fillRect/>
          </a:stretch>
        </p:blipFill>
        <p:spPr>
          <a:xfrm flipH="1">
            <a:off x="750888" y="5129213"/>
            <a:ext cx="1562100" cy="749300"/>
          </a:xfrm>
          <a:noFill/>
        </p:spPr>
      </p:pic>
      <p:sp>
        <p:nvSpPr>
          <p:cNvPr id="39942" name="Line 6"/>
          <p:cNvSpPr>
            <a:spLocks noChangeShapeType="1"/>
          </p:cNvSpPr>
          <p:nvPr/>
        </p:nvSpPr>
        <p:spPr bwMode="auto">
          <a:xfrm>
            <a:off x="4038600" y="2667000"/>
            <a:ext cx="2743200" cy="2362200"/>
          </a:xfrm>
          <a:prstGeom prst="line">
            <a:avLst/>
          </a:prstGeom>
          <a:noFill/>
          <a:ln w="9525">
            <a:solidFill>
              <a:schemeClr val="tx1"/>
            </a:solidFill>
            <a:round/>
            <a:headEnd type="triangle" w="med" len="med"/>
            <a:tailEnd/>
          </a:ln>
        </p:spPr>
        <p:txBody>
          <a:bodyPr/>
          <a:lstStyle/>
          <a:p>
            <a:endParaRPr lang="tr-TR"/>
          </a:p>
        </p:txBody>
      </p:sp>
      <p:sp>
        <p:nvSpPr>
          <p:cNvPr id="39943" name="Line 7"/>
          <p:cNvSpPr>
            <a:spLocks noChangeShapeType="1"/>
          </p:cNvSpPr>
          <p:nvPr/>
        </p:nvSpPr>
        <p:spPr bwMode="auto">
          <a:xfrm>
            <a:off x="2971800" y="3048000"/>
            <a:ext cx="0" cy="1676400"/>
          </a:xfrm>
          <a:prstGeom prst="line">
            <a:avLst/>
          </a:prstGeom>
          <a:noFill/>
          <a:ln w="9525">
            <a:solidFill>
              <a:schemeClr val="tx1"/>
            </a:solidFill>
            <a:round/>
            <a:headEnd/>
            <a:tailEnd type="triangle" w="med" len="med"/>
          </a:ln>
        </p:spPr>
        <p:txBody>
          <a:bodyPr/>
          <a:lstStyle/>
          <a:p>
            <a:endParaRPr lang="tr-TR"/>
          </a:p>
        </p:txBody>
      </p:sp>
      <p:sp>
        <p:nvSpPr>
          <p:cNvPr id="39944" name="Line 8"/>
          <p:cNvSpPr>
            <a:spLocks noChangeShapeType="1"/>
          </p:cNvSpPr>
          <p:nvPr/>
        </p:nvSpPr>
        <p:spPr bwMode="auto">
          <a:xfrm>
            <a:off x="4495800" y="5562600"/>
            <a:ext cx="2286000" cy="0"/>
          </a:xfrm>
          <a:prstGeom prst="line">
            <a:avLst/>
          </a:prstGeom>
          <a:noFill/>
          <a:ln w="9525">
            <a:solidFill>
              <a:schemeClr val="tx1"/>
            </a:solidFill>
            <a:round/>
            <a:headEnd/>
            <a:tailEnd type="triangle" w="med" len="med"/>
          </a:ln>
        </p:spPr>
        <p:txBody>
          <a:bodyPr/>
          <a:lstStyle/>
          <a:p>
            <a:endParaRPr lang="tr-TR"/>
          </a:p>
        </p:txBody>
      </p:sp>
      <p:sp>
        <p:nvSpPr>
          <p:cNvPr id="63497" name="Text Box 9"/>
          <p:cNvSpPr txBox="1">
            <a:spLocks noChangeArrowheads="1"/>
          </p:cNvSpPr>
          <p:nvPr/>
        </p:nvSpPr>
        <p:spPr bwMode="auto">
          <a:xfrm>
            <a:off x="6537325" y="1941513"/>
            <a:ext cx="1019175" cy="376237"/>
          </a:xfrm>
          <a:prstGeom prst="rect">
            <a:avLst/>
          </a:pr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a:defRPr/>
            </a:pPr>
            <a:r>
              <a:rPr lang="tr-TR" b="1">
                <a:latin typeface="Arial" charset="0"/>
              </a:rPr>
              <a:t>BANKA</a:t>
            </a:r>
          </a:p>
        </p:txBody>
      </p:sp>
      <p:sp>
        <p:nvSpPr>
          <p:cNvPr id="39946" name="Line 10"/>
          <p:cNvSpPr>
            <a:spLocks noChangeShapeType="1"/>
          </p:cNvSpPr>
          <p:nvPr/>
        </p:nvSpPr>
        <p:spPr bwMode="auto">
          <a:xfrm flipH="1" flipV="1">
            <a:off x="7086600" y="2362200"/>
            <a:ext cx="76200" cy="1981200"/>
          </a:xfrm>
          <a:prstGeom prst="line">
            <a:avLst/>
          </a:prstGeom>
          <a:noFill/>
          <a:ln w="9525">
            <a:solidFill>
              <a:schemeClr val="tx1"/>
            </a:solidFill>
            <a:round/>
            <a:headEnd/>
            <a:tailEnd type="triangle" w="med" len="med"/>
          </a:ln>
        </p:spPr>
        <p:txBody>
          <a:bodyPr/>
          <a:lstStyle/>
          <a:p>
            <a:endParaRPr lang="tr-TR"/>
          </a:p>
        </p:txBody>
      </p:sp>
      <p:sp>
        <p:nvSpPr>
          <p:cNvPr id="39947" name="Line 11"/>
          <p:cNvSpPr>
            <a:spLocks noChangeShapeType="1"/>
          </p:cNvSpPr>
          <p:nvPr/>
        </p:nvSpPr>
        <p:spPr bwMode="auto">
          <a:xfrm flipH="1">
            <a:off x="4267200" y="1905000"/>
            <a:ext cx="2057400" cy="0"/>
          </a:xfrm>
          <a:prstGeom prst="line">
            <a:avLst/>
          </a:prstGeom>
          <a:noFill/>
          <a:ln w="9525">
            <a:solidFill>
              <a:schemeClr val="tx1"/>
            </a:solidFill>
            <a:round/>
            <a:headEnd/>
            <a:tailEnd type="triangle" w="med" len="med"/>
          </a:ln>
        </p:spPr>
        <p:txBody>
          <a:bodyPr/>
          <a:lstStyle/>
          <a:p>
            <a:endParaRPr lang="tr-TR"/>
          </a:p>
        </p:txBody>
      </p:sp>
      <p:pic>
        <p:nvPicPr>
          <p:cNvPr id="39948" name="Picture 12" descr="j0211949"/>
          <p:cNvPicPr>
            <a:picLocks noChangeAspect="1" noChangeArrowheads="1"/>
          </p:cNvPicPr>
          <p:nvPr/>
        </p:nvPicPr>
        <p:blipFill>
          <a:blip r:embed="rId4"/>
          <a:srcRect/>
          <a:stretch>
            <a:fillRect/>
          </a:stretch>
        </p:blipFill>
        <p:spPr bwMode="auto">
          <a:xfrm flipH="1">
            <a:off x="3124200" y="5105400"/>
            <a:ext cx="1214438" cy="744538"/>
          </a:xfrm>
          <a:prstGeom prst="rect">
            <a:avLst/>
          </a:prstGeom>
          <a:noFill/>
          <a:ln w="9525">
            <a:noFill/>
            <a:miter lim="800000"/>
            <a:headEnd/>
            <a:tailEnd/>
          </a:ln>
        </p:spPr>
      </p:pic>
      <p:pic>
        <p:nvPicPr>
          <p:cNvPr id="39949" name="Picture 13" descr="j0211949"/>
          <p:cNvPicPr>
            <a:picLocks noChangeAspect="1" noChangeArrowheads="1"/>
          </p:cNvPicPr>
          <p:nvPr/>
        </p:nvPicPr>
        <p:blipFill>
          <a:blip r:embed="rId4"/>
          <a:srcRect/>
          <a:stretch>
            <a:fillRect/>
          </a:stretch>
        </p:blipFill>
        <p:spPr bwMode="auto">
          <a:xfrm flipH="1">
            <a:off x="3657600" y="5105400"/>
            <a:ext cx="1214438" cy="744538"/>
          </a:xfrm>
          <a:prstGeom prst="rect">
            <a:avLst/>
          </a:prstGeom>
          <a:noFill/>
          <a:ln w="9525">
            <a:noFill/>
            <a:miter lim="800000"/>
            <a:headEnd/>
            <a:tailEnd/>
          </a:ln>
        </p:spPr>
      </p:pic>
      <p:sp>
        <p:nvSpPr>
          <p:cNvPr id="39950" name="13 Dikdörtgen"/>
          <p:cNvSpPr>
            <a:spLocks noChangeArrowheads="1"/>
          </p:cNvSpPr>
          <p:nvPr/>
        </p:nvSpPr>
        <p:spPr bwMode="auto">
          <a:xfrm>
            <a:off x="2555875" y="0"/>
            <a:ext cx="6048375" cy="1754188"/>
          </a:xfrm>
          <a:prstGeom prst="rect">
            <a:avLst/>
          </a:prstGeom>
          <a:noFill/>
          <a:ln w="9525">
            <a:noFill/>
            <a:miter lim="800000"/>
            <a:headEnd/>
            <a:tailEnd/>
          </a:ln>
        </p:spPr>
        <p:txBody>
          <a:bodyPr>
            <a:spAutoFit/>
          </a:bodyPr>
          <a:lstStyle/>
          <a:p>
            <a:r>
              <a:rPr lang="tr-TR"/>
              <a:t>(Electronic Data Interchange), ticaret yapan iki kuruluş arasında, insan faktörü olmaksızın bilgisayar ağları aracılığı ile belge ve bilgi değişimini sağlayan bir sistemdir. Tedarik zinciri içerisindeki tüm firmaların arasındaki ticari belge akışının (sipariş, fatura, irsaliye, vb.) uluslararası standartlar kullanılarak ve şirket içi uygulamalarıyla bütünleşerek elektronik ortamda değişimidir.</a:t>
            </a:r>
          </a:p>
        </p:txBody>
      </p:sp>
    </p:spTree>
  </p:cSld>
  <p:clrMapOvr>
    <a:masterClrMapping/>
  </p:clrMapOvr>
  <p:transition spd="slow">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tr-TR" smtClean="0"/>
              <a:t>EDI</a:t>
            </a:r>
          </a:p>
        </p:txBody>
      </p:sp>
      <p:sp>
        <p:nvSpPr>
          <p:cNvPr id="49155" name="Rectangle 3"/>
          <p:cNvSpPr>
            <a:spLocks noGrp="1" noChangeArrowheads="1"/>
          </p:cNvSpPr>
          <p:nvPr>
            <p:ph type="body" idx="1"/>
          </p:nvPr>
        </p:nvSpPr>
        <p:spPr/>
        <p:txBody>
          <a:bodyPr/>
          <a:lstStyle/>
          <a:p>
            <a:pPr eaLnBrk="1" hangingPunct="1">
              <a:lnSpc>
                <a:spcPct val="80000"/>
              </a:lnSpc>
              <a:defRPr/>
            </a:pPr>
            <a:r>
              <a:rPr lang="en-US" sz="2800" b="1" smtClean="0"/>
              <a:t>EDI, Electronic Data Interchange, yani Elektronik Bilgi Degis Tokusu anlamina gelir. </a:t>
            </a:r>
            <a:r>
              <a:rPr lang="de-DE" sz="2800" b="1" smtClean="0"/>
              <a:t>Internet uzerinden elektronik dokumanlar iletilir. </a:t>
            </a:r>
            <a:endParaRPr lang="tr-TR" sz="2800" b="1" smtClean="0">
              <a:latin typeface="Arial" charset="0"/>
            </a:endParaRPr>
          </a:p>
          <a:p>
            <a:pPr eaLnBrk="1" hangingPunct="1">
              <a:lnSpc>
                <a:spcPct val="80000"/>
              </a:lnSpc>
              <a:defRPr/>
            </a:pPr>
            <a:endParaRPr lang="tr-TR" sz="2800" b="1" smtClean="0">
              <a:latin typeface="Arial" charset="0"/>
            </a:endParaRPr>
          </a:p>
          <a:p>
            <a:pPr eaLnBrk="1" hangingPunct="1">
              <a:lnSpc>
                <a:spcPct val="80000"/>
              </a:lnSpc>
              <a:defRPr/>
            </a:pPr>
            <a:r>
              <a:rPr lang="de-DE" sz="2800" b="1" smtClean="0"/>
              <a:t>Genellikle B2B tipi e-ticarette ornekleri vardir. Yani isletmeler arasi e-ticarette. Iki yada daha fazla bilgisayar arasinda veriler aktarilir. </a:t>
            </a:r>
            <a:endParaRPr lang="tr-TR" sz="2800" b="1" smtClean="0">
              <a:latin typeface="Arial" charset="0"/>
            </a:endParaRPr>
          </a:p>
          <a:p>
            <a:pPr eaLnBrk="1" hangingPunct="1">
              <a:lnSpc>
                <a:spcPct val="80000"/>
              </a:lnSpc>
              <a:defRPr/>
            </a:pPr>
            <a:endParaRPr lang="tr-TR" sz="2800" b="1" smtClean="0">
              <a:latin typeface="Arial" charset="0"/>
            </a:endParaRPr>
          </a:p>
          <a:p>
            <a:pPr eaLnBrk="1" hangingPunct="1">
              <a:lnSpc>
                <a:spcPct val="80000"/>
              </a:lnSpc>
              <a:defRPr/>
            </a:pPr>
            <a:r>
              <a:rPr lang="de-DE" sz="2800" b="1" smtClean="0"/>
              <a:t>Elektronik fatura (online invoice) EDI’ye ornek olarak verilebilir.</a:t>
            </a:r>
            <a:endParaRPr lang="tr-TR" sz="2800" b="1"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tr-TR" smtClean="0"/>
              <a:t>E-Devlet</a:t>
            </a:r>
          </a:p>
        </p:txBody>
      </p:sp>
      <p:sp>
        <p:nvSpPr>
          <p:cNvPr id="65539" name="Rectangle 3"/>
          <p:cNvSpPr>
            <a:spLocks noGrp="1" noChangeArrowheads="1"/>
          </p:cNvSpPr>
          <p:nvPr>
            <p:ph type="body" idx="1"/>
          </p:nvPr>
        </p:nvSpPr>
        <p:spPr/>
        <p:txBody>
          <a:bodyPr/>
          <a:lstStyle/>
          <a:p>
            <a:pPr eaLnBrk="1" hangingPunct="1">
              <a:lnSpc>
                <a:spcPct val="90000"/>
              </a:lnSpc>
              <a:defRPr/>
            </a:pPr>
            <a:r>
              <a:rPr lang="tr-TR" smtClean="0"/>
              <a:t>Vergi ödemek</a:t>
            </a:r>
          </a:p>
          <a:p>
            <a:pPr eaLnBrk="1" hangingPunct="1">
              <a:lnSpc>
                <a:spcPct val="90000"/>
              </a:lnSpc>
              <a:defRPr/>
            </a:pPr>
            <a:r>
              <a:rPr lang="tr-TR" smtClean="0"/>
              <a:t>Sağlık karnesi almak</a:t>
            </a:r>
          </a:p>
          <a:p>
            <a:pPr eaLnBrk="1" hangingPunct="1">
              <a:lnSpc>
                <a:spcPct val="90000"/>
              </a:lnSpc>
              <a:defRPr/>
            </a:pPr>
            <a:r>
              <a:rPr lang="tr-TR" smtClean="0"/>
              <a:t>İşletme ruhsatı almak.</a:t>
            </a:r>
          </a:p>
          <a:p>
            <a:pPr eaLnBrk="1" hangingPunct="1">
              <a:lnSpc>
                <a:spcPct val="90000"/>
              </a:lnSpc>
              <a:defRPr/>
            </a:pPr>
            <a:r>
              <a:rPr lang="tr-TR" smtClean="0"/>
              <a:t>Pasaport almak</a:t>
            </a:r>
          </a:p>
          <a:p>
            <a:pPr eaLnBrk="1" hangingPunct="1">
              <a:lnSpc>
                <a:spcPct val="90000"/>
              </a:lnSpc>
              <a:defRPr/>
            </a:pPr>
            <a:r>
              <a:rPr lang="tr-TR" smtClean="0"/>
              <a:t>Nüfus bilgilerini değiştirmek</a:t>
            </a:r>
          </a:p>
          <a:p>
            <a:pPr eaLnBrk="1" hangingPunct="1">
              <a:lnSpc>
                <a:spcPct val="90000"/>
              </a:lnSpc>
              <a:defRPr/>
            </a:pPr>
            <a:r>
              <a:rPr lang="tr-TR" smtClean="0"/>
              <a:t>Köpeğinizin kaydını yaptırmak</a:t>
            </a:r>
          </a:p>
          <a:p>
            <a:pPr eaLnBrk="1" hangingPunct="1">
              <a:lnSpc>
                <a:spcPct val="90000"/>
              </a:lnSpc>
              <a:defRPr/>
            </a:pPr>
            <a:r>
              <a:rPr lang="tr-TR" smtClean="0"/>
              <a:t>İkametgah kağıdı almak.</a:t>
            </a:r>
          </a:p>
          <a:p>
            <a:pPr eaLnBrk="1" hangingPunct="1">
              <a:lnSpc>
                <a:spcPct val="90000"/>
              </a:lnSpc>
              <a:defRPr/>
            </a:pPr>
            <a:r>
              <a:rPr lang="tr-TR" smtClean="0"/>
              <a:t>……..</a:t>
            </a:r>
          </a:p>
          <a:p>
            <a:pPr eaLnBrk="1" hangingPunct="1">
              <a:lnSpc>
                <a:spcPct val="90000"/>
              </a:lnSpc>
              <a:defRPr/>
            </a:pPr>
            <a:endParaRPr lang="tr-TR"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lIns="92075" tIns="46038" rIns="92075" bIns="46038" anchor="b"/>
          <a:lstStyle/>
          <a:p>
            <a:pPr eaLnBrk="1" hangingPunct="1">
              <a:defRPr/>
            </a:pPr>
            <a:r>
              <a:rPr lang="en-AU" smtClean="0">
                <a:latin typeface="Arial" charset="0"/>
              </a:rPr>
              <a:t> </a:t>
            </a:r>
          </a:p>
        </p:txBody>
      </p:sp>
      <p:sp>
        <p:nvSpPr>
          <p:cNvPr id="75779" name="Rectangle 3"/>
          <p:cNvSpPr>
            <a:spLocks noGrp="1" noChangeArrowheads="1"/>
          </p:cNvSpPr>
          <p:nvPr>
            <p:ph type="body" idx="1"/>
          </p:nvPr>
        </p:nvSpPr>
        <p:spPr/>
        <p:txBody>
          <a:bodyPr lIns="92075" tIns="46038" rIns="92075" bIns="46038"/>
          <a:lstStyle/>
          <a:p>
            <a:pPr eaLnBrk="1" hangingPunct="1">
              <a:buFont typeface="Wingdings" pitchFamily="2" charset="2"/>
              <a:buNone/>
              <a:defRPr/>
            </a:pPr>
            <a:r>
              <a:rPr lang="en-AU" dirty="0" smtClean="0">
                <a:latin typeface="Arial" charset="0"/>
              </a:rPr>
              <a:t> </a:t>
            </a:r>
          </a:p>
        </p:txBody>
      </p:sp>
      <p:sp>
        <p:nvSpPr>
          <p:cNvPr id="2055" name="Rectangle 4"/>
          <p:cNvSpPr>
            <a:spLocks noChangeArrowheads="1"/>
          </p:cNvSpPr>
          <p:nvPr/>
        </p:nvSpPr>
        <p:spPr bwMode="auto">
          <a:xfrm>
            <a:off x="685800" y="152400"/>
            <a:ext cx="7772400" cy="1143000"/>
          </a:xfrm>
          <a:prstGeom prst="rect">
            <a:avLst/>
          </a:prstGeom>
          <a:noFill/>
          <a:ln w="9525">
            <a:noFill/>
            <a:miter lim="800000"/>
            <a:headEnd/>
            <a:tailEnd/>
          </a:ln>
        </p:spPr>
        <p:txBody>
          <a:bodyPr lIns="92075" tIns="46038" rIns="92075" bIns="46038" anchor="ctr"/>
          <a:lstStyle/>
          <a:p>
            <a:pPr algn="ctr" eaLnBrk="0" hangingPunct="0"/>
            <a:r>
              <a:rPr lang="tr-TR" sz="3600">
                <a:latin typeface="Tahoma" pitchFamily="34" charset="0"/>
              </a:rPr>
              <a:t>Bilgisayar Ağları ve İnternet</a:t>
            </a:r>
            <a:endParaRPr lang="en-AU" sz="3600">
              <a:latin typeface="Tahoma" pitchFamily="34" charset="0"/>
            </a:endParaRPr>
          </a:p>
        </p:txBody>
      </p:sp>
      <p:sp>
        <p:nvSpPr>
          <p:cNvPr id="2056" name="Rectangle 5"/>
          <p:cNvSpPr>
            <a:spLocks noChangeArrowheads="1"/>
          </p:cNvSpPr>
          <p:nvPr/>
        </p:nvSpPr>
        <p:spPr bwMode="auto">
          <a:xfrm>
            <a:off x="76200" y="1143000"/>
            <a:ext cx="8915400" cy="1981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hlink"/>
              </a:buClr>
              <a:buSzPct val="75000"/>
              <a:buFont typeface="Monotype Sorts" pitchFamily="2" charset="2"/>
              <a:buChar char="n"/>
            </a:pPr>
            <a:r>
              <a:rPr lang="en-AU" sz="2400">
                <a:latin typeface="Arial" charset="0"/>
              </a:rPr>
              <a:t>Birbirleri ile konuşabilen (birbirlerine bağlı) iki ya da daha çok bilgisayarların oluşturduğu yapıya AĞ adı verilir.</a:t>
            </a:r>
            <a:r>
              <a:rPr lang="tr-TR" sz="2400">
                <a:latin typeface="Arial" charset="0"/>
              </a:rPr>
              <a:t> Ağa sadece bilgisayarlar değil, diğer birçok cihaz  da bağlanabilir.</a:t>
            </a:r>
            <a:endParaRPr lang="en-AU" sz="2400">
              <a:latin typeface="Arial" charset="0"/>
            </a:endParaRPr>
          </a:p>
        </p:txBody>
      </p:sp>
      <p:grpSp>
        <p:nvGrpSpPr>
          <p:cNvPr id="2" name="Group 6"/>
          <p:cNvGrpSpPr>
            <a:grpSpLocks/>
          </p:cNvGrpSpPr>
          <p:nvPr/>
        </p:nvGrpSpPr>
        <p:grpSpPr bwMode="auto">
          <a:xfrm>
            <a:off x="6634163" y="3892550"/>
            <a:ext cx="2205037" cy="2449513"/>
            <a:chOff x="4179" y="2452"/>
            <a:chExt cx="1389" cy="1543"/>
          </a:xfrm>
        </p:grpSpPr>
        <p:graphicFrame>
          <p:nvGraphicFramePr>
            <p:cNvPr id="2052" name="Object 7"/>
            <p:cNvGraphicFramePr>
              <a:graphicFrameLocks/>
            </p:cNvGraphicFramePr>
            <p:nvPr/>
          </p:nvGraphicFramePr>
          <p:xfrm>
            <a:off x="4179" y="2928"/>
            <a:ext cx="1389" cy="1067"/>
          </p:xfrm>
          <a:graphic>
            <a:graphicData uri="http://schemas.openxmlformats.org/presentationml/2006/ole">
              <p:oleObj spid="_x0000_s2052" name="Clip" r:id="rId3" imgW="4181400" imgH="3214440" progId="">
                <p:embed/>
              </p:oleObj>
            </a:graphicData>
          </a:graphic>
        </p:graphicFrame>
        <p:sp>
          <p:nvSpPr>
            <p:cNvPr id="2071" name="AutoShape 8"/>
            <p:cNvSpPr>
              <a:spLocks noChangeArrowheads="1"/>
            </p:cNvSpPr>
            <p:nvPr/>
          </p:nvSpPr>
          <p:spPr bwMode="auto">
            <a:xfrm>
              <a:off x="4804" y="2452"/>
              <a:ext cx="472" cy="313"/>
            </a:xfrm>
            <a:prstGeom prst="wedgeRoundRectCallout">
              <a:avLst>
                <a:gd name="adj1" fmla="val -41671"/>
                <a:gd name="adj2" fmla="val 66667"/>
                <a:gd name="adj3" fmla="val 16667"/>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r>
                <a:rPr lang="en-AU" sz="2400" b="1">
                  <a:latin typeface="Arial" charset="0"/>
                </a:rPr>
                <a:t>Hi !!</a:t>
              </a:r>
            </a:p>
          </p:txBody>
        </p:sp>
      </p:grpSp>
      <p:sp>
        <p:nvSpPr>
          <p:cNvPr id="2058" name="Rectangle 9"/>
          <p:cNvSpPr>
            <a:spLocks noChangeArrowheads="1"/>
          </p:cNvSpPr>
          <p:nvPr/>
        </p:nvSpPr>
        <p:spPr bwMode="auto">
          <a:xfrm>
            <a:off x="2803525" y="4022725"/>
            <a:ext cx="1044575" cy="457200"/>
          </a:xfrm>
          <a:prstGeom prst="rect">
            <a:avLst/>
          </a:prstGeom>
          <a:noFill/>
          <a:ln w="9525">
            <a:noFill/>
            <a:miter lim="800000"/>
            <a:headEnd/>
            <a:tailEnd/>
          </a:ln>
        </p:spPr>
        <p:txBody>
          <a:bodyPr wrap="none" anchor="ctr"/>
          <a:lstStyle/>
          <a:p>
            <a:endParaRPr lang="tr-TR"/>
          </a:p>
        </p:txBody>
      </p:sp>
      <p:grpSp>
        <p:nvGrpSpPr>
          <p:cNvPr id="3" name="Group 10"/>
          <p:cNvGrpSpPr>
            <a:grpSpLocks/>
          </p:cNvGrpSpPr>
          <p:nvPr/>
        </p:nvGrpSpPr>
        <p:grpSpPr bwMode="auto">
          <a:xfrm>
            <a:off x="228600" y="3816350"/>
            <a:ext cx="2220913" cy="2517775"/>
            <a:chOff x="144" y="2404"/>
            <a:chExt cx="1399" cy="1586"/>
          </a:xfrm>
        </p:grpSpPr>
        <p:graphicFrame>
          <p:nvGraphicFramePr>
            <p:cNvPr id="2051" name="Object 11"/>
            <p:cNvGraphicFramePr>
              <a:graphicFrameLocks/>
            </p:cNvGraphicFramePr>
            <p:nvPr/>
          </p:nvGraphicFramePr>
          <p:xfrm>
            <a:off x="144" y="2880"/>
            <a:ext cx="1308" cy="1110"/>
          </p:xfrm>
          <a:graphic>
            <a:graphicData uri="http://schemas.openxmlformats.org/presentationml/2006/ole">
              <p:oleObj spid="_x0000_s2051" name="Clip" r:id="rId4" imgW="4441680" imgH="3770280" progId="">
                <p:embed/>
              </p:oleObj>
            </a:graphicData>
          </a:graphic>
        </p:graphicFrame>
        <p:sp>
          <p:nvSpPr>
            <p:cNvPr id="2069" name="AutoShape 12"/>
            <p:cNvSpPr>
              <a:spLocks noChangeArrowheads="1"/>
            </p:cNvSpPr>
            <p:nvPr/>
          </p:nvSpPr>
          <p:spPr bwMode="auto">
            <a:xfrm>
              <a:off x="827" y="2404"/>
              <a:ext cx="712" cy="433"/>
            </a:xfrm>
            <a:prstGeom prst="wedgeRoundRectCallout">
              <a:avLst>
                <a:gd name="adj1" fmla="val -41671"/>
                <a:gd name="adj2" fmla="val 66667"/>
                <a:gd name="adj3" fmla="val 16667"/>
              </a:avLst>
            </a:prstGeom>
            <a:solidFill>
              <a:schemeClr val="accent1"/>
            </a:solidFill>
            <a:ln w="12700">
              <a:solidFill>
                <a:schemeClr val="tx1"/>
              </a:solidFill>
              <a:miter lim="800000"/>
              <a:headEnd/>
              <a:tailEnd/>
            </a:ln>
          </p:spPr>
          <p:txBody>
            <a:bodyPr wrap="none" anchor="ctr"/>
            <a:lstStyle/>
            <a:p>
              <a:endParaRPr lang="tr-TR"/>
            </a:p>
          </p:txBody>
        </p:sp>
        <p:sp>
          <p:nvSpPr>
            <p:cNvPr id="2070" name="Rectangle 13"/>
            <p:cNvSpPr>
              <a:spLocks noChangeArrowheads="1"/>
            </p:cNvSpPr>
            <p:nvPr/>
          </p:nvSpPr>
          <p:spPr bwMode="auto">
            <a:xfrm>
              <a:off x="861" y="2438"/>
              <a:ext cx="682" cy="288"/>
            </a:xfrm>
            <a:prstGeom prst="rect">
              <a:avLst/>
            </a:prstGeom>
            <a:noFill/>
            <a:ln w="9525">
              <a:noFill/>
              <a:miter lim="800000"/>
              <a:headEnd/>
              <a:tailEnd/>
            </a:ln>
          </p:spPr>
          <p:txBody>
            <a:bodyPr wrap="none" lIns="92075" tIns="46038" rIns="92075" bIns="46038">
              <a:spAutoFit/>
            </a:bodyPr>
            <a:lstStyle/>
            <a:p>
              <a:pPr eaLnBrk="0" hangingPunct="0"/>
              <a:r>
                <a:rPr lang="en-AU" sz="2400" b="1">
                  <a:solidFill>
                    <a:srgbClr val="000066"/>
                  </a:solidFill>
                  <a:latin typeface="Arial" charset="0"/>
                </a:rPr>
                <a:t>Selam</a:t>
              </a:r>
            </a:p>
          </p:txBody>
        </p:sp>
      </p:grpSp>
      <p:grpSp>
        <p:nvGrpSpPr>
          <p:cNvPr id="4" name="Group 14"/>
          <p:cNvGrpSpPr>
            <a:grpSpLocks/>
          </p:cNvGrpSpPr>
          <p:nvPr/>
        </p:nvGrpSpPr>
        <p:grpSpPr bwMode="auto">
          <a:xfrm>
            <a:off x="3713163" y="3587750"/>
            <a:ext cx="3135312" cy="1543050"/>
            <a:chOff x="2339" y="2260"/>
            <a:chExt cx="1975" cy="972"/>
          </a:xfrm>
        </p:grpSpPr>
        <p:graphicFrame>
          <p:nvGraphicFramePr>
            <p:cNvPr id="2050" name="Object 15"/>
            <p:cNvGraphicFramePr>
              <a:graphicFrameLocks/>
            </p:cNvGraphicFramePr>
            <p:nvPr/>
          </p:nvGraphicFramePr>
          <p:xfrm>
            <a:off x="2339" y="2304"/>
            <a:ext cx="1165" cy="928"/>
          </p:xfrm>
          <a:graphic>
            <a:graphicData uri="http://schemas.openxmlformats.org/presentationml/2006/ole">
              <p:oleObj spid="_x0000_s2050" name="Clip" r:id="rId5" imgW="4005000" imgH="3190680" progId="">
                <p:embed/>
              </p:oleObj>
            </a:graphicData>
          </a:graphic>
        </p:graphicFrame>
        <p:sp>
          <p:nvSpPr>
            <p:cNvPr id="2067" name="AutoShape 16"/>
            <p:cNvSpPr>
              <a:spLocks noChangeArrowheads="1"/>
            </p:cNvSpPr>
            <p:nvPr/>
          </p:nvSpPr>
          <p:spPr bwMode="auto">
            <a:xfrm>
              <a:off x="3412" y="2260"/>
              <a:ext cx="712" cy="433"/>
            </a:xfrm>
            <a:prstGeom prst="wedgeRoundRectCallout">
              <a:avLst>
                <a:gd name="adj1" fmla="val -41671"/>
                <a:gd name="adj2" fmla="val 66667"/>
                <a:gd name="adj3" fmla="val 16667"/>
              </a:avLst>
            </a:prstGeom>
            <a:solidFill>
              <a:schemeClr val="accent1"/>
            </a:solidFill>
            <a:ln w="12700">
              <a:solidFill>
                <a:schemeClr val="tx1"/>
              </a:solidFill>
              <a:miter lim="800000"/>
              <a:headEnd/>
              <a:tailEnd/>
            </a:ln>
          </p:spPr>
          <p:txBody>
            <a:bodyPr wrap="none" anchor="ctr"/>
            <a:lstStyle/>
            <a:p>
              <a:endParaRPr lang="tr-TR"/>
            </a:p>
          </p:txBody>
        </p:sp>
        <p:sp>
          <p:nvSpPr>
            <p:cNvPr id="2068" name="Rectangle 17"/>
            <p:cNvSpPr>
              <a:spLocks noChangeArrowheads="1"/>
            </p:cNvSpPr>
            <p:nvPr/>
          </p:nvSpPr>
          <p:spPr bwMode="auto">
            <a:xfrm>
              <a:off x="3494" y="2294"/>
              <a:ext cx="820" cy="288"/>
            </a:xfrm>
            <a:prstGeom prst="rect">
              <a:avLst/>
            </a:prstGeom>
            <a:noFill/>
            <a:ln w="9525">
              <a:noFill/>
              <a:miter lim="800000"/>
              <a:headEnd/>
              <a:tailEnd/>
            </a:ln>
          </p:spPr>
          <p:txBody>
            <a:bodyPr wrap="none" lIns="92075" tIns="46038" rIns="92075" bIns="46038">
              <a:spAutoFit/>
            </a:bodyPr>
            <a:lstStyle/>
            <a:p>
              <a:pPr eaLnBrk="0" hangingPunct="0"/>
              <a:r>
                <a:rPr lang="tr-TR" sz="2400" b="1">
                  <a:solidFill>
                    <a:srgbClr val="FF0033"/>
                  </a:solidFill>
                  <a:latin typeface="Arial" charset="0"/>
                </a:rPr>
                <a:t>HEYY</a:t>
              </a:r>
              <a:r>
                <a:rPr lang="en-AU" sz="2400" b="1">
                  <a:solidFill>
                    <a:srgbClr val="FF0033"/>
                  </a:solidFill>
                  <a:latin typeface="Arial" charset="0"/>
                </a:rPr>
                <a:t> !!</a:t>
              </a:r>
            </a:p>
          </p:txBody>
        </p:sp>
      </p:grpSp>
      <p:sp>
        <p:nvSpPr>
          <p:cNvPr id="75794" name="Freeform 18"/>
          <p:cNvSpPr>
            <a:spLocks/>
          </p:cNvSpPr>
          <p:nvPr/>
        </p:nvSpPr>
        <p:spPr bwMode="auto">
          <a:xfrm>
            <a:off x="2209800" y="3962400"/>
            <a:ext cx="1982788" cy="1525588"/>
          </a:xfrm>
          <a:custGeom>
            <a:avLst/>
            <a:gdLst>
              <a:gd name="T0" fmla="*/ 0 w 1249"/>
              <a:gd name="T1" fmla="*/ 2147483647 h 961"/>
              <a:gd name="T2" fmla="*/ 2147483647 w 1249"/>
              <a:gd name="T3" fmla="*/ 2147483647 h 961"/>
              <a:gd name="T4" fmla="*/ 2147483647 w 1249"/>
              <a:gd name="T5" fmla="*/ 2147483647 h 961"/>
              <a:gd name="T6" fmla="*/ 2147483647 w 1249"/>
              <a:gd name="T7" fmla="*/ 2147483647 h 961"/>
              <a:gd name="T8" fmla="*/ 2147483647 w 1249"/>
              <a:gd name="T9" fmla="*/ 2147483647 h 961"/>
              <a:gd name="T10" fmla="*/ 2147483647 w 1249"/>
              <a:gd name="T11" fmla="*/ 0 h 961"/>
              <a:gd name="T12" fmla="*/ 2147483647 w 1249"/>
              <a:gd name="T13" fmla="*/ 2147483647 h 961"/>
              <a:gd name="T14" fmla="*/ 2147483647 w 1249"/>
              <a:gd name="T15" fmla="*/ 2147483647 h 961"/>
              <a:gd name="T16" fmla="*/ 0 60000 65536"/>
              <a:gd name="T17" fmla="*/ 0 60000 65536"/>
              <a:gd name="T18" fmla="*/ 0 60000 65536"/>
              <a:gd name="T19" fmla="*/ 0 60000 65536"/>
              <a:gd name="T20" fmla="*/ 0 60000 65536"/>
              <a:gd name="T21" fmla="*/ 0 60000 65536"/>
              <a:gd name="T22" fmla="*/ 0 60000 65536"/>
              <a:gd name="T23" fmla="*/ 0 60000 65536"/>
              <a:gd name="T24" fmla="*/ 0 w 1249"/>
              <a:gd name="T25" fmla="*/ 0 h 961"/>
              <a:gd name="T26" fmla="*/ 1249 w 1249"/>
              <a:gd name="T27" fmla="*/ 961 h 9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9" h="961">
                <a:moveTo>
                  <a:pt x="0" y="960"/>
                </a:moveTo>
                <a:lnTo>
                  <a:pt x="156" y="512"/>
                </a:lnTo>
                <a:lnTo>
                  <a:pt x="468" y="704"/>
                </a:lnTo>
                <a:lnTo>
                  <a:pt x="572" y="256"/>
                </a:lnTo>
                <a:lnTo>
                  <a:pt x="884" y="448"/>
                </a:lnTo>
                <a:lnTo>
                  <a:pt x="936" y="0"/>
                </a:lnTo>
                <a:lnTo>
                  <a:pt x="1248" y="256"/>
                </a:lnTo>
              </a:path>
            </a:pathLst>
          </a:custGeom>
          <a:noFill/>
          <a:ln w="28575" cap="rnd">
            <a:solidFill>
              <a:srgbClr val="FF0000"/>
            </a:solidFill>
            <a:round/>
            <a:headEnd type="triangle" w="med" len="med"/>
            <a:tailEnd type="triangle" w="med" len="med"/>
          </a:ln>
        </p:spPr>
        <p:txBody>
          <a:bodyPr/>
          <a:lstStyle/>
          <a:p>
            <a:endParaRPr lang="tr-TR"/>
          </a:p>
        </p:txBody>
      </p:sp>
      <p:sp>
        <p:nvSpPr>
          <p:cNvPr id="75795" name="Freeform 19"/>
          <p:cNvSpPr>
            <a:spLocks/>
          </p:cNvSpPr>
          <p:nvPr/>
        </p:nvSpPr>
        <p:spPr bwMode="auto">
          <a:xfrm>
            <a:off x="5257800" y="4419600"/>
            <a:ext cx="1982788" cy="763588"/>
          </a:xfrm>
          <a:custGeom>
            <a:avLst/>
            <a:gdLst>
              <a:gd name="T0" fmla="*/ 0 w 1249"/>
              <a:gd name="T1" fmla="*/ 2147483647 h 481"/>
              <a:gd name="T2" fmla="*/ 2147483647 w 1249"/>
              <a:gd name="T3" fmla="*/ 0 h 481"/>
              <a:gd name="T4" fmla="*/ 2147483647 w 1249"/>
              <a:gd name="T5" fmla="*/ 2147483647 h 481"/>
              <a:gd name="T6" fmla="*/ 2147483647 w 1249"/>
              <a:gd name="T7" fmla="*/ 2147483647 h 481"/>
              <a:gd name="T8" fmla="*/ 2147483647 w 1249"/>
              <a:gd name="T9" fmla="*/ 2147483647 h 481"/>
              <a:gd name="T10" fmla="*/ 2147483647 w 1249"/>
              <a:gd name="T11" fmla="*/ 2147483647 h 481"/>
              <a:gd name="T12" fmla="*/ 0 60000 65536"/>
              <a:gd name="T13" fmla="*/ 0 60000 65536"/>
              <a:gd name="T14" fmla="*/ 0 60000 65536"/>
              <a:gd name="T15" fmla="*/ 0 60000 65536"/>
              <a:gd name="T16" fmla="*/ 0 60000 65536"/>
              <a:gd name="T17" fmla="*/ 0 60000 65536"/>
              <a:gd name="T18" fmla="*/ 0 w 1249"/>
              <a:gd name="T19" fmla="*/ 0 h 481"/>
              <a:gd name="T20" fmla="*/ 1249 w 1249"/>
              <a:gd name="T21" fmla="*/ 481 h 481"/>
            </a:gdLst>
            <a:ahLst/>
            <a:cxnLst>
              <a:cxn ang="T12">
                <a:pos x="T0" y="T1"/>
              </a:cxn>
              <a:cxn ang="T13">
                <a:pos x="T2" y="T3"/>
              </a:cxn>
              <a:cxn ang="T14">
                <a:pos x="T4" y="T5"/>
              </a:cxn>
              <a:cxn ang="T15">
                <a:pos x="T6" y="T7"/>
              </a:cxn>
              <a:cxn ang="T16">
                <a:pos x="T8" y="T9"/>
              </a:cxn>
              <a:cxn ang="T17">
                <a:pos x="T10" y="T11"/>
              </a:cxn>
            </a:cxnLst>
            <a:rect l="T18" t="T19" r="T20" b="T21"/>
            <a:pathLst>
              <a:path w="1249" h="481">
                <a:moveTo>
                  <a:pt x="0" y="192"/>
                </a:moveTo>
                <a:lnTo>
                  <a:pt x="288" y="0"/>
                </a:lnTo>
                <a:lnTo>
                  <a:pt x="576" y="288"/>
                </a:lnTo>
                <a:lnTo>
                  <a:pt x="912" y="144"/>
                </a:lnTo>
                <a:lnTo>
                  <a:pt x="1104" y="480"/>
                </a:lnTo>
                <a:lnTo>
                  <a:pt x="1248" y="480"/>
                </a:lnTo>
              </a:path>
            </a:pathLst>
          </a:custGeom>
          <a:noFill/>
          <a:ln w="28575" cap="rnd">
            <a:solidFill>
              <a:srgbClr val="000099"/>
            </a:solidFill>
            <a:round/>
            <a:headEnd type="triangle" w="med" len="med"/>
            <a:tailEnd type="triangle" w="med" len="med"/>
          </a:ln>
        </p:spPr>
        <p:txBody>
          <a:bodyPr/>
          <a:lstStyle/>
          <a:p>
            <a:endParaRPr lang="tr-TR"/>
          </a:p>
        </p:txBody>
      </p:sp>
      <p:grpSp>
        <p:nvGrpSpPr>
          <p:cNvPr id="5" name="Group 20"/>
          <p:cNvGrpSpPr>
            <a:grpSpLocks/>
          </p:cNvGrpSpPr>
          <p:nvPr/>
        </p:nvGrpSpPr>
        <p:grpSpPr bwMode="auto">
          <a:xfrm>
            <a:off x="3124200" y="4800600"/>
            <a:ext cx="3352800" cy="2057400"/>
            <a:chOff x="1968" y="3024"/>
            <a:chExt cx="2112" cy="1296"/>
          </a:xfrm>
        </p:grpSpPr>
        <p:pic>
          <p:nvPicPr>
            <p:cNvPr id="2064" name="Picture 21" descr="bs00266_"/>
            <p:cNvPicPr>
              <a:picLocks noChangeAspect="1" noChangeArrowheads="1"/>
            </p:cNvPicPr>
            <p:nvPr/>
          </p:nvPicPr>
          <p:blipFill>
            <a:blip r:embed="rId6"/>
            <a:srcRect/>
            <a:stretch>
              <a:fillRect/>
            </a:stretch>
          </p:blipFill>
          <p:spPr bwMode="auto">
            <a:xfrm>
              <a:off x="2496" y="3586"/>
              <a:ext cx="863" cy="734"/>
            </a:xfrm>
            <a:prstGeom prst="rect">
              <a:avLst/>
            </a:prstGeom>
            <a:noFill/>
            <a:ln w="9525">
              <a:noFill/>
              <a:miter lim="800000"/>
              <a:headEnd/>
              <a:tailEnd/>
            </a:ln>
          </p:spPr>
        </p:pic>
        <p:sp>
          <p:nvSpPr>
            <p:cNvPr id="2065" name="Line 22"/>
            <p:cNvSpPr>
              <a:spLocks noChangeShapeType="1"/>
            </p:cNvSpPr>
            <p:nvPr/>
          </p:nvSpPr>
          <p:spPr bwMode="auto">
            <a:xfrm>
              <a:off x="1968" y="3024"/>
              <a:ext cx="624" cy="768"/>
            </a:xfrm>
            <a:prstGeom prst="line">
              <a:avLst/>
            </a:prstGeom>
            <a:noFill/>
            <a:ln w="38100">
              <a:solidFill>
                <a:srgbClr val="006600"/>
              </a:solidFill>
              <a:round/>
              <a:headEnd type="triangle" w="med" len="med"/>
              <a:tailEnd type="triangle" w="med" len="med"/>
            </a:ln>
          </p:spPr>
          <p:txBody>
            <a:bodyPr/>
            <a:lstStyle/>
            <a:p>
              <a:endParaRPr lang="tr-TR"/>
            </a:p>
          </p:txBody>
        </p:sp>
        <p:sp>
          <p:nvSpPr>
            <p:cNvPr id="2066" name="Line 23"/>
            <p:cNvSpPr>
              <a:spLocks noChangeShapeType="1"/>
            </p:cNvSpPr>
            <p:nvPr/>
          </p:nvSpPr>
          <p:spPr bwMode="auto">
            <a:xfrm flipH="1">
              <a:off x="3456" y="3072"/>
              <a:ext cx="624" cy="720"/>
            </a:xfrm>
            <a:prstGeom prst="line">
              <a:avLst/>
            </a:prstGeom>
            <a:noFill/>
            <a:ln w="38100">
              <a:solidFill>
                <a:srgbClr val="006600"/>
              </a:solidFill>
              <a:round/>
              <a:headEnd type="triangle" w="med" len="med"/>
              <a:tailEnd type="triangle" w="med" len="med"/>
            </a:ln>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8" fill="hold" nodeType="afterEffect">
                                  <p:stCondLst>
                                    <p:cond delay="2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6500"/>
                            </p:stCondLst>
                            <p:childTnLst>
                              <p:par>
                                <p:cTn id="20" presetID="2" presetClass="entr" presetSubtype="8" fill="hold" grpId="0" nodeType="afterEffect">
                                  <p:stCondLst>
                                    <p:cond delay="1000"/>
                                  </p:stCondLst>
                                  <p:childTnLst>
                                    <p:set>
                                      <p:cBhvr>
                                        <p:cTn id="21" dur="1" fill="hold">
                                          <p:stCondLst>
                                            <p:cond delay="0"/>
                                          </p:stCondLst>
                                        </p:cTn>
                                        <p:tgtEl>
                                          <p:spTgt spid="75794"/>
                                        </p:tgtEl>
                                        <p:attrNameLst>
                                          <p:attrName>style.visibility</p:attrName>
                                        </p:attrNameLst>
                                      </p:cBhvr>
                                      <p:to>
                                        <p:strVal val="visible"/>
                                      </p:to>
                                    </p:set>
                                    <p:anim calcmode="lin" valueType="num">
                                      <p:cBhvr additive="base">
                                        <p:cTn id="22" dur="500" fill="hold"/>
                                        <p:tgtEl>
                                          <p:spTgt spid="75794"/>
                                        </p:tgtEl>
                                        <p:attrNameLst>
                                          <p:attrName>ppt_x</p:attrName>
                                        </p:attrNameLst>
                                      </p:cBhvr>
                                      <p:tavLst>
                                        <p:tav tm="0">
                                          <p:val>
                                            <p:strVal val="0-#ppt_w/2"/>
                                          </p:val>
                                        </p:tav>
                                        <p:tav tm="100000">
                                          <p:val>
                                            <p:strVal val="#ppt_x"/>
                                          </p:val>
                                        </p:tav>
                                      </p:tavLst>
                                    </p:anim>
                                    <p:anim calcmode="lin" valueType="num">
                                      <p:cBhvr additive="base">
                                        <p:cTn id="23" dur="500" fill="hold"/>
                                        <p:tgtEl>
                                          <p:spTgt spid="75794"/>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1000"/>
                                  </p:stCondLst>
                                  <p:childTnLst>
                                    <p:set>
                                      <p:cBhvr>
                                        <p:cTn id="26" dur="1" fill="hold">
                                          <p:stCondLst>
                                            <p:cond delay="0"/>
                                          </p:stCondLst>
                                        </p:cTn>
                                        <p:tgtEl>
                                          <p:spTgt spid="75795"/>
                                        </p:tgtEl>
                                        <p:attrNameLst>
                                          <p:attrName>style.visibility</p:attrName>
                                        </p:attrNameLst>
                                      </p:cBhvr>
                                      <p:to>
                                        <p:strVal val="visible"/>
                                      </p:to>
                                    </p:set>
                                    <p:anim calcmode="lin" valueType="num">
                                      <p:cBhvr additive="base">
                                        <p:cTn id="27" dur="500" fill="hold"/>
                                        <p:tgtEl>
                                          <p:spTgt spid="75795"/>
                                        </p:tgtEl>
                                        <p:attrNameLst>
                                          <p:attrName>ppt_x</p:attrName>
                                        </p:attrNameLst>
                                      </p:cBhvr>
                                      <p:tavLst>
                                        <p:tav tm="0">
                                          <p:val>
                                            <p:strVal val="0-#ppt_w/2"/>
                                          </p:val>
                                        </p:tav>
                                        <p:tav tm="100000">
                                          <p:val>
                                            <p:strVal val="#ppt_x"/>
                                          </p:val>
                                        </p:tav>
                                      </p:tavLst>
                                    </p:anim>
                                    <p:anim calcmode="lin" valueType="num">
                                      <p:cBhvr additive="base">
                                        <p:cTn id="28" dur="500" fill="hold"/>
                                        <p:tgtEl>
                                          <p:spTgt spid="75795"/>
                                        </p:tgtEl>
                                        <p:attrNameLst>
                                          <p:attrName>ppt_y</p:attrName>
                                        </p:attrNameLst>
                                      </p:cBhvr>
                                      <p:tavLst>
                                        <p:tav tm="0">
                                          <p:val>
                                            <p:strVal val="#ppt_y"/>
                                          </p:val>
                                        </p:tav>
                                        <p:tav tm="100000">
                                          <p:val>
                                            <p:strVal val="#ppt_y"/>
                                          </p:val>
                                        </p:tav>
                                      </p:tavLst>
                                    </p:anim>
                                  </p:childTnLst>
                                </p:cTn>
                              </p:par>
                            </p:childTnLst>
                          </p:cTn>
                        </p:par>
                        <p:par>
                          <p:cTn id="29" fill="hold">
                            <p:stCondLst>
                              <p:cond delay="9500"/>
                            </p:stCondLst>
                            <p:childTnLst>
                              <p:par>
                                <p:cTn id="30" presetID="2" presetClass="entr" presetSubtype="8"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nimBg="1"/>
      <p:bldP spid="757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Alışveriş Sepeti</a:t>
            </a:r>
          </a:p>
        </p:txBody>
      </p:sp>
      <p:sp>
        <p:nvSpPr>
          <p:cNvPr id="3" name="2 İçerik Yer Tutucusu"/>
          <p:cNvSpPr>
            <a:spLocks noGrp="1"/>
          </p:cNvSpPr>
          <p:nvPr>
            <p:ph idx="1"/>
          </p:nvPr>
        </p:nvSpPr>
        <p:spPr/>
        <p:txBody>
          <a:bodyPr/>
          <a:lstStyle/>
          <a:p>
            <a:pPr eaLnBrk="1" hangingPunct="1">
              <a:buFont typeface="Wingdings" pitchFamily="2" charset="2"/>
              <a:buNone/>
              <a:defRPr/>
            </a:pPr>
            <a:r>
              <a:rPr lang="tr-TR" dirty="0" smtClean="0"/>
              <a:t>    e-Ticaret sitelerinde, ziyaretçinin almaya karar verdiği ürünleri elektronik olarak biriktirdiği bölümdür. </a:t>
            </a:r>
          </a:p>
          <a:p>
            <a:pPr eaLnBrk="1" hangingPunct="1">
              <a:buFont typeface="Wingdings" pitchFamily="2" charset="2"/>
              <a:buNone/>
              <a:defRPr/>
            </a:pPr>
            <a:endParaRPr lang="tr-TR" dirty="0" smtClean="0"/>
          </a:p>
          <a:p>
            <a:pPr eaLnBrk="1" hangingPunct="1">
              <a:buFont typeface="Wingdings" pitchFamily="2" charset="2"/>
              <a:buNone/>
              <a:defRPr/>
            </a:pPr>
            <a:r>
              <a:rPr lang="tr-TR" dirty="0" smtClean="0"/>
              <a:t>   Bazı sitelerde, alışverişinizi tamamlamadan siteyi </a:t>
            </a:r>
            <a:r>
              <a:rPr lang="tr-TR" dirty="0" err="1" smtClean="0"/>
              <a:t>terketmek</a:t>
            </a:r>
            <a:r>
              <a:rPr lang="tr-TR" dirty="0" smtClean="0"/>
              <a:t> durumunda kalsanız bile, daha sonra, siteye gelip giriş yaptığınız zaman, sepete eklediklerinizi size hatırlatır ve siz silmediğiniz sürece orada bekletir.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a:spLocks noGrp="1"/>
          </p:cNvSpPr>
          <p:nvPr>
            <p:ph idx="4294967295"/>
          </p:nvPr>
        </p:nvSpPr>
        <p:spPr>
          <a:xfrm>
            <a:off x="0" y="1285875"/>
            <a:ext cx="8229600" cy="4525963"/>
          </a:xfrm>
        </p:spPr>
        <p:txBody>
          <a:bodyPr/>
          <a:lstStyle/>
          <a:p>
            <a:pPr eaLnBrk="1" hangingPunct="1">
              <a:defRPr/>
            </a:pPr>
            <a:r>
              <a:rPr lang="tr-TR" sz="2000" smtClean="0">
                <a:latin typeface="Times New Roman" pitchFamily="18" charset="0"/>
              </a:rPr>
              <a:t>E-ticaret, e-iş, e işletme nedir?</a:t>
            </a:r>
          </a:p>
          <a:p>
            <a:pPr eaLnBrk="1" hangingPunct="1">
              <a:defRPr/>
            </a:pPr>
            <a:r>
              <a:rPr lang="tr-TR" sz="2000" smtClean="0">
                <a:latin typeface="Times New Roman" pitchFamily="18" charset="0"/>
              </a:rPr>
              <a:t>E-ticarette aşamalar</a:t>
            </a:r>
          </a:p>
          <a:p>
            <a:pPr eaLnBrk="1" hangingPunct="1">
              <a:defRPr/>
            </a:pPr>
            <a:r>
              <a:rPr lang="tr-TR" sz="2000" smtClean="0">
                <a:latin typeface="Times New Roman" pitchFamily="18" charset="0"/>
              </a:rPr>
              <a:t>E-ticarette taraflar</a:t>
            </a:r>
          </a:p>
          <a:p>
            <a:pPr eaLnBrk="1" hangingPunct="1">
              <a:defRPr/>
            </a:pPr>
            <a:r>
              <a:rPr lang="tr-TR" sz="2000" smtClean="0">
                <a:latin typeface="Times New Roman" pitchFamily="18" charset="0"/>
              </a:rPr>
              <a:t>E-ticarette gelir modelleri, Sanal alışveriş modelleri</a:t>
            </a:r>
          </a:p>
          <a:p>
            <a:pPr eaLnBrk="1" hangingPunct="1">
              <a:defRPr/>
            </a:pPr>
            <a:r>
              <a:rPr lang="tr-TR" sz="2000" smtClean="0">
                <a:latin typeface="Times New Roman" pitchFamily="18" charset="0"/>
              </a:rPr>
              <a:t>E-ticaret türleri, internette pazarlar, </a:t>
            </a:r>
          </a:p>
          <a:p>
            <a:pPr eaLnBrk="1" hangingPunct="1">
              <a:defRPr/>
            </a:pPr>
            <a:r>
              <a:rPr lang="tr-TR" sz="2000" smtClean="0">
                <a:latin typeface="Times New Roman" pitchFamily="18" charset="0"/>
              </a:rPr>
              <a:t>E-ticarette / B2B ne sunar?</a:t>
            </a:r>
          </a:p>
          <a:p>
            <a:pPr eaLnBrk="1" hangingPunct="1">
              <a:defRPr/>
            </a:pPr>
            <a:r>
              <a:rPr lang="tr-TR" sz="2000" smtClean="0">
                <a:latin typeface="Times New Roman" pitchFamily="18" charset="0"/>
              </a:rPr>
              <a:t>E-ticarette / B2B-B2C de modeller</a:t>
            </a:r>
          </a:p>
          <a:p>
            <a:pPr eaLnBrk="1" hangingPunct="1">
              <a:defRPr/>
            </a:pPr>
            <a:r>
              <a:rPr lang="tr-TR" sz="2000" smtClean="0">
                <a:latin typeface="Times New Roman" pitchFamily="18" charset="0"/>
              </a:rPr>
              <a:t>E-ticaretin faydaları ve gerekenler</a:t>
            </a:r>
          </a:p>
          <a:p>
            <a:pPr eaLnBrk="1" hangingPunct="1">
              <a:defRPr/>
            </a:pPr>
            <a:r>
              <a:rPr lang="tr-TR" sz="2000" smtClean="0">
                <a:latin typeface="Times New Roman" pitchFamily="18" charset="0"/>
              </a:rPr>
              <a:t>E-ticarete hazır mısınız?</a:t>
            </a:r>
          </a:p>
          <a:p>
            <a:pPr eaLnBrk="1" hangingPunct="1">
              <a:defRPr/>
            </a:pPr>
            <a:r>
              <a:rPr lang="tr-TR" sz="2000" smtClean="0">
                <a:latin typeface="Times New Roman" pitchFamily="18" charset="0"/>
              </a:rPr>
              <a:t>E-ticarette uygulama adımları ve yapılan hatalar</a:t>
            </a:r>
          </a:p>
          <a:p>
            <a:pPr eaLnBrk="1" hangingPunct="1">
              <a:defRPr/>
            </a:pPr>
            <a:r>
              <a:rPr lang="tr-TR" sz="2000" smtClean="0">
                <a:latin typeface="Times New Roman" pitchFamily="18" charset="0"/>
              </a:rPr>
              <a:t>Örnek sanal mağaza, Dijital Pazarlama Planı Çalışması</a:t>
            </a:r>
          </a:p>
          <a:p>
            <a:pPr eaLnBrk="1" hangingPunct="1">
              <a:defRPr/>
            </a:pPr>
            <a:r>
              <a:rPr lang="tr-TR" sz="2000" smtClean="0">
                <a:latin typeface="Times New Roman" pitchFamily="18" charset="0"/>
              </a:rPr>
              <a:t>E-ticaret maliyeti</a:t>
            </a:r>
          </a:p>
          <a:p>
            <a:pPr eaLnBrk="1" hangingPunct="1">
              <a:defRPr/>
            </a:pPr>
            <a:endParaRPr lang="tr-TR" sz="2000" smtClean="0">
              <a:latin typeface="Times New Roman" pitchFamily="18" charset="0"/>
            </a:endParaRPr>
          </a:p>
          <a:p>
            <a:pPr eaLnBrk="1" hangingPunct="1">
              <a:defRPr/>
            </a:pPr>
            <a:endParaRPr lang="tr-TR" sz="2000" smtClean="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err="1" smtClean="0"/>
              <a:t>PayPal</a:t>
            </a:r>
            <a:r>
              <a:rPr lang="tr-TR" dirty="0" smtClean="0"/>
              <a:t> Sistemi</a:t>
            </a:r>
          </a:p>
        </p:txBody>
      </p:sp>
      <p:sp>
        <p:nvSpPr>
          <p:cNvPr id="3" name="2 İçerik Yer Tutucusu"/>
          <p:cNvSpPr>
            <a:spLocks noGrp="1"/>
          </p:cNvSpPr>
          <p:nvPr>
            <p:ph idx="1"/>
          </p:nvPr>
        </p:nvSpPr>
        <p:spPr/>
        <p:txBody>
          <a:bodyPr/>
          <a:lstStyle/>
          <a:p>
            <a:pPr eaLnBrk="1" hangingPunct="1">
              <a:defRPr/>
            </a:pPr>
            <a:r>
              <a:rPr lang="tr-TR" dirty="0" smtClean="0"/>
              <a:t>İnternet üzerinden çalışan online bir ödeme sistemidir. </a:t>
            </a:r>
          </a:p>
          <a:p>
            <a:pPr eaLnBrk="1" hangingPunct="1">
              <a:defRPr/>
            </a:pPr>
            <a:endParaRPr lang="tr-TR" dirty="0" smtClean="0"/>
          </a:p>
          <a:p>
            <a:pPr eaLnBrk="1" hangingPunct="1">
              <a:defRPr/>
            </a:pPr>
            <a:r>
              <a:rPr lang="tr-TR" dirty="0" smtClean="0"/>
              <a:t>Kredi kartı bilgilerinin satıcı ile paylaşılmadan, </a:t>
            </a:r>
            <a:r>
              <a:rPr lang="tr-TR" dirty="0" err="1" smtClean="0"/>
              <a:t>PayPal</a:t>
            </a:r>
            <a:r>
              <a:rPr lang="tr-TR" dirty="0" smtClean="0"/>
              <a:t> hesabına kredi kartı veya havale yoluyla para aktarılarak internet üzerinden güvenli alışveriş yapılmasını sağlar.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Sizce</a:t>
            </a:r>
          </a:p>
        </p:txBody>
      </p:sp>
      <p:sp>
        <p:nvSpPr>
          <p:cNvPr id="3" name="2 İçerik Yer Tutucusu"/>
          <p:cNvSpPr>
            <a:spLocks noGrp="1"/>
          </p:cNvSpPr>
          <p:nvPr>
            <p:ph idx="1"/>
          </p:nvPr>
        </p:nvSpPr>
        <p:spPr/>
        <p:txBody>
          <a:bodyPr/>
          <a:lstStyle/>
          <a:p>
            <a:pPr eaLnBrk="1" hangingPunct="1">
              <a:defRPr/>
            </a:pPr>
            <a:endParaRPr lang="tr-TR" dirty="0" smtClean="0"/>
          </a:p>
          <a:p>
            <a:pPr eaLnBrk="1" hangingPunct="1">
              <a:defRPr/>
            </a:pPr>
            <a:endParaRPr lang="tr-TR" dirty="0" smtClean="0"/>
          </a:p>
          <a:p>
            <a:pPr eaLnBrk="1" hangingPunct="1">
              <a:defRPr/>
            </a:pPr>
            <a:r>
              <a:rPr lang="tr-TR" dirty="0" smtClean="0"/>
              <a:t>Yeni ekonomide iş kuralları neler?</a:t>
            </a:r>
          </a:p>
          <a:p>
            <a:pPr eaLnBrk="1" hangingPunct="1">
              <a:defRPr/>
            </a:pPr>
            <a:endParaRPr lang="tr-T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tr-TR"/>
              <a:t>Ağ (Network) Ekonomisi</a:t>
            </a:r>
          </a:p>
        </p:txBody>
      </p:sp>
      <p:sp>
        <p:nvSpPr>
          <p:cNvPr id="15363" name="Rectangle 3"/>
          <p:cNvSpPr>
            <a:spLocks noGrp="1" noChangeArrowheads="1"/>
          </p:cNvSpPr>
          <p:nvPr>
            <p:ph type="body" idx="1"/>
          </p:nvPr>
        </p:nvSpPr>
        <p:spPr/>
        <p:txBody>
          <a:bodyPr/>
          <a:lstStyle/>
          <a:p>
            <a:pPr>
              <a:buFont typeface="Wingdings" pitchFamily="2" charset="2"/>
              <a:buNone/>
              <a:defRPr/>
            </a:pPr>
            <a:r>
              <a:rPr lang="tr-TR" sz="2800" dirty="0"/>
              <a:t>  Tüm ekonomik ve ticari faaliyetlerin ağ üstüne taşınması nedeniyle ortaya atılan kavramdır. </a:t>
            </a:r>
          </a:p>
          <a:p>
            <a:pPr>
              <a:buFont typeface="Wingdings" pitchFamily="2" charset="2"/>
              <a:buNone/>
              <a:defRPr/>
            </a:pPr>
            <a:endParaRPr lang="tr-TR" sz="2800" dirty="0"/>
          </a:p>
          <a:p>
            <a:pPr>
              <a:buFont typeface="Wingdings" pitchFamily="2" charset="2"/>
              <a:buNone/>
              <a:defRPr/>
            </a:pPr>
            <a:r>
              <a:rPr lang="tr-TR" sz="2800" dirty="0"/>
              <a:t>Yeni </a:t>
            </a:r>
            <a:r>
              <a:rPr lang="tr-TR" sz="2800" dirty="0" err="1"/>
              <a:t>ekonomininin</a:t>
            </a:r>
            <a:r>
              <a:rPr lang="tr-TR" sz="2800" dirty="0"/>
              <a:t> ortaya çıkmasıyla;</a:t>
            </a:r>
          </a:p>
          <a:p>
            <a:pPr>
              <a:defRPr/>
            </a:pPr>
            <a:r>
              <a:rPr lang="tr-TR" sz="2800" dirty="0"/>
              <a:t>Dijitalleşme</a:t>
            </a:r>
          </a:p>
          <a:p>
            <a:pPr>
              <a:defRPr/>
            </a:pPr>
            <a:r>
              <a:rPr lang="tr-TR" sz="2800" dirty="0"/>
              <a:t>Küreselleşme</a:t>
            </a:r>
          </a:p>
          <a:p>
            <a:pPr>
              <a:defRPr/>
            </a:pPr>
            <a:r>
              <a:rPr lang="tr-TR" sz="2800" dirty="0"/>
              <a:t>Ar-</a:t>
            </a:r>
            <a:r>
              <a:rPr lang="tr-TR" sz="2800" dirty="0" err="1"/>
              <a:t>ge</a:t>
            </a:r>
            <a:r>
              <a:rPr lang="tr-TR" sz="2800" dirty="0"/>
              <a:t> ve teknolojik gelişme</a:t>
            </a:r>
          </a:p>
          <a:p>
            <a:pPr>
              <a:defRPr/>
            </a:pPr>
            <a:r>
              <a:rPr lang="tr-TR" sz="2800" dirty="0"/>
              <a:t>Personel profilindeki değişim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Yeni ekonomide iş kuralları</a:t>
            </a:r>
            <a:br>
              <a:rPr lang="tr-TR" dirty="0" smtClean="0"/>
            </a:br>
            <a:endParaRPr lang="tr-TR" dirty="0" smtClean="0"/>
          </a:p>
        </p:txBody>
      </p:sp>
      <p:sp>
        <p:nvSpPr>
          <p:cNvPr id="3" name="2 İçerik Yer Tutucusu"/>
          <p:cNvSpPr>
            <a:spLocks noGrp="1"/>
          </p:cNvSpPr>
          <p:nvPr>
            <p:ph idx="1"/>
          </p:nvPr>
        </p:nvSpPr>
        <p:spPr>
          <a:xfrm>
            <a:off x="468313" y="1052513"/>
            <a:ext cx="8229600" cy="4530725"/>
          </a:xfrm>
        </p:spPr>
        <p:txBody>
          <a:bodyPr/>
          <a:lstStyle/>
          <a:p>
            <a:pPr eaLnBrk="1" hangingPunct="1">
              <a:defRPr/>
            </a:pPr>
            <a:r>
              <a:rPr lang="tr-TR" sz="2400" dirty="0" smtClean="0"/>
              <a:t>Zaman, hız</a:t>
            </a:r>
          </a:p>
          <a:p>
            <a:pPr eaLnBrk="1" hangingPunct="1">
              <a:defRPr/>
            </a:pPr>
            <a:r>
              <a:rPr lang="tr-TR" sz="2400" dirty="0" smtClean="0"/>
              <a:t>Ortaklıklar, stratejik işbirliği</a:t>
            </a:r>
          </a:p>
          <a:p>
            <a:pPr eaLnBrk="1" hangingPunct="1">
              <a:defRPr/>
            </a:pPr>
            <a:r>
              <a:rPr lang="tr-TR" sz="2400" dirty="0" err="1" smtClean="0"/>
              <a:t>Outsourcing</a:t>
            </a:r>
            <a:endParaRPr lang="tr-TR" sz="2400" dirty="0" smtClean="0"/>
          </a:p>
          <a:p>
            <a:pPr>
              <a:lnSpc>
                <a:spcPct val="90000"/>
              </a:lnSpc>
              <a:defRPr/>
            </a:pPr>
            <a:r>
              <a:rPr lang="tr-TR" sz="2400" dirty="0" smtClean="0"/>
              <a:t>Organizasyonlarda değişim</a:t>
            </a:r>
          </a:p>
          <a:p>
            <a:pPr>
              <a:lnSpc>
                <a:spcPct val="90000"/>
              </a:lnSpc>
              <a:defRPr/>
            </a:pPr>
            <a:r>
              <a:rPr lang="tr-TR" sz="2400" dirty="0" err="1" smtClean="0"/>
              <a:t>Think</a:t>
            </a:r>
            <a:r>
              <a:rPr lang="tr-TR" sz="2400" dirty="0" smtClean="0"/>
              <a:t> </a:t>
            </a:r>
            <a:r>
              <a:rPr lang="tr-TR" sz="2400" dirty="0" err="1" smtClean="0"/>
              <a:t>local</a:t>
            </a:r>
            <a:r>
              <a:rPr lang="tr-TR" sz="2400" dirty="0" smtClean="0"/>
              <a:t>, </a:t>
            </a:r>
            <a:r>
              <a:rPr lang="tr-TR" sz="2400" dirty="0" err="1" smtClean="0"/>
              <a:t>act</a:t>
            </a:r>
            <a:r>
              <a:rPr lang="tr-TR" sz="2400" dirty="0" smtClean="0"/>
              <a:t> global yaklaşımı</a:t>
            </a:r>
          </a:p>
          <a:p>
            <a:pPr eaLnBrk="1" hangingPunct="1">
              <a:defRPr/>
            </a:pPr>
            <a:r>
              <a:rPr lang="tr-TR" sz="2400" dirty="0" smtClean="0"/>
              <a:t>Nihai tüketici</a:t>
            </a:r>
          </a:p>
          <a:p>
            <a:pPr eaLnBrk="1" hangingPunct="1">
              <a:defRPr/>
            </a:pPr>
            <a:r>
              <a:rPr lang="tr-TR" sz="2400" dirty="0" smtClean="0"/>
              <a:t>Müşteri odaklılık</a:t>
            </a:r>
          </a:p>
          <a:p>
            <a:pPr eaLnBrk="1" hangingPunct="1">
              <a:defRPr/>
            </a:pPr>
            <a:r>
              <a:rPr lang="tr-TR" sz="2400" dirty="0" smtClean="0"/>
              <a:t>Yeni dağıtım kanalları</a:t>
            </a:r>
          </a:p>
          <a:p>
            <a:pPr eaLnBrk="1" hangingPunct="1">
              <a:defRPr/>
            </a:pPr>
            <a:r>
              <a:rPr lang="tr-TR" sz="2400" dirty="0" smtClean="0"/>
              <a:t>İş süreçlerinin kısalması</a:t>
            </a:r>
          </a:p>
          <a:p>
            <a:pPr eaLnBrk="1" hangingPunct="1">
              <a:defRPr/>
            </a:pPr>
            <a:r>
              <a:rPr lang="tr-TR" sz="2400" dirty="0" smtClean="0"/>
              <a:t>Taleplerin gerçek zamanlı karşılanması</a:t>
            </a:r>
          </a:p>
          <a:p>
            <a:pPr eaLnBrk="1" hangingPunct="1">
              <a:defRPr/>
            </a:pPr>
            <a:r>
              <a:rPr lang="tr-TR" sz="2400" dirty="0" smtClean="0"/>
              <a:t>Mekan boyutunun değişmesi</a:t>
            </a:r>
          </a:p>
          <a:p>
            <a:pPr eaLnBrk="1" hangingPunct="1">
              <a:defRPr/>
            </a:pPr>
            <a:r>
              <a:rPr lang="tr-TR" sz="2400" dirty="0" smtClean="0"/>
              <a:t>Üretim faktörlerine yaratıcılığın, buluş yapmanın eklenmesi</a:t>
            </a:r>
          </a:p>
          <a:p>
            <a:pPr eaLnBrk="1" hangingPunct="1">
              <a:defRPr/>
            </a:pPr>
            <a:endParaRPr lang="tr-TR"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a:defRPr/>
            </a:pPr>
            <a:r>
              <a:rPr lang="tr-TR"/>
              <a:t>E ticaret ve Klasik Ticaret</a:t>
            </a:r>
          </a:p>
        </p:txBody>
      </p:sp>
      <p:sp>
        <p:nvSpPr>
          <p:cNvPr id="10245" name="Rectangle 5"/>
          <p:cNvSpPr>
            <a:spLocks noGrp="1" noChangeArrowheads="1"/>
          </p:cNvSpPr>
          <p:nvPr>
            <p:ph type="body" sz="half" idx="1"/>
          </p:nvPr>
        </p:nvSpPr>
        <p:spPr/>
        <p:txBody>
          <a:bodyPr/>
          <a:lstStyle/>
          <a:p>
            <a:pPr>
              <a:defRPr/>
            </a:pPr>
            <a:r>
              <a:rPr lang="tr-TR"/>
              <a:t>İletişim iki yönlü</a:t>
            </a:r>
          </a:p>
          <a:p>
            <a:pPr>
              <a:defRPr/>
            </a:pPr>
            <a:r>
              <a:rPr lang="tr-TR"/>
              <a:t>Geri besleme kolay</a:t>
            </a:r>
          </a:p>
          <a:p>
            <a:pPr>
              <a:defRPr/>
            </a:pPr>
            <a:r>
              <a:rPr lang="tr-TR"/>
              <a:t>İnteraktivite</a:t>
            </a:r>
          </a:p>
          <a:p>
            <a:pPr>
              <a:defRPr/>
            </a:pPr>
            <a:r>
              <a:rPr lang="tr-TR"/>
              <a:t>Teknolojik olarak yeni</a:t>
            </a:r>
          </a:p>
          <a:p>
            <a:pPr>
              <a:defRPr/>
            </a:pPr>
            <a:r>
              <a:rPr lang="tr-TR"/>
              <a:t>Müşteri merkezli</a:t>
            </a:r>
          </a:p>
          <a:p>
            <a:pPr>
              <a:defRPr/>
            </a:pPr>
            <a:endParaRPr lang="tr-TR"/>
          </a:p>
        </p:txBody>
      </p:sp>
      <p:sp>
        <p:nvSpPr>
          <p:cNvPr id="10246" name="Rectangle 6"/>
          <p:cNvSpPr>
            <a:spLocks noGrp="1" noChangeArrowheads="1"/>
          </p:cNvSpPr>
          <p:nvPr>
            <p:ph type="body" sz="half" idx="2"/>
          </p:nvPr>
        </p:nvSpPr>
        <p:spPr/>
        <p:txBody>
          <a:bodyPr/>
          <a:lstStyle/>
          <a:p>
            <a:pPr>
              <a:defRPr/>
            </a:pPr>
            <a:r>
              <a:rPr lang="tr-TR"/>
              <a:t>İletişim tek yönlü</a:t>
            </a:r>
          </a:p>
          <a:p>
            <a:pPr>
              <a:defRPr/>
            </a:pPr>
            <a:r>
              <a:rPr lang="tr-TR"/>
              <a:t>Geri besleme yok</a:t>
            </a:r>
          </a:p>
          <a:p>
            <a:pPr>
              <a:defRPr/>
            </a:pPr>
            <a:r>
              <a:rPr lang="tr-TR"/>
              <a:t>Tek yönlü baskı</a:t>
            </a:r>
          </a:p>
          <a:p>
            <a:pPr>
              <a:defRPr/>
            </a:pPr>
            <a:r>
              <a:rPr lang="tr-TR"/>
              <a:t>Teknolojisi değişmiyor</a:t>
            </a:r>
          </a:p>
          <a:p>
            <a:pPr>
              <a:defRPr/>
            </a:pPr>
            <a:r>
              <a:rPr lang="tr-TR"/>
              <a:t>Ürün ve hizmet merkezli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tr-TR"/>
              <a:t>Elektronik Ticaretin Farkı</a:t>
            </a:r>
          </a:p>
        </p:txBody>
      </p:sp>
      <p:sp>
        <p:nvSpPr>
          <p:cNvPr id="13315" name="Rectangle 3"/>
          <p:cNvSpPr>
            <a:spLocks noGrp="1" noChangeArrowheads="1"/>
          </p:cNvSpPr>
          <p:nvPr>
            <p:ph type="body" idx="1"/>
          </p:nvPr>
        </p:nvSpPr>
        <p:spPr/>
        <p:txBody>
          <a:bodyPr/>
          <a:lstStyle/>
          <a:p>
            <a:pPr>
              <a:lnSpc>
                <a:spcPct val="80000"/>
              </a:lnSpc>
              <a:defRPr/>
            </a:pPr>
            <a:r>
              <a:rPr lang="tr-TR" sz="2800"/>
              <a:t>İnteraktivite</a:t>
            </a:r>
          </a:p>
          <a:p>
            <a:pPr>
              <a:lnSpc>
                <a:spcPct val="80000"/>
              </a:lnSpc>
              <a:defRPr/>
            </a:pPr>
            <a:r>
              <a:rPr lang="tr-TR" sz="2800"/>
              <a:t>Müşteri-şirket ilişkisi değişimi, aktif müşteri, karşılıklılık</a:t>
            </a:r>
          </a:p>
          <a:p>
            <a:pPr>
              <a:lnSpc>
                <a:spcPct val="80000"/>
              </a:lnSpc>
              <a:defRPr/>
            </a:pPr>
            <a:r>
              <a:rPr lang="tr-TR" sz="2800"/>
              <a:t>Teknolojik araçlardan yararlanma</a:t>
            </a:r>
          </a:p>
          <a:p>
            <a:pPr>
              <a:lnSpc>
                <a:spcPct val="80000"/>
              </a:lnSpc>
              <a:defRPr/>
            </a:pPr>
            <a:r>
              <a:rPr lang="tr-TR" sz="2800"/>
              <a:t>İş süreçlerinin değişimi</a:t>
            </a:r>
          </a:p>
          <a:p>
            <a:pPr>
              <a:lnSpc>
                <a:spcPct val="80000"/>
              </a:lnSpc>
              <a:defRPr/>
            </a:pPr>
            <a:r>
              <a:rPr lang="tr-TR" sz="2800"/>
              <a:t>Outsourcing</a:t>
            </a:r>
          </a:p>
          <a:p>
            <a:pPr>
              <a:lnSpc>
                <a:spcPct val="80000"/>
              </a:lnSpc>
              <a:defRPr/>
            </a:pPr>
            <a:r>
              <a:rPr lang="tr-TR" sz="2800"/>
              <a:t>Benchmarking</a:t>
            </a:r>
          </a:p>
          <a:p>
            <a:pPr>
              <a:lnSpc>
                <a:spcPct val="80000"/>
              </a:lnSpc>
              <a:defRPr/>
            </a:pPr>
            <a:r>
              <a:rPr lang="tr-TR" sz="2800"/>
              <a:t>Stratejik işbirliği</a:t>
            </a:r>
          </a:p>
          <a:p>
            <a:pPr>
              <a:lnSpc>
                <a:spcPct val="80000"/>
              </a:lnSpc>
              <a:defRPr/>
            </a:pPr>
            <a:r>
              <a:rPr lang="tr-TR" sz="2800"/>
              <a:t>Değer zincirinde yeni yaklaşımlar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tr-TR" smtClean="0"/>
              <a:t>İnternet Öncesi</a:t>
            </a:r>
          </a:p>
        </p:txBody>
      </p:sp>
      <p:sp>
        <p:nvSpPr>
          <p:cNvPr id="8195" name="Rectangle 3"/>
          <p:cNvSpPr>
            <a:spLocks noGrp="1" noChangeArrowheads="1"/>
          </p:cNvSpPr>
          <p:nvPr>
            <p:ph type="body" idx="1"/>
          </p:nvPr>
        </p:nvSpPr>
        <p:spPr/>
        <p:txBody>
          <a:bodyPr/>
          <a:lstStyle/>
          <a:p>
            <a:pPr eaLnBrk="1" hangingPunct="1">
              <a:lnSpc>
                <a:spcPct val="90000"/>
              </a:lnSpc>
              <a:buFont typeface="Wingdings" pitchFamily="2" charset="2"/>
              <a:buNone/>
              <a:defRPr/>
            </a:pPr>
            <a:endParaRPr lang="tr-TR" b="1" smtClean="0"/>
          </a:p>
          <a:p>
            <a:pPr eaLnBrk="1" hangingPunct="1">
              <a:lnSpc>
                <a:spcPct val="90000"/>
              </a:lnSpc>
              <a:defRPr/>
            </a:pPr>
            <a:r>
              <a:rPr lang="tr-TR" smtClean="0"/>
              <a:t>Monolog </a:t>
            </a:r>
          </a:p>
          <a:p>
            <a:pPr eaLnBrk="1" hangingPunct="1">
              <a:lnSpc>
                <a:spcPct val="90000"/>
              </a:lnSpc>
              <a:defRPr/>
            </a:pPr>
            <a:r>
              <a:rPr lang="tr-TR" smtClean="0"/>
              <a:t>Tek yönlü fonksiyon </a:t>
            </a:r>
          </a:p>
          <a:p>
            <a:pPr eaLnBrk="1" hangingPunct="1">
              <a:lnSpc>
                <a:spcPct val="90000"/>
              </a:lnSpc>
              <a:defRPr/>
            </a:pPr>
            <a:r>
              <a:rPr lang="tr-TR" smtClean="0"/>
              <a:t>Kitlesel iletişim </a:t>
            </a:r>
          </a:p>
          <a:p>
            <a:pPr eaLnBrk="1" hangingPunct="1">
              <a:lnSpc>
                <a:spcPct val="90000"/>
              </a:lnSpc>
              <a:defRPr/>
            </a:pPr>
            <a:r>
              <a:rPr lang="tr-TR" smtClean="0"/>
              <a:t>Statik </a:t>
            </a:r>
          </a:p>
          <a:p>
            <a:pPr eaLnBrk="1" hangingPunct="1">
              <a:lnSpc>
                <a:spcPct val="90000"/>
              </a:lnSpc>
              <a:defRPr/>
            </a:pPr>
            <a:r>
              <a:rPr lang="tr-TR" smtClean="0"/>
              <a:t>Müşteriler arasında iletişim yok </a:t>
            </a:r>
          </a:p>
          <a:p>
            <a:pPr eaLnBrk="1" hangingPunct="1">
              <a:lnSpc>
                <a:spcPct val="90000"/>
              </a:lnSpc>
              <a:defRPr/>
            </a:pPr>
            <a:r>
              <a:rPr lang="tr-TR" smtClean="0"/>
              <a:t>Müşterileri tanımlamak zor </a:t>
            </a:r>
          </a:p>
          <a:p>
            <a:pPr eaLnBrk="1" hangingPunct="1">
              <a:lnSpc>
                <a:spcPct val="90000"/>
              </a:lnSpc>
              <a:defRPr/>
            </a:pPr>
            <a:r>
              <a:rPr lang="tr-TR" smtClean="0"/>
              <a:t>Müşteri yönetimi zor</a:t>
            </a:r>
          </a:p>
          <a:p>
            <a:pPr eaLnBrk="1" hangingPunct="1">
              <a:lnSpc>
                <a:spcPct val="90000"/>
              </a:lnSpc>
              <a:buFont typeface="Wingdings" pitchFamily="2" charset="2"/>
              <a:buNone/>
              <a:defRPr/>
            </a:pPr>
            <a:endParaRPr lang="tr-TR" smtClean="0"/>
          </a:p>
          <a:p>
            <a:pPr eaLnBrk="1" hangingPunct="1">
              <a:lnSpc>
                <a:spcPct val="90000"/>
              </a:lnSpc>
              <a:defRPr/>
            </a:pPr>
            <a:endParaRPr lang="tr-TR"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sz="4000" dirty="0" smtClean="0"/>
              <a:t>İnternet Sonrası</a:t>
            </a:r>
            <a:br>
              <a:rPr lang="tr-TR" sz="4000" dirty="0" smtClean="0"/>
            </a:br>
            <a:endParaRPr lang="tr-TR" sz="4000" dirty="0" smtClean="0"/>
          </a:p>
        </p:txBody>
      </p:sp>
      <p:sp>
        <p:nvSpPr>
          <p:cNvPr id="9219" name="Rectangle 3"/>
          <p:cNvSpPr>
            <a:spLocks noGrp="1" noChangeArrowheads="1"/>
          </p:cNvSpPr>
          <p:nvPr>
            <p:ph type="body" idx="1"/>
          </p:nvPr>
        </p:nvSpPr>
        <p:spPr/>
        <p:txBody>
          <a:bodyPr/>
          <a:lstStyle/>
          <a:p>
            <a:pPr eaLnBrk="1" hangingPunct="1">
              <a:lnSpc>
                <a:spcPct val="90000"/>
              </a:lnSpc>
              <a:defRPr/>
            </a:pPr>
            <a:r>
              <a:rPr lang="tr-TR" dirty="0" smtClean="0"/>
              <a:t>Diyalog </a:t>
            </a:r>
          </a:p>
          <a:p>
            <a:pPr eaLnBrk="1" hangingPunct="1">
              <a:lnSpc>
                <a:spcPct val="90000"/>
              </a:lnSpc>
              <a:defRPr/>
            </a:pPr>
            <a:r>
              <a:rPr lang="tr-TR" dirty="0" smtClean="0"/>
              <a:t>Kişiye özel pazarlama </a:t>
            </a:r>
          </a:p>
          <a:p>
            <a:pPr eaLnBrk="1" hangingPunct="1">
              <a:lnSpc>
                <a:spcPct val="90000"/>
              </a:lnSpc>
              <a:defRPr/>
            </a:pPr>
            <a:r>
              <a:rPr lang="tr-TR" dirty="0" smtClean="0"/>
              <a:t>Gerçek zamanlı </a:t>
            </a:r>
          </a:p>
          <a:p>
            <a:pPr eaLnBrk="1" hangingPunct="1">
              <a:lnSpc>
                <a:spcPct val="90000"/>
              </a:lnSpc>
              <a:defRPr/>
            </a:pPr>
            <a:r>
              <a:rPr lang="tr-TR" dirty="0" smtClean="0"/>
              <a:t>Dinamik </a:t>
            </a:r>
          </a:p>
          <a:p>
            <a:pPr eaLnBrk="1" hangingPunct="1">
              <a:lnSpc>
                <a:spcPct val="90000"/>
              </a:lnSpc>
              <a:defRPr/>
            </a:pPr>
            <a:r>
              <a:rPr lang="tr-TR" dirty="0" smtClean="0"/>
              <a:t>Ortaklaşa katılım </a:t>
            </a:r>
          </a:p>
          <a:p>
            <a:pPr eaLnBrk="1" hangingPunct="1">
              <a:lnSpc>
                <a:spcPct val="90000"/>
              </a:lnSpc>
              <a:defRPr/>
            </a:pPr>
            <a:r>
              <a:rPr lang="tr-TR" dirty="0" smtClean="0"/>
              <a:t>Pazar bölümlere ayrılmış </a:t>
            </a:r>
          </a:p>
          <a:p>
            <a:pPr eaLnBrk="1" hangingPunct="1">
              <a:lnSpc>
                <a:spcPct val="90000"/>
              </a:lnSpc>
              <a:defRPr/>
            </a:pPr>
            <a:r>
              <a:rPr lang="tr-TR" dirty="0" smtClean="0"/>
              <a:t>Yoğun müşteri iletişimi </a:t>
            </a:r>
          </a:p>
          <a:p>
            <a:pPr eaLnBrk="1" hangingPunct="1">
              <a:lnSpc>
                <a:spcPct val="90000"/>
              </a:lnSpc>
              <a:defRPr/>
            </a:pPr>
            <a:r>
              <a:rPr lang="tr-TR" dirty="0" smtClean="0"/>
              <a:t>Daha fazla müşteri  verisi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tr-TR" smtClean="0"/>
              <a:t>Soru</a:t>
            </a:r>
          </a:p>
        </p:txBody>
      </p:sp>
      <p:sp>
        <p:nvSpPr>
          <p:cNvPr id="1024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tr-TR" dirty="0" smtClean="0"/>
              <a:t>	</a:t>
            </a:r>
          </a:p>
          <a:p>
            <a:pPr eaLnBrk="1" hangingPunct="1">
              <a:lnSpc>
                <a:spcPct val="90000"/>
              </a:lnSpc>
              <a:buFont typeface="Wingdings" pitchFamily="2" charset="2"/>
              <a:buNone/>
              <a:defRPr/>
            </a:pPr>
            <a:r>
              <a:rPr lang="tr-TR" dirty="0" smtClean="0"/>
              <a:t>	</a:t>
            </a:r>
            <a:r>
              <a:rPr lang="tr-TR" dirty="0" err="1" smtClean="0">
                <a:latin typeface="Times New Roman" pitchFamily="18" charset="0"/>
              </a:rPr>
              <a:t>Rekabetci</a:t>
            </a:r>
            <a:r>
              <a:rPr lang="tr-TR" dirty="0" smtClean="0">
                <a:latin typeface="Times New Roman" pitchFamily="18" charset="0"/>
              </a:rPr>
              <a:t> Avantaj (</a:t>
            </a:r>
            <a:r>
              <a:rPr lang="tr-TR" dirty="0" err="1" smtClean="0">
                <a:latin typeface="Times New Roman" pitchFamily="18" charset="0"/>
              </a:rPr>
              <a:t>Competitive</a:t>
            </a:r>
            <a:r>
              <a:rPr lang="tr-TR" dirty="0" smtClean="0">
                <a:latin typeface="Times New Roman" pitchFamily="18" charset="0"/>
              </a:rPr>
              <a:t> </a:t>
            </a:r>
            <a:r>
              <a:rPr lang="tr-TR" dirty="0" err="1" smtClean="0">
                <a:latin typeface="Times New Roman" pitchFamily="18" charset="0"/>
              </a:rPr>
              <a:t>Advantage</a:t>
            </a:r>
            <a:r>
              <a:rPr lang="tr-TR" dirty="0" smtClean="0">
                <a:latin typeface="Times New Roman" pitchFamily="18" charset="0"/>
              </a:rPr>
              <a:t>) nedir? Herhangi bir işletmeyi örnek göstererek açıklayınız.</a:t>
            </a:r>
          </a:p>
          <a:p>
            <a:pPr eaLnBrk="1" hangingPunct="1">
              <a:lnSpc>
                <a:spcPct val="90000"/>
              </a:lnSpc>
              <a:buFont typeface="Wingdings" pitchFamily="2" charset="2"/>
              <a:buNone/>
              <a:defRPr/>
            </a:pPr>
            <a:endParaRPr lang="tr-TR" dirty="0" smtClean="0">
              <a:latin typeface="Times New Roman" pitchFamily="18" charset="0"/>
            </a:endParaRPr>
          </a:p>
          <a:p>
            <a:pPr eaLnBrk="1" hangingPunct="1">
              <a:lnSpc>
                <a:spcPct val="90000"/>
              </a:lnSpc>
              <a:buFont typeface="Wingdings" pitchFamily="2" charset="2"/>
              <a:buNone/>
              <a:defRPr/>
            </a:pPr>
            <a:r>
              <a:rPr lang="tr-TR" dirty="0" smtClean="0">
                <a:latin typeface="Times New Roman" pitchFamily="18" charset="0"/>
              </a:rPr>
              <a:t>	</a:t>
            </a:r>
            <a:r>
              <a:rPr lang="tr-TR" dirty="0" err="1" smtClean="0">
                <a:latin typeface="Times New Roman" pitchFamily="18" charset="0"/>
              </a:rPr>
              <a:t>Porter’a</a:t>
            </a:r>
            <a:r>
              <a:rPr lang="tr-TR" dirty="0" smtClean="0">
                <a:latin typeface="Times New Roman" pitchFamily="18" charset="0"/>
              </a:rPr>
              <a:t> göre Internet, rekabeti oluşturan unsurları sizce nasıl etkiledi?</a:t>
            </a:r>
          </a:p>
          <a:p>
            <a:pPr eaLnBrk="1" hangingPunct="1">
              <a:lnSpc>
                <a:spcPct val="90000"/>
              </a:lnSpc>
              <a:buFont typeface="Wingdings" pitchFamily="2" charset="2"/>
              <a:buNone/>
              <a:defRPr/>
            </a:pPr>
            <a:endParaRPr lang="tr-TR" dirty="0" smtClean="0">
              <a:latin typeface="Times New Roman" pitchFamily="18" charset="0"/>
            </a:endParaRPr>
          </a:p>
          <a:p>
            <a:pPr eaLnBrk="1" hangingPunct="1">
              <a:lnSpc>
                <a:spcPct val="90000"/>
              </a:lnSpc>
              <a:buFont typeface="Wingdings" pitchFamily="2" charset="2"/>
              <a:buNone/>
              <a:defRPr/>
            </a:pPr>
            <a:r>
              <a:rPr lang="tr-TR" dirty="0" smtClean="0">
                <a:latin typeface="Times New Roman" pitchFamily="18"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noFill/>
        </p:spPr>
        <p:txBody>
          <a:bodyPr/>
          <a:lstStyle/>
          <a:p>
            <a:r>
              <a:rPr lang="tr-TR" smtClean="0">
                <a:effectLst/>
              </a:rPr>
              <a:t>.</a:t>
            </a:r>
          </a:p>
        </p:txBody>
      </p:sp>
      <p:sp>
        <p:nvSpPr>
          <p:cNvPr id="53251" name="Rectangle 3"/>
          <p:cNvSpPr>
            <a:spLocks noGrp="1" noChangeArrowheads="1"/>
          </p:cNvSpPr>
          <p:nvPr>
            <p:ph type="body" idx="1"/>
          </p:nvPr>
        </p:nvSpPr>
        <p:spPr>
          <a:noFill/>
        </p:spPr>
        <p:txBody>
          <a:bodyPr/>
          <a:lstStyle/>
          <a:p>
            <a:pPr>
              <a:buFont typeface="Wingdings" pitchFamily="2" charset="2"/>
              <a:buNone/>
            </a:pPr>
            <a:r>
              <a:rPr lang="tr-TR" smtClean="0">
                <a:effectLst/>
              </a:rPr>
              <a:t>.</a:t>
            </a:r>
          </a:p>
        </p:txBody>
      </p:sp>
      <p:pic>
        <p:nvPicPr>
          <p:cNvPr id="53252" name="Picture 4" descr="str_te1"/>
          <p:cNvPicPr>
            <a:picLocks noChangeAspect="1" noChangeArrowheads="1"/>
          </p:cNvPicPr>
          <p:nvPr/>
        </p:nvPicPr>
        <p:blipFill>
          <a:blip r:embed="rId2"/>
          <a:srcRect/>
          <a:stretch>
            <a:fillRect/>
          </a:stretch>
        </p:blipFill>
        <p:spPr bwMode="auto">
          <a:xfrm>
            <a:off x="395288" y="404813"/>
            <a:ext cx="8459787" cy="5816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357188"/>
            <a:ext cx="8229600" cy="1143001"/>
          </a:xfrm>
        </p:spPr>
        <p:txBody>
          <a:bodyPr/>
          <a:lstStyle/>
          <a:p>
            <a:pPr>
              <a:defRPr/>
            </a:pPr>
            <a:r>
              <a:rPr lang="tr-TR" dirty="0" smtClean="0"/>
              <a:t>Araştırma Konuları</a:t>
            </a:r>
            <a:endParaRPr lang="tr-TR" dirty="0"/>
          </a:p>
        </p:txBody>
      </p:sp>
      <p:sp>
        <p:nvSpPr>
          <p:cNvPr id="3" name="2 İçerik Yer Tutucusu"/>
          <p:cNvSpPr>
            <a:spLocks noGrp="1"/>
          </p:cNvSpPr>
          <p:nvPr>
            <p:ph idx="1"/>
          </p:nvPr>
        </p:nvSpPr>
        <p:spPr>
          <a:xfrm>
            <a:off x="357188" y="428625"/>
            <a:ext cx="8229600" cy="4525963"/>
          </a:xfrm>
        </p:spPr>
        <p:txBody>
          <a:bodyPr/>
          <a:lstStyle/>
          <a:p>
            <a:pPr>
              <a:buFont typeface="Wingdings" pitchFamily="2" charset="2"/>
              <a:buNone/>
              <a:defRPr/>
            </a:pPr>
            <a:r>
              <a:rPr lang="tr-TR" dirty="0" smtClean="0"/>
              <a:t>	</a:t>
            </a:r>
          </a:p>
          <a:p>
            <a:pPr>
              <a:buFont typeface="Wingdings" pitchFamily="2" charset="2"/>
              <a:buNone/>
              <a:defRPr/>
            </a:pPr>
            <a:r>
              <a:rPr lang="tr-TR" sz="2800" dirty="0" smtClean="0"/>
              <a:t>	Benchmarking, dünyadaki başarılı e ticaret modelleri ile kıyaslama</a:t>
            </a:r>
          </a:p>
          <a:p>
            <a:pPr>
              <a:buFont typeface="Wingdings" pitchFamily="2" charset="2"/>
              <a:buNone/>
              <a:defRPr/>
            </a:pPr>
            <a:r>
              <a:rPr lang="tr-TR" sz="2800" dirty="0" smtClean="0"/>
              <a:t>	İnternet perakendeciliğinde finansman</a:t>
            </a:r>
          </a:p>
          <a:p>
            <a:pPr>
              <a:buFont typeface="Wingdings" pitchFamily="2" charset="2"/>
              <a:buNone/>
              <a:defRPr/>
            </a:pPr>
            <a:r>
              <a:rPr lang="tr-TR" sz="2800" dirty="0" smtClean="0"/>
              <a:t>	E Ticaret ve Girişimcilik</a:t>
            </a:r>
          </a:p>
          <a:p>
            <a:pPr>
              <a:buFont typeface="Wingdings" pitchFamily="2" charset="2"/>
              <a:buNone/>
              <a:defRPr/>
            </a:pPr>
            <a:r>
              <a:rPr lang="tr-TR" sz="2800" dirty="0" smtClean="0"/>
              <a:t>	Sosyal Medyanın Etkisi, Kullanılması, Örnekler</a:t>
            </a:r>
          </a:p>
          <a:p>
            <a:pPr>
              <a:buFont typeface="Wingdings" pitchFamily="2" charset="2"/>
              <a:buNone/>
              <a:defRPr/>
            </a:pPr>
            <a:r>
              <a:rPr lang="tr-TR" sz="2800" dirty="0" smtClean="0"/>
              <a:t>	E Ticarette İş Modelleri (sektörde hangi açığı dolduruyor), B2B, B2C</a:t>
            </a:r>
          </a:p>
          <a:p>
            <a:pPr>
              <a:buFont typeface="Wingdings" pitchFamily="2" charset="2"/>
              <a:buNone/>
              <a:defRPr/>
            </a:pPr>
            <a:r>
              <a:rPr lang="tr-TR" sz="2800" dirty="0" smtClean="0"/>
              <a:t>	Mobil Ticaret</a:t>
            </a:r>
          </a:p>
          <a:p>
            <a:pPr>
              <a:buFont typeface="Wingdings" pitchFamily="2" charset="2"/>
              <a:buNone/>
              <a:defRPr/>
            </a:pPr>
            <a:r>
              <a:rPr lang="tr-TR" sz="2800" dirty="0" smtClean="0"/>
              <a:t>	Özel Alışveriş Kulüpleri</a:t>
            </a:r>
          </a:p>
          <a:p>
            <a:pPr>
              <a:buFont typeface="Wingdings" pitchFamily="2" charset="2"/>
              <a:buNone/>
              <a:defRPr/>
            </a:pPr>
            <a:r>
              <a:rPr lang="tr-TR" sz="2800" dirty="0" smtClean="0"/>
              <a:t>	Online Marka Yaratma Süreci</a:t>
            </a:r>
          </a:p>
          <a:p>
            <a:pPr>
              <a:buFont typeface="Wingdings" pitchFamily="2" charset="2"/>
              <a:buNone/>
              <a:defRPr/>
            </a:pPr>
            <a:r>
              <a:rPr lang="tr-TR" sz="2800" dirty="0" smtClean="0"/>
              <a:t>	Online Tüketici Davranışları</a:t>
            </a:r>
            <a:endParaRPr lang="tr-TR"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tr-TR" smtClean="0"/>
              <a:t>!</a:t>
            </a:r>
          </a:p>
        </p:txBody>
      </p:sp>
      <p:sp>
        <p:nvSpPr>
          <p:cNvPr id="1126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tr-TR" sz="2400" b="1" smtClean="0">
                <a:latin typeface="Times New Roman" pitchFamily="18" charset="0"/>
                <a:ea typeface="Verdana" pitchFamily="34" charset="0"/>
                <a:cs typeface="Times New Roman" pitchFamily="18" charset="0"/>
              </a:rPr>
              <a:t>	</a:t>
            </a:r>
            <a:r>
              <a:rPr lang="de-DE" sz="2400" b="1" smtClean="0">
                <a:latin typeface="Times New Roman" pitchFamily="18" charset="0"/>
                <a:ea typeface="Verdana" pitchFamily="34" charset="0"/>
                <a:cs typeface="Times New Roman" pitchFamily="18" charset="0"/>
              </a:rPr>
              <a:t>Bir firman</a:t>
            </a:r>
            <a:r>
              <a:rPr lang="tr-TR" sz="2400" b="1" smtClean="0">
                <a:latin typeface="Times New Roman" pitchFamily="18" charset="0"/>
                <a:ea typeface="Verdana" pitchFamily="34" charset="0"/>
                <a:cs typeface="Times New Roman" pitchFamily="18" charset="0"/>
              </a:rPr>
              <a:t>ı</a:t>
            </a:r>
            <a:r>
              <a:rPr lang="de-DE" sz="2400" b="1" smtClean="0">
                <a:latin typeface="Times New Roman" pitchFamily="18" charset="0"/>
                <a:ea typeface="Verdana" pitchFamily="34" charset="0"/>
                <a:cs typeface="Times New Roman" pitchFamily="18" charset="0"/>
              </a:rPr>
              <a:t>n rekabet</a:t>
            </a:r>
            <a:r>
              <a:rPr lang="tr-TR" sz="2400" b="1" smtClean="0">
                <a:latin typeface="Times New Roman" pitchFamily="18" charset="0"/>
                <a:ea typeface="Verdana" pitchFamily="34" charset="0"/>
                <a:cs typeface="Times New Roman" pitchFamily="18" charset="0"/>
              </a:rPr>
              <a:t>ç</a:t>
            </a:r>
            <a:r>
              <a:rPr lang="de-DE" sz="2400" b="1" smtClean="0">
                <a:latin typeface="Times New Roman" pitchFamily="18" charset="0"/>
                <a:ea typeface="Verdana" pitchFamily="34" charset="0"/>
                <a:cs typeface="Times New Roman" pitchFamily="18" charset="0"/>
              </a:rPr>
              <a:t>i avantajlar</a:t>
            </a:r>
            <a:r>
              <a:rPr lang="tr-TR" sz="2400" b="1" smtClean="0">
                <a:latin typeface="Times New Roman" pitchFamily="18" charset="0"/>
                <a:ea typeface="Verdana" pitchFamily="34" charset="0"/>
                <a:cs typeface="Times New Roman" pitchFamily="18" charset="0"/>
              </a:rPr>
              <a:t>ı</a:t>
            </a:r>
            <a:r>
              <a:rPr lang="de-DE" sz="2400" b="1" smtClean="0">
                <a:latin typeface="Times New Roman" pitchFamily="18" charset="0"/>
                <a:ea typeface="Verdana" pitchFamily="34" charset="0"/>
                <a:cs typeface="Times New Roman" pitchFamily="18" charset="0"/>
              </a:rPr>
              <a:t> mevcutsa daha y</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ksek kar oranlar</a:t>
            </a:r>
            <a:r>
              <a:rPr lang="tr-TR" sz="2400" b="1" smtClean="0">
                <a:latin typeface="Times New Roman" pitchFamily="18" charset="0"/>
                <a:ea typeface="Verdana" pitchFamily="34" charset="0"/>
                <a:cs typeface="Times New Roman" pitchFamily="18" charset="0"/>
              </a:rPr>
              <a:t>ı</a:t>
            </a:r>
            <a:r>
              <a:rPr lang="de-DE" sz="2400" b="1" smtClean="0">
                <a:latin typeface="Times New Roman" pitchFamily="18" charset="0"/>
                <a:ea typeface="Verdana" pitchFamily="34" charset="0"/>
                <a:cs typeface="Times New Roman" pitchFamily="18" charset="0"/>
              </a:rPr>
              <a:t>na sahiptir ya</a:t>
            </a:r>
            <a:r>
              <a:rPr lang="tr-TR" sz="2400" b="1" smtClean="0">
                <a:latin typeface="Times New Roman" pitchFamily="18" charset="0"/>
                <a:ea typeface="Verdana" pitchFamily="34" charset="0"/>
                <a:cs typeface="Times New Roman" pitchFamily="18" charset="0"/>
              </a:rPr>
              <a:t> </a:t>
            </a:r>
            <a:r>
              <a:rPr lang="de-DE" sz="2400" b="1" smtClean="0">
                <a:latin typeface="Times New Roman" pitchFamily="18" charset="0"/>
                <a:ea typeface="Verdana" pitchFamily="34" charset="0"/>
                <a:cs typeface="Times New Roman" pitchFamily="18" charset="0"/>
              </a:rPr>
              <a:t>da kar elde etme potansiyeli fazlad</a:t>
            </a:r>
            <a:r>
              <a:rPr lang="tr-TR" sz="2400" b="1" smtClean="0">
                <a:latin typeface="Times New Roman" pitchFamily="18" charset="0"/>
                <a:ea typeface="Verdana" pitchFamily="34" charset="0"/>
                <a:cs typeface="Times New Roman" pitchFamily="18" charset="0"/>
              </a:rPr>
              <a:t>ı</a:t>
            </a:r>
            <a:r>
              <a:rPr lang="de-DE" sz="2400" b="1" smtClean="0">
                <a:latin typeface="Times New Roman" pitchFamily="18" charset="0"/>
                <a:ea typeface="Verdana" pitchFamily="34" charset="0"/>
                <a:cs typeface="Times New Roman" pitchFamily="18" charset="0"/>
              </a:rPr>
              <a:t>r. </a:t>
            </a:r>
            <a:endParaRPr lang="tr-TR" sz="2400" b="1" smtClean="0">
              <a:latin typeface="Times New Roman" pitchFamily="18" charset="0"/>
              <a:ea typeface="Verdana" pitchFamily="34" charset="0"/>
              <a:cs typeface="Times New Roman" pitchFamily="18" charset="0"/>
            </a:endParaRPr>
          </a:p>
          <a:p>
            <a:pPr eaLnBrk="1" hangingPunct="1">
              <a:lnSpc>
                <a:spcPct val="90000"/>
              </a:lnSpc>
              <a:defRPr/>
            </a:pPr>
            <a:endParaRPr lang="tr-TR" sz="2400" b="1" smtClean="0">
              <a:latin typeface="Times New Roman" pitchFamily="18" charset="0"/>
              <a:ea typeface="Verdana" pitchFamily="34" charset="0"/>
              <a:cs typeface="Times New Roman" pitchFamily="18" charset="0"/>
            </a:endParaRPr>
          </a:p>
          <a:p>
            <a:pPr eaLnBrk="1" hangingPunct="1">
              <a:lnSpc>
                <a:spcPct val="90000"/>
              </a:lnSpc>
              <a:buFont typeface="Wingdings" pitchFamily="2" charset="2"/>
              <a:buNone/>
              <a:defRPr/>
            </a:pPr>
            <a:r>
              <a:rPr lang="tr-TR" sz="2400" b="1" smtClean="0">
                <a:latin typeface="Times New Roman" pitchFamily="18" charset="0"/>
                <a:ea typeface="Verdana" pitchFamily="34" charset="0"/>
                <a:cs typeface="Times New Roman" pitchFamily="18" charset="0"/>
              </a:rPr>
              <a:t>	</a:t>
            </a:r>
            <a:r>
              <a:rPr lang="de-DE" sz="2400" b="1" smtClean="0">
                <a:latin typeface="Times New Roman" pitchFamily="18" charset="0"/>
                <a:ea typeface="Verdana" pitchFamily="34" charset="0"/>
                <a:cs typeface="Times New Roman" pitchFamily="18" charset="0"/>
              </a:rPr>
              <a:t>Rekabet</a:t>
            </a:r>
            <a:r>
              <a:rPr lang="tr-TR" sz="2400" b="1" smtClean="0">
                <a:latin typeface="Times New Roman" pitchFamily="18" charset="0"/>
                <a:ea typeface="Verdana" pitchFamily="34" charset="0"/>
                <a:cs typeface="Times New Roman" pitchFamily="18" charset="0"/>
              </a:rPr>
              <a:t>ç</a:t>
            </a:r>
            <a:r>
              <a:rPr lang="de-DE" sz="2400" b="1" smtClean="0">
                <a:latin typeface="Times New Roman" pitchFamily="18" charset="0"/>
                <a:ea typeface="Verdana" pitchFamily="34" charset="0"/>
                <a:cs typeface="Times New Roman" pitchFamily="18" charset="0"/>
              </a:rPr>
              <a:t>i avantaj</a:t>
            </a:r>
            <a:r>
              <a:rPr lang="tr-TR" sz="2400" b="1" smtClean="0">
                <a:latin typeface="Times New Roman" pitchFamily="18" charset="0"/>
                <a:ea typeface="Verdana" pitchFamily="34" charset="0"/>
                <a:cs typeface="Times New Roman" pitchFamily="18" charset="0"/>
              </a:rPr>
              <a:t>ı</a:t>
            </a:r>
            <a:r>
              <a:rPr lang="de-DE" sz="2400" b="1" smtClean="0">
                <a:latin typeface="Times New Roman" pitchFamily="18" charset="0"/>
                <a:ea typeface="Verdana" pitchFamily="34" charset="0"/>
                <a:cs typeface="Times New Roman" pitchFamily="18" charset="0"/>
              </a:rPr>
              <a:t>n sa</a:t>
            </a:r>
            <a:r>
              <a:rPr lang="tr-TR" sz="2400" b="1" smtClean="0">
                <a:latin typeface="Times New Roman" pitchFamily="18" charset="0"/>
                <a:ea typeface="Verdana" pitchFamily="34" charset="0"/>
                <a:cs typeface="Times New Roman" pitchFamily="18" charset="0"/>
              </a:rPr>
              <a:t>ğ</a:t>
            </a:r>
            <a:r>
              <a:rPr lang="de-DE" sz="2400" b="1" smtClean="0">
                <a:latin typeface="Times New Roman" pitchFamily="18" charset="0"/>
                <a:ea typeface="Verdana" pitchFamily="34" charset="0"/>
                <a:cs typeface="Times New Roman" pitchFamily="18" charset="0"/>
              </a:rPr>
              <a:t>lan</a:t>
            </a:r>
            <a:r>
              <a:rPr lang="tr-TR" sz="2400" b="1" smtClean="0">
                <a:latin typeface="Times New Roman" pitchFamily="18" charset="0"/>
                <a:ea typeface="Verdana" pitchFamily="34" charset="0"/>
                <a:cs typeface="Times New Roman" pitchFamily="18" charset="0"/>
              </a:rPr>
              <a:t>ı</a:t>
            </a:r>
            <a:r>
              <a:rPr lang="de-DE" sz="2400" b="1" smtClean="0">
                <a:latin typeface="Times New Roman" pitchFamily="18" charset="0"/>
                <a:ea typeface="Verdana" pitchFamily="34" charset="0"/>
                <a:cs typeface="Times New Roman" pitchFamily="18" charset="0"/>
              </a:rPr>
              <a:t>p s</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rd</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r</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lebilmesinde i</a:t>
            </a:r>
            <a:r>
              <a:rPr lang="tr-TR" sz="2400" b="1" smtClean="0">
                <a:latin typeface="Times New Roman" pitchFamily="18" charset="0"/>
                <a:ea typeface="Verdana" pitchFamily="34" charset="0"/>
                <a:cs typeface="Times New Roman" pitchFamily="18" charset="0"/>
              </a:rPr>
              <a:t>ş</a:t>
            </a:r>
            <a:r>
              <a:rPr lang="de-DE" sz="2400" b="1" smtClean="0">
                <a:latin typeface="Times New Roman" pitchFamily="18" charset="0"/>
                <a:ea typeface="Verdana" pitchFamily="34" charset="0"/>
                <a:cs typeface="Times New Roman" pitchFamily="18" charset="0"/>
              </a:rPr>
              <a:t>letme y</a:t>
            </a:r>
            <a:r>
              <a:rPr lang="tr-TR" sz="2400" b="1" smtClean="0">
                <a:latin typeface="Times New Roman" pitchFamily="18" charset="0"/>
                <a:ea typeface="Verdana" pitchFamily="34" charset="0"/>
                <a:cs typeface="Times New Roman" pitchFamily="18" charset="0"/>
              </a:rPr>
              <a:t>ö</a:t>
            </a:r>
            <a:r>
              <a:rPr lang="de-DE" sz="2400" b="1" smtClean="0">
                <a:latin typeface="Times New Roman" pitchFamily="18" charset="0"/>
                <a:ea typeface="Verdana" pitchFamily="34" charset="0"/>
                <a:cs typeface="Times New Roman" pitchFamily="18" charset="0"/>
              </a:rPr>
              <a:t>netiminin ro</a:t>
            </a:r>
            <a:r>
              <a:rPr lang="tr-TR" sz="2400" b="1" smtClean="0">
                <a:latin typeface="Times New Roman" pitchFamily="18" charset="0"/>
                <a:ea typeface="Verdana" pitchFamily="34" charset="0"/>
                <a:cs typeface="Times New Roman" pitchFamily="18" charset="0"/>
              </a:rPr>
              <a:t>lü</a:t>
            </a:r>
            <a:r>
              <a:rPr lang="de-DE" sz="2400" b="1" smtClean="0">
                <a:latin typeface="Times New Roman" pitchFamily="18" charset="0"/>
                <a:ea typeface="Verdana" pitchFamily="34" charset="0"/>
                <a:cs typeface="Times New Roman" pitchFamily="18" charset="0"/>
              </a:rPr>
              <a:t> b</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y</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kt</a:t>
            </a:r>
            <a:r>
              <a:rPr lang="tr-TR" sz="2400" b="1" smtClean="0">
                <a:latin typeface="Times New Roman" pitchFamily="18" charset="0"/>
                <a:ea typeface="Verdana" pitchFamily="34" charset="0"/>
                <a:cs typeface="Times New Roman" pitchFamily="18" charset="0"/>
              </a:rPr>
              <a:t>ü</a:t>
            </a:r>
            <a:r>
              <a:rPr lang="de-DE" sz="2400" b="1" smtClean="0">
                <a:latin typeface="Times New Roman" pitchFamily="18" charset="0"/>
                <a:ea typeface="Verdana" pitchFamily="34" charset="0"/>
                <a:cs typeface="Times New Roman" pitchFamily="18" charset="0"/>
              </a:rPr>
              <a:t>r.</a:t>
            </a:r>
            <a:r>
              <a:rPr lang="de-DE" sz="2400" smtClean="0">
                <a:latin typeface="Times New Roman" pitchFamily="18" charset="0"/>
                <a:ea typeface="Verdana" pitchFamily="34" charset="0"/>
                <a:cs typeface="Times New Roman" pitchFamily="18" charset="0"/>
              </a:rPr>
              <a:t> </a:t>
            </a:r>
            <a:r>
              <a:rPr lang="tr-TR" sz="2400" b="1" smtClean="0">
                <a:latin typeface="Times New Roman" pitchFamily="18" charset="0"/>
                <a:ea typeface="Verdana" pitchFamily="34" charset="0"/>
                <a:cs typeface="Times New Roman" pitchFamily="18" charset="0"/>
              </a:rPr>
              <a:t>İş</a:t>
            </a:r>
            <a:r>
              <a:rPr lang="en-US" sz="2400" b="1" smtClean="0">
                <a:latin typeface="Times New Roman" pitchFamily="18" charset="0"/>
                <a:ea typeface="Verdana" pitchFamily="34" charset="0"/>
                <a:cs typeface="Times New Roman" pitchFamily="18" charset="0"/>
              </a:rPr>
              <a:t>letmenin organizasyon k</a:t>
            </a:r>
            <a:r>
              <a:rPr lang="tr-TR" sz="2400" b="1" smtClean="0">
                <a:latin typeface="Times New Roman" pitchFamily="18" charset="0"/>
                <a:ea typeface="Verdana" pitchFamily="34" charset="0"/>
                <a:cs typeface="Times New Roman" pitchFamily="18" charset="0"/>
              </a:rPr>
              <a:t>ü</a:t>
            </a:r>
            <a:r>
              <a:rPr lang="en-US" sz="2400" b="1" smtClean="0">
                <a:latin typeface="Times New Roman" pitchFamily="18" charset="0"/>
                <a:ea typeface="Verdana" pitchFamily="34" charset="0"/>
                <a:cs typeface="Times New Roman" pitchFamily="18" charset="0"/>
              </a:rPr>
              <a:t>lt</a:t>
            </a:r>
            <a:r>
              <a:rPr lang="tr-TR" sz="2400" b="1" smtClean="0">
                <a:latin typeface="Times New Roman" pitchFamily="18" charset="0"/>
                <a:ea typeface="Verdana" pitchFamily="34" charset="0"/>
                <a:cs typeface="Times New Roman" pitchFamily="18" charset="0"/>
              </a:rPr>
              <a:t>ü</a:t>
            </a:r>
            <a:r>
              <a:rPr lang="en-US" sz="2400" b="1" smtClean="0">
                <a:latin typeface="Times New Roman" pitchFamily="18" charset="0"/>
                <a:ea typeface="Verdana" pitchFamily="34" charset="0"/>
                <a:cs typeface="Times New Roman" pitchFamily="18" charset="0"/>
              </a:rPr>
              <a:t>r</a:t>
            </a:r>
            <a:r>
              <a:rPr lang="tr-TR" sz="2400" b="1" smtClean="0">
                <a:latin typeface="Times New Roman" pitchFamily="18" charset="0"/>
                <a:ea typeface="Verdana" pitchFamily="34" charset="0"/>
                <a:cs typeface="Times New Roman" pitchFamily="18" charset="0"/>
              </a:rPr>
              <a:t>ü</a:t>
            </a:r>
            <a:r>
              <a:rPr lang="en-US" sz="2400" b="1" smtClean="0">
                <a:latin typeface="Times New Roman" pitchFamily="18" charset="0"/>
                <a:ea typeface="Verdana" pitchFamily="34" charset="0"/>
                <a:cs typeface="Times New Roman" pitchFamily="18" charset="0"/>
              </a:rPr>
              <a:t>n</a:t>
            </a:r>
            <a:r>
              <a:rPr lang="tr-TR" sz="2400" b="1" smtClean="0">
                <a:latin typeface="Times New Roman" pitchFamily="18" charset="0"/>
                <a:ea typeface="Verdana" pitchFamily="34" charset="0"/>
                <a:cs typeface="Times New Roman" pitchFamily="18" charset="0"/>
              </a:rPr>
              <a:t>ü</a:t>
            </a:r>
            <a:r>
              <a:rPr lang="en-US" sz="2400" b="1" smtClean="0">
                <a:latin typeface="Times New Roman" pitchFamily="18" charset="0"/>
                <a:ea typeface="Verdana" pitchFamily="34" charset="0"/>
                <a:cs typeface="Times New Roman" pitchFamily="18" charset="0"/>
              </a:rPr>
              <a:t>n, kaynaklar</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 be</a:t>
            </a:r>
            <a:r>
              <a:rPr lang="tr-TR" sz="2400" b="1" smtClean="0">
                <a:latin typeface="Times New Roman" pitchFamily="18" charset="0"/>
                <a:ea typeface="Verdana" pitchFamily="34" charset="0"/>
                <a:cs typeface="Times New Roman" pitchFamily="18" charset="0"/>
              </a:rPr>
              <a:t>ş</a:t>
            </a:r>
            <a:r>
              <a:rPr lang="en-US" sz="2400" b="1" smtClean="0">
                <a:latin typeface="Times New Roman" pitchFamily="18" charset="0"/>
                <a:ea typeface="Verdana" pitchFamily="34" charset="0"/>
                <a:cs typeface="Times New Roman" pitchFamily="18" charset="0"/>
              </a:rPr>
              <a:t>eri sermayesinin, arast</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rma ve gelistirme </a:t>
            </a:r>
            <a:r>
              <a:rPr lang="tr-TR" sz="2400" b="1" smtClean="0">
                <a:latin typeface="Times New Roman" pitchFamily="18" charset="0"/>
                <a:ea typeface="Verdana" pitchFamily="34" charset="0"/>
                <a:cs typeface="Times New Roman" pitchFamily="18" charset="0"/>
              </a:rPr>
              <a:t>ç</a:t>
            </a:r>
            <a:r>
              <a:rPr lang="en-US" sz="2400" b="1" smtClean="0">
                <a:latin typeface="Times New Roman" pitchFamily="18" charset="0"/>
                <a:ea typeface="Verdana" pitchFamily="34" charset="0"/>
                <a:cs typeface="Times New Roman" pitchFamily="18" charset="0"/>
              </a:rPr>
              <a:t>abalar</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 ve teknolojik imkanlar</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 iyi olmas</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 gerekir. JIT uretim metodu, aninda uretim sistemi, Toyota’nin rekabetci avantajlar</a:t>
            </a:r>
            <a:r>
              <a:rPr lang="tr-TR" sz="2400" b="1" smtClean="0">
                <a:latin typeface="Times New Roman" pitchFamily="18" charset="0"/>
                <a:ea typeface="Verdana" pitchFamily="34" charset="0"/>
                <a:cs typeface="Times New Roman" pitchFamily="18" charset="0"/>
              </a:rPr>
              <a:t>ı</a:t>
            </a:r>
            <a:r>
              <a:rPr lang="en-US" sz="2400" b="1" smtClean="0">
                <a:latin typeface="Times New Roman" pitchFamily="18" charset="0"/>
                <a:ea typeface="Verdana" pitchFamily="34" charset="0"/>
                <a:cs typeface="Times New Roman" pitchFamily="18" charset="0"/>
              </a:rPr>
              <a:t>ndan bir tanesidir.</a:t>
            </a:r>
            <a:endParaRPr lang="tr-TR" sz="2400" b="1" smtClean="0">
              <a:latin typeface="Times New Roman" pitchFamily="18" charset="0"/>
              <a:ea typeface="Verdana" pitchFamily="34"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et2"/>
          <p:cNvPicPr>
            <a:picLocks noChangeAspect="1" noChangeArrowheads="1"/>
          </p:cNvPicPr>
          <p:nvPr/>
        </p:nvPicPr>
        <p:blipFill>
          <a:blip r:embed="rId2"/>
          <a:srcRect/>
          <a:stretch>
            <a:fillRect/>
          </a:stretch>
        </p:blipFill>
        <p:spPr bwMode="auto">
          <a:xfrm>
            <a:off x="2484438" y="4005263"/>
            <a:ext cx="3886200" cy="2001837"/>
          </a:xfrm>
          <a:prstGeom prst="rect">
            <a:avLst/>
          </a:prstGeom>
          <a:noFill/>
          <a:ln w="9525">
            <a:noFill/>
            <a:miter lim="800000"/>
            <a:headEnd/>
            <a:tailEnd/>
          </a:ln>
        </p:spPr>
      </p:pic>
      <p:sp>
        <p:nvSpPr>
          <p:cNvPr id="80899" name="Rectangle 3"/>
          <p:cNvSpPr>
            <a:spLocks noChangeArrowheads="1"/>
          </p:cNvSpPr>
          <p:nvPr/>
        </p:nvSpPr>
        <p:spPr bwMode="auto">
          <a:xfrm>
            <a:off x="685800" y="381000"/>
            <a:ext cx="7696200" cy="1143000"/>
          </a:xfrm>
          <a:prstGeom prst="rect">
            <a:avLst/>
          </a:prstGeom>
          <a:noFill/>
          <a:ln w="9525">
            <a:noFill/>
            <a:miter lim="800000"/>
            <a:headEnd/>
            <a:tailEnd/>
          </a:ln>
          <a:effectLst/>
        </p:spPr>
        <p:txBody>
          <a:bodyPr anchor="ctr"/>
          <a:lstStyle/>
          <a:p>
            <a:pPr algn="ctr">
              <a:defRPr/>
            </a:pPr>
            <a:r>
              <a:rPr lang="tr-TR" sz="3600">
                <a:effectLst>
                  <a:outerShdw blurRad="38100" dist="38100" dir="2700000" algn="tl">
                    <a:srgbClr val="000000"/>
                  </a:outerShdw>
                </a:effectLst>
                <a:latin typeface="Tahoma" pitchFamily="34" charset="0"/>
              </a:rPr>
              <a:t>İntraNet, ExtraNet ve Özel Ağlar</a:t>
            </a:r>
            <a:endParaRPr lang="en-US" sz="3600">
              <a:effectLst>
                <a:outerShdw blurRad="38100" dist="38100" dir="2700000" algn="tl">
                  <a:srgbClr val="000000"/>
                </a:outerShdw>
              </a:effectLst>
              <a:latin typeface="Tahoma" pitchFamily="34" charset="0"/>
            </a:endParaRPr>
          </a:p>
        </p:txBody>
      </p:sp>
      <p:sp>
        <p:nvSpPr>
          <p:cNvPr id="55300" name="Text Box 4"/>
          <p:cNvSpPr txBox="1">
            <a:spLocks noChangeArrowheads="1"/>
          </p:cNvSpPr>
          <p:nvPr/>
        </p:nvSpPr>
        <p:spPr bwMode="auto">
          <a:xfrm>
            <a:off x="228600" y="1676400"/>
            <a:ext cx="8610600" cy="2216150"/>
          </a:xfrm>
          <a:prstGeom prst="rect">
            <a:avLst/>
          </a:prstGeom>
          <a:noFill/>
          <a:ln w="9525">
            <a:solidFill>
              <a:srgbClr val="FF0000"/>
            </a:solidFill>
            <a:miter lim="800000"/>
            <a:headEnd/>
            <a:tailEnd/>
          </a:ln>
        </p:spPr>
        <p:txBody>
          <a:bodyPr>
            <a:spAutoFit/>
          </a:bodyPr>
          <a:lstStyle/>
          <a:p>
            <a:pPr>
              <a:spcBef>
                <a:spcPct val="50000"/>
              </a:spcBef>
            </a:pPr>
            <a:r>
              <a:rPr lang="tr-TR" sz="2400">
                <a:solidFill>
                  <a:srgbClr val="FF0000"/>
                </a:solidFill>
                <a:latin typeface="Tahoma" pitchFamily="34" charset="0"/>
              </a:rPr>
              <a:t>İntraNet :</a:t>
            </a:r>
            <a:r>
              <a:rPr lang="tr-TR" sz="2400">
                <a:latin typeface="Tahoma" pitchFamily="34" charset="0"/>
              </a:rPr>
              <a:t> </a:t>
            </a:r>
            <a:r>
              <a:rPr lang="tr-TR" sz="2100">
                <a:latin typeface="Tahoma" pitchFamily="34" charset="0"/>
              </a:rPr>
              <a:t>Sadece kuruluşunuzdaki bilgisayarların erişebileceği dışa kapalı bir ağ. Kuruluş İçi yazışmalar, bilgi aktarımları Intranet üzerinden gerçekleştirilebilir. IntraNet üzerinde, sadece kurum içinden görülmesine izin verilen bilgiler konulur. Erişim hızı, yerel ağ olduğu için çok yüksek olacaktır</a:t>
            </a:r>
            <a:r>
              <a:rPr lang="tr-TR" sz="2000">
                <a:latin typeface="Tahoma" pitchFamily="34" charset="0"/>
              </a:rPr>
              <a:t>.</a:t>
            </a:r>
          </a:p>
          <a:p>
            <a:pPr>
              <a:spcBef>
                <a:spcPct val="50000"/>
              </a:spcBef>
            </a:pPr>
            <a:r>
              <a:rPr lang="en-US" sz="2000">
                <a:latin typeface="Times New Roman" pitchFamily="18" charset="0"/>
              </a:rPr>
              <a:t>Sirket ici yerel ag, sirketin disina kapali.</a:t>
            </a:r>
            <a:endParaRPr lang="tr-TR" sz="2000">
              <a:latin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381000"/>
            <a:ext cx="7696200" cy="1143000"/>
          </a:xfrm>
          <a:prstGeom prst="rect">
            <a:avLst/>
          </a:prstGeom>
          <a:noFill/>
          <a:ln w="9525">
            <a:noFill/>
            <a:miter lim="800000"/>
            <a:headEnd/>
            <a:tailEnd/>
          </a:ln>
          <a:effectLst/>
        </p:spPr>
        <p:txBody>
          <a:bodyPr anchor="ctr"/>
          <a:lstStyle/>
          <a:p>
            <a:pPr algn="ctr">
              <a:defRPr/>
            </a:pPr>
            <a:r>
              <a:rPr lang="tr-TR" sz="4000">
                <a:effectLst>
                  <a:outerShdw blurRad="38100" dist="38100" dir="2700000" algn="tl">
                    <a:srgbClr val="000000"/>
                  </a:outerShdw>
                </a:effectLst>
                <a:latin typeface="Tahoma" pitchFamily="34" charset="0"/>
              </a:rPr>
              <a:t>İntraNet, ExtraNet ve Özel Ağlar</a:t>
            </a:r>
            <a:endParaRPr lang="en-US" sz="4000">
              <a:effectLst>
                <a:outerShdw blurRad="38100" dist="38100" dir="2700000" algn="tl">
                  <a:srgbClr val="000000"/>
                </a:outerShdw>
              </a:effectLst>
              <a:latin typeface="Tahoma" pitchFamily="34" charset="0"/>
            </a:endParaRPr>
          </a:p>
        </p:txBody>
      </p:sp>
      <p:pic>
        <p:nvPicPr>
          <p:cNvPr id="56323" name="Picture 3" descr="intranetA"/>
          <p:cNvPicPr>
            <a:picLocks noChangeAspect="1" noChangeArrowheads="1"/>
          </p:cNvPicPr>
          <p:nvPr/>
        </p:nvPicPr>
        <p:blipFill>
          <a:blip r:embed="rId2"/>
          <a:srcRect/>
          <a:stretch>
            <a:fillRect/>
          </a:stretch>
        </p:blipFill>
        <p:spPr bwMode="auto">
          <a:xfrm>
            <a:off x="1143000" y="1524000"/>
            <a:ext cx="6934200" cy="3295650"/>
          </a:xfrm>
          <a:prstGeom prst="rect">
            <a:avLst/>
          </a:prstGeom>
          <a:noFill/>
          <a:ln w="9525">
            <a:noFill/>
            <a:miter lim="800000"/>
            <a:headEnd/>
            <a:tailEnd/>
          </a:ln>
        </p:spPr>
      </p:pic>
      <p:sp>
        <p:nvSpPr>
          <p:cNvPr id="56324" name="Rectangle 4"/>
          <p:cNvSpPr>
            <a:spLocks noChangeArrowheads="1"/>
          </p:cNvSpPr>
          <p:nvPr/>
        </p:nvSpPr>
        <p:spPr bwMode="auto">
          <a:xfrm>
            <a:off x="3200400" y="4267200"/>
            <a:ext cx="3200400" cy="685800"/>
          </a:xfrm>
          <a:prstGeom prst="rect">
            <a:avLst/>
          </a:prstGeom>
          <a:solidFill>
            <a:srgbClr val="FFFFFF"/>
          </a:solidFill>
          <a:ln w="9525">
            <a:noFill/>
            <a:miter lim="800000"/>
            <a:headEnd/>
            <a:tailEnd/>
          </a:ln>
        </p:spPr>
        <p:txBody>
          <a:bodyPr wrap="none" anchor="ctr"/>
          <a:lstStyle/>
          <a:p>
            <a:endParaRPr lang="tr-TR"/>
          </a:p>
        </p:txBody>
      </p:sp>
      <p:sp>
        <p:nvSpPr>
          <p:cNvPr id="56325" name="Rectangle 5"/>
          <p:cNvSpPr>
            <a:spLocks noChangeArrowheads="1"/>
          </p:cNvSpPr>
          <p:nvPr/>
        </p:nvSpPr>
        <p:spPr bwMode="auto">
          <a:xfrm>
            <a:off x="3810000" y="1981200"/>
            <a:ext cx="1828800" cy="228600"/>
          </a:xfrm>
          <a:prstGeom prst="rect">
            <a:avLst/>
          </a:prstGeom>
          <a:solidFill>
            <a:srgbClr val="FFFFFF"/>
          </a:solidFill>
          <a:ln w="9525">
            <a:noFill/>
            <a:miter lim="800000"/>
            <a:headEnd/>
            <a:tailEnd/>
          </a:ln>
        </p:spPr>
        <p:txBody>
          <a:bodyPr wrap="none" anchor="ctr"/>
          <a:lstStyle/>
          <a:p>
            <a:endParaRPr lang="tr-TR"/>
          </a:p>
        </p:txBody>
      </p:sp>
      <p:sp>
        <p:nvSpPr>
          <p:cNvPr id="56326" name="Rectangle 6"/>
          <p:cNvSpPr>
            <a:spLocks noChangeArrowheads="1"/>
          </p:cNvSpPr>
          <p:nvPr/>
        </p:nvSpPr>
        <p:spPr bwMode="auto">
          <a:xfrm>
            <a:off x="1066800" y="2209800"/>
            <a:ext cx="1828800" cy="304800"/>
          </a:xfrm>
          <a:prstGeom prst="rect">
            <a:avLst/>
          </a:prstGeom>
          <a:solidFill>
            <a:srgbClr val="FFFFFF"/>
          </a:solidFill>
          <a:ln w="9525">
            <a:noFill/>
            <a:miter lim="800000"/>
            <a:headEnd/>
            <a:tailEnd/>
          </a:ln>
        </p:spPr>
        <p:txBody>
          <a:bodyPr wrap="none" anchor="ctr"/>
          <a:lstStyle/>
          <a:p>
            <a:endParaRPr lang="tr-TR"/>
          </a:p>
        </p:txBody>
      </p:sp>
      <p:sp>
        <p:nvSpPr>
          <p:cNvPr id="56327" name="Rectangle 7"/>
          <p:cNvSpPr>
            <a:spLocks noChangeArrowheads="1"/>
          </p:cNvSpPr>
          <p:nvPr/>
        </p:nvSpPr>
        <p:spPr bwMode="auto">
          <a:xfrm>
            <a:off x="6705600" y="3124200"/>
            <a:ext cx="1828800" cy="304800"/>
          </a:xfrm>
          <a:prstGeom prst="rect">
            <a:avLst/>
          </a:prstGeom>
          <a:solidFill>
            <a:srgbClr val="FFFFFF"/>
          </a:solidFill>
          <a:ln w="9525">
            <a:noFill/>
            <a:miter lim="800000"/>
            <a:headEnd/>
            <a:tailEnd/>
          </a:ln>
        </p:spPr>
        <p:txBody>
          <a:bodyPr wrap="none" anchor="ctr"/>
          <a:lstStyle/>
          <a:p>
            <a:endParaRPr lang="tr-TR"/>
          </a:p>
        </p:txBody>
      </p:sp>
      <p:grpSp>
        <p:nvGrpSpPr>
          <p:cNvPr id="2" name="Group 8"/>
          <p:cNvGrpSpPr>
            <a:grpSpLocks/>
          </p:cNvGrpSpPr>
          <p:nvPr/>
        </p:nvGrpSpPr>
        <p:grpSpPr bwMode="auto">
          <a:xfrm>
            <a:off x="914400" y="4908550"/>
            <a:ext cx="5645150" cy="1630363"/>
            <a:chOff x="576" y="3092"/>
            <a:chExt cx="3556" cy="1027"/>
          </a:xfrm>
        </p:grpSpPr>
        <p:sp>
          <p:nvSpPr>
            <p:cNvPr id="56329" name="Text Box 9"/>
            <p:cNvSpPr txBox="1">
              <a:spLocks noChangeArrowheads="1"/>
            </p:cNvSpPr>
            <p:nvPr/>
          </p:nvSpPr>
          <p:spPr bwMode="auto">
            <a:xfrm>
              <a:off x="1924" y="3092"/>
              <a:ext cx="2208" cy="1027"/>
            </a:xfrm>
            <a:prstGeom prst="rect">
              <a:avLst/>
            </a:prstGeom>
            <a:noFill/>
            <a:ln w="25400">
              <a:solidFill>
                <a:srgbClr val="FF0000"/>
              </a:solidFill>
              <a:miter lim="800000"/>
              <a:headEnd/>
              <a:tailEnd/>
            </a:ln>
          </p:spPr>
          <p:txBody>
            <a:bodyPr>
              <a:spAutoFit/>
            </a:bodyPr>
            <a:lstStyle/>
            <a:p>
              <a:pPr>
                <a:spcBef>
                  <a:spcPct val="50000"/>
                </a:spcBef>
                <a:buClr>
                  <a:srgbClr val="FF0000"/>
                </a:buClr>
                <a:buFont typeface="Wingdings" pitchFamily="2" charset="2"/>
                <a:buChar char="ü"/>
              </a:pPr>
              <a:r>
                <a:rPr lang="tr-TR">
                  <a:latin typeface="Tahoma" pitchFamily="34" charset="0"/>
                </a:rPr>
                <a:t> Video konferans</a:t>
              </a:r>
            </a:p>
            <a:p>
              <a:pPr>
                <a:spcBef>
                  <a:spcPct val="50000"/>
                </a:spcBef>
                <a:buClr>
                  <a:srgbClr val="FF0000"/>
                </a:buClr>
                <a:buFont typeface="Wingdings" pitchFamily="2" charset="2"/>
                <a:buChar char="ü"/>
              </a:pPr>
              <a:r>
                <a:rPr lang="tr-TR">
                  <a:latin typeface="Tahoma" pitchFamily="34" charset="0"/>
                </a:rPr>
                <a:t> Uzaktan Erişim/Kontrol</a:t>
              </a:r>
            </a:p>
            <a:p>
              <a:pPr>
                <a:spcBef>
                  <a:spcPct val="50000"/>
                </a:spcBef>
                <a:buClr>
                  <a:srgbClr val="FF0000"/>
                </a:buClr>
                <a:buFont typeface="Wingdings" pitchFamily="2" charset="2"/>
                <a:buChar char="ü"/>
              </a:pPr>
              <a:r>
                <a:rPr lang="tr-TR">
                  <a:latin typeface="Tahoma" pitchFamily="34" charset="0"/>
                </a:rPr>
                <a:t> Kurum İçi Yazışmalar/E-Posta</a:t>
              </a:r>
            </a:p>
            <a:p>
              <a:pPr>
                <a:spcBef>
                  <a:spcPct val="50000"/>
                </a:spcBef>
                <a:buClr>
                  <a:srgbClr val="FF0000"/>
                </a:buClr>
                <a:buFont typeface="Wingdings" pitchFamily="2" charset="2"/>
                <a:buChar char="ü"/>
              </a:pPr>
              <a:r>
                <a:rPr lang="tr-TR">
                  <a:latin typeface="Tahoma" pitchFamily="34" charset="0"/>
                </a:rPr>
                <a:t> Proje Grupları ...</a:t>
              </a:r>
              <a:endParaRPr lang="en-US">
                <a:latin typeface="Tahoma" pitchFamily="34" charset="0"/>
              </a:endParaRPr>
            </a:p>
          </p:txBody>
        </p:sp>
        <p:sp>
          <p:nvSpPr>
            <p:cNvPr id="56330" name="AutoShape 10"/>
            <p:cNvSpPr>
              <a:spLocks noChangeArrowheads="1"/>
            </p:cNvSpPr>
            <p:nvPr/>
          </p:nvSpPr>
          <p:spPr bwMode="auto">
            <a:xfrm>
              <a:off x="576" y="3216"/>
              <a:ext cx="1296" cy="672"/>
            </a:xfrm>
            <a:prstGeom prst="notchedRightArrow">
              <a:avLst>
                <a:gd name="adj1" fmla="val 50000"/>
                <a:gd name="adj2" fmla="val 48214"/>
              </a:avLst>
            </a:prstGeom>
            <a:solidFill>
              <a:schemeClr val="accent1"/>
            </a:solidFill>
            <a:ln w="9525">
              <a:solidFill>
                <a:schemeClr val="tx1"/>
              </a:solidFill>
              <a:miter lim="800000"/>
              <a:headEnd/>
              <a:tailEnd/>
            </a:ln>
          </p:spPr>
          <p:txBody>
            <a:bodyPr wrap="none" anchor="ctr"/>
            <a:lstStyle/>
            <a:p>
              <a:endParaRPr lang="tr-TR"/>
            </a:p>
          </p:txBody>
        </p:sp>
        <p:sp>
          <p:nvSpPr>
            <p:cNvPr id="56331" name="Text Box 11"/>
            <p:cNvSpPr txBox="1">
              <a:spLocks noChangeArrowheads="1"/>
            </p:cNvSpPr>
            <p:nvPr/>
          </p:nvSpPr>
          <p:spPr bwMode="auto">
            <a:xfrm>
              <a:off x="672" y="3408"/>
              <a:ext cx="1152" cy="288"/>
            </a:xfrm>
            <a:prstGeom prst="rect">
              <a:avLst/>
            </a:prstGeom>
            <a:noFill/>
            <a:ln w="9525">
              <a:noFill/>
              <a:miter lim="800000"/>
              <a:headEnd/>
              <a:tailEnd/>
            </a:ln>
          </p:spPr>
          <p:txBody>
            <a:bodyPr>
              <a:spAutoFit/>
            </a:bodyPr>
            <a:lstStyle/>
            <a:p>
              <a:pPr>
                <a:spcBef>
                  <a:spcPct val="50000"/>
                </a:spcBef>
              </a:pPr>
              <a:r>
                <a:rPr lang="tr-TR" sz="2400" b="1">
                  <a:solidFill>
                    <a:srgbClr val="000099"/>
                  </a:solidFill>
                  <a:latin typeface="Tahoma" pitchFamily="34" charset="0"/>
                </a:rPr>
                <a:t>INTRANET</a:t>
              </a:r>
              <a:endParaRPr lang="en-US" sz="2400" b="1">
                <a:solidFill>
                  <a:srgbClr val="000099"/>
                </a:solidFill>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5800" y="381000"/>
            <a:ext cx="7696200" cy="1143000"/>
          </a:xfrm>
          <a:prstGeom prst="rect">
            <a:avLst/>
          </a:prstGeom>
          <a:noFill/>
          <a:ln w="9525">
            <a:noFill/>
            <a:miter lim="800000"/>
            <a:headEnd/>
            <a:tailEnd/>
          </a:ln>
          <a:effectLst/>
        </p:spPr>
        <p:txBody>
          <a:bodyPr anchor="ctr"/>
          <a:lstStyle/>
          <a:p>
            <a:pPr algn="ctr">
              <a:defRPr/>
            </a:pPr>
            <a:r>
              <a:rPr lang="tr-TR" sz="4000">
                <a:effectLst>
                  <a:outerShdw blurRad="38100" dist="38100" dir="2700000" algn="tl">
                    <a:srgbClr val="000000"/>
                  </a:outerShdw>
                </a:effectLst>
                <a:latin typeface="Tahoma" pitchFamily="34" charset="0"/>
              </a:rPr>
              <a:t>İntraNet, ExtraNet ve Özel Ağlar</a:t>
            </a:r>
            <a:endParaRPr lang="en-US" sz="4000">
              <a:effectLst>
                <a:outerShdw blurRad="38100" dist="38100" dir="2700000" algn="tl">
                  <a:srgbClr val="000000"/>
                </a:outerShdw>
              </a:effectLst>
              <a:latin typeface="Tahoma" pitchFamily="34" charset="0"/>
            </a:endParaRPr>
          </a:p>
        </p:txBody>
      </p:sp>
      <p:sp>
        <p:nvSpPr>
          <p:cNvPr id="57347" name="Rectangle 3"/>
          <p:cNvSpPr>
            <a:spLocks noChangeArrowheads="1"/>
          </p:cNvSpPr>
          <p:nvPr/>
        </p:nvSpPr>
        <p:spPr bwMode="auto">
          <a:xfrm>
            <a:off x="1066800" y="2209800"/>
            <a:ext cx="1828800" cy="304800"/>
          </a:xfrm>
          <a:prstGeom prst="rect">
            <a:avLst/>
          </a:prstGeom>
          <a:solidFill>
            <a:srgbClr val="FFFFFF"/>
          </a:solidFill>
          <a:ln w="9525">
            <a:noFill/>
            <a:miter lim="800000"/>
            <a:headEnd/>
            <a:tailEnd/>
          </a:ln>
        </p:spPr>
        <p:txBody>
          <a:bodyPr wrap="none" anchor="ctr"/>
          <a:lstStyle/>
          <a:p>
            <a:endParaRPr lang="tr-TR"/>
          </a:p>
        </p:txBody>
      </p:sp>
      <p:sp>
        <p:nvSpPr>
          <p:cNvPr id="57348" name="Text Box 4"/>
          <p:cNvSpPr txBox="1">
            <a:spLocks noChangeArrowheads="1"/>
          </p:cNvSpPr>
          <p:nvPr/>
        </p:nvSpPr>
        <p:spPr bwMode="auto">
          <a:xfrm>
            <a:off x="381000" y="1447800"/>
            <a:ext cx="8305800" cy="2124075"/>
          </a:xfrm>
          <a:prstGeom prst="rect">
            <a:avLst/>
          </a:prstGeom>
          <a:noFill/>
          <a:ln w="25400">
            <a:solidFill>
              <a:srgbClr val="FF0000"/>
            </a:solidFill>
            <a:miter lim="800000"/>
            <a:headEnd/>
            <a:tailEnd/>
          </a:ln>
        </p:spPr>
        <p:txBody>
          <a:bodyPr>
            <a:spAutoFit/>
          </a:bodyPr>
          <a:lstStyle/>
          <a:p>
            <a:pPr>
              <a:spcBef>
                <a:spcPct val="50000"/>
              </a:spcBef>
              <a:buClr>
                <a:srgbClr val="FF0000"/>
              </a:buClr>
              <a:buFont typeface="Wingdings" pitchFamily="2" charset="2"/>
              <a:buNone/>
            </a:pPr>
            <a:r>
              <a:rPr lang="tr-TR" sz="2400" b="1">
                <a:solidFill>
                  <a:srgbClr val="FF0000"/>
                </a:solidFill>
                <a:latin typeface="Tahoma" pitchFamily="34" charset="0"/>
              </a:rPr>
              <a:t>ExtraNet :</a:t>
            </a:r>
            <a:r>
              <a:rPr lang="tr-TR" sz="2400">
                <a:latin typeface="Tahoma" pitchFamily="34" charset="0"/>
              </a:rPr>
              <a:t> Bazı ortaklık yapılan firmalara ve seçilmiş tedarikçi firmalara Internet üzerinden “güvenli erişim” sağlayan şirket intraneti</a:t>
            </a:r>
          </a:p>
          <a:p>
            <a:pPr>
              <a:spcBef>
                <a:spcPct val="50000"/>
              </a:spcBef>
              <a:buClr>
                <a:srgbClr val="FF0000"/>
              </a:buClr>
              <a:buFont typeface="Wingdings" pitchFamily="2" charset="2"/>
              <a:buNone/>
            </a:pPr>
            <a:r>
              <a:rPr lang="tr-TR" sz="2400">
                <a:latin typeface="Tahoma" pitchFamily="34" charset="0"/>
              </a:rPr>
              <a:t>Bunun dışında, başka protokollerle çalışan bilgisayar ağları da vardır. AppleTalk, IBM SNA bunlardan en popülerleri.</a:t>
            </a:r>
            <a:endParaRPr lang="en-US" sz="2400">
              <a:latin typeface="Tahoma" pitchFamily="34" charset="0"/>
            </a:endParaRPr>
          </a:p>
        </p:txBody>
      </p:sp>
      <p:pic>
        <p:nvPicPr>
          <p:cNvPr id="57349" name="Picture 5" descr="intranet"/>
          <p:cNvPicPr>
            <a:picLocks noChangeAspect="1" noChangeArrowheads="1"/>
          </p:cNvPicPr>
          <p:nvPr/>
        </p:nvPicPr>
        <p:blipFill>
          <a:blip r:embed="rId2"/>
          <a:srcRect/>
          <a:stretch>
            <a:fillRect/>
          </a:stretch>
        </p:blipFill>
        <p:spPr bwMode="auto">
          <a:xfrm>
            <a:off x="3276600" y="3657600"/>
            <a:ext cx="2951163"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47713" y="457200"/>
            <a:ext cx="7696200" cy="1143000"/>
          </a:xfrm>
          <a:prstGeom prst="rect">
            <a:avLst/>
          </a:prstGeom>
          <a:noFill/>
          <a:ln w="9525">
            <a:noFill/>
            <a:miter lim="800000"/>
            <a:headEnd/>
            <a:tailEnd/>
          </a:ln>
          <a:effectLst/>
        </p:spPr>
        <p:txBody>
          <a:bodyPr anchor="ctr"/>
          <a:lstStyle/>
          <a:p>
            <a:pPr algn="ctr">
              <a:defRPr/>
            </a:pPr>
            <a:r>
              <a:rPr lang="tr-TR" sz="4800">
                <a:effectLst>
                  <a:outerShdw blurRad="38100" dist="38100" dir="2700000" algn="tl">
                    <a:srgbClr val="000000"/>
                  </a:outerShdw>
                </a:effectLst>
                <a:latin typeface="Tahoma" pitchFamily="34" charset="0"/>
              </a:rPr>
              <a:t>Veri Tabanı Teknolojileri ve</a:t>
            </a:r>
            <a:br>
              <a:rPr lang="tr-TR" sz="4800">
                <a:effectLst>
                  <a:outerShdw blurRad="38100" dist="38100" dir="2700000" algn="tl">
                    <a:srgbClr val="000000"/>
                  </a:outerShdw>
                </a:effectLst>
                <a:latin typeface="Tahoma" pitchFamily="34" charset="0"/>
              </a:rPr>
            </a:br>
            <a:r>
              <a:rPr lang="tr-TR" sz="4800">
                <a:effectLst>
                  <a:outerShdw blurRad="38100" dist="38100" dir="2700000" algn="tl">
                    <a:srgbClr val="000000"/>
                  </a:outerShdw>
                </a:effectLst>
                <a:latin typeface="Tahoma" pitchFamily="34" charset="0"/>
              </a:rPr>
              <a:t>Web Uygulamaları</a:t>
            </a:r>
            <a:endParaRPr lang="en-US" sz="4800">
              <a:effectLst>
                <a:outerShdw blurRad="38100" dist="38100" dir="2700000" algn="tl">
                  <a:srgbClr val="000000"/>
                </a:outerShdw>
              </a:effectLst>
              <a:latin typeface="Tahoma" pitchFamily="34" charset="0"/>
            </a:endParaRPr>
          </a:p>
        </p:txBody>
      </p:sp>
      <p:sp>
        <p:nvSpPr>
          <p:cNvPr id="58371" name="Text Box 3"/>
          <p:cNvSpPr txBox="1">
            <a:spLocks noChangeArrowheads="1"/>
          </p:cNvSpPr>
          <p:nvPr/>
        </p:nvSpPr>
        <p:spPr bwMode="auto">
          <a:xfrm>
            <a:off x="838200" y="2438400"/>
            <a:ext cx="7772400" cy="1917700"/>
          </a:xfrm>
          <a:prstGeom prst="rect">
            <a:avLst/>
          </a:prstGeom>
          <a:noFill/>
          <a:ln w="9525">
            <a:noFill/>
            <a:miter lim="800000"/>
            <a:headEnd/>
            <a:tailEnd/>
          </a:ln>
        </p:spPr>
        <p:txBody>
          <a:bodyPr>
            <a:spAutoFit/>
          </a:bodyPr>
          <a:lstStyle/>
          <a:p>
            <a:pPr>
              <a:spcBef>
                <a:spcPct val="50000"/>
              </a:spcBef>
            </a:pPr>
            <a:r>
              <a:rPr lang="tr-TR" sz="2400" b="1">
                <a:solidFill>
                  <a:srgbClr val="FF0000"/>
                </a:solidFill>
                <a:latin typeface="Tahoma" pitchFamily="34" charset="0"/>
              </a:rPr>
              <a:t>Veri Tabanı :</a:t>
            </a:r>
            <a:r>
              <a:rPr lang="tr-TR" sz="2400">
                <a:latin typeface="Tahoma" pitchFamily="34" charset="0"/>
              </a:rPr>
              <a:t> Müşteri Bilgileri, Ürün Bilgileri gibi bilgilere kolay ve hızlı erişim sağlamak için bunlar bir Veri Tabanı sisteminde tutulur. Veri Tabanı Sistemleri, verilerin kolayca girilmesi, güvenli saklanması ve kolay erişimini sağlayan bilgisayar yazılımlarıdır.</a:t>
            </a:r>
            <a:endParaRPr lang="en-US" sz="2400">
              <a:latin typeface="Tahoma" pitchFamily="34" charset="0"/>
            </a:endParaRPr>
          </a:p>
        </p:txBody>
      </p:sp>
      <p:pic>
        <p:nvPicPr>
          <p:cNvPr id="58372" name="Picture 4" descr="pe01197_"/>
          <p:cNvPicPr>
            <a:picLocks noChangeAspect="1" noChangeArrowheads="1"/>
          </p:cNvPicPr>
          <p:nvPr/>
        </p:nvPicPr>
        <p:blipFill>
          <a:blip r:embed="rId2"/>
          <a:srcRect/>
          <a:stretch>
            <a:fillRect/>
          </a:stretch>
        </p:blipFill>
        <p:spPr bwMode="auto">
          <a:xfrm>
            <a:off x="3581400" y="4648200"/>
            <a:ext cx="22098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14300" y="457200"/>
            <a:ext cx="8915400" cy="1143000"/>
          </a:xfrm>
          <a:prstGeom prst="rect">
            <a:avLst/>
          </a:prstGeom>
          <a:noFill/>
          <a:ln w="9525">
            <a:noFill/>
            <a:miter lim="800000"/>
            <a:headEnd/>
            <a:tailEnd/>
          </a:ln>
          <a:effectLst/>
        </p:spPr>
        <p:txBody>
          <a:bodyPr anchor="ctr"/>
          <a:lstStyle/>
          <a:p>
            <a:pPr algn="ctr">
              <a:defRPr/>
            </a:pPr>
            <a:r>
              <a:rPr lang="tr-TR" sz="4000">
                <a:effectLst>
                  <a:outerShdw blurRad="38100" dist="38100" dir="2700000" algn="tl">
                    <a:srgbClr val="000000"/>
                  </a:outerShdw>
                </a:effectLst>
                <a:latin typeface="Tahoma" pitchFamily="34" charset="0"/>
              </a:rPr>
              <a:t>Önemli İnternet Teknolojileri :</a:t>
            </a:r>
            <a:br>
              <a:rPr lang="tr-TR" sz="4000">
                <a:effectLst>
                  <a:outerShdw blurRad="38100" dist="38100" dir="2700000" algn="tl">
                    <a:srgbClr val="000000"/>
                  </a:outerShdw>
                </a:effectLst>
                <a:latin typeface="Tahoma" pitchFamily="34" charset="0"/>
              </a:rPr>
            </a:br>
            <a:r>
              <a:rPr lang="tr-TR" sz="4000">
                <a:effectLst>
                  <a:outerShdw blurRad="38100" dist="38100" dir="2700000" algn="tl">
                    <a:srgbClr val="000000"/>
                  </a:outerShdw>
                </a:effectLst>
                <a:latin typeface="Tahoma" pitchFamily="34" charset="0"/>
              </a:rPr>
              <a:t>Java, JScript</a:t>
            </a:r>
            <a:endParaRPr lang="en-US" sz="4800">
              <a:solidFill>
                <a:srgbClr val="000066"/>
              </a:solidFill>
              <a:effectLst>
                <a:outerShdw blurRad="38100" dist="38100" dir="2700000" algn="tl">
                  <a:srgbClr val="000000"/>
                </a:outerShdw>
              </a:effectLst>
              <a:latin typeface="Tahoma" pitchFamily="34" charset="0"/>
            </a:endParaRPr>
          </a:p>
        </p:txBody>
      </p:sp>
      <p:sp>
        <p:nvSpPr>
          <p:cNvPr id="59395" name="Text Box 3"/>
          <p:cNvSpPr txBox="1">
            <a:spLocks noChangeArrowheads="1"/>
          </p:cNvSpPr>
          <p:nvPr/>
        </p:nvSpPr>
        <p:spPr bwMode="auto">
          <a:xfrm>
            <a:off x="395288" y="2636838"/>
            <a:ext cx="8077200" cy="2830512"/>
          </a:xfrm>
          <a:prstGeom prst="rect">
            <a:avLst/>
          </a:prstGeom>
          <a:noFill/>
          <a:ln w="9525">
            <a:noFill/>
            <a:miter lim="800000"/>
            <a:headEnd/>
            <a:tailEnd/>
          </a:ln>
        </p:spPr>
        <p:txBody>
          <a:bodyPr>
            <a:spAutoFit/>
          </a:bodyPr>
          <a:lstStyle/>
          <a:p>
            <a:pPr>
              <a:spcBef>
                <a:spcPct val="50000"/>
              </a:spcBef>
            </a:pPr>
            <a:r>
              <a:rPr lang="tr-TR" sz="2400">
                <a:solidFill>
                  <a:srgbClr val="FF0000"/>
                </a:solidFill>
                <a:latin typeface="Tahoma" pitchFamily="34" charset="0"/>
              </a:rPr>
              <a:t>Java</a:t>
            </a:r>
            <a:r>
              <a:rPr lang="tr-TR" sz="2400">
                <a:latin typeface="Tahoma" pitchFamily="34" charset="0"/>
              </a:rPr>
              <a:t> bir programlama dilidir. Bu dilde yazılan bilgisayar programları, web sayfalarında çalışır. Java ile çok karmaşık içerik tasarımları yapılabilir ve multimedya bileşenleri daha rahat kullanılır.</a:t>
            </a:r>
          </a:p>
          <a:p>
            <a:pPr>
              <a:spcBef>
                <a:spcPct val="50000"/>
              </a:spcBef>
            </a:pPr>
            <a:r>
              <a:rPr lang="tr-TR" sz="2400">
                <a:solidFill>
                  <a:srgbClr val="FF0000"/>
                </a:solidFill>
                <a:latin typeface="Tahoma" pitchFamily="34" charset="0"/>
              </a:rPr>
              <a:t>JavaScript</a:t>
            </a:r>
            <a:r>
              <a:rPr lang="tr-TR" sz="2400">
                <a:latin typeface="Tahoma" pitchFamily="34" charset="0"/>
              </a:rPr>
              <a:t> ise, web sayfası programlama dilidir. Doğrudan HTML dilinin bir eklentisi gibidir. Jscript ile daha basit web sayfası programları yapılır.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Dikdörtgen"/>
          <p:cNvSpPr>
            <a:spLocks noChangeArrowheads="1"/>
          </p:cNvSpPr>
          <p:nvPr/>
        </p:nvSpPr>
        <p:spPr bwMode="auto">
          <a:xfrm>
            <a:off x="1619250" y="1844675"/>
            <a:ext cx="5526088" cy="2751138"/>
          </a:xfrm>
          <a:prstGeom prst="rect">
            <a:avLst/>
          </a:prstGeom>
          <a:noFill/>
          <a:ln w="9525">
            <a:noFill/>
            <a:miter lim="800000"/>
            <a:headEnd/>
            <a:tailEnd/>
          </a:ln>
        </p:spPr>
        <p:txBody>
          <a:bodyPr>
            <a:spAutoFit/>
          </a:bodyPr>
          <a:lstStyle/>
          <a:p>
            <a:pPr>
              <a:lnSpc>
                <a:spcPct val="90000"/>
              </a:lnSpc>
            </a:pPr>
            <a:r>
              <a:rPr lang="en-US" sz="3200" b="1"/>
              <a:t>Brick-and-mortar business, </a:t>
            </a:r>
            <a:endParaRPr lang="tr-TR" sz="3200" b="1"/>
          </a:p>
          <a:p>
            <a:pPr>
              <a:lnSpc>
                <a:spcPct val="90000"/>
              </a:lnSpc>
            </a:pPr>
            <a:r>
              <a:rPr lang="en-US" sz="3200" b="1"/>
              <a:t>Click-and-mortar business,</a:t>
            </a:r>
            <a:endParaRPr lang="tr-TR" sz="3200" b="1"/>
          </a:p>
          <a:p>
            <a:pPr>
              <a:lnSpc>
                <a:spcPct val="90000"/>
              </a:lnSpc>
            </a:pPr>
            <a:r>
              <a:rPr lang="de-DE" sz="3200" b="1"/>
              <a:t>Portal, </a:t>
            </a:r>
            <a:endParaRPr lang="tr-TR" sz="3200" b="1"/>
          </a:p>
          <a:p>
            <a:pPr>
              <a:lnSpc>
                <a:spcPct val="90000"/>
              </a:lnSpc>
            </a:pPr>
            <a:r>
              <a:rPr lang="de-DE" sz="3200" b="1"/>
              <a:t>Log Files, </a:t>
            </a:r>
            <a:endParaRPr lang="tr-TR" sz="3200" b="1"/>
          </a:p>
          <a:p>
            <a:pPr>
              <a:lnSpc>
                <a:spcPct val="90000"/>
              </a:lnSpc>
            </a:pPr>
            <a:r>
              <a:rPr lang="de-DE" sz="3200" b="1"/>
              <a:t>Banner, </a:t>
            </a:r>
            <a:endParaRPr lang="tr-TR" sz="3200" b="1"/>
          </a:p>
          <a:p>
            <a:pPr>
              <a:lnSpc>
                <a:spcPct val="90000"/>
              </a:lnSpc>
            </a:pPr>
            <a:endParaRPr lang="tr-TR" sz="3200"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tr-TR" smtClean="0"/>
              <a:t>!</a:t>
            </a: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tr-TR" sz="2800" smtClean="0"/>
              <a:t>	</a:t>
            </a:r>
            <a:r>
              <a:rPr lang="en-US" sz="2800" smtClean="0"/>
              <a:t>a</a:t>
            </a:r>
            <a:r>
              <a:rPr lang="en-US" smtClean="0">
                <a:latin typeface="Times New Roman" pitchFamily="18" charset="0"/>
              </a:rPr>
              <a:t>) Brick and Mortar Business: Sadece fiziksel olarak faaliyet gosteren, internette herhangi bir faaliyeti olmayan isletmeler.</a:t>
            </a:r>
            <a:endParaRPr lang="tr-TR" smtClean="0">
              <a:latin typeface="Times New Roman" pitchFamily="18" charset="0"/>
            </a:endParaRPr>
          </a:p>
          <a:p>
            <a:pPr eaLnBrk="1" hangingPunct="1">
              <a:lnSpc>
                <a:spcPct val="90000"/>
              </a:lnSpc>
              <a:defRPr/>
            </a:pPr>
            <a:endParaRPr lang="en-US" smtClean="0">
              <a:latin typeface="Times New Roman" pitchFamily="18" charset="0"/>
            </a:endParaRPr>
          </a:p>
          <a:p>
            <a:pPr eaLnBrk="1" hangingPunct="1">
              <a:lnSpc>
                <a:spcPct val="90000"/>
              </a:lnSpc>
              <a:buFont typeface="Wingdings" pitchFamily="2" charset="2"/>
              <a:buNone/>
              <a:defRPr/>
            </a:pPr>
            <a:r>
              <a:rPr lang="tr-TR" smtClean="0">
                <a:latin typeface="Times New Roman" pitchFamily="18" charset="0"/>
              </a:rPr>
              <a:t>	</a:t>
            </a:r>
            <a:r>
              <a:rPr lang="en-US" smtClean="0">
                <a:latin typeface="Times New Roman" pitchFamily="18" charset="0"/>
              </a:rPr>
              <a:t>b) Click and Mortar Business: Hem internette, hem de fiziksel olarak faaliyet gosteren isletmeler.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tr-TR" smtClean="0"/>
              <a:t>!</a:t>
            </a:r>
          </a:p>
        </p:txBody>
      </p:sp>
      <p:sp>
        <p:nvSpPr>
          <p:cNvPr id="15363" name="Rectangle 3"/>
          <p:cNvSpPr>
            <a:spLocks noGrp="1" noChangeArrowheads="1"/>
          </p:cNvSpPr>
          <p:nvPr>
            <p:ph type="body" idx="1"/>
          </p:nvPr>
        </p:nvSpPr>
        <p:spPr/>
        <p:txBody>
          <a:bodyPr/>
          <a:lstStyle/>
          <a:p>
            <a:pPr eaLnBrk="1" hangingPunct="1">
              <a:lnSpc>
                <a:spcPct val="80000"/>
              </a:lnSpc>
              <a:defRPr/>
            </a:pPr>
            <a:r>
              <a:rPr lang="de-DE" sz="2000" b="1" dirty="0" smtClean="0">
                <a:latin typeface="Times New Roman" pitchFamily="18" charset="0"/>
              </a:rPr>
              <a:t>Portal: </a:t>
            </a:r>
            <a:r>
              <a:rPr lang="de-DE" sz="2000" b="1" dirty="0" err="1" smtClean="0">
                <a:latin typeface="Times New Roman" pitchFamily="18" charset="0"/>
              </a:rPr>
              <a:t>İçerik</a:t>
            </a:r>
            <a:r>
              <a:rPr lang="de-DE" sz="2000" b="1" dirty="0" smtClean="0">
                <a:latin typeface="Times New Roman" pitchFamily="18" charset="0"/>
              </a:rPr>
              <a:t> </a:t>
            </a:r>
            <a:r>
              <a:rPr lang="de-DE" sz="2000" b="1" dirty="0" err="1" smtClean="0">
                <a:latin typeface="Times New Roman" pitchFamily="18" charset="0"/>
              </a:rPr>
              <a:t>yelpazesi</a:t>
            </a:r>
            <a:r>
              <a:rPr lang="de-DE" sz="2000" b="1" dirty="0" smtClean="0">
                <a:latin typeface="Times New Roman" pitchFamily="18" charset="0"/>
              </a:rPr>
              <a:t> </a:t>
            </a:r>
            <a:r>
              <a:rPr lang="de-DE" sz="2000" b="1" dirty="0" err="1" smtClean="0">
                <a:latin typeface="Times New Roman" pitchFamily="18" charset="0"/>
              </a:rPr>
              <a:t>çok</a:t>
            </a:r>
            <a:r>
              <a:rPr lang="de-DE" sz="2000" b="1" dirty="0" smtClean="0">
                <a:latin typeface="Times New Roman" pitchFamily="18" charset="0"/>
              </a:rPr>
              <a:t> </a:t>
            </a:r>
            <a:r>
              <a:rPr lang="de-DE" sz="2000" b="1" dirty="0" err="1" smtClean="0">
                <a:latin typeface="Times New Roman" pitchFamily="18" charset="0"/>
              </a:rPr>
              <a:t>geniş</a:t>
            </a:r>
            <a:r>
              <a:rPr lang="de-DE" sz="2000" b="1" dirty="0" smtClean="0">
                <a:latin typeface="Times New Roman" pitchFamily="18" charset="0"/>
              </a:rPr>
              <a:t> </a:t>
            </a:r>
            <a:r>
              <a:rPr lang="de-DE" sz="2000" b="1" dirty="0" err="1" smtClean="0">
                <a:latin typeface="Times New Roman" pitchFamily="18" charset="0"/>
              </a:rPr>
              <a:t>olan</a:t>
            </a:r>
            <a:r>
              <a:rPr lang="de-DE" sz="2000" b="1" dirty="0" smtClean="0">
                <a:latin typeface="Times New Roman" pitchFamily="18" charset="0"/>
              </a:rPr>
              <a:t> </a:t>
            </a:r>
            <a:r>
              <a:rPr lang="de-DE" sz="2000" b="1" dirty="0" err="1" smtClean="0">
                <a:latin typeface="Times New Roman" pitchFamily="18" charset="0"/>
              </a:rPr>
              <a:t>ve</a:t>
            </a:r>
            <a:r>
              <a:rPr lang="de-DE" sz="2000" b="1" dirty="0" smtClean="0">
                <a:latin typeface="Times New Roman" pitchFamily="18" charset="0"/>
              </a:rPr>
              <a:t> </a:t>
            </a:r>
            <a:r>
              <a:rPr lang="de-DE" sz="2000" b="1" dirty="0" err="1" smtClean="0">
                <a:latin typeface="Times New Roman" pitchFamily="18" charset="0"/>
              </a:rPr>
              <a:t>kullanıcılara</a:t>
            </a:r>
            <a:r>
              <a:rPr lang="de-DE" sz="2000" b="1" dirty="0" smtClean="0">
                <a:latin typeface="Times New Roman" pitchFamily="18" charset="0"/>
              </a:rPr>
              <a:t> </a:t>
            </a:r>
            <a:r>
              <a:rPr lang="de-DE" sz="2000" b="1" dirty="0" err="1" smtClean="0">
                <a:latin typeface="Times New Roman" pitchFamily="18" charset="0"/>
              </a:rPr>
              <a:t>aynı</a:t>
            </a:r>
            <a:r>
              <a:rPr lang="de-DE" sz="2000" b="1" dirty="0" smtClean="0">
                <a:latin typeface="Times New Roman" pitchFamily="18" charset="0"/>
              </a:rPr>
              <a:t> </a:t>
            </a:r>
            <a:r>
              <a:rPr lang="de-DE" sz="2000" b="1" dirty="0" err="1" smtClean="0">
                <a:latin typeface="Times New Roman" pitchFamily="18" charset="0"/>
              </a:rPr>
              <a:t>anda</a:t>
            </a:r>
            <a:r>
              <a:rPr lang="de-DE" sz="2000" b="1" dirty="0" smtClean="0">
                <a:latin typeface="Times New Roman" pitchFamily="18" charset="0"/>
              </a:rPr>
              <a:t> </a:t>
            </a:r>
            <a:r>
              <a:rPr lang="de-DE" sz="2000" b="1" dirty="0" err="1" smtClean="0">
                <a:latin typeface="Times New Roman" pitchFamily="18" charset="0"/>
              </a:rPr>
              <a:t>birçok</a:t>
            </a:r>
            <a:r>
              <a:rPr lang="de-DE" sz="2000" b="1" dirty="0" smtClean="0">
                <a:latin typeface="Times New Roman" pitchFamily="18" charset="0"/>
              </a:rPr>
              <a:t> </a:t>
            </a:r>
            <a:r>
              <a:rPr lang="de-DE" sz="2000" b="1" dirty="0" err="1" smtClean="0">
                <a:latin typeface="Times New Roman" pitchFamily="18" charset="0"/>
              </a:rPr>
              <a:t>hizmeti</a:t>
            </a:r>
            <a:r>
              <a:rPr lang="de-DE" sz="2000" b="1" dirty="0" smtClean="0">
                <a:latin typeface="Times New Roman" pitchFamily="18" charset="0"/>
              </a:rPr>
              <a:t> </a:t>
            </a:r>
            <a:r>
              <a:rPr lang="de-DE" sz="2000" b="1" dirty="0" err="1" smtClean="0">
                <a:latin typeface="Times New Roman" pitchFamily="18" charset="0"/>
              </a:rPr>
              <a:t>sunan</a:t>
            </a:r>
            <a:r>
              <a:rPr lang="de-DE" sz="2000" b="1" dirty="0" smtClean="0">
                <a:latin typeface="Times New Roman" pitchFamily="18" charset="0"/>
              </a:rPr>
              <a:t> web</a:t>
            </a:r>
            <a:r>
              <a:rPr lang="tr-TR" sz="2000" b="1" dirty="0" smtClean="0">
                <a:latin typeface="Times New Roman" pitchFamily="18" charset="0"/>
              </a:rPr>
              <a:t> </a:t>
            </a:r>
            <a:r>
              <a:rPr lang="de-DE" sz="2000" b="1" dirty="0" err="1" smtClean="0">
                <a:latin typeface="Times New Roman" pitchFamily="18" charset="0"/>
              </a:rPr>
              <a:t>siteleri</a:t>
            </a:r>
            <a:r>
              <a:rPr lang="de-DE" sz="2000" b="1" dirty="0" smtClean="0">
                <a:latin typeface="Times New Roman" pitchFamily="18" charset="0"/>
              </a:rPr>
              <a:t>. </a:t>
            </a:r>
            <a:r>
              <a:rPr lang="de-DE" sz="2000" b="1" dirty="0" err="1" smtClean="0">
                <a:latin typeface="Times New Roman" pitchFamily="18" charset="0"/>
              </a:rPr>
              <a:t>Örneğin</a:t>
            </a:r>
            <a:r>
              <a:rPr lang="de-DE" sz="2000" b="1" dirty="0" smtClean="0">
                <a:latin typeface="Times New Roman" pitchFamily="18" charset="0"/>
              </a:rPr>
              <a:t> </a:t>
            </a:r>
            <a:r>
              <a:rPr lang="de-DE" sz="2000" b="1" dirty="0" err="1" smtClean="0">
                <a:latin typeface="Times New Roman" pitchFamily="18" charset="0"/>
              </a:rPr>
              <a:t>hava</a:t>
            </a:r>
            <a:r>
              <a:rPr lang="de-DE" sz="2000" b="1" dirty="0" smtClean="0">
                <a:latin typeface="Times New Roman" pitchFamily="18" charset="0"/>
              </a:rPr>
              <a:t> </a:t>
            </a:r>
            <a:r>
              <a:rPr lang="de-DE" sz="2000" b="1" dirty="0" err="1" smtClean="0">
                <a:latin typeface="Times New Roman" pitchFamily="18" charset="0"/>
              </a:rPr>
              <a:t>durumu</a:t>
            </a:r>
            <a:r>
              <a:rPr lang="de-DE" sz="2000" b="1" dirty="0" smtClean="0">
                <a:latin typeface="Times New Roman" pitchFamily="18" charset="0"/>
              </a:rPr>
              <a:t>, </a:t>
            </a:r>
            <a:r>
              <a:rPr lang="de-DE" sz="2000" b="1" dirty="0" err="1" smtClean="0">
                <a:latin typeface="Times New Roman" pitchFamily="18" charset="0"/>
              </a:rPr>
              <a:t>haberler</a:t>
            </a:r>
            <a:r>
              <a:rPr lang="de-DE" sz="2000" b="1" dirty="0" smtClean="0">
                <a:latin typeface="Times New Roman" pitchFamily="18" charset="0"/>
              </a:rPr>
              <a:t>, e-</a:t>
            </a:r>
            <a:r>
              <a:rPr lang="de-DE" sz="2000" b="1" dirty="0" err="1" smtClean="0">
                <a:latin typeface="Times New Roman" pitchFamily="18" charset="0"/>
              </a:rPr>
              <a:t>posta</a:t>
            </a:r>
            <a:r>
              <a:rPr lang="de-DE" sz="2000" b="1" dirty="0" smtClean="0">
                <a:latin typeface="Times New Roman" pitchFamily="18" charset="0"/>
              </a:rPr>
              <a:t> </a:t>
            </a:r>
            <a:r>
              <a:rPr lang="de-DE" sz="2000" b="1" dirty="0" err="1" smtClean="0">
                <a:latin typeface="Times New Roman" pitchFamily="18" charset="0"/>
              </a:rPr>
              <a:t>hizmetleri</a:t>
            </a:r>
            <a:r>
              <a:rPr lang="de-DE" sz="2000" b="1" dirty="0" smtClean="0">
                <a:latin typeface="Times New Roman" pitchFamily="18" charset="0"/>
              </a:rPr>
              <a:t>, </a:t>
            </a:r>
            <a:r>
              <a:rPr lang="de-DE" sz="2000" b="1" dirty="0" err="1" smtClean="0">
                <a:latin typeface="Times New Roman" pitchFamily="18" charset="0"/>
              </a:rPr>
              <a:t>muzik</a:t>
            </a:r>
            <a:r>
              <a:rPr lang="de-DE" sz="2000" b="1" dirty="0" smtClean="0">
                <a:latin typeface="Times New Roman" pitchFamily="18" charset="0"/>
              </a:rPr>
              <a:t>, </a:t>
            </a:r>
            <a:r>
              <a:rPr lang="de-DE" sz="2000" b="1" dirty="0" err="1" smtClean="0">
                <a:latin typeface="Times New Roman" pitchFamily="18" charset="0"/>
              </a:rPr>
              <a:t>finans</a:t>
            </a:r>
            <a:r>
              <a:rPr lang="de-DE" sz="2000" b="1" dirty="0" smtClean="0">
                <a:latin typeface="Times New Roman" pitchFamily="18" charset="0"/>
              </a:rPr>
              <a:t> </a:t>
            </a:r>
            <a:r>
              <a:rPr lang="de-DE" sz="2000" b="1" dirty="0" err="1" smtClean="0">
                <a:latin typeface="Times New Roman" pitchFamily="18" charset="0"/>
              </a:rPr>
              <a:t>ve</a:t>
            </a:r>
            <a:r>
              <a:rPr lang="de-DE" sz="2000" b="1" dirty="0" smtClean="0">
                <a:latin typeface="Times New Roman" pitchFamily="18" charset="0"/>
              </a:rPr>
              <a:t> </a:t>
            </a:r>
            <a:r>
              <a:rPr lang="de-DE" sz="2000" b="1" dirty="0" err="1" smtClean="0">
                <a:latin typeface="Times New Roman" pitchFamily="18" charset="0"/>
              </a:rPr>
              <a:t>turizm</a:t>
            </a:r>
            <a:r>
              <a:rPr lang="de-DE" sz="2000" b="1" dirty="0" smtClean="0">
                <a:latin typeface="Times New Roman" pitchFamily="18" charset="0"/>
              </a:rPr>
              <a:t> </a:t>
            </a:r>
            <a:r>
              <a:rPr lang="de-DE" sz="2000" b="1" dirty="0" err="1" smtClean="0">
                <a:latin typeface="Times New Roman" pitchFamily="18" charset="0"/>
              </a:rPr>
              <a:t>ile</a:t>
            </a:r>
            <a:r>
              <a:rPr lang="de-DE" sz="2000" b="1" dirty="0" smtClean="0">
                <a:latin typeface="Times New Roman" pitchFamily="18" charset="0"/>
              </a:rPr>
              <a:t> </a:t>
            </a:r>
            <a:r>
              <a:rPr lang="de-DE" sz="2000" b="1" dirty="0" err="1" smtClean="0">
                <a:latin typeface="Times New Roman" pitchFamily="18" charset="0"/>
              </a:rPr>
              <a:t>ilgili</a:t>
            </a:r>
            <a:r>
              <a:rPr lang="de-DE" sz="2000" b="1" dirty="0" smtClean="0">
                <a:latin typeface="Times New Roman" pitchFamily="18" charset="0"/>
              </a:rPr>
              <a:t> </a:t>
            </a:r>
            <a:r>
              <a:rPr lang="de-DE" sz="2000" b="1" dirty="0" err="1" smtClean="0">
                <a:latin typeface="Times New Roman" pitchFamily="18" charset="0"/>
              </a:rPr>
              <a:t>bilgileri</a:t>
            </a:r>
            <a:r>
              <a:rPr lang="de-DE" sz="2000" b="1" dirty="0" smtClean="0">
                <a:latin typeface="Times New Roman" pitchFamily="18" charset="0"/>
              </a:rPr>
              <a:t> </a:t>
            </a:r>
            <a:r>
              <a:rPr lang="de-DE" sz="2000" b="1" dirty="0" err="1" smtClean="0">
                <a:latin typeface="Times New Roman" pitchFamily="18" charset="0"/>
              </a:rPr>
              <a:t>ayni</a:t>
            </a:r>
            <a:r>
              <a:rPr lang="de-DE" sz="2000" b="1" dirty="0" smtClean="0">
                <a:latin typeface="Times New Roman" pitchFamily="18" charset="0"/>
              </a:rPr>
              <a:t> </a:t>
            </a:r>
            <a:r>
              <a:rPr lang="de-DE" sz="2000" b="1" dirty="0" err="1" smtClean="0">
                <a:latin typeface="Times New Roman" pitchFamily="18" charset="0"/>
              </a:rPr>
              <a:t>cati</a:t>
            </a:r>
            <a:r>
              <a:rPr lang="de-DE" sz="2000" b="1" dirty="0" smtClean="0">
                <a:latin typeface="Times New Roman" pitchFamily="18" charset="0"/>
              </a:rPr>
              <a:t> </a:t>
            </a:r>
            <a:r>
              <a:rPr lang="de-DE" sz="2000" b="1" dirty="0" err="1" smtClean="0">
                <a:latin typeface="Times New Roman" pitchFamily="18" charset="0"/>
              </a:rPr>
              <a:t>altinda</a:t>
            </a:r>
            <a:r>
              <a:rPr lang="de-DE" sz="2000" b="1" dirty="0" smtClean="0">
                <a:latin typeface="Times New Roman" pitchFamily="18" charset="0"/>
              </a:rPr>
              <a:t> </a:t>
            </a:r>
            <a:r>
              <a:rPr lang="de-DE" sz="2000" b="1" dirty="0" err="1" smtClean="0">
                <a:latin typeface="Times New Roman" pitchFamily="18" charset="0"/>
              </a:rPr>
              <a:t>sunan</a:t>
            </a:r>
            <a:r>
              <a:rPr lang="de-DE" sz="2000" b="1" dirty="0" smtClean="0">
                <a:latin typeface="Times New Roman" pitchFamily="18" charset="0"/>
              </a:rPr>
              <a:t> </a:t>
            </a:r>
            <a:r>
              <a:rPr lang="de-DE" sz="2000" b="1" dirty="0" err="1" smtClean="0">
                <a:latin typeface="Times New Roman" pitchFamily="18" charset="0"/>
              </a:rPr>
              <a:t>websitesileri</a:t>
            </a:r>
            <a:r>
              <a:rPr lang="de-DE" sz="2000" b="1" dirty="0" smtClean="0">
                <a:latin typeface="Times New Roman" pitchFamily="18" charset="0"/>
              </a:rPr>
              <a:t>. </a:t>
            </a:r>
            <a:r>
              <a:rPr lang="de-DE" sz="2000" b="1" dirty="0" err="1" smtClean="0">
                <a:latin typeface="Times New Roman" pitchFamily="18" charset="0"/>
              </a:rPr>
              <a:t>Ornek</a:t>
            </a:r>
            <a:r>
              <a:rPr lang="de-DE" sz="2000" b="1" dirty="0" smtClean="0">
                <a:latin typeface="Times New Roman" pitchFamily="18" charset="0"/>
              </a:rPr>
              <a:t> </a:t>
            </a:r>
            <a:r>
              <a:rPr lang="de-DE" sz="2000" b="1" dirty="0" err="1" smtClean="0">
                <a:latin typeface="Times New Roman" pitchFamily="18" charset="0"/>
              </a:rPr>
              <a:t>olarak</a:t>
            </a:r>
            <a:r>
              <a:rPr lang="de-DE" sz="2000" b="1" dirty="0" smtClean="0">
                <a:latin typeface="Times New Roman" pitchFamily="18" charset="0"/>
              </a:rPr>
              <a:t> Yahoo.com </a:t>
            </a:r>
            <a:r>
              <a:rPr lang="de-DE" sz="2000" b="1" dirty="0" err="1" smtClean="0">
                <a:latin typeface="Times New Roman" pitchFamily="18" charset="0"/>
              </a:rPr>
              <a:t>websitesini</a:t>
            </a:r>
            <a:r>
              <a:rPr lang="de-DE" sz="2000" b="1" dirty="0" smtClean="0">
                <a:latin typeface="Times New Roman" pitchFamily="18" charset="0"/>
              </a:rPr>
              <a:t> </a:t>
            </a:r>
            <a:r>
              <a:rPr lang="de-DE" sz="2000" b="1" dirty="0" err="1" smtClean="0">
                <a:latin typeface="Times New Roman" pitchFamily="18" charset="0"/>
              </a:rPr>
              <a:t>verebiliriz</a:t>
            </a:r>
            <a:r>
              <a:rPr lang="de-DE" sz="2000" b="1" dirty="0" smtClean="0">
                <a:latin typeface="Times New Roman" pitchFamily="18" charset="0"/>
              </a:rPr>
              <a:t>.</a:t>
            </a:r>
            <a:endParaRPr lang="tr-TR" sz="2000" b="1" dirty="0" smtClean="0">
              <a:latin typeface="Times New Roman" pitchFamily="18" charset="0"/>
            </a:endParaRPr>
          </a:p>
          <a:p>
            <a:pPr eaLnBrk="1" hangingPunct="1">
              <a:lnSpc>
                <a:spcPct val="80000"/>
              </a:lnSpc>
              <a:defRPr/>
            </a:pPr>
            <a:endParaRPr lang="tr-TR" sz="2000" b="1" dirty="0" smtClean="0">
              <a:latin typeface="Times New Roman" pitchFamily="18" charset="0"/>
            </a:endParaRPr>
          </a:p>
          <a:p>
            <a:pPr eaLnBrk="1" hangingPunct="1">
              <a:lnSpc>
                <a:spcPct val="80000"/>
              </a:lnSpc>
              <a:defRPr/>
            </a:pPr>
            <a:endParaRPr lang="de-DE" sz="2000" b="1" dirty="0" smtClean="0">
              <a:latin typeface="Times New Roman" pitchFamily="18" charset="0"/>
            </a:endParaRPr>
          </a:p>
          <a:p>
            <a:pPr eaLnBrk="1" hangingPunct="1">
              <a:lnSpc>
                <a:spcPct val="80000"/>
              </a:lnSpc>
              <a:defRPr/>
            </a:pPr>
            <a:r>
              <a:rPr lang="de-DE" sz="2000" b="1" dirty="0" smtClean="0">
                <a:latin typeface="Times New Roman" pitchFamily="18" charset="0"/>
              </a:rPr>
              <a:t>Log </a:t>
            </a:r>
            <a:r>
              <a:rPr lang="de-DE" sz="2000" b="1" dirty="0" err="1" smtClean="0">
                <a:latin typeface="Times New Roman" pitchFamily="18" charset="0"/>
              </a:rPr>
              <a:t>files</a:t>
            </a:r>
            <a:r>
              <a:rPr lang="de-DE" sz="2000" b="1" dirty="0" smtClean="0">
                <a:latin typeface="Times New Roman" pitchFamily="18" charset="0"/>
              </a:rPr>
              <a:t>: </a:t>
            </a:r>
            <a:r>
              <a:rPr lang="de-DE" sz="2000" b="1" dirty="0" err="1" smtClean="0">
                <a:latin typeface="Times New Roman" pitchFamily="18" charset="0"/>
              </a:rPr>
              <a:t>Bir</a:t>
            </a:r>
            <a:r>
              <a:rPr lang="de-DE" sz="2000" b="1" dirty="0" smtClean="0">
                <a:latin typeface="Times New Roman" pitchFamily="18" charset="0"/>
              </a:rPr>
              <a:t> </a:t>
            </a:r>
            <a:r>
              <a:rPr lang="de-DE" sz="2000" b="1" dirty="0" err="1" smtClean="0">
                <a:latin typeface="Times New Roman" pitchFamily="18" charset="0"/>
              </a:rPr>
              <a:t>websitesinin</a:t>
            </a:r>
            <a:r>
              <a:rPr lang="de-DE" sz="2000" b="1" dirty="0" smtClean="0">
                <a:latin typeface="Times New Roman" pitchFamily="18" charset="0"/>
              </a:rPr>
              <a:t> </a:t>
            </a:r>
            <a:r>
              <a:rPr lang="de-DE" sz="2000" b="1" dirty="0" err="1" smtClean="0">
                <a:latin typeface="Times New Roman" pitchFamily="18" charset="0"/>
              </a:rPr>
              <a:t>serverinda</a:t>
            </a:r>
            <a:r>
              <a:rPr lang="de-DE" sz="2000" b="1" dirty="0" smtClean="0">
                <a:latin typeface="Times New Roman" pitchFamily="18" charset="0"/>
              </a:rPr>
              <a:t>/ </a:t>
            </a:r>
            <a:r>
              <a:rPr lang="de-DE" sz="2000" b="1" dirty="0" err="1" smtClean="0">
                <a:latin typeface="Times New Roman" pitchFamily="18" charset="0"/>
              </a:rPr>
              <a:t>hosting</a:t>
            </a:r>
            <a:r>
              <a:rPr lang="de-DE" sz="2000" b="1" dirty="0" smtClean="0">
                <a:latin typeface="Times New Roman" pitchFamily="18" charset="0"/>
              </a:rPr>
              <a:t> </a:t>
            </a:r>
            <a:r>
              <a:rPr lang="de-DE" sz="2000" b="1" dirty="0" err="1" smtClean="0">
                <a:latin typeface="Times New Roman" pitchFamily="18" charset="0"/>
              </a:rPr>
              <a:t>servisinde</a:t>
            </a:r>
            <a:r>
              <a:rPr lang="de-DE" sz="2000" b="1" dirty="0" smtClean="0">
                <a:latin typeface="Times New Roman" pitchFamily="18" charset="0"/>
              </a:rPr>
              <a:t> </a:t>
            </a:r>
            <a:r>
              <a:rPr lang="de-DE" sz="2000" b="1" dirty="0" err="1" smtClean="0">
                <a:latin typeface="Times New Roman" pitchFamily="18" charset="0"/>
              </a:rPr>
              <a:t>bulunan</a:t>
            </a:r>
            <a:r>
              <a:rPr lang="de-DE" sz="2000" b="1" dirty="0" smtClean="0">
                <a:latin typeface="Times New Roman" pitchFamily="18" charset="0"/>
              </a:rPr>
              <a:t> </a:t>
            </a:r>
            <a:r>
              <a:rPr lang="de-DE" sz="2000" b="1" dirty="0" err="1" smtClean="0">
                <a:latin typeface="Times New Roman" pitchFamily="18" charset="0"/>
              </a:rPr>
              <a:t>ve</a:t>
            </a:r>
            <a:r>
              <a:rPr lang="de-DE" sz="2000" b="1" dirty="0" smtClean="0">
                <a:latin typeface="Times New Roman" pitchFamily="18" charset="0"/>
              </a:rPr>
              <a:t> </a:t>
            </a:r>
            <a:r>
              <a:rPr lang="de-DE" sz="2000" b="1" dirty="0" err="1" smtClean="0">
                <a:latin typeface="Times New Roman" pitchFamily="18" charset="0"/>
              </a:rPr>
              <a:t>kullanici</a:t>
            </a:r>
            <a:r>
              <a:rPr lang="de-DE" sz="2000" b="1" dirty="0" smtClean="0">
                <a:latin typeface="Times New Roman" pitchFamily="18" charset="0"/>
              </a:rPr>
              <a:t> </a:t>
            </a:r>
            <a:r>
              <a:rPr lang="de-DE" sz="2000" b="1" dirty="0" err="1" smtClean="0">
                <a:latin typeface="Times New Roman" pitchFamily="18" charset="0"/>
              </a:rPr>
              <a:t>bilgileri</a:t>
            </a:r>
            <a:r>
              <a:rPr lang="de-DE" sz="2000" b="1" dirty="0" smtClean="0">
                <a:latin typeface="Times New Roman" pitchFamily="18" charset="0"/>
              </a:rPr>
              <a:t>, </a:t>
            </a:r>
            <a:r>
              <a:rPr lang="de-DE" sz="2000" b="1" dirty="0" err="1" smtClean="0">
                <a:latin typeface="Times New Roman" pitchFamily="18" charset="0"/>
              </a:rPr>
              <a:t>site</a:t>
            </a:r>
            <a:r>
              <a:rPr lang="de-DE" sz="2000" b="1" dirty="0" smtClean="0">
                <a:latin typeface="Times New Roman" pitchFamily="18" charset="0"/>
              </a:rPr>
              <a:t> </a:t>
            </a:r>
            <a:r>
              <a:rPr lang="de-DE" sz="2000" b="1" dirty="0" err="1" smtClean="0">
                <a:latin typeface="Times New Roman" pitchFamily="18" charset="0"/>
              </a:rPr>
              <a:t>istatistikleri</a:t>
            </a:r>
            <a:r>
              <a:rPr lang="de-DE" sz="2000" b="1" dirty="0" smtClean="0">
                <a:latin typeface="Times New Roman" pitchFamily="18" charset="0"/>
              </a:rPr>
              <a:t> </a:t>
            </a:r>
            <a:r>
              <a:rPr lang="de-DE" sz="2000" b="1" dirty="0" err="1" smtClean="0">
                <a:latin typeface="Times New Roman" pitchFamily="18" charset="0"/>
              </a:rPr>
              <a:t>gibi</a:t>
            </a:r>
            <a:r>
              <a:rPr lang="de-DE" sz="2000" b="1" dirty="0" smtClean="0">
                <a:latin typeface="Times New Roman" pitchFamily="18" charset="0"/>
              </a:rPr>
              <a:t> </a:t>
            </a:r>
            <a:r>
              <a:rPr lang="de-DE" sz="2000" b="1" dirty="0" err="1" smtClean="0">
                <a:latin typeface="Times New Roman" pitchFamily="18" charset="0"/>
              </a:rPr>
              <a:t>bircok</a:t>
            </a:r>
            <a:r>
              <a:rPr lang="de-DE" sz="2000" b="1" dirty="0" smtClean="0">
                <a:latin typeface="Times New Roman" pitchFamily="18" charset="0"/>
              </a:rPr>
              <a:t> </a:t>
            </a:r>
            <a:r>
              <a:rPr lang="de-DE" sz="2000" b="1" dirty="0" err="1" smtClean="0">
                <a:latin typeface="Times New Roman" pitchFamily="18" charset="0"/>
              </a:rPr>
              <a:t>farkli</a:t>
            </a:r>
            <a:r>
              <a:rPr lang="de-DE" sz="2000" b="1" dirty="0" smtClean="0">
                <a:latin typeface="Times New Roman" pitchFamily="18" charset="0"/>
              </a:rPr>
              <a:t> </a:t>
            </a:r>
            <a:r>
              <a:rPr lang="de-DE" sz="2000" b="1" dirty="0" err="1" smtClean="0">
                <a:latin typeface="Times New Roman" pitchFamily="18" charset="0"/>
              </a:rPr>
              <a:t>veriyi</a:t>
            </a:r>
            <a:r>
              <a:rPr lang="de-DE" sz="2000" b="1" dirty="0" smtClean="0">
                <a:latin typeface="Times New Roman" pitchFamily="18" charset="0"/>
              </a:rPr>
              <a:t> </a:t>
            </a:r>
            <a:r>
              <a:rPr lang="de-DE" sz="2000" b="1" dirty="0" err="1" smtClean="0">
                <a:latin typeface="Times New Roman" pitchFamily="18" charset="0"/>
              </a:rPr>
              <a:t>tutan</a:t>
            </a:r>
            <a:r>
              <a:rPr lang="de-DE" sz="2000" b="1" dirty="0" smtClean="0">
                <a:latin typeface="Times New Roman" pitchFamily="18" charset="0"/>
              </a:rPr>
              <a:t> </a:t>
            </a:r>
            <a:r>
              <a:rPr lang="de-DE" sz="2000" b="1" dirty="0" err="1" smtClean="0">
                <a:latin typeface="Times New Roman" pitchFamily="18" charset="0"/>
              </a:rPr>
              <a:t>dosyalar</a:t>
            </a:r>
            <a:r>
              <a:rPr lang="de-DE" sz="2000" b="1" dirty="0" smtClean="0">
                <a:latin typeface="Times New Roman" pitchFamily="18" charset="0"/>
              </a:rPr>
              <a:t>. </a:t>
            </a:r>
            <a:r>
              <a:rPr lang="tr-TR" sz="2000" b="1" dirty="0" smtClean="0">
                <a:latin typeface="Times New Roman" pitchFamily="18" charset="0"/>
              </a:rPr>
              <a:t> </a:t>
            </a:r>
          </a:p>
          <a:p>
            <a:pPr eaLnBrk="1" hangingPunct="1">
              <a:lnSpc>
                <a:spcPct val="80000"/>
              </a:lnSpc>
              <a:defRPr/>
            </a:pPr>
            <a:endParaRPr lang="tr-TR" sz="2000" b="1" dirty="0" smtClean="0">
              <a:latin typeface="Times New Roman" pitchFamily="18" charset="0"/>
            </a:endParaRPr>
          </a:p>
          <a:p>
            <a:pPr eaLnBrk="1" hangingPunct="1">
              <a:lnSpc>
                <a:spcPct val="80000"/>
              </a:lnSpc>
              <a:defRPr/>
            </a:pPr>
            <a:r>
              <a:rPr lang="de-DE" sz="2000" b="1" dirty="0" err="1" smtClean="0">
                <a:latin typeface="Times New Roman" pitchFamily="18" charset="0"/>
              </a:rPr>
              <a:t>Ornegin</a:t>
            </a:r>
            <a:r>
              <a:rPr lang="de-DE" sz="2000" b="1" dirty="0" smtClean="0">
                <a:latin typeface="Times New Roman" pitchFamily="18" charset="0"/>
              </a:rPr>
              <a:t> </a:t>
            </a:r>
            <a:r>
              <a:rPr lang="de-DE" sz="2000" b="1" dirty="0" err="1" smtClean="0">
                <a:latin typeface="Times New Roman" pitchFamily="18" charset="0"/>
              </a:rPr>
              <a:t>websitesinin</a:t>
            </a:r>
            <a:r>
              <a:rPr lang="de-DE" sz="2000" b="1" dirty="0" smtClean="0">
                <a:latin typeface="Times New Roman" pitchFamily="18" charset="0"/>
              </a:rPr>
              <a:t> en </a:t>
            </a:r>
            <a:r>
              <a:rPr lang="de-DE" sz="2000" b="1" dirty="0" err="1" smtClean="0">
                <a:latin typeface="Times New Roman" pitchFamily="18" charset="0"/>
              </a:rPr>
              <a:t>cok</a:t>
            </a:r>
            <a:r>
              <a:rPr lang="de-DE" sz="2000" b="1" dirty="0" smtClean="0">
                <a:latin typeface="Times New Roman" pitchFamily="18" charset="0"/>
              </a:rPr>
              <a:t> </a:t>
            </a:r>
            <a:r>
              <a:rPr lang="de-DE" sz="2000" b="1" dirty="0" err="1" smtClean="0">
                <a:latin typeface="Times New Roman" pitchFamily="18" charset="0"/>
              </a:rPr>
              <a:t>hangi</a:t>
            </a:r>
            <a:r>
              <a:rPr lang="de-DE" sz="2000" b="1" dirty="0" smtClean="0">
                <a:latin typeface="Times New Roman" pitchFamily="18" charset="0"/>
              </a:rPr>
              <a:t> </a:t>
            </a:r>
            <a:r>
              <a:rPr lang="de-DE" sz="2000" b="1" dirty="0" err="1" smtClean="0">
                <a:latin typeface="Times New Roman" pitchFamily="18" charset="0"/>
              </a:rPr>
              <a:t>gunler</a:t>
            </a:r>
            <a:r>
              <a:rPr lang="de-DE" sz="2000" b="1" dirty="0" smtClean="0">
                <a:latin typeface="Times New Roman" pitchFamily="18" charset="0"/>
              </a:rPr>
              <a:t> </a:t>
            </a:r>
            <a:r>
              <a:rPr lang="de-DE" sz="2000" b="1" dirty="0" err="1" smtClean="0">
                <a:latin typeface="Times New Roman" pitchFamily="18" charset="0"/>
              </a:rPr>
              <a:t>ve</a:t>
            </a:r>
            <a:r>
              <a:rPr lang="de-DE" sz="2000" b="1" dirty="0" smtClean="0">
                <a:latin typeface="Times New Roman" pitchFamily="18" charset="0"/>
              </a:rPr>
              <a:t> </a:t>
            </a:r>
            <a:r>
              <a:rPr lang="de-DE" sz="2000" b="1" dirty="0" err="1" smtClean="0">
                <a:latin typeface="Times New Roman" pitchFamily="18" charset="0"/>
              </a:rPr>
              <a:t>saatler</a:t>
            </a:r>
            <a:r>
              <a:rPr lang="de-DE" sz="2000" b="1" dirty="0" smtClean="0">
                <a:latin typeface="Times New Roman" pitchFamily="18" charset="0"/>
              </a:rPr>
              <a:t> </a:t>
            </a:r>
            <a:r>
              <a:rPr lang="de-DE" sz="2000" b="1" dirty="0" err="1" smtClean="0">
                <a:latin typeface="Times New Roman" pitchFamily="18" charset="0"/>
              </a:rPr>
              <a:t>arasinda</a:t>
            </a:r>
            <a:r>
              <a:rPr lang="de-DE" sz="2000" b="1" dirty="0" smtClean="0">
                <a:latin typeface="Times New Roman" pitchFamily="18" charset="0"/>
              </a:rPr>
              <a:t> </a:t>
            </a:r>
            <a:r>
              <a:rPr lang="de-DE" sz="2000" b="1" dirty="0" err="1" smtClean="0">
                <a:latin typeface="Times New Roman" pitchFamily="18" charset="0"/>
              </a:rPr>
              <a:t>ziyaret</a:t>
            </a:r>
            <a:r>
              <a:rPr lang="de-DE" sz="2000" b="1" dirty="0" smtClean="0">
                <a:latin typeface="Times New Roman" pitchFamily="18" charset="0"/>
              </a:rPr>
              <a:t> </a:t>
            </a:r>
            <a:r>
              <a:rPr lang="de-DE" sz="2000" b="1" dirty="0" err="1" smtClean="0">
                <a:latin typeface="Times New Roman" pitchFamily="18" charset="0"/>
              </a:rPr>
              <a:t>edildigini</a:t>
            </a:r>
            <a:r>
              <a:rPr lang="de-DE" sz="2000" b="1" dirty="0" smtClean="0">
                <a:latin typeface="Times New Roman" pitchFamily="18" charset="0"/>
              </a:rPr>
              <a:t>, </a:t>
            </a:r>
            <a:r>
              <a:rPr lang="de-DE" sz="2000" b="1" dirty="0" err="1" smtClean="0">
                <a:latin typeface="Times New Roman" pitchFamily="18" charset="0"/>
              </a:rPr>
              <a:t>websitesine</a:t>
            </a:r>
            <a:r>
              <a:rPr lang="de-DE" sz="2000" b="1" dirty="0" smtClean="0">
                <a:latin typeface="Times New Roman" pitchFamily="18" charset="0"/>
              </a:rPr>
              <a:t> </a:t>
            </a:r>
            <a:r>
              <a:rPr lang="de-DE" sz="2000" b="1" dirty="0" err="1" smtClean="0">
                <a:latin typeface="Times New Roman" pitchFamily="18" charset="0"/>
              </a:rPr>
              <a:t>hangi</a:t>
            </a:r>
            <a:r>
              <a:rPr lang="de-DE" sz="2000" b="1" dirty="0" smtClean="0">
                <a:latin typeface="Times New Roman" pitchFamily="18" charset="0"/>
              </a:rPr>
              <a:t> </a:t>
            </a:r>
            <a:r>
              <a:rPr lang="de-DE" sz="2000" b="1" dirty="0" err="1" smtClean="0">
                <a:latin typeface="Times New Roman" pitchFamily="18" charset="0"/>
              </a:rPr>
              <a:t>linklerden</a:t>
            </a:r>
            <a:r>
              <a:rPr lang="de-DE" sz="2000" b="1" dirty="0" smtClean="0">
                <a:latin typeface="Times New Roman" pitchFamily="18" charset="0"/>
              </a:rPr>
              <a:t>, </a:t>
            </a:r>
            <a:r>
              <a:rPr lang="de-DE" sz="2000" b="1" dirty="0" err="1" smtClean="0">
                <a:latin typeface="Times New Roman" pitchFamily="18" charset="0"/>
              </a:rPr>
              <a:t>adreslerden</a:t>
            </a:r>
            <a:r>
              <a:rPr lang="de-DE" sz="2000" b="1" dirty="0" smtClean="0">
                <a:latin typeface="Times New Roman" pitchFamily="18" charset="0"/>
              </a:rPr>
              <a:t> </a:t>
            </a:r>
            <a:r>
              <a:rPr lang="de-DE" sz="2000" b="1" dirty="0" err="1" smtClean="0">
                <a:latin typeface="Times New Roman" pitchFamily="18" charset="0"/>
              </a:rPr>
              <a:t>gelindigini</a:t>
            </a:r>
            <a:r>
              <a:rPr lang="de-DE" sz="2000" b="1" dirty="0" smtClean="0">
                <a:latin typeface="Times New Roman" pitchFamily="18" charset="0"/>
              </a:rPr>
              <a:t>, en </a:t>
            </a:r>
            <a:r>
              <a:rPr lang="de-DE" sz="2000" b="1" dirty="0" err="1" smtClean="0">
                <a:latin typeface="Times New Roman" pitchFamily="18" charset="0"/>
              </a:rPr>
              <a:t>cok</a:t>
            </a:r>
            <a:r>
              <a:rPr lang="de-DE" sz="2000" b="1" dirty="0" smtClean="0">
                <a:latin typeface="Times New Roman" pitchFamily="18" charset="0"/>
              </a:rPr>
              <a:t> </a:t>
            </a:r>
            <a:r>
              <a:rPr lang="de-DE" sz="2000" b="1" dirty="0" err="1" smtClean="0">
                <a:latin typeface="Times New Roman" pitchFamily="18" charset="0"/>
              </a:rPr>
              <a:t>hangi</a:t>
            </a:r>
            <a:r>
              <a:rPr lang="de-DE" sz="2000" b="1" dirty="0" smtClean="0">
                <a:latin typeface="Times New Roman" pitchFamily="18" charset="0"/>
              </a:rPr>
              <a:t> </a:t>
            </a:r>
            <a:r>
              <a:rPr lang="de-DE" sz="2000" b="1" dirty="0" err="1" smtClean="0">
                <a:latin typeface="Times New Roman" pitchFamily="18" charset="0"/>
              </a:rPr>
              <a:t>sayfalarin</a:t>
            </a:r>
            <a:r>
              <a:rPr lang="de-DE" sz="2000" b="1" dirty="0" smtClean="0">
                <a:latin typeface="Times New Roman" pitchFamily="18" charset="0"/>
              </a:rPr>
              <a:t> </a:t>
            </a:r>
            <a:r>
              <a:rPr lang="de-DE" sz="2000" b="1" dirty="0" err="1" smtClean="0">
                <a:latin typeface="Times New Roman" pitchFamily="18" charset="0"/>
              </a:rPr>
              <a:t>gezildigini</a:t>
            </a:r>
            <a:r>
              <a:rPr lang="de-DE" sz="2000" b="1" dirty="0" smtClean="0">
                <a:latin typeface="Times New Roman" pitchFamily="18" charset="0"/>
              </a:rPr>
              <a:t>, </a:t>
            </a:r>
            <a:r>
              <a:rPr lang="de-DE" sz="2000" b="1" dirty="0" err="1" smtClean="0">
                <a:latin typeface="Times New Roman" pitchFamily="18" charset="0"/>
              </a:rPr>
              <a:t>hangi</a:t>
            </a:r>
            <a:r>
              <a:rPr lang="de-DE" sz="2000" b="1" dirty="0" smtClean="0">
                <a:latin typeface="Times New Roman" pitchFamily="18" charset="0"/>
              </a:rPr>
              <a:t> </a:t>
            </a:r>
            <a:r>
              <a:rPr lang="de-DE" sz="2000" b="1" dirty="0" err="1" smtClean="0">
                <a:latin typeface="Times New Roman" pitchFamily="18" charset="0"/>
              </a:rPr>
              <a:t>ulkelerden</a:t>
            </a:r>
            <a:r>
              <a:rPr lang="de-DE" sz="2000" b="1" dirty="0" smtClean="0">
                <a:latin typeface="Times New Roman" pitchFamily="18" charset="0"/>
              </a:rPr>
              <a:t> </a:t>
            </a:r>
            <a:r>
              <a:rPr lang="de-DE" sz="2000" b="1" dirty="0" err="1" smtClean="0">
                <a:latin typeface="Times New Roman" pitchFamily="18" charset="0"/>
              </a:rPr>
              <a:t>websitesinin</a:t>
            </a:r>
            <a:r>
              <a:rPr lang="de-DE" sz="2000" b="1" dirty="0" smtClean="0">
                <a:latin typeface="Times New Roman" pitchFamily="18" charset="0"/>
              </a:rPr>
              <a:t> </a:t>
            </a:r>
            <a:r>
              <a:rPr lang="de-DE" sz="2000" b="1" dirty="0" err="1" smtClean="0">
                <a:latin typeface="Times New Roman" pitchFamily="18" charset="0"/>
              </a:rPr>
              <a:t>ziyaret</a:t>
            </a:r>
            <a:r>
              <a:rPr lang="de-DE" sz="2000" b="1" dirty="0" smtClean="0">
                <a:latin typeface="Times New Roman" pitchFamily="18" charset="0"/>
              </a:rPr>
              <a:t> </a:t>
            </a:r>
            <a:r>
              <a:rPr lang="de-DE" sz="2000" b="1" dirty="0" err="1" smtClean="0">
                <a:latin typeface="Times New Roman" pitchFamily="18" charset="0"/>
              </a:rPr>
              <a:t>edildigini</a:t>
            </a:r>
            <a:r>
              <a:rPr lang="de-DE" sz="2000" b="1" dirty="0" smtClean="0">
                <a:latin typeface="Times New Roman" pitchFamily="18" charset="0"/>
              </a:rPr>
              <a:t>, </a:t>
            </a:r>
            <a:r>
              <a:rPr lang="de-DE" sz="2000" b="1" dirty="0" err="1" smtClean="0">
                <a:latin typeface="Times New Roman" pitchFamily="18" charset="0"/>
              </a:rPr>
              <a:t>ziyaretcilerin</a:t>
            </a:r>
            <a:r>
              <a:rPr lang="de-DE" sz="2000" b="1" dirty="0" smtClean="0">
                <a:latin typeface="Times New Roman" pitchFamily="18" charset="0"/>
              </a:rPr>
              <a:t> </a:t>
            </a:r>
            <a:r>
              <a:rPr lang="de-DE" sz="2000" b="1" dirty="0" err="1" smtClean="0">
                <a:latin typeface="Times New Roman" pitchFamily="18" charset="0"/>
              </a:rPr>
              <a:t>isletim</a:t>
            </a:r>
            <a:r>
              <a:rPr lang="de-DE" sz="2000" b="1" dirty="0" smtClean="0">
                <a:latin typeface="Times New Roman" pitchFamily="18" charset="0"/>
              </a:rPr>
              <a:t> </a:t>
            </a:r>
            <a:r>
              <a:rPr lang="de-DE" sz="2000" b="1" dirty="0" err="1" smtClean="0">
                <a:latin typeface="Times New Roman" pitchFamily="18" charset="0"/>
              </a:rPr>
              <a:t>sistemi</a:t>
            </a:r>
            <a:r>
              <a:rPr lang="de-DE" sz="2000" b="1" dirty="0" smtClean="0">
                <a:latin typeface="Times New Roman" pitchFamily="18" charset="0"/>
              </a:rPr>
              <a:t>, </a:t>
            </a:r>
            <a:r>
              <a:rPr lang="de-DE" sz="2000" b="1" dirty="0" err="1" smtClean="0">
                <a:latin typeface="Times New Roman" pitchFamily="18" charset="0"/>
              </a:rPr>
              <a:t>tarayici</a:t>
            </a:r>
            <a:r>
              <a:rPr lang="de-DE" sz="2000" b="1" dirty="0" smtClean="0">
                <a:latin typeface="Times New Roman" pitchFamily="18" charset="0"/>
              </a:rPr>
              <a:t> </a:t>
            </a:r>
            <a:r>
              <a:rPr lang="de-DE" sz="2000" b="1" dirty="0" err="1" smtClean="0">
                <a:latin typeface="Times New Roman" pitchFamily="18" charset="0"/>
              </a:rPr>
              <a:t>cesitleri</a:t>
            </a:r>
            <a:r>
              <a:rPr lang="de-DE" sz="2000" b="1" dirty="0" smtClean="0">
                <a:latin typeface="Times New Roman" pitchFamily="18" charset="0"/>
              </a:rPr>
              <a:t>....</a:t>
            </a:r>
            <a:r>
              <a:rPr lang="de-DE" sz="2000" b="1" dirty="0" err="1" smtClean="0">
                <a:latin typeface="Times New Roman" pitchFamily="18" charset="0"/>
              </a:rPr>
              <a:t>vb</a:t>
            </a:r>
            <a:r>
              <a:rPr lang="de-DE" sz="2000" b="1" dirty="0" smtClean="0">
                <a:latin typeface="Times New Roman" pitchFamily="18" charset="0"/>
              </a:rPr>
              <a:t>. </a:t>
            </a:r>
            <a:r>
              <a:rPr lang="de-DE" sz="2000" b="1" dirty="0" err="1" smtClean="0">
                <a:latin typeface="Times New Roman" pitchFamily="18" charset="0"/>
              </a:rPr>
              <a:t>gibi</a:t>
            </a:r>
            <a:r>
              <a:rPr lang="de-DE" sz="2000" b="1" dirty="0" smtClean="0">
                <a:latin typeface="Times New Roman" pitchFamily="18" charset="0"/>
              </a:rPr>
              <a:t> </a:t>
            </a:r>
            <a:r>
              <a:rPr lang="de-DE" sz="2000" b="1" dirty="0" err="1" smtClean="0">
                <a:latin typeface="Times New Roman" pitchFamily="18" charset="0"/>
              </a:rPr>
              <a:t>bircok</a:t>
            </a:r>
            <a:r>
              <a:rPr lang="de-DE" sz="2000" b="1" dirty="0" smtClean="0">
                <a:latin typeface="Times New Roman" pitchFamily="18" charset="0"/>
              </a:rPr>
              <a:t> </a:t>
            </a:r>
            <a:r>
              <a:rPr lang="de-DE" sz="2000" b="1" dirty="0" err="1" smtClean="0">
                <a:latin typeface="Times New Roman" pitchFamily="18" charset="0"/>
              </a:rPr>
              <a:t>farkli</a:t>
            </a:r>
            <a:r>
              <a:rPr lang="de-DE" sz="2000" b="1" dirty="0" smtClean="0">
                <a:latin typeface="Times New Roman" pitchFamily="18" charset="0"/>
              </a:rPr>
              <a:t> </a:t>
            </a:r>
            <a:r>
              <a:rPr lang="de-DE" sz="2000" b="1" dirty="0" err="1" smtClean="0">
                <a:latin typeface="Times New Roman" pitchFamily="18" charset="0"/>
              </a:rPr>
              <a:t>veriyi</a:t>
            </a:r>
            <a:r>
              <a:rPr lang="de-DE" sz="2000" b="1" dirty="0" smtClean="0">
                <a:latin typeface="Times New Roman" pitchFamily="18" charset="0"/>
              </a:rPr>
              <a:t> </a:t>
            </a:r>
            <a:r>
              <a:rPr lang="de-DE" sz="2000" b="1" dirty="0" err="1" smtClean="0">
                <a:latin typeface="Times New Roman" pitchFamily="18" charset="0"/>
              </a:rPr>
              <a:t>kaydeden</a:t>
            </a:r>
            <a:r>
              <a:rPr lang="de-DE" sz="2000" b="1" dirty="0" smtClean="0">
                <a:latin typeface="Times New Roman" pitchFamily="18" charset="0"/>
              </a:rPr>
              <a:t> </a:t>
            </a:r>
            <a:r>
              <a:rPr lang="de-DE" sz="2000" b="1" dirty="0" err="1" smtClean="0">
                <a:latin typeface="Times New Roman" pitchFamily="18" charset="0"/>
              </a:rPr>
              <a:t>dosyalardir</a:t>
            </a:r>
            <a:r>
              <a:rPr lang="de-DE" sz="2000" b="1" dirty="0" smtClean="0">
                <a:latin typeface="Times New Roman" pitchFamily="18"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tr-TR" smtClean="0"/>
              <a:t>!</a:t>
            </a:r>
          </a:p>
        </p:txBody>
      </p:sp>
      <p:sp>
        <p:nvSpPr>
          <p:cNvPr id="16387"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tr-TR" sz="2800" b="1" dirty="0" smtClean="0"/>
          </a:p>
          <a:p>
            <a:pPr eaLnBrk="1" hangingPunct="1">
              <a:lnSpc>
                <a:spcPct val="80000"/>
              </a:lnSpc>
              <a:buFont typeface="Wingdings" pitchFamily="2" charset="2"/>
              <a:buNone/>
              <a:defRPr/>
            </a:pPr>
            <a:endParaRPr lang="tr-TR" sz="2800" b="1" dirty="0" smtClean="0"/>
          </a:p>
          <a:p>
            <a:pPr eaLnBrk="1" hangingPunct="1">
              <a:lnSpc>
                <a:spcPct val="80000"/>
              </a:lnSpc>
              <a:buFont typeface="Wingdings" pitchFamily="2" charset="2"/>
              <a:buNone/>
              <a:defRPr/>
            </a:pPr>
            <a:r>
              <a:rPr lang="de-DE" sz="2800" b="1" dirty="0" smtClean="0"/>
              <a:t>Banner: Web </a:t>
            </a:r>
            <a:r>
              <a:rPr lang="de-DE" sz="2800" b="1" dirty="0" err="1" smtClean="0"/>
              <a:t>sayfalarinda</a:t>
            </a:r>
            <a:r>
              <a:rPr lang="de-DE" sz="2800" b="1" dirty="0" smtClean="0"/>
              <a:t> </a:t>
            </a:r>
            <a:r>
              <a:rPr lang="de-DE" sz="2800" b="1" dirty="0" err="1" smtClean="0"/>
              <a:t>bulunan</a:t>
            </a:r>
            <a:r>
              <a:rPr lang="de-DE" sz="2800" b="1" dirty="0" smtClean="0"/>
              <a:t> </a:t>
            </a:r>
            <a:r>
              <a:rPr lang="de-DE" sz="2800" b="1" dirty="0" err="1" smtClean="0"/>
              <a:t>reklam</a:t>
            </a:r>
            <a:r>
              <a:rPr lang="de-DE" sz="2800" b="1" dirty="0" smtClean="0"/>
              <a:t> </a:t>
            </a:r>
            <a:r>
              <a:rPr lang="de-DE" sz="2800" b="1" dirty="0" err="1" smtClean="0"/>
              <a:t>panolar</a:t>
            </a:r>
            <a:r>
              <a:rPr lang="tr-TR" sz="2800" b="1" dirty="0" smtClean="0"/>
              <a:t>ı.</a:t>
            </a:r>
          </a:p>
          <a:p>
            <a:pPr eaLnBrk="1" hangingPunct="1">
              <a:lnSpc>
                <a:spcPct val="80000"/>
              </a:lnSpc>
              <a:defRPr/>
            </a:pPr>
            <a:endParaRPr lang="de-DE" sz="2800" b="1" dirty="0" smtClean="0"/>
          </a:p>
          <a:p>
            <a:pPr eaLnBrk="1" hangingPunct="1">
              <a:lnSpc>
                <a:spcPct val="80000"/>
              </a:lnSpc>
              <a:buFont typeface="Wingdings" pitchFamily="2" charset="2"/>
              <a:buNone/>
              <a:defRPr/>
            </a:pPr>
            <a:endParaRPr lang="tr-TR"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tr-TR" smtClean="0"/>
              <a:t>.</a:t>
            </a:r>
          </a:p>
        </p:txBody>
      </p:sp>
      <p:sp>
        <p:nvSpPr>
          <p:cNvPr id="11267" name="Rectangle 3"/>
          <p:cNvSpPr>
            <a:spLocks noGrp="1" noRot="1" noChangeArrowheads="1"/>
          </p:cNvSpPr>
          <p:nvPr>
            <p:ph idx="1"/>
          </p:nvPr>
        </p:nvSpPr>
        <p:spPr/>
        <p:txBody>
          <a:bodyPr/>
          <a:lstStyle/>
          <a:p>
            <a:pPr eaLnBrk="1" hangingPunct="1">
              <a:buFont typeface="Arial" charset="0"/>
              <a:buNone/>
              <a:defRPr/>
            </a:pPr>
            <a:r>
              <a:rPr lang="tr-TR" smtClean="0"/>
              <a:t>.</a:t>
            </a:r>
          </a:p>
        </p:txBody>
      </p:sp>
      <p:pic>
        <p:nvPicPr>
          <p:cNvPr id="11268" name="Picture 4" descr="Fig-10-1"/>
          <p:cNvPicPr>
            <a:picLocks noChangeAspect="1" noChangeArrowheads="1"/>
          </p:cNvPicPr>
          <p:nvPr/>
        </p:nvPicPr>
        <p:blipFill>
          <a:blip r:embed="rId2"/>
          <a:srcRect/>
          <a:stretch>
            <a:fillRect/>
          </a:stretch>
        </p:blipFill>
        <p:spPr bwMode="auto">
          <a:xfrm>
            <a:off x="179388" y="549275"/>
            <a:ext cx="8820150" cy="4962525"/>
          </a:xfrm>
          <a:prstGeom prst="rect">
            <a:avLst/>
          </a:prstGeom>
          <a:noFill/>
          <a:ln w="9525">
            <a:noFill/>
            <a:miter lim="800000"/>
            <a:headEnd/>
            <a:tailEnd/>
          </a:ln>
        </p:spPr>
      </p:pic>
      <p:sp>
        <p:nvSpPr>
          <p:cNvPr id="11269" name="Rectangle 5"/>
          <p:cNvSpPr>
            <a:spLocks noChangeArrowheads="1"/>
          </p:cNvSpPr>
          <p:nvPr/>
        </p:nvSpPr>
        <p:spPr bwMode="auto">
          <a:xfrm>
            <a:off x="684213" y="5543550"/>
            <a:ext cx="8064500" cy="1314450"/>
          </a:xfrm>
          <a:prstGeom prst="rect">
            <a:avLst/>
          </a:prstGeom>
          <a:noFill/>
          <a:ln w="9525">
            <a:noFill/>
            <a:miter lim="800000"/>
            <a:headEnd/>
            <a:tailEnd/>
          </a:ln>
        </p:spPr>
        <p:txBody>
          <a:bodyPr>
            <a:spAutoFit/>
          </a:bodyPr>
          <a:lstStyle/>
          <a:p>
            <a:r>
              <a:rPr lang="en-US" sz="1600" b="1"/>
              <a:t>Retail e-commerce revenues have grown exponentially since 1995 and have only recently “slowed” to a very rapid 25 percent annual increase, which is projected to remain the same until 2008.</a:t>
            </a:r>
          </a:p>
          <a:p>
            <a:r>
              <a:rPr lang="en-US" sz="1600" b="1"/>
              <a:t>Source: Based on data from eMarketer, 2006; Shop.org and Forrester Research, 2005; and authors.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tr-TR" smtClean="0"/>
              <a:t>!</a:t>
            </a:r>
          </a:p>
        </p:txBody>
      </p:sp>
      <p:sp>
        <p:nvSpPr>
          <p:cNvPr id="3891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tr-TR" b="1" dirty="0" smtClean="0"/>
              <a:t>	Ali Güven, kozmetik alanında çalışan DB Şirketi</a:t>
            </a:r>
            <a:r>
              <a:rPr lang="en-US" b="1" dirty="0" smtClean="0"/>
              <a:t>’</a:t>
            </a:r>
            <a:r>
              <a:rPr lang="tr-TR" b="1" dirty="0" err="1" smtClean="0"/>
              <a:t>nin</a:t>
            </a:r>
            <a:r>
              <a:rPr lang="tr-TR" b="1" dirty="0" smtClean="0"/>
              <a:t> Genel Müdürü’dür. Ancak firmasının e-ticaret faaliyetlerine başlayıp başlamaması konusunda tereddüttedir. Siz,  DB Şirketi’nin danışmanı olarak atandınız ve işletmenin e-ticarete atılmasının kesinlikle çok faydalı olacağını düşünüyorsunuz.      </a:t>
            </a:r>
          </a:p>
          <a:p>
            <a:pPr eaLnBrk="1" hangingPunct="1">
              <a:lnSpc>
                <a:spcPct val="90000"/>
              </a:lnSpc>
              <a:buFont typeface="Wingdings" pitchFamily="2" charset="2"/>
              <a:buNone/>
              <a:defRPr/>
            </a:pPr>
            <a:endParaRPr lang="tr-TR" b="1" dirty="0" smtClean="0"/>
          </a:p>
          <a:p>
            <a:pPr eaLnBrk="1" hangingPunct="1">
              <a:lnSpc>
                <a:spcPct val="90000"/>
              </a:lnSpc>
              <a:buFont typeface="Wingdings" pitchFamily="2" charset="2"/>
              <a:buNone/>
              <a:defRPr/>
            </a:pPr>
            <a:r>
              <a:rPr lang="tr-TR" b="1" dirty="0" smtClean="0"/>
              <a:t>    E-Ticaret’in avantajlarını Genel Müdür Ali Güven’e açıklayın</a:t>
            </a:r>
            <a:r>
              <a:rPr lang="tr-TR" dirty="0" smtClean="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274638"/>
            <a:ext cx="7570788" cy="633412"/>
          </a:xfrm>
        </p:spPr>
        <p:txBody>
          <a:bodyPr/>
          <a:lstStyle/>
          <a:p>
            <a:pPr eaLnBrk="1" hangingPunct="1">
              <a:defRPr/>
            </a:pPr>
            <a:r>
              <a:rPr lang="tr-TR" dirty="0" smtClean="0"/>
              <a:t>!</a:t>
            </a:r>
          </a:p>
        </p:txBody>
      </p:sp>
      <p:sp>
        <p:nvSpPr>
          <p:cNvPr id="8195" name="Rectangle 3"/>
          <p:cNvSpPr>
            <a:spLocks noGrp="1" noChangeArrowheads="1"/>
          </p:cNvSpPr>
          <p:nvPr>
            <p:ph type="body" idx="1"/>
          </p:nvPr>
        </p:nvSpPr>
        <p:spPr>
          <a:xfrm>
            <a:off x="0" y="1125538"/>
            <a:ext cx="9144000" cy="5543550"/>
          </a:xfrm>
        </p:spPr>
        <p:txBody>
          <a:bodyPr/>
          <a:lstStyle/>
          <a:p>
            <a:pPr lvl="2" eaLnBrk="1" hangingPunct="1">
              <a:lnSpc>
                <a:spcPct val="80000"/>
              </a:lnSpc>
              <a:buFont typeface="Wingdings" pitchFamily="2" charset="2"/>
              <a:buNone/>
              <a:defRPr/>
            </a:pPr>
            <a:r>
              <a:rPr lang="tr-TR" sz="1800" b="1" dirty="0" smtClean="0">
                <a:solidFill>
                  <a:srgbClr val="FF3300"/>
                </a:solidFill>
                <a:effectLst/>
              </a:rPr>
              <a:t>	</a:t>
            </a:r>
            <a:r>
              <a:rPr lang="tr-TR" sz="1800" b="1" dirty="0" smtClean="0">
                <a:effectLst/>
                <a:latin typeface="Verdana" pitchFamily="34" charset="0"/>
              </a:rPr>
              <a:t>1- </a:t>
            </a:r>
            <a:r>
              <a:rPr lang="en-US" sz="1800" b="1" dirty="0" smtClean="0">
                <a:effectLst/>
                <a:latin typeface="Verdana" pitchFamily="34" charset="0"/>
              </a:rPr>
              <a:t>Ubiquity</a:t>
            </a:r>
            <a:r>
              <a:rPr lang="tr-TR" sz="1800" b="1" dirty="0" smtClean="0">
                <a:effectLst/>
                <a:latin typeface="Verdana" pitchFamily="34" charset="0"/>
              </a:rPr>
              <a:t>- Her yerde var olma</a:t>
            </a:r>
            <a:endParaRPr lang="tr-TR" sz="1800" dirty="0" smtClean="0">
              <a:effectLst/>
              <a:latin typeface="Verdana" pitchFamily="34" charset="0"/>
            </a:endParaRPr>
          </a:p>
          <a:p>
            <a:pPr lvl="2" eaLnBrk="1" hangingPunct="1">
              <a:lnSpc>
                <a:spcPct val="80000"/>
              </a:lnSpc>
              <a:buFont typeface="Wingdings" pitchFamily="2" charset="2"/>
              <a:buNone/>
              <a:defRPr/>
            </a:pPr>
            <a:endParaRPr lang="tr-TR" sz="1800" dirty="0" smtClean="0">
              <a:effectLst/>
              <a:latin typeface="Verdana" pitchFamily="34" charset="0"/>
            </a:endParaRPr>
          </a:p>
          <a:p>
            <a:pPr lvl="2" eaLnBrk="1" hangingPunct="1">
              <a:lnSpc>
                <a:spcPct val="80000"/>
              </a:lnSpc>
              <a:buFont typeface="Wingdings" pitchFamily="2" charset="2"/>
              <a:buNone/>
              <a:defRPr/>
            </a:pPr>
            <a:r>
              <a:rPr lang="tr-TR" sz="1800" b="1" dirty="0" smtClean="0">
                <a:effectLst/>
                <a:latin typeface="Verdana" pitchFamily="34" charset="0"/>
              </a:rPr>
              <a:t>	2- </a:t>
            </a:r>
            <a:r>
              <a:rPr lang="en-US" sz="1800" b="1" dirty="0" smtClean="0">
                <a:effectLst/>
                <a:latin typeface="Verdana" pitchFamily="34" charset="0"/>
              </a:rPr>
              <a:t>Global reach</a:t>
            </a:r>
            <a:r>
              <a:rPr lang="tr-TR" sz="1800" b="1" dirty="0" smtClean="0">
                <a:effectLst/>
                <a:latin typeface="Verdana" pitchFamily="34" charset="0"/>
              </a:rPr>
              <a:t>- Küresel erişilebilme</a:t>
            </a:r>
            <a:r>
              <a:rPr lang="tr-TR" sz="1800" b="1" dirty="0" smtClean="0">
                <a:effectLst/>
                <a:latin typeface="Arial" charset="0"/>
              </a:rPr>
              <a:t> (7/24)</a:t>
            </a:r>
            <a:endParaRPr lang="tr-TR" sz="1800" dirty="0" smtClean="0">
              <a:effectLst/>
              <a:latin typeface="Arial" charset="0"/>
            </a:endParaRPr>
          </a:p>
          <a:p>
            <a:pPr lvl="2" eaLnBrk="1" hangingPunct="1">
              <a:lnSpc>
                <a:spcPct val="80000"/>
              </a:lnSpc>
              <a:buFont typeface="Wingdings" pitchFamily="2" charset="2"/>
              <a:buNone/>
              <a:defRPr/>
            </a:pPr>
            <a:endParaRPr lang="tr-TR" sz="1800" dirty="0" smtClean="0">
              <a:effectLst/>
              <a:latin typeface="Verdana" pitchFamily="34" charset="0"/>
            </a:endParaRPr>
          </a:p>
          <a:p>
            <a:pPr lvl="2" eaLnBrk="1" hangingPunct="1">
              <a:lnSpc>
                <a:spcPct val="80000"/>
              </a:lnSpc>
              <a:buFont typeface="Wingdings" pitchFamily="2" charset="2"/>
              <a:buNone/>
              <a:defRPr/>
            </a:pPr>
            <a:r>
              <a:rPr lang="tr-TR" sz="1800" dirty="0" smtClean="0">
                <a:effectLst/>
                <a:latin typeface="Verdana" pitchFamily="34" charset="0"/>
              </a:rPr>
              <a:t>	3-</a:t>
            </a:r>
            <a:r>
              <a:rPr lang="en-US" sz="1800" b="1" dirty="0" smtClean="0">
                <a:effectLst/>
                <a:latin typeface="Verdana" pitchFamily="34" charset="0"/>
              </a:rPr>
              <a:t>Universal standards</a:t>
            </a:r>
            <a:r>
              <a:rPr lang="tr-TR" sz="1800" b="1" dirty="0" smtClean="0">
                <a:effectLst/>
                <a:latin typeface="Verdana" pitchFamily="34" charset="0"/>
              </a:rPr>
              <a:t>- Uluslararası standartlar</a:t>
            </a:r>
            <a:endParaRPr lang="tr-TR" sz="1800" dirty="0" smtClean="0">
              <a:effectLst/>
              <a:latin typeface="Verdana" pitchFamily="34" charset="0"/>
            </a:endParaRPr>
          </a:p>
          <a:p>
            <a:pPr lvl="2" eaLnBrk="1" hangingPunct="1">
              <a:lnSpc>
                <a:spcPct val="80000"/>
              </a:lnSpc>
              <a:buFont typeface="Wingdings" pitchFamily="2" charset="2"/>
              <a:buNone/>
              <a:defRPr/>
            </a:pPr>
            <a:endParaRPr lang="tr-TR" sz="1800" dirty="0" smtClean="0">
              <a:effectLst/>
              <a:latin typeface="Verdana" pitchFamily="34" charset="0"/>
            </a:endParaRPr>
          </a:p>
          <a:p>
            <a:pPr lvl="1" eaLnBrk="1" hangingPunct="1">
              <a:lnSpc>
                <a:spcPct val="80000"/>
              </a:lnSpc>
              <a:buFont typeface="Wingdings" pitchFamily="2" charset="2"/>
              <a:buNone/>
              <a:defRPr/>
            </a:pPr>
            <a:r>
              <a:rPr lang="tr-TR" sz="1800" dirty="0" smtClean="0">
                <a:effectLst/>
                <a:latin typeface="Verdana" pitchFamily="34" charset="0"/>
              </a:rPr>
              <a:t>        4-</a:t>
            </a:r>
            <a:r>
              <a:rPr lang="en-US" sz="1800" b="1" dirty="0" smtClean="0">
                <a:effectLst/>
                <a:latin typeface="Verdana" pitchFamily="34" charset="0"/>
              </a:rPr>
              <a:t>Richness</a:t>
            </a:r>
            <a:r>
              <a:rPr lang="tr-TR" sz="1800" b="1" dirty="0" smtClean="0">
                <a:effectLst/>
                <a:latin typeface="Verdana" pitchFamily="34" charset="0"/>
              </a:rPr>
              <a:t>- Erişilebilir olma: </a:t>
            </a:r>
            <a:r>
              <a:rPr lang="en-US" sz="1800" dirty="0" smtClean="0">
                <a:effectLst/>
                <a:latin typeface="Verdana" pitchFamily="34" charset="0"/>
              </a:rPr>
              <a:t>Video, audio, text </a:t>
            </a:r>
            <a:r>
              <a:rPr lang="tr-TR" sz="1800" dirty="0" smtClean="0">
                <a:effectLst/>
                <a:latin typeface="Verdana" pitchFamily="34" charset="0"/>
              </a:rPr>
              <a:t>   </a:t>
            </a:r>
          </a:p>
          <a:p>
            <a:pPr lvl="1" eaLnBrk="1" hangingPunct="1">
              <a:lnSpc>
                <a:spcPct val="80000"/>
              </a:lnSpc>
              <a:buFont typeface="Wingdings" pitchFamily="2" charset="2"/>
              <a:buNone/>
              <a:defRPr/>
            </a:pPr>
            <a:r>
              <a:rPr lang="tr-TR" sz="1800" dirty="0" smtClean="0">
                <a:effectLst/>
                <a:latin typeface="Verdana" pitchFamily="34" charset="0"/>
              </a:rPr>
              <a:t>        </a:t>
            </a:r>
            <a:r>
              <a:rPr lang="en-US" sz="1800" dirty="0" smtClean="0">
                <a:effectLst/>
                <a:latin typeface="Verdana" pitchFamily="34" charset="0"/>
              </a:rPr>
              <a:t>messages </a:t>
            </a:r>
            <a:r>
              <a:rPr lang="tr-TR" sz="1800" dirty="0" smtClean="0">
                <a:effectLst/>
                <a:latin typeface="Verdana" pitchFamily="34" charset="0"/>
              </a:rPr>
              <a:t> </a:t>
            </a:r>
            <a:r>
              <a:rPr lang="en-US" sz="1800" dirty="0" smtClean="0">
                <a:effectLst/>
                <a:latin typeface="Verdana" pitchFamily="34" charset="0"/>
              </a:rPr>
              <a:t>are possible</a:t>
            </a:r>
            <a:r>
              <a:rPr lang="tr-TR" sz="1800" dirty="0" smtClean="0">
                <a:effectLst/>
                <a:latin typeface="Verdana" pitchFamily="34" charset="0"/>
              </a:rPr>
              <a:t>.</a:t>
            </a:r>
          </a:p>
          <a:p>
            <a:pPr lvl="1" eaLnBrk="1" hangingPunct="1">
              <a:lnSpc>
                <a:spcPct val="80000"/>
              </a:lnSpc>
              <a:buFont typeface="Wingdings" pitchFamily="2" charset="2"/>
              <a:buNone/>
              <a:defRPr/>
            </a:pPr>
            <a:endParaRPr lang="tr-TR" sz="1800" dirty="0" smtClean="0">
              <a:effectLst/>
              <a:latin typeface="Verdana" pitchFamily="34" charset="0"/>
            </a:endParaRPr>
          </a:p>
          <a:p>
            <a:pPr lvl="2" eaLnBrk="1" hangingPunct="1">
              <a:lnSpc>
                <a:spcPct val="80000"/>
              </a:lnSpc>
              <a:buFont typeface="Wingdings" pitchFamily="2" charset="2"/>
              <a:buNone/>
              <a:defRPr/>
            </a:pPr>
            <a:r>
              <a:rPr lang="tr-TR" sz="1800" dirty="0" smtClean="0">
                <a:effectLst/>
                <a:latin typeface="Verdana" pitchFamily="34" charset="0"/>
              </a:rPr>
              <a:t>	5-</a:t>
            </a:r>
            <a:r>
              <a:rPr lang="en-US" sz="1800" b="1" dirty="0" smtClean="0">
                <a:effectLst/>
                <a:latin typeface="Verdana" pitchFamily="34" charset="0"/>
              </a:rPr>
              <a:t>Interactivity</a:t>
            </a:r>
            <a:r>
              <a:rPr lang="tr-TR" sz="1800" b="1" dirty="0" smtClean="0">
                <a:effectLst/>
                <a:latin typeface="Verdana" pitchFamily="34" charset="0"/>
              </a:rPr>
              <a:t>- Etkileşimli olma </a:t>
            </a:r>
            <a:endParaRPr lang="tr-TR" sz="1800" dirty="0" smtClean="0">
              <a:effectLst/>
              <a:latin typeface="Verdana" pitchFamily="34" charset="0"/>
            </a:endParaRPr>
          </a:p>
          <a:p>
            <a:pPr lvl="2" eaLnBrk="1" hangingPunct="1">
              <a:lnSpc>
                <a:spcPct val="80000"/>
              </a:lnSpc>
              <a:buFont typeface="Wingdings" pitchFamily="2" charset="2"/>
              <a:buNone/>
              <a:defRPr/>
            </a:pPr>
            <a:endParaRPr lang="tr-TR" sz="1800" dirty="0" smtClean="0">
              <a:effectLst/>
              <a:latin typeface="Verdana" pitchFamily="34" charset="0"/>
            </a:endParaRPr>
          </a:p>
          <a:p>
            <a:pPr lvl="2" eaLnBrk="1" hangingPunct="1">
              <a:lnSpc>
                <a:spcPct val="80000"/>
              </a:lnSpc>
              <a:buFont typeface="Wingdings" pitchFamily="2" charset="2"/>
              <a:buNone/>
              <a:defRPr/>
            </a:pPr>
            <a:r>
              <a:rPr lang="tr-TR" sz="1800" dirty="0" smtClean="0">
                <a:effectLst/>
                <a:latin typeface="Verdana" pitchFamily="34" charset="0"/>
              </a:rPr>
              <a:t>	6-</a:t>
            </a:r>
            <a:r>
              <a:rPr lang="en-US" sz="1800" b="1" dirty="0" smtClean="0">
                <a:effectLst/>
                <a:latin typeface="Verdana" pitchFamily="34" charset="0"/>
              </a:rPr>
              <a:t>Information density</a:t>
            </a:r>
            <a:r>
              <a:rPr lang="tr-TR" sz="1800" b="1" dirty="0" smtClean="0">
                <a:effectLst/>
                <a:latin typeface="Verdana" pitchFamily="34" charset="0"/>
              </a:rPr>
              <a:t>- Bilgi yoğun olma</a:t>
            </a:r>
            <a:endParaRPr lang="tr-TR" sz="1800" dirty="0" smtClean="0">
              <a:effectLst/>
              <a:latin typeface="Verdana" pitchFamily="34" charset="0"/>
            </a:endParaRPr>
          </a:p>
          <a:p>
            <a:pPr lvl="2" eaLnBrk="1" hangingPunct="1">
              <a:lnSpc>
                <a:spcPct val="80000"/>
              </a:lnSpc>
              <a:buFont typeface="Wingdings" pitchFamily="2" charset="2"/>
              <a:buNone/>
              <a:defRPr/>
            </a:pPr>
            <a:endParaRPr lang="tr-TR" sz="1800" dirty="0" smtClean="0">
              <a:effectLst/>
              <a:latin typeface="Verdana" pitchFamily="34" charset="0"/>
            </a:endParaRPr>
          </a:p>
          <a:p>
            <a:pPr lvl="2" eaLnBrk="1" hangingPunct="1">
              <a:lnSpc>
                <a:spcPct val="80000"/>
              </a:lnSpc>
              <a:buFont typeface="Wingdings" pitchFamily="2" charset="2"/>
              <a:buNone/>
              <a:defRPr/>
            </a:pPr>
            <a:r>
              <a:rPr lang="tr-TR" sz="1800" dirty="0" smtClean="0">
                <a:effectLst/>
                <a:latin typeface="Verdana" pitchFamily="34" charset="0"/>
              </a:rPr>
              <a:t>	7-</a:t>
            </a:r>
            <a:r>
              <a:rPr lang="en-US" sz="1800" b="1" dirty="0" smtClean="0">
                <a:effectLst/>
                <a:latin typeface="Verdana" pitchFamily="34" charset="0"/>
              </a:rPr>
              <a:t>Personalization/customization</a:t>
            </a:r>
            <a:r>
              <a:rPr lang="tr-TR" sz="1800" b="1" dirty="0" smtClean="0">
                <a:effectLst/>
                <a:latin typeface="Verdana" pitchFamily="34" charset="0"/>
              </a:rPr>
              <a:t>-Kişiselleştirme</a:t>
            </a:r>
            <a:endParaRPr lang="en-US" sz="1800" dirty="0" smtClean="0">
              <a:effectLst/>
              <a:latin typeface="Verdana" pitchFamily="34" charset="0"/>
            </a:endParaRPr>
          </a:p>
          <a:p>
            <a:pPr eaLnBrk="1" hangingPunct="1">
              <a:lnSpc>
                <a:spcPct val="80000"/>
              </a:lnSpc>
              <a:defRPr/>
            </a:pPr>
            <a:endParaRPr lang="tr-TR" sz="1800" dirty="0" smtClean="0">
              <a:latin typeface="Verdan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tr-TR" smtClean="0"/>
              <a:t>!</a:t>
            </a:r>
          </a:p>
        </p:txBody>
      </p:sp>
      <p:sp>
        <p:nvSpPr>
          <p:cNvPr id="39939" name="Rectangle 3"/>
          <p:cNvSpPr>
            <a:spLocks noGrp="1" noChangeArrowheads="1"/>
          </p:cNvSpPr>
          <p:nvPr>
            <p:ph type="body" idx="1"/>
          </p:nvPr>
        </p:nvSpPr>
        <p:spPr/>
        <p:txBody>
          <a:bodyPr/>
          <a:lstStyle/>
          <a:p>
            <a:pPr eaLnBrk="1" hangingPunct="1">
              <a:defRPr/>
            </a:pPr>
            <a:endParaRPr lang="tr-TR" smtClean="0"/>
          </a:p>
          <a:p>
            <a:pPr eaLnBrk="1" hangingPunct="1">
              <a:buFont typeface="Wingdings" pitchFamily="2" charset="2"/>
              <a:buNone/>
              <a:defRPr/>
            </a:pPr>
            <a:r>
              <a:rPr lang="tr-TR" smtClean="0"/>
              <a:t>	</a:t>
            </a:r>
            <a:r>
              <a:rPr lang="en-US" smtClean="0"/>
              <a:t>E-Ticaret maliyetleri d</a:t>
            </a:r>
            <a:r>
              <a:rPr lang="tr-TR" smtClean="0"/>
              <a:t>üşü</a:t>
            </a:r>
            <a:r>
              <a:rPr lang="en-US" smtClean="0"/>
              <a:t>rmeye, pazar pay</a:t>
            </a:r>
            <a:r>
              <a:rPr lang="tr-TR" smtClean="0"/>
              <a:t>ı</a:t>
            </a:r>
            <a:r>
              <a:rPr lang="en-US" smtClean="0"/>
              <a:t>n</a:t>
            </a:r>
            <a:r>
              <a:rPr lang="tr-TR" smtClean="0"/>
              <a:t>ı</a:t>
            </a:r>
            <a:r>
              <a:rPr lang="en-US" smtClean="0"/>
              <a:t> artt</a:t>
            </a:r>
            <a:r>
              <a:rPr lang="tr-TR" smtClean="0"/>
              <a:t>ı</a:t>
            </a:r>
            <a:r>
              <a:rPr lang="en-US" smtClean="0"/>
              <a:t>rmaya, yeni m</a:t>
            </a:r>
            <a:r>
              <a:rPr lang="tr-TR" smtClean="0"/>
              <a:t>üş</a:t>
            </a:r>
            <a:r>
              <a:rPr lang="en-US" smtClean="0"/>
              <a:t>teriler bulmaya ve d</a:t>
            </a:r>
            <a:r>
              <a:rPr lang="tr-TR" smtClean="0"/>
              <a:t>ü</a:t>
            </a:r>
            <a:r>
              <a:rPr lang="en-US" smtClean="0"/>
              <a:t>nyan</a:t>
            </a:r>
            <a:r>
              <a:rPr lang="tr-TR" smtClean="0"/>
              <a:t>ı</a:t>
            </a:r>
            <a:r>
              <a:rPr lang="en-US" smtClean="0"/>
              <a:t>n her yerine ula</a:t>
            </a:r>
            <a:r>
              <a:rPr lang="tr-TR" smtClean="0"/>
              <a:t>ş</a:t>
            </a:r>
            <a:r>
              <a:rPr lang="en-US" smtClean="0"/>
              <a:t>abilmeyi, sat</a:t>
            </a:r>
            <a:r>
              <a:rPr lang="tr-TR" smtClean="0"/>
              <a:t>ış</a:t>
            </a:r>
            <a:r>
              <a:rPr lang="en-US" smtClean="0"/>
              <a:t>lar</a:t>
            </a:r>
            <a:r>
              <a:rPr lang="tr-TR" smtClean="0"/>
              <a:t>ı</a:t>
            </a:r>
            <a:r>
              <a:rPr lang="en-US" smtClean="0"/>
              <a:t> artt</a:t>
            </a:r>
            <a:r>
              <a:rPr lang="tr-TR" smtClean="0"/>
              <a:t>ı</a:t>
            </a:r>
            <a:r>
              <a:rPr lang="en-US" smtClean="0"/>
              <a:t>rmay</a:t>
            </a:r>
            <a:r>
              <a:rPr lang="tr-TR" smtClean="0"/>
              <a:t>ı</a:t>
            </a:r>
            <a:r>
              <a:rPr lang="en-US" smtClean="0"/>
              <a:t>, m</a:t>
            </a:r>
            <a:r>
              <a:rPr lang="tr-TR" smtClean="0"/>
              <a:t>üş</a:t>
            </a:r>
            <a:r>
              <a:rPr lang="en-US" smtClean="0"/>
              <a:t>teri hizmetlerini geli</a:t>
            </a:r>
            <a:r>
              <a:rPr lang="tr-TR" smtClean="0"/>
              <a:t>ş</a:t>
            </a:r>
            <a:r>
              <a:rPr lang="en-US" smtClean="0"/>
              <a:t>tirmeyi, imkanl</a:t>
            </a:r>
            <a:r>
              <a:rPr lang="tr-TR" smtClean="0"/>
              <a:t>ı</a:t>
            </a:r>
            <a:r>
              <a:rPr lang="en-US" smtClean="0"/>
              <a:t> k</a:t>
            </a:r>
            <a:r>
              <a:rPr lang="tr-TR" smtClean="0"/>
              <a:t>ı</a:t>
            </a:r>
            <a:r>
              <a:rPr lang="en-US" smtClean="0"/>
              <a:t>lar.</a:t>
            </a:r>
            <a:endParaRPr lang="tr-T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tr-TR" sz="4000" b="0" dirty="0" smtClean="0"/>
              <a:t>Aşağıda belirtilen alan adı uzantılarını açıklayınız.</a:t>
            </a:r>
            <a:r>
              <a:rPr lang="tr-TR" sz="4000" dirty="0" smtClean="0"/>
              <a:t> </a:t>
            </a:r>
          </a:p>
        </p:txBody>
      </p:sp>
      <p:sp>
        <p:nvSpPr>
          <p:cNvPr id="44035" name="Rectangle 3"/>
          <p:cNvSpPr>
            <a:spLocks noGrp="1" noChangeArrowheads="1"/>
          </p:cNvSpPr>
          <p:nvPr>
            <p:ph type="body" idx="1"/>
          </p:nvPr>
        </p:nvSpPr>
        <p:spPr/>
        <p:txBody>
          <a:bodyPr/>
          <a:lstStyle/>
          <a:p>
            <a:pPr eaLnBrk="1" hangingPunct="1">
              <a:defRPr/>
            </a:pPr>
            <a:endParaRPr lang="tr-TR" b="1" dirty="0" smtClean="0"/>
          </a:p>
          <a:p>
            <a:pPr eaLnBrk="1" hangingPunct="1">
              <a:defRPr/>
            </a:pPr>
            <a:r>
              <a:rPr lang="tr-TR" b="1" dirty="0" smtClean="0"/>
              <a:t>.gov:</a:t>
            </a:r>
          </a:p>
          <a:p>
            <a:pPr eaLnBrk="1" hangingPunct="1">
              <a:defRPr/>
            </a:pPr>
            <a:r>
              <a:rPr lang="tr-TR" b="1" dirty="0" smtClean="0"/>
              <a:t>.biz:</a:t>
            </a:r>
          </a:p>
          <a:p>
            <a:pPr eaLnBrk="1" hangingPunct="1">
              <a:defRPr/>
            </a:pPr>
            <a:r>
              <a:rPr lang="tr-TR" b="1" dirty="0" smtClean="0"/>
              <a:t>.</a:t>
            </a:r>
            <a:r>
              <a:rPr lang="tr-TR" b="1" dirty="0" err="1" smtClean="0"/>
              <a:t>tv</a:t>
            </a:r>
            <a:r>
              <a:rPr lang="tr-TR" b="1" dirty="0" smtClean="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tr-TR" smtClean="0"/>
              <a:t>!</a:t>
            </a:r>
          </a:p>
        </p:txBody>
      </p:sp>
      <p:sp>
        <p:nvSpPr>
          <p:cNvPr id="45059" name="Rectangle 3"/>
          <p:cNvSpPr>
            <a:spLocks noGrp="1" noChangeArrowheads="1"/>
          </p:cNvSpPr>
          <p:nvPr>
            <p:ph type="body" idx="1"/>
          </p:nvPr>
        </p:nvSpPr>
        <p:spPr/>
        <p:txBody>
          <a:bodyPr/>
          <a:lstStyle/>
          <a:p>
            <a:pPr eaLnBrk="1" hangingPunct="1">
              <a:lnSpc>
                <a:spcPct val="90000"/>
              </a:lnSpc>
              <a:defRPr/>
            </a:pPr>
            <a:r>
              <a:rPr lang="en-US" sz="2800" smtClean="0">
                <a:latin typeface="Times New Roman" pitchFamily="18" charset="0"/>
              </a:rPr>
              <a:t>a) gov.: government, yani devlet – h</a:t>
            </a:r>
            <a:r>
              <a:rPr lang="tr-TR" sz="2800" smtClean="0">
                <a:latin typeface="Times New Roman" pitchFamily="18" charset="0"/>
              </a:rPr>
              <a:t>ükü</a:t>
            </a:r>
            <a:r>
              <a:rPr lang="en-US" sz="2800" smtClean="0">
                <a:latin typeface="Times New Roman" pitchFamily="18" charset="0"/>
              </a:rPr>
              <a:t>met demektir. Devlet ve h</a:t>
            </a:r>
            <a:r>
              <a:rPr lang="tr-TR" sz="2800" smtClean="0">
                <a:latin typeface="Times New Roman" pitchFamily="18" charset="0"/>
              </a:rPr>
              <a:t>ükü</a:t>
            </a:r>
            <a:r>
              <a:rPr lang="en-US" sz="2800" smtClean="0">
                <a:latin typeface="Times New Roman" pitchFamily="18" charset="0"/>
              </a:rPr>
              <a:t>metle ilgili kurumlar</a:t>
            </a:r>
            <a:r>
              <a:rPr lang="tr-TR" sz="2800" smtClean="0">
                <a:latin typeface="Times New Roman" pitchFamily="18" charset="0"/>
              </a:rPr>
              <a:t>ın uzantısıdır</a:t>
            </a:r>
            <a:r>
              <a:rPr lang="en-US" sz="2800" smtClean="0">
                <a:latin typeface="Times New Roman" pitchFamily="18" charset="0"/>
              </a:rPr>
              <a:t>.</a:t>
            </a:r>
          </a:p>
          <a:p>
            <a:pPr eaLnBrk="1" hangingPunct="1">
              <a:lnSpc>
                <a:spcPct val="90000"/>
              </a:lnSpc>
              <a:defRPr/>
            </a:pPr>
            <a:r>
              <a:rPr lang="en-US" sz="2800" smtClean="0">
                <a:latin typeface="Times New Roman" pitchFamily="18" charset="0"/>
              </a:rPr>
              <a:t>b) biz: business, yani i</a:t>
            </a:r>
            <a:r>
              <a:rPr lang="tr-TR" sz="2800" smtClean="0">
                <a:latin typeface="Times New Roman" pitchFamily="18" charset="0"/>
              </a:rPr>
              <a:t>ş</a:t>
            </a:r>
            <a:r>
              <a:rPr lang="en-US" sz="2800" smtClean="0">
                <a:latin typeface="Times New Roman" pitchFamily="18" charset="0"/>
              </a:rPr>
              <a:t>letme. .com uzant</a:t>
            </a:r>
            <a:r>
              <a:rPr lang="tr-TR" sz="2800" smtClean="0">
                <a:latin typeface="Times New Roman" pitchFamily="18" charset="0"/>
              </a:rPr>
              <a:t>ısı</a:t>
            </a:r>
            <a:r>
              <a:rPr lang="en-US" sz="2800" smtClean="0">
                <a:latin typeface="Times New Roman" pitchFamily="18" charset="0"/>
              </a:rPr>
              <a:t>na alternative olarak </a:t>
            </a:r>
            <a:r>
              <a:rPr lang="tr-TR" sz="2800" smtClean="0">
                <a:latin typeface="Times New Roman" pitchFamily="18" charset="0"/>
              </a:rPr>
              <a:t>düşünülmüş</a:t>
            </a:r>
            <a:r>
              <a:rPr lang="en-US" sz="2800" smtClean="0">
                <a:latin typeface="Times New Roman" pitchFamily="18" charset="0"/>
              </a:rPr>
              <a:t> ve bu </a:t>
            </a:r>
            <a:r>
              <a:rPr lang="tr-TR" sz="2800" smtClean="0">
                <a:latin typeface="Times New Roman" pitchFamily="18" charset="0"/>
              </a:rPr>
              <a:t>ş</a:t>
            </a:r>
            <a:r>
              <a:rPr lang="en-US" sz="2800" smtClean="0">
                <a:latin typeface="Times New Roman" pitchFamily="18" charset="0"/>
              </a:rPr>
              <a:t>ekilde yarat</a:t>
            </a:r>
            <a:r>
              <a:rPr lang="tr-TR" sz="2800" smtClean="0">
                <a:latin typeface="Times New Roman" pitchFamily="18" charset="0"/>
              </a:rPr>
              <a:t>ılmıştır</a:t>
            </a:r>
            <a:r>
              <a:rPr lang="en-US" sz="2800" smtClean="0">
                <a:latin typeface="Times New Roman" pitchFamily="18" charset="0"/>
              </a:rPr>
              <a:t>. Ticari faaliyette bulunan </a:t>
            </a:r>
            <a:r>
              <a:rPr lang="tr-TR" sz="2800" smtClean="0">
                <a:latin typeface="Times New Roman" pitchFamily="18" charset="0"/>
              </a:rPr>
              <a:t>örgü</a:t>
            </a:r>
            <a:r>
              <a:rPr lang="en-US" sz="2800" smtClean="0">
                <a:latin typeface="Times New Roman" pitchFamily="18" charset="0"/>
              </a:rPr>
              <a:t>tlerin alan ad</a:t>
            </a:r>
            <a:r>
              <a:rPr lang="tr-TR" sz="2800" smtClean="0">
                <a:latin typeface="Times New Roman" pitchFamily="18" charset="0"/>
              </a:rPr>
              <a:t>ı</a:t>
            </a:r>
            <a:r>
              <a:rPr lang="en-US" sz="2800" smtClean="0">
                <a:latin typeface="Times New Roman" pitchFamily="18" charset="0"/>
              </a:rPr>
              <a:t> uzant</a:t>
            </a:r>
            <a:r>
              <a:rPr lang="tr-TR" sz="2800" smtClean="0">
                <a:latin typeface="Times New Roman" pitchFamily="18" charset="0"/>
              </a:rPr>
              <a:t>ısıdır</a:t>
            </a:r>
            <a:r>
              <a:rPr lang="en-US" sz="2800" smtClean="0">
                <a:latin typeface="Times New Roman" pitchFamily="18" charset="0"/>
              </a:rPr>
              <a:t>.</a:t>
            </a:r>
          </a:p>
          <a:p>
            <a:pPr eaLnBrk="1" hangingPunct="1">
              <a:lnSpc>
                <a:spcPct val="90000"/>
              </a:lnSpc>
              <a:defRPr/>
            </a:pPr>
            <a:r>
              <a:rPr lang="en-US" sz="2800" smtClean="0">
                <a:latin typeface="Times New Roman" pitchFamily="18" charset="0"/>
              </a:rPr>
              <a:t>c) tv: Tuvalu. Normalde Tuvalu </a:t>
            </a:r>
            <a:r>
              <a:rPr lang="tr-TR" sz="2800" smtClean="0">
                <a:latin typeface="Times New Roman" pitchFamily="18" charset="0"/>
              </a:rPr>
              <a:t>ü</a:t>
            </a:r>
            <a:r>
              <a:rPr lang="en-US" sz="2800" smtClean="0">
                <a:latin typeface="Times New Roman" pitchFamily="18" charset="0"/>
              </a:rPr>
              <a:t>lkesinin alan adi uzant</a:t>
            </a:r>
            <a:r>
              <a:rPr lang="tr-TR" sz="2800" smtClean="0">
                <a:latin typeface="Times New Roman" pitchFamily="18" charset="0"/>
              </a:rPr>
              <a:t>ısıdı</a:t>
            </a:r>
            <a:r>
              <a:rPr lang="en-US" sz="2800" smtClean="0">
                <a:latin typeface="Times New Roman" pitchFamily="18" charset="0"/>
              </a:rPr>
              <a:t>r. Fakat televizyon ve medya kuruluslari taraf</a:t>
            </a:r>
            <a:r>
              <a:rPr lang="tr-TR" sz="2800" smtClean="0">
                <a:latin typeface="Times New Roman" pitchFamily="18" charset="0"/>
              </a:rPr>
              <a:t>ı</a:t>
            </a:r>
            <a:r>
              <a:rPr lang="en-US" sz="2800" smtClean="0">
                <a:latin typeface="Times New Roman" pitchFamily="18" charset="0"/>
              </a:rPr>
              <a:t>ndan alan adi olarak kulla</a:t>
            </a:r>
            <a:r>
              <a:rPr lang="tr-TR" sz="2800" smtClean="0">
                <a:latin typeface="Times New Roman" pitchFamily="18" charset="0"/>
              </a:rPr>
              <a:t>nılmaktadı</a:t>
            </a:r>
            <a:r>
              <a:rPr lang="en-US" sz="2800" smtClean="0">
                <a:latin typeface="Times New Roman" pitchFamily="18" charset="0"/>
              </a:rPr>
              <a:t>r.</a:t>
            </a:r>
            <a:endParaRPr lang="tr-TR" sz="2800" smtClean="0">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smtClean="0"/>
              <a:t>?</a:t>
            </a:r>
          </a:p>
        </p:txBody>
      </p:sp>
      <p:sp>
        <p:nvSpPr>
          <p:cNvPr id="46083" name="Rectangle 3"/>
          <p:cNvSpPr>
            <a:spLocks noGrp="1" noChangeArrowheads="1"/>
          </p:cNvSpPr>
          <p:nvPr>
            <p:ph type="body" idx="1"/>
          </p:nvPr>
        </p:nvSpPr>
        <p:spPr/>
        <p:txBody>
          <a:bodyPr/>
          <a:lstStyle/>
          <a:p>
            <a:pPr eaLnBrk="1" hangingPunct="1">
              <a:buFont typeface="Wingdings" pitchFamily="2" charset="2"/>
              <a:buNone/>
              <a:defRPr/>
            </a:pPr>
            <a:r>
              <a:rPr lang="tr-TR" b="1" dirty="0" smtClean="0"/>
              <a:t>	</a:t>
            </a:r>
          </a:p>
          <a:p>
            <a:pPr eaLnBrk="1" hangingPunct="1">
              <a:buFont typeface="Wingdings" pitchFamily="2" charset="2"/>
              <a:buNone/>
              <a:defRPr/>
            </a:pPr>
            <a:r>
              <a:rPr lang="tr-TR" b="1" dirty="0" smtClean="0"/>
              <a:t>	</a:t>
            </a:r>
            <a:r>
              <a:rPr lang="en-US" b="1" dirty="0" err="1" smtClean="0"/>
              <a:t>Neden</a:t>
            </a:r>
            <a:r>
              <a:rPr lang="tr-TR" b="1" dirty="0" smtClean="0"/>
              <a:t> bazı internet şirketleri ve e-ticaret girişimleri başarısızlıkla sonuçlanmaktadır? </a:t>
            </a:r>
            <a:endParaRPr lang="tr-TR"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noFill/>
        </p:spPr>
        <p:txBody>
          <a:bodyPr/>
          <a:lstStyle/>
          <a:p>
            <a:r>
              <a:rPr lang="tr-TR" smtClean="0">
                <a:effectLst/>
              </a:rPr>
              <a:t>Başarısızlık nedenleri:</a:t>
            </a:r>
          </a:p>
        </p:txBody>
      </p:sp>
      <p:sp>
        <p:nvSpPr>
          <p:cNvPr id="70659" name="Rectangle 3"/>
          <p:cNvSpPr>
            <a:spLocks noGrp="1" noChangeArrowheads="1"/>
          </p:cNvSpPr>
          <p:nvPr>
            <p:ph type="body" idx="1"/>
          </p:nvPr>
        </p:nvSpPr>
        <p:spPr>
          <a:xfrm>
            <a:off x="468313" y="1628775"/>
            <a:ext cx="8229600" cy="4525963"/>
          </a:xfrm>
          <a:noFill/>
        </p:spPr>
        <p:txBody>
          <a:bodyPr/>
          <a:lstStyle/>
          <a:p>
            <a:pPr>
              <a:lnSpc>
                <a:spcPct val="90000"/>
              </a:lnSpc>
              <a:buFont typeface="Wingdings" pitchFamily="2" charset="2"/>
              <a:buNone/>
            </a:pPr>
            <a:r>
              <a:rPr lang="tr-TR" sz="2800" smtClean="0">
                <a:effectLst/>
                <a:latin typeface="Times New Roman" pitchFamily="18" charset="0"/>
              </a:rPr>
              <a:t>Pazar araştırması </a:t>
            </a:r>
          </a:p>
          <a:p>
            <a:pPr>
              <a:lnSpc>
                <a:spcPct val="90000"/>
              </a:lnSpc>
              <a:buFont typeface="Wingdings" pitchFamily="2" charset="2"/>
              <a:buNone/>
            </a:pPr>
            <a:r>
              <a:rPr lang="tr-TR" sz="2800" smtClean="0">
                <a:effectLst/>
                <a:latin typeface="Times New Roman" pitchFamily="18" charset="0"/>
              </a:rPr>
              <a:t>Müşteri yönelimlerinin, ihtiyaçların doğru tespiti</a:t>
            </a:r>
          </a:p>
          <a:p>
            <a:pPr>
              <a:lnSpc>
                <a:spcPct val="90000"/>
              </a:lnSpc>
              <a:buFont typeface="Wingdings" pitchFamily="2" charset="2"/>
              <a:buNone/>
            </a:pPr>
            <a:r>
              <a:rPr lang="tr-TR" sz="2800" smtClean="0">
                <a:effectLst/>
                <a:latin typeface="Times New Roman" pitchFamily="18" charset="0"/>
              </a:rPr>
              <a:t>İhtiyaçlara yönelik çözüm modelleri</a:t>
            </a:r>
          </a:p>
          <a:p>
            <a:pPr>
              <a:lnSpc>
                <a:spcPct val="90000"/>
              </a:lnSpc>
              <a:buFont typeface="Wingdings" pitchFamily="2" charset="2"/>
              <a:buNone/>
            </a:pPr>
            <a:r>
              <a:rPr lang="tr-TR" sz="2800" smtClean="0">
                <a:effectLst/>
                <a:latin typeface="Times New Roman" pitchFamily="18" charset="0"/>
              </a:rPr>
              <a:t>Doğru işbirlikleri </a:t>
            </a:r>
          </a:p>
          <a:p>
            <a:pPr>
              <a:lnSpc>
                <a:spcPct val="90000"/>
              </a:lnSpc>
              <a:buFont typeface="Wingdings" pitchFamily="2" charset="2"/>
              <a:buNone/>
            </a:pPr>
            <a:r>
              <a:rPr lang="tr-TR" sz="2800" smtClean="0">
                <a:effectLst/>
                <a:latin typeface="Times New Roman" pitchFamily="18" charset="0"/>
              </a:rPr>
              <a:t>Esnek bir yazılım altyapısı</a:t>
            </a:r>
          </a:p>
          <a:p>
            <a:pPr>
              <a:lnSpc>
                <a:spcPct val="90000"/>
              </a:lnSpc>
              <a:buFont typeface="Wingdings" pitchFamily="2" charset="2"/>
              <a:buNone/>
            </a:pPr>
            <a:r>
              <a:rPr lang="tr-TR" sz="2800" smtClean="0">
                <a:effectLst/>
                <a:latin typeface="Times New Roman" pitchFamily="18" charset="0"/>
              </a:rPr>
              <a:t>Hedefli pazarlama planları, zaman programlaması, </a:t>
            </a:r>
          </a:p>
          <a:p>
            <a:pPr>
              <a:lnSpc>
                <a:spcPct val="90000"/>
              </a:lnSpc>
              <a:buFont typeface="Wingdings" pitchFamily="2" charset="2"/>
              <a:buNone/>
            </a:pPr>
            <a:r>
              <a:rPr lang="tr-TR" sz="2800" smtClean="0">
                <a:effectLst/>
                <a:latin typeface="Times New Roman" pitchFamily="18" charset="0"/>
              </a:rPr>
              <a:t>ekip, finansman ve yönetim kabiliyeti </a:t>
            </a:r>
          </a:p>
          <a:p>
            <a:pPr>
              <a:lnSpc>
                <a:spcPct val="90000"/>
              </a:lnSpc>
              <a:buFont typeface="Wingdings" pitchFamily="2" charset="2"/>
              <a:buNone/>
            </a:pPr>
            <a:r>
              <a:rPr lang="tr-TR" sz="2800" smtClean="0">
                <a:effectLst/>
                <a:latin typeface="Times New Roman" pitchFamily="18" charset="0"/>
              </a:rPr>
              <a:t>E-ticaretteki müşteri sadakat oranı,</a:t>
            </a:r>
          </a:p>
          <a:p>
            <a:pPr>
              <a:lnSpc>
                <a:spcPct val="90000"/>
              </a:lnSpc>
              <a:buFont typeface="Wingdings" pitchFamily="2" charset="2"/>
              <a:buNone/>
            </a:pPr>
            <a:r>
              <a:rPr lang="tr-TR" sz="2800" smtClean="0">
                <a:effectLst/>
                <a:latin typeface="Times New Roman" pitchFamily="18" charset="0"/>
              </a:rPr>
              <a:t>Güven sorunu</a:t>
            </a:r>
          </a:p>
          <a:p>
            <a:pPr>
              <a:lnSpc>
                <a:spcPct val="90000"/>
              </a:lnSpc>
              <a:buFont typeface="Wingdings" pitchFamily="2" charset="2"/>
              <a:buNone/>
            </a:pPr>
            <a:endParaRPr lang="tr-TR" sz="2800" smtClean="0">
              <a:effectLst/>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55650" y="1844675"/>
            <a:ext cx="3960813" cy="2085975"/>
          </a:xfrm>
          <a:prstGeom prst="rect">
            <a:avLst/>
          </a:prstGeom>
          <a:noFill/>
          <a:ln w="9525">
            <a:noFill/>
            <a:miter lim="800000"/>
            <a:headEnd/>
            <a:tailEnd/>
          </a:ln>
        </p:spPr>
        <p:txBody>
          <a:bodyPr>
            <a:spAutoFit/>
          </a:bodyPr>
          <a:lstStyle/>
          <a:p>
            <a:pPr>
              <a:lnSpc>
                <a:spcPct val="90000"/>
              </a:lnSpc>
              <a:spcBef>
                <a:spcPct val="20000"/>
              </a:spcBef>
            </a:pPr>
            <a:r>
              <a:rPr lang="tr-TR">
                <a:latin typeface="Times New Roman" pitchFamily="18" charset="0"/>
              </a:rPr>
              <a:t>Mevcut ve olası müşterilerin, geçmişleri ile ilgili verileri toplamak, satın alma alışkanlıkları ya da statüleri hakkındaki değişiklikleri sürekli araştırarak gözden geçirmek ve elde edilen verilerin müşteriler ile ilişki geliştirmek ve pazarlama stratejileri oluşturulmak amacı ile kullanılması sürecidir. </a:t>
            </a:r>
          </a:p>
        </p:txBody>
      </p:sp>
      <p:sp>
        <p:nvSpPr>
          <p:cNvPr id="168963" name="Rectangle 3"/>
          <p:cNvSpPr>
            <a:spLocks noGrp="1" noChangeArrowheads="1"/>
          </p:cNvSpPr>
          <p:nvPr>
            <p:ph type="title"/>
          </p:nvPr>
        </p:nvSpPr>
        <p:spPr>
          <a:xfrm>
            <a:off x="395288" y="692150"/>
            <a:ext cx="8456612" cy="863600"/>
          </a:xfrm>
        </p:spPr>
        <p:txBody>
          <a:bodyPr/>
          <a:lstStyle/>
          <a:p>
            <a:pPr>
              <a:defRPr/>
            </a:pPr>
            <a:r>
              <a:rPr lang="tr-TR"/>
              <a:t>VERİ TABANLI PAZARLAMA</a:t>
            </a:r>
          </a:p>
        </p:txBody>
      </p:sp>
      <p:pic>
        <p:nvPicPr>
          <p:cNvPr id="71684" name="Picture 4" descr="MPj04067740000[1]"/>
          <p:cNvPicPr>
            <a:picLocks noChangeAspect="1" noChangeArrowheads="1"/>
          </p:cNvPicPr>
          <p:nvPr/>
        </p:nvPicPr>
        <p:blipFill>
          <a:blip r:embed="rId2"/>
          <a:srcRect/>
          <a:stretch>
            <a:fillRect/>
          </a:stretch>
        </p:blipFill>
        <p:spPr bwMode="auto">
          <a:xfrm>
            <a:off x="4932363" y="1916113"/>
            <a:ext cx="3357562"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title"/>
          </p:nvPr>
        </p:nvSpPr>
        <p:spPr>
          <a:xfrm>
            <a:off x="395288" y="692150"/>
            <a:ext cx="8456612" cy="863600"/>
          </a:xfrm>
        </p:spPr>
        <p:txBody>
          <a:bodyPr/>
          <a:lstStyle/>
          <a:p>
            <a:pPr>
              <a:defRPr/>
            </a:pPr>
            <a:r>
              <a:rPr lang="tr-TR" sz="4000"/>
              <a:t>VERİ TABANLI PAZARLAMA(1)</a:t>
            </a:r>
          </a:p>
        </p:txBody>
      </p:sp>
      <p:sp>
        <p:nvSpPr>
          <p:cNvPr id="169990" name="Rectangle 6"/>
          <p:cNvSpPr>
            <a:spLocks noGrp="1" noChangeArrowheads="1"/>
          </p:cNvSpPr>
          <p:nvPr>
            <p:ph type="body" sz="half" idx="1"/>
          </p:nvPr>
        </p:nvSpPr>
        <p:spPr>
          <a:xfrm>
            <a:off x="4572000" y="1773238"/>
            <a:ext cx="3960813" cy="4033837"/>
          </a:xfrm>
        </p:spPr>
        <p:txBody>
          <a:bodyPr/>
          <a:lstStyle/>
          <a:p>
            <a:pPr>
              <a:lnSpc>
                <a:spcPct val="90000"/>
              </a:lnSpc>
              <a:buFontTx/>
              <a:buNone/>
              <a:defRPr/>
            </a:pPr>
            <a:r>
              <a:rPr lang="tr-TR" sz="2400" b="1" i="1">
                <a:solidFill>
                  <a:schemeClr val="accent1"/>
                </a:solidFill>
              </a:rPr>
              <a:t>	Veri Tabanı Oluşturulurken Dikkat Edilecek Noktalar </a:t>
            </a:r>
          </a:p>
          <a:p>
            <a:pPr>
              <a:lnSpc>
                <a:spcPct val="90000"/>
              </a:lnSpc>
              <a:buFont typeface="Wingdings" pitchFamily="2" charset="2"/>
              <a:buChar char="v"/>
              <a:defRPr/>
            </a:pPr>
            <a:r>
              <a:rPr lang="tr-TR" sz="2400" b="1"/>
              <a:t>Hangi bilgilerin toplanılacağına karar verilmesi,</a:t>
            </a:r>
          </a:p>
          <a:p>
            <a:pPr>
              <a:lnSpc>
                <a:spcPct val="90000"/>
              </a:lnSpc>
              <a:spcBef>
                <a:spcPct val="50000"/>
              </a:spcBef>
              <a:buFont typeface="Wingdings" pitchFamily="2" charset="2"/>
              <a:buChar char="v"/>
              <a:defRPr/>
            </a:pPr>
            <a:r>
              <a:rPr lang="tr-TR" sz="2400" b="1"/>
              <a:t>Bilginin elde edilmesi, </a:t>
            </a:r>
          </a:p>
          <a:p>
            <a:pPr>
              <a:lnSpc>
                <a:spcPct val="90000"/>
              </a:lnSpc>
              <a:spcBef>
                <a:spcPct val="50000"/>
              </a:spcBef>
              <a:buFont typeface="Wingdings" pitchFamily="2" charset="2"/>
              <a:buChar char="v"/>
              <a:defRPr/>
            </a:pPr>
            <a:r>
              <a:rPr lang="tr-TR" sz="2400" b="1"/>
              <a:t>Bilgileri muhafaza etmek ve güncelleştirmek,</a:t>
            </a:r>
          </a:p>
          <a:p>
            <a:pPr>
              <a:lnSpc>
                <a:spcPct val="90000"/>
              </a:lnSpc>
              <a:spcBef>
                <a:spcPct val="50000"/>
              </a:spcBef>
              <a:buFont typeface="Wingdings" pitchFamily="2" charset="2"/>
              <a:buChar char="v"/>
              <a:defRPr/>
            </a:pPr>
            <a:r>
              <a:rPr lang="tr-TR" sz="2400" b="1"/>
              <a:t>Bilginin etkin kullanımı</a:t>
            </a:r>
          </a:p>
          <a:p>
            <a:pPr>
              <a:lnSpc>
                <a:spcPct val="90000"/>
              </a:lnSpc>
              <a:spcBef>
                <a:spcPct val="50000"/>
              </a:spcBef>
              <a:buFont typeface="Wingdings" pitchFamily="2" charset="2"/>
              <a:buChar char="v"/>
              <a:defRPr/>
            </a:pPr>
            <a:endParaRPr lang="tr-TR" sz="2400" b="1"/>
          </a:p>
        </p:txBody>
      </p:sp>
      <p:pic>
        <p:nvPicPr>
          <p:cNvPr id="72708" name="Picture 7" descr="MPj04027760000[1]"/>
          <p:cNvPicPr>
            <a:picLocks noChangeAspect="1" noChangeArrowheads="1"/>
          </p:cNvPicPr>
          <p:nvPr/>
        </p:nvPicPr>
        <p:blipFill>
          <a:blip r:embed="rId2"/>
          <a:srcRect/>
          <a:stretch>
            <a:fillRect/>
          </a:stretch>
        </p:blipFill>
        <p:spPr bwMode="auto">
          <a:xfrm>
            <a:off x="992188" y="1773238"/>
            <a:ext cx="3363912"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95288" y="476250"/>
            <a:ext cx="8456612" cy="863600"/>
          </a:xfrm>
        </p:spPr>
        <p:txBody>
          <a:bodyPr/>
          <a:lstStyle/>
          <a:p>
            <a:pPr>
              <a:defRPr/>
            </a:pPr>
            <a:r>
              <a:rPr lang="tr-TR" sz="4000"/>
              <a:t>VERİ TABANLI PAZARLAMA(2)</a:t>
            </a:r>
          </a:p>
        </p:txBody>
      </p:sp>
      <p:sp>
        <p:nvSpPr>
          <p:cNvPr id="171011" name="Rectangle 3"/>
          <p:cNvSpPr>
            <a:spLocks noGrp="1" noChangeArrowheads="1"/>
          </p:cNvSpPr>
          <p:nvPr>
            <p:ph type="body" sz="half" idx="1"/>
          </p:nvPr>
        </p:nvSpPr>
        <p:spPr>
          <a:xfrm>
            <a:off x="468313" y="1341438"/>
            <a:ext cx="8280400" cy="4895850"/>
          </a:xfrm>
        </p:spPr>
        <p:txBody>
          <a:bodyPr/>
          <a:lstStyle/>
          <a:p>
            <a:pPr>
              <a:lnSpc>
                <a:spcPct val="90000"/>
              </a:lnSpc>
              <a:buFontTx/>
              <a:buNone/>
              <a:defRPr/>
            </a:pPr>
            <a:r>
              <a:rPr lang="tr-TR" sz="2400" b="1" i="1" dirty="0">
                <a:solidFill>
                  <a:schemeClr val="accent1"/>
                </a:solidFill>
              </a:rPr>
              <a:t>	Veri Tabanlı Pazarlamanın Yararları</a:t>
            </a:r>
          </a:p>
          <a:p>
            <a:pPr>
              <a:lnSpc>
                <a:spcPct val="90000"/>
              </a:lnSpc>
              <a:buFont typeface="Wingdings" pitchFamily="2" charset="2"/>
              <a:buChar char="v"/>
              <a:defRPr/>
            </a:pPr>
            <a:r>
              <a:rPr lang="tr-TR" sz="2400" b="1" dirty="0"/>
              <a:t>Pazarlama bütçesinin daha etkin bir şekilde kullanılmasına imkân sağlar. </a:t>
            </a:r>
          </a:p>
          <a:p>
            <a:pPr>
              <a:lnSpc>
                <a:spcPct val="90000"/>
              </a:lnSpc>
              <a:buFont typeface="Wingdings" pitchFamily="2" charset="2"/>
              <a:buChar char="v"/>
              <a:defRPr/>
            </a:pPr>
            <a:r>
              <a:rPr lang="tr-TR" sz="2400" b="1" dirty="0"/>
              <a:t>Müşteri ile uzun süreli ve iyi bir ilişkinin kurulmasına yardımcı olur. Bu da müşteri memnuniyetinin oluşmasına ve müşteri bağlılığının yaratılmasına imkân sağlar. </a:t>
            </a:r>
          </a:p>
          <a:p>
            <a:pPr>
              <a:lnSpc>
                <a:spcPct val="90000"/>
              </a:lnSpc>
              <a:buFont typeface="Wingdings" pitchFamily="2" charset="2"/>
              <a:buChar char="v"/>
              <a:defRPr/>
            </a:pPr>
            <a:r>
              <a:rPr lang="tr-TR" sz="2400" b="1" dirty="0"/>
              <a:t>Mevcut ve potansiyel müşteriler hakkında değerli bilgilerin elde edilmesine yardımcı olur. </a:t>
            </a:r>
          </a:p>
          <a:p>
            <a:pPr>
              <a:lnSpc>
                <a:spcPct val="90000"/>
              </a:lnSpc>
              <a:buFont typeface="Wingdings" pitchFamily="2" charset="2"/>
              <a:buChar char="v"/>
              <a:defRPr/>
            </a:pPr>
            <a:r>
              <a:rPr lang="tr-TR" sz="2400" b="1" dirty="0"/>
              <a:t>Özel teklif sunmaya değecek müşteri ve adayların seçilmesini sağlar.</a:t>
            </a:r>
          </a:p>
          <a:p>
            <a:pPr>
              <a:lnSpc>
                <a:spcPct val="90000"/>
              </a:lnSpc>
              <a:buFont typeface="Wingdings" pitchFamily="2" charset="2"/>
              <a:buChar char="v"/>
              <a:defRPr/>
            </a:pPr>
            <a:r>
              <a:rPr lang="tr-TR" sz="2400" b="1" dirty="0"/>
              <a:t>Çapraz satış imkânı </a:t>
            </a:r>
            <a:r>
              <a:rPr lang="tr-TR" sz="2400" b="1" dirty="0" smtClean="0"/>
              <a:t>yaratır (</a:t>
            </a:r>
            <a:r>
              <a:rPr lang="it-IT" sz="2400" dirty="0" smtClean="0"/>
              <a:t>“Bunlarda ilginizi çekebilir – bu ürünleri incelediniz mi?</a:t>
            </a:r>
            <a:r>
              <a:rPr lang="tr-TR" sz="2400" dirty="0" smtClean="0"/>
              <a:t>)</a:t>
            </a:r>
            <a:endParaRPr lang="tr-TR" sz="2400" b="1" dirty="0"/>
          </a:p>
          <a:p>
            <a:pPr>
              <a:lnSpc>
                <a:spcPct val="90000"/>
              </a:lnSpc>
              <a:buFont typeface="Wingdings" pitchFamily="2" charset="2"/>
              <a:buChar char="v"/>
              <a:defRPr/>
            </a:pPr>
            <a:r>
              <a:rPr lang="tr-TR" sz="2400" b="1" dirty="0"/>
              <a:t>Müşteri bölümlendirmesi ve farklılaştırılmasına imkân yaratır. </a:t>
            </a:r>
          </a:p>
          <a:p>
            <a:pPr>
              <a:lnSpc>
                <a:spcPct val="90000"/>
              </a:lnSpc>
              <a:spcBef>
                <a:spcPct val="50000"/>
              </a:spcBef>
              <a:buFont typeface="Wingdings" pitchFamily="2" charset="2"/>
              <a:buNone/>
              <a:defRPr/>
            </a:pPr>
            <a:endParaRPr lang="tr-TR" sz="24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ILBER ULAS\Desktop\ecomm-predictions-images-011.png"/>
          <p:cNvPicPr>
            <a:picLocks noChangeAspect="1" noChangeArrowheads="1"/>
          </p:cNvPicPr>
          <p:nvPr/>
        </p:nvPicPr>
        <p:blipFill>
          <a:blip r:embed="rId2"/>
          <a:srcRect/>
          <a:stretch>
            <a:fillRect/>
          </a:stretch>
        </p:blipFill>
        <p:spPr bwMode="auto">
          <a:xfrm>
            <a:off x="-2557463" y="-271463"/>
            <a:ext cx="14163676" cy="712946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95288" y="476250"/>
            <a:ext cx="8456612" cy="863600"/>
          </a:xfrm>
        </p:spPr>
        <p:txBody>
          <a:bodyPr/>
          <a:lstStyle/>
          <a:p>
            <a:pPr>
              <a:defRPr/>
            </a:pPr>
            <a:r>
              <a:rPr lang="tr-TR" sz="4000"/>
              <a:t>VERİ TABANLI PAZARLAMA(3)</a:t>
            </a:r>
          </a:p>
        </p:txBody>
      </p:sp>
      <p:sp>
        <p:nvSpPr>
          <p:cNvPr id="172035" name="Rectangle 3"/>
          <p:cNvSpPr>
            <a:spLocks noGrp="1" noChangeArrowheads="1"/>
          </p:cNvSpPr>
          <p:nvPr>
            <p:ph type="body" sz="half" idx="1"/>
          </p:nvPr>
        </p:nvSpPr>
        <p:spPr>
          <a:xfrm>
            <a:off x="468313" y="1341438"/>
            <a:ext cx="8351837" cy="4967287"/>
          </a:xfrm>
        </p:spPr>
        <p:txBody>
          <a:bodyPr/>
          <a:lstStyle/>
          <a:p>
            <a:pPr>
              <a:lnSpc>
                <a:spcPct val="90000"/>
              </a:lnSpc>
              <a:buFontTx/>
              <a:buNone/>
              <a:defRPr/>
            </a:pPr>
            <a:r>
              <a:rPr lang="tr-TR" sz="2400" b="1" i="1">
                <a:solidFill>
                  <a:schemeClr val="accent1"/>
                </a:solidFill>
              </a:rPr>
              <a:t>	Veri Tabanlı Pazarlamanın Yararları</a:t>
            </a:r>
          </a:p>
          <a:p>
            <a:pPr>
              <a:lnSpc>
                <a:spcPct val="90000"/>
              </a:lnSpc>
              <a:buFont typeface="Wingdings" pitchFamily="2" charset="2"/>
              <a:buChar char="v"/>
              <a:defRPr/>
            </a:pPr>
            <a:r>
              <a:rPr lang="tr-TR" sz="2400" b="1"/>
              <a:t>Pazarlama faaliyetlerinin ölçülebilir ve hesaplanabilir olmasını sağlar. </a:t>
            </a:r>
          </a:p>
          <a:p>
            <a:pPr>
              <a:lnSpc>
                <a:spcPct val="90000"/>
              </a:lnSpc>
              <a:buFont typeface="Wingdings" pitchFamily="2" charset="2"/>
              <a:buChar char="v"/>
              <a:defRPr/>
            </a:pPr>
            <a:r>
              <a:rPr lang="tr-TR" sz="2400" b="1"/>
              <a:t>Farklı müşteri grupları ile farklı iletişim kurma olanağı yaratır. </a:t>
            </a:r>
          </a:p>
          <a:p>
            <a:pPr>
              <a:lnSpc>
                <a:spcPct val="90000"/>
              </a:lnSpc>
              <a:buFont typeface="Wingdings" pitchFamily="2" charset="2"/>
              <a:buChar char="v"/>
              <a:defRPr/>
            </a:pPr>
            <a:r>
              <a:rPr lang="tr-TR" sz="2400" b="1"/>
              <a:t>Veri tabanlı pazarlaması güçlü rekabet avantajları yaratır. </a:t>
            </a:r>
          </a:p>
          <a:p>
            <a:pPr>
              <a:lnSpc>
                <a:spcPct val="90000"/>
              </a:lnSpc>
              <a:buFont typeface="Wingdings" pitchFamily="2" charset="2"/>
              <a:buChar char="v"/>
              <a:defRPr/>
            </a:pPr>
            <a:r>
              <a:rPr lang="tr-TR" sz="2400" b="1"/>
              <a:t>Müşteri ihtiyaçlarının önceden tahmin edilmesine olanak sağlar. Bu da yeni ürün ve hizmet yaratılmasını sağlar. </a:t>
            </a:r>
          </a:p>
          <a:p>
            <a:pPr>
              <a:lnSpc>
                <a:spcPct val="90000"/>
              </a:lnSpc>
              <a:buFont typeface="Wingdings" pitchFamily="2" charset="2"/>
              <a:buChar char="v"/>
              <a:defRPr/>
            </a:pPr>
            <a:r>
              <a:rPr lang="tr-TR" sz="2400" b="1"/>
              <a:t>Veri tabanlı pazarlama müşteriler hakkında araştırma yapmayı kolaylaştırır. </a:t>
            </a:r>
          </a:p>
          <a:p>
            <a:pPr>
              <a:lnSpc>
                <a:spcPct val="90000"/>
              </a:lnSpc>
              <a:buFont typeface="Wingdings" pitchFamily="2" charset="2"/>
              <a:buChar char="v"/>
              <a:defRPr/>
            </a:pPr>
            <a:r>
              <a:rPr lang="tr-TR" sz="2400" b="1"/>
              <a:t>Eski müşterilerin geri kazanılmasına yardımcı olur. </a:t>
            </a:r>
          </a:p>
          <a:p>
            <a:pPr>
              <a:lnSpc>
                <a:spcPct val="90000"/>
              </a:lnSpc>
              <a:buFont typeface="Wingdings" pitchFamily="2" charset="2"/>
              <a:buChar char="v"/>
              <a:defRPr/>
            </a:pPr>
            <a:r>
              <a:rPr lang="tr-TR" sz="2400" b="1"/>
              <a:t>Müşterinin markaya bağlılığını güçlendirir ve tekrar satın almalarını sağlar.</a:t>
            </a:r>
          </a:p>
          <a:p>
            <a:pPr>
              <a:lnSpc>
                <a:spcPct val="90000"/>
              </a:lnSpc>
              <a:buFont typeface="Wingdings" pitchFamily="2" charset="2"/>
              <a:buChar char="v"/>
              <a:defRPr/>
            </a:pPr>
            <a:endParaRPr lang="tr-TR" sz="2400" b="1"/>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11188" y="620713"/>
            <a:ext cx="8062912" cy="1143000"/>
          </a:xfrm>
        </p:spPr>
        <p:txBody>
          <a:bodyPr/>
          <a:lstStyle/>
          <a:p>
            <a:pPr>
              <a:defRPr/>
            </a:pPr>
            <a:r>
              <a:rPr lang="tr-TR" sz="3600"/>
              <a:t>DEĞER YARATAN PAZARLAMA</a:t>
            </a:r>
          </a:p>
        </p:txBody>
      </p:sp>
      <p:sp>
        <p:nvSpPr>
          <p:cNvPr id="153603" name="Rectangle 3"/>
          <p:cNvSpPr>
            <a:spLocks noGrp="1" noChangeArrowheads="1"/>
          </p:cNvSpPr>
          <p:nvPr>
            <p:ph type="body" sz="half" idx="1"/>
          </p:nvPr>
        </p:nvSpPr>
        <p:spPr>
          <a:xfrm>
            <a:off x="900113" y="1916113"/>
            <a:ext cx="3384550" cy="3889375"/>
          </a:xfrm>
        </p:spPr>
        <p:txBody>
          <a:bodyPr/>
          <a:lstStyle/>
          <a:p>
            <a:pPr marL="0" indent="0">
              <a:buFont typeface="Wingdings" pitchFamily="2" charset="2"/>
              <a:buNone/>
              <a:defRPr/>
            </a:pPr>
            <a:r>
              <a:rPr lang="tr-TR" sz="2400" b="1"/>
              <a:t>Doğrudan değer yaratmaya yönelik olarak, satın alınacak ürün ile ilgili olarak, markanın teklif ettiği değer bir yana, müşteri için değer yaratacak pazarlama faaliyetlerine değer yaratan pazarlama denir.</a:t>
            </a:r>
          </a:p>
        </p:txBody>
      </p:sp>
      <p:pic>
        <p:nvPicPr>
          <p:cNvPr id="75780" name="Picture 6" descr="MCPE02381_0000[1]"/>
          <p:cNvPicPr>
            <a:picLocks noChangeAspect="1" noChangeArrowheads="1"/>
          </p:cNvPicPr>
          <p:nvPr/>
        </p:nvPicPr>
        <p:blipFill>
          <a:blip r:embed="rId2"/>
          <a:srcRect/>
          <a:stretch>
            <a:fillRect/>
          </a:stretch>
        </p:blipFill>
        <p:spPr bwMode="auto">
          <a:xfrm>
            <a:off x="4716463" y="1916113"/>
            <a:ext cx="3311525"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tr-TR" sz="4000"/>
              <a:t>Değer yaratma nedir? Neden önemli?</a:t>
            </a:r>
          </a:p>
        </p:txBody>
      </p:sp>
      <p:sp>
        <p:nvSpPr>
          <p:cNvPr id="353283" name="Rectangle 3"/>
          <p:cNvSpPr>
            <a:spLocks noGrp="1" noChangeArrowheads="1"/>
          </p:cNvSpPr>
          <p:nvPr>
            <p:ph type="body" idx="1"/>
          </p:nvPr>
        </p:nvSpPr>
        <p:spPr/>
        <p:txBody>
          <a:bodyPr/>
          <a:lstStyle/>
          <a:p>
            <a:pPr eaLnBrk="1" hangingPunct="1">
              <a:buFont typeface="Wingdings" pitchFamily="2" charset="2"/>
              <a:buNone/>
              <a:defRPr/>
            </a:pPr>
            <a:endParaRPr lang="tr-TR"/>
          </a:p>
          <a:p>
            <a:pPr eaLnBrk="1" hangingPunct="1">
              <a:buFont typeface="Wingdings" pitchFamily="2" charset="2"/>
              <a:buNone/>
              <a:defRPr/>
            </a:pPr>
            <a:endParaRPr lang="tr-TR"/>
          </a:p>
          <a:p>
            <a:pPr eaLnBrk="1" hangingPunct="1">
              <a:buFont typeface="Wingdings" pitchFamily="2" charset="2"/>
              <a:buNone/>
              <a:defRPr/>
            </a:pPr>
            <a:endParaRPr lang="tr-TR"/>
          </a:p>
          <a:p>
            <a:pPr eaLnBrk="1" hangingPunct="1">
              <a:buFont typeface="Wingdings" pitchFamily="2" charset="2"/>
              <a:buNone/>
              <a:defRPr/>
            </a:pPr>
            <a:r>
              <a:rPr lang="tr-T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eaLnBrk="1" hangingPunct="1">
              <a:defRPr/>
            </a:pPr>
            <a:r>
              <a:rPr lang="tr-TR"/>
              <a:t>Değer yaratma nedir?</a:t>
            </a:r>
          </a:p>
        </p:txBody>
      </p:sp>
      <p:sp>
        <p:nvSpPr>
          <p:cNvPr id="352259" name="Rectangle 3"/>
          <p:cNvSpPr>
            <a:spLocks noGrp="1" noChangeArrowheads="1"/>
          </p:cNvSpPr>
          <p:nvPr>
            <p:ph type="body" idx="1"/>
          </p:nvPr>
        </p:nvSpPr>
        <p:spPr/>
        <p:txBody>
          <a:bodyPr/>
          <a:lstStyle/>
          <a:p>
            <a:pPr eaLnBrk="1" hangingPunct="1">
              <a:lnSpc>
                <a:spcPct val="90000"/>
              </a:lnSpc>
              <a:defRPr/>
            </a:pPr>
            <a:r>
              <a:rPr lang="tr-TR"/>
              <a:t>Günümüzde pazarlama “</a:t>
            </a:r>
            <a:r>
              <a:rPr lang="tr-TR" b="1"/>
              <a:t>değer</a:t>
            </a:r>
            <a:r>
              <a:rPr lang="tr-TR"/>
              <a:t>” olarak adlandırılan özelliği bulmayı, bu değeri ürüne katmayı ve en iyi şekilde tüketiciye duyurmayı hedeflemektedir . </a:t>
            </a:r>
          </a:p>
          <a:p>
            <a:pPr eaLnBrk="1" hangingPunct="1">
              <a:lnSpc>
                <a:spcPct val="90000"/>
              </a:lnSpc>
              <a:defRPr/>
            </a:pPr>
            <a:endParaRPr lang="tr-TR"/>
          </a:p>
          <a:p>
            <a:pPr eaLnBrk="1" hangingPunct="1">
              <a:lnSpc>
                <a:spcPct val="90000"/>
              </a:lnSpc>
              <a:defRPr/>
            </a:pPr>
            <a:r>
              <a:rPr lang="tr-TR"/>
              <a:t>Müşterinin satın aldığı üründen elde ettiği "fayda" olarak adlandırılabilir. Bir ürünün değerini aslında müşterilerin ihtiyaç ve beklentileri belirlemektedir. </a:t>
            </a:r>
          </a:p>
          <a:p>
            <a:pPr eaLnBrk="1" hangingPunct="1">
              <a:lnSpc>
                <a:spcPct val="90000"/>
              </a:lnSpc>
              <a:defRPr/>
            </a:pPr>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tr-TR" dirty="0"/>
              <a:t>Değer önerisi seçme</a:t>
            </a:r>
          </a:p>
        </p:txBody>
      </p:sp>
      <p:sp>
        <p:nvSpPr>
          <p:cNvPr id="354307" name="Rectangle 3"/>
          <p:cNvSpPr>
            <a:spLocks noGrp="1" noChangeArrowheads="1"/>
          </p:cNvSpPr>
          <p:nvPr>
            <p:ph type="body" idx="1"/>
          </p:nvPr>
        </p:nvSpPr>
        <p:spPr/>
        <p:txBody>
          <a:bodyPr/>
          <a:lstStyle/>
          <a:p>
            <a:pPr eaLnBrk="1" hangingPunct="1">
              <a:defRPr/>
            </a:pPr>
            <a:r>
              <a:rPr lang="tr-TR" b="1" dirty="0"/>
              <a:t>Değer</a:t>
            </a:r>
            <a:r>
              <a:rPr lang="tr-TR" dirty="0"/>
              <a:t> önerisi:müşterilerin ihtiyaçlarını tatmin etmek için onlara sunulan fayda ve vaat edilen </a:t>
            </a:r>
            <a:r>
              <a:rPr lang="tr-TR" dirty="0" smtClean="0"/>
              <a:t>sözlerdir.</a:t>
            </a:r>
          </a:p>
          <a:p>
            <a:pPr eaLnBrk="1" hangingPunct="1">
              <a:buFont typeface="Wingdings" pitchFamily="2" charset="2"/>
              <a:buNone/>
              <a:defRPr/>
            </a:pPr>
            <a:endParaRPr lang="tr-TR" dirty="0"/>
          </a:p>
          <a:p>
            <a:pPr eaLnBrk="1" hangingPunct="1">
              <a:buFont typeface="Wingdings" pitchFamily="2" charset="2"/>
              <a:buNone/>
              <a:defRPr/>
            </a:pPr>
            <a:r>
              <a:rPr lang="tr-TR" dirty="0"/>
              <a:t>       * farklılaştırma</a:t>
            </a:r>
          </a:p>
          <a:p>
            <a:pPr eaLnBrk="1" hangingPunct="1">
              <a:buFont typeface="Wingdings" pitchFamily="2" charset="2"/>
              <a:buNone/>
              <a:defRPr/>
            </a:pPr>
            <a:r>
              <a:rPr lang="tr-TR" dirty="0"/>
              <a:t>       * konumlandırma </a:t>
            </a:r>
            <a:br>
              <a:rPr lang="tr-TR" dirty="0"/>
            </a:br>
            <a:endParaRPr lang="tr-T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Değer önerisi seçme</a:t>
            </a:r>
            <a:endParaRPr lang="tr-TR" dirty="0"/>
          </a:p>
        </p:txBody>
      </p:sp>
      <p:sp>
        <p:nvSpPr>
          <p:cNvPr id="3" name="2 İçerik Yer Tutucusu"/>
          <p:cNvSpPr>
            <a:spLocks noGrp="1"/>
          </p:cNvSpPr>
          <p:nvPr>
            <p:ph idx="1"/>
          </p:nvPr>
        </p:nvSpPr>
        <p:spPr/>
        <p:txBody>
          <a:bodyPr/>
          <a:lstStyle/>
          <a:p>
            <a:pPr>
              <a:buFont typeface="Wingdings" pitchFamily="2" charset="2"/>
              <a:buNone/>
              <a:defRPr/>
            </a:pPr>
            <a:endParaRPr lang="tr-TR" dirty="0" smtClean="0"/>
          </a:p>
          <a:p>
            <a:pPr>
              <a:buFont typeface="Wingdings" pitchFamily="2" charset="2"/>
              <a:buNone/>
              <a:defRPr/>
            </a:pPr>
            <a:endParaRPr lang="tr-TR" dirty="0" smtClean="0"/>
          </a:p>
          <a:p>
            <a:pPr>
              <a:buFont typeface="Wingdings" pitchFamily="2" charset="2"/>
              <a:buNone/>
              <a:defRPr/>
            </a:pPr>
            <a:r>
              <a:rPr lang="tr-TR" dirty="0" smtClean="0"/>
              <a:t>	Çalıştığınız sektörde değer yaratacak bir önerisi geliştirmeniz istense ne olurdu?</a:t>
            </a: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pPr eaLnBrk="1" hangingPunct="1">
              <a:defRPr/>
            </a:pPr>
            <a:r>
              <a:rPr lang="tr-TR"/>
              <a:t>Değer önerisi veya teklifi</a:t>
            </a:r>
          </a:p>
        </p:txBody>
      </p:sp>
      <p:sp>
        <p:nvSpPr>
          <p:cNvPr id="414723" name="Rectangle 3"/>
          <p:cNvSpPr>
            <a:spLocks noGrp="1" noChangeArrowheads="1"/>
          </p:cNvSpPr>
          <p:nvPr>
            <p:ph type="body" idx="1"/>
          </p:nvPr>
        </p:nvSpPr>
        <p:spPr/>
        <p:txBody>
          <a:bodyPr/>
          <a:lstStyle/>
          <a:p>
            <a:pPr eaLnBrk="1" hangingPunct="1">
              <a:lnSpc>
                <a:spcPct val="80000"/>
              </a:lnSpc>
              <a:defRPr/>
            </a:pPr>
            <a:endParaRPr lang="tr-TR" sz="2800"/>
          </a:p>
          <a:p>
            <a:pPr eaLnBrk="1" hangingPunct="1">
              <a:lnSpc>
                <a:spcPct val="80000"/>
              </a:lnSpc>
              <a:defRPr/>
            </a:pPr>
            <a:endParaRPr lang="tr-TR" sz="2800"/>
          </a:p>
          <a:p>
            <a:pPr lvl="3" eaLnBrk="1" hangingPunct="1">
              <a:lnSpc>
                <a:spcPct val="80000"/>
              </a:lnSpc>
              <a:defRPr/>
            </a:pPr>
            <a:r>
              <a:rPr lang="tr-TR" sz="4000"/>
              <a:t>Sizce ne olabilir? Değeri tanımlamak için ne gerekir? Bir iş düşünün ve değer teklifinizi geliştirin.</a:t>
            </a:r>
          </a:p>
          <a:p>
            <a:pPr lvl="3" eaLnBrk="1" hangingPunct="1">
              <a:lnSpc>
                <a:spcPct val="80000"/>
              </a:lnSpc>
              <a:defRPr/>
            </a:pPr>
            <a:endParaRPr lang="tr-TR" sz="4000"/>
          </a:p>
          <a:p>
            <a:pPr lvl="3" eaLnBrk="1" hangingPunct="1">
              <a:lnSpc>
                <a:spcPct val="80000"/>
              </a:lnSpc>
              <a:defRPr/>
            </a:pPr>
            <a:r>
              <a:rPr lang="tr-TR" sz="1800"/>
              <a:t>Ürününüz veya hizmetinizin  “değer teklifi </a:t>
            </a:r>
          </a:p>
          <a:p>
            <a:pPr lvl="3" eaLnBrk="1" hangingPunct="1">
              <a:lnSpc>
                <a:spcPct val="80000"/>
              </a:lnSpc>
              <a:defRPr/>
            </a:pPr>
            <a:r>
              <a:rPr lang="tr-TR" sz="1800"/>
              <a:t>Müşteriniz için değer yaratmak</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304800"/>
            <a:ext cx="8229600" cy="1143000"/>
          </a:xfrm>
        </p:spPr>
        <p:txBody>
          <a:bodyPr/>
          <a:lstStyle/>
          <a:p>
            <a:pPr eaLnBrk="1" hangingPunct="1">
              <a:defRPr/>
            </a:pPr>
            <a:r>
              <a:rPr lang="tr-TR" dirty="0"/>
              <a:t>Düşünelim</a:t>
            </a:r>
          </a:p>
        </p:txBody>
      </p:sp>
      <p:sp>
        <p:nvSpPr>
          <p:cNvPr id="418819" name="Rectangle 3"/>
          <p:cNvSpPr>
            <a:spLocks noGrp="1" noChangeArrowheads="1"/>
          </p:cNvSpPr>
          <p:nvPr>
            <p:ph type="body" idx="1"/>
          </p:nvPr>
        </p:nvSpPr>
        <p:spPr>
          <a:xfrm>
            <a:off x="304800" y="457200"/>
            <a:ext cx="8382000" cy="5216525"/>
          </a:xfrm>
        </p:spPr>
        <p:txBody>
          <a:bodyPr/>
          <a:lstStyle/>
          <a:p>
            <a:pPr eaLnBrk="1" hangingPunct="1">
              <a:defRPr/>
            </a:pPr>
            <a:endParaRPr lang="tr-TR" dirty="0" smtClean="0"/>
          </a:p>
          <a:p>
            <a:pPr eaLnBrk="1" hangingPunct="1">
              <a:defRPr/>
            </a:pPr>
            <a:r>
              <a:rPr lang="tr-TR" sz="2400" dirty="0" smtClean="0"/>
              <a:t>Diş </a:t>
            </a:r>
            <a:r>
              <a:rPr lang="tr-TR" sz="2400" dirty="0"/>
              <a:t>macunu</a:t>
            </a:r>
          </a:p>
          <a:p>
            <a:pPr eaLnBrk="1" hangingPunct="1">
              <a:defRPr/>
            </a:pPr>
            <a:r>
              <a:rPr lang="tr-TR" sz="2400" dirty="0" smtClean="0"/>
              <a:t>Otomobil: Toyota </a:t>
            </a:r>
            <a:r>
              <a:rPr lang="tr-TR" sz="2400" dirty="0" err="1" smtClean="0"/>
              <a:t>sienna</a:t>
            </a:r>
            <a:r>
              <a:rPr lang="tr-TR" sz="2400" dirty="0" smtClean="0"/>
              <a:t> </a:t>
            </a:r>
            <a:r>
              <a:rPr lang="tr-TR" sz="2400" dirty="0" err="1" smtClean="0"/>
              <a:t>minivan</a:t>
            </a:r>
            <a:r>
              <a:rPr lang="tr-TR" sz="2400" dirty="0" smtClean="0"/>
              <a:t> “çocuklarının istediği ve sizin ihtiyacınız olan her şey var”  </a:t>
            </a:r>
          </a:p>
          <a:p>
            <a:pPr eaLnBrk="1" hangingPunct="1">
              <a:defRPr/>
            </a:pPr>
            <a:r>
              <a:rPr lang="tr-TR" sz="2400" dirty="0" smtClean="0"/>
              <a:t>Web sitesi: Alışveriş ya da farklı bir hizmet için bir web sitesini kullanırken, </a:t>
            </a:r>
            <a:r>
              <a:rPr lang="tr-TR" sz="2400" b="1" dirty="0" smtClean="0"/>
              <a:t>sitenin </a:t>
            </a:r>
            <a:r>
              <a:rPr lang="tr-TR" sz="2400" b="1" dirty="0" err="1" smtClean="0"/>
              <a:t>arayüzünün</a:t>
            </a:r>
            <a:r>
              <a:rPr lang="tr-TR" sz="2400" b="1" dirty="0" smtClean="0"/>
              <a:t> istediğimiz gibi kişiselleştirilebilmesi ve ilgilendiğimiz konularda içerik sunması.</a:t>
            </a:r>
            <a:r>
              <a:rPr lang="tr-TR" sz="2400" dirty="0" smtClean="0"/>
              <a:t>   </a:t>
            </a:r>
          </a:p>
          <a:p>
            <a:pPr eaLnBrk="1" hangingPunct="1">
              <a:defRPr/>
            </a:pPr>
            <a:r>
              <a:rPr lang="tr-TR" sz="2400" dirty="0" smtClean="0"/>
              <a:t>Otel işletmesi</a:t>
            </a:r>
            <a:endParaRPr lang="tr-TR" sz="2400" dirty="0"/>
          </a:p>
          <a:p>
            <a:pPr eaLnBrk="1" hangingPunct="1">
              <a:defRPr/>
            </a:pPr>
            <a:r>
              <a:rPr lang="tr-TR" sz="2400" dirty="0" err="1"/>
              <a:t>Blue</a:t>
            </a:r>
            <a:r>
              <a:rPr lang="tr-TR" sz="2400" dirty="0"/>
              <a:t> </a:t>
            </a:r>
            <a:r>
              <a:rPr lang="tr-TR" sz="2400" dirty="0" err="1"/>
              <a:t>jean</a:t>
            </a:r>
            <a:r>
              <a:rPr lang="tr-TR" sz="2400" dirty="0"/>
              <a:t> için müşterinin zihnindeki nedir</a:t>
            </a:r>
            <a:r>
              <a:rPr lang="tr-TR" sz="2400" dirty="0" smtClean="0"/>
              <a:t>?</a:t>
            </a:r>
          </a:p>
          <a:p>
            <a:pPr eaLnBrk="1" hangingPunct="1">
              <a:defRPr/>
            </a:pPr>
            <a:endParaRPr lang="tr-TR" sz="2400" dirty="0" smtClean="0"/>
          </a:p>
          <a:p>
            <a:pPr eaLnBrk="1" hangingPunct="1">
              <a:defRPr/>
            </a:pPr>
            <a:r>
              <a:rPr lang="tr-TR" sz="2400" dirty="0" smtClean="0"/>
              <a:t>Bir işletmenin, müşterilerine; fiyat, kalite, performans, seçim, kullanım kolaylığı v.b. gibi belirli değerlerden oluşan birleşime müşteri değer önerisi adı verilmektedir.</a:t>
            </a:r>
            <a:endParaRPr lang="tr-TR"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a:t>
            </a:r>
            <a:endParaRPr lang="tr-TR" dirty="0"/>
          </a:p>
        </p:txBody>
      </p:sp>
      <p:sp>
        <p:nvSpPr>
          <p:cNvPr id="3" name="2 İçerik Yer Tutucusu"/>
          <p:cNvSpPr>
            <a:spLocks noGrp="1"/>
          </p:cNvSpPr>
          <p:nvPr>
            <p:ph idx="1"/>
          </p:nvPr>
        </p:nvSpPr>
        <p:spPr>
          <a:xfrm>
            <a:off x="539750" y="981075"/>
            <a:ext cx="8229600" cy="4525963"/>
          </a:xfrm>
        </p:spPr>
        <p:txBody>
          <a:bodyPr/>
          <a:lstStyle/>
          <a:p>
            <a:pPr>
              <a:defRPr/>
            </a:pPr>
            <a:r>
              <a:rPr lang="tr-TR" sz="2400" dirty="0" smtClean="0"/>
              <a:t>Sony firmasında ortaya çıkan üstün değer, müşteriler, hangi ürünü alırsa alsınlar, bu ürünün en ileri derecedeki teknolojiyi taşıyacağını bilmenin verdiği rahatlıktır.</a:t>
            </a:r>
          </a:p>
          <a:p>
            <a:pPr>
              <a:defRPr/>
            </a:pPr>
            <a:endParaRPr lang="tr-TR" sz="2400" dirty="0" smtClean="0"/>
          </a:p>
          <a:p>
            <a:pPr>
              <a:defRPr/>
            </a:pPr>
            <a:r>
              <a:rPr lang="tr-TR" sz="2400" dirty="0" smtClean="0"/>
              <a:t>Müşteriye değer yaratma kavramı, müşterinin ödediği karşılığında, beklediğinden fazlasını elde ettiği zamandaki anlamı ve durumu ifade etmektedir. Bir başka ifade ile değer yaratma, ek yararları, herhangi bir bedel ödetmeden müşterilere sunmaktır.</a:t>
            </a:r>
          </a:p>
          <a:p>
            <a:pPr>
              <a:defRPr/>
            </a:pPr>
            <a:endParaRPr lang="tr-TR" sz="2400" dirty="0" smtClean="0"/>
          </a:p>
          <a:p>
            <a:pPr>
              <a:defRPr/>
            </a:pPr>
            <a:r>
              <a:rPr lang="tr-TR" sz="2400" dirty="0" smtClean="0"/>
              <a:t>Müşteriye değer sağlama, işletmenin verdik</a:t>
            </a:r>
          </a:p>
          <a:p>
            <a:pPr>
              <a:defRPr/>
            </a:pPr>
            <a:endParaRPr lang="tr-TR" sz="2400" dirty="0" smtClean="0"/>
          </a:p>
          <a:p>
            <a:pPr>
              <a:defRPr/>
            </a:pPr>
            <a:r>
              <a:rPr lang="tr-TR" sz="2400" dirty="0" err="1" smtClean="0"/>
              <a:t>leri</a:t>
            </a:r>
            <a:r>
              <a:rPr lang="tr-TR" sz="2400" dirty="0" smtClean="0"/>
              <a:t> ile değil, müşterilerin aldıkları ya da diğer bir ifade ile algılamalarıyla bağlantılıdır.</a:t>
            </a:r>
            <a:endParaRPr lang="tr-TR"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dirty="0" smtClean="0"/>
              <a:t>Otel işletmesinin değer yaratması</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a:buFont typeface="Wingdings" pitchFamily="2" charset="2"/>
              <a:buNone/>
              <a:defRPr/>
            </a:pPr>
            <a:r>
              <a:rPr lang="tr-TR" dirty="0" smtClean="0"/>
              <a:t>	</a:t>
            </a:r>
            <a:r>
              <a:rPr lang="tr-TR" sz="2800" dirty="0" smtClean="0"/>
              <a:t>Otel işletmelerinde değer temelli pazarlama stratejisinin kurulabilmesi için, şirketin rekabet gücünün ve zayıf yönlerinin göz önünde bulundurulması, oteldeki ürün ve hizmetlerin detaylandırılarak müşteri ihtiyaçlarına göre geliştirilmesi, uygun fiyatın belirlenmesi, yeni ürün kavramlarının gözden geçirilmesi ve hedef kitleye göre net bir pazarlama mesajı belirtilmesi gerekmektedir</a:t>
            </a:r>
            <a:endParaRPr lang="tr-T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0"/>
            <a:ext cx="8229600" cy="1143000"/>
          </a:xfrm>
        </p:spPr>
        <p:txBody>
          <a:bodyPr/>
          <a:lstStyle/>
          <a:p>
            <a:pPr>
              <a:defRPr/>
            </a:pPr>
            <a:r>
              <a:rPr lang="tr-TR" sz="4800" dirty="0" smtClean="0"/>
              <a:t>İnternet Ve Sosyal Medya Kullanım İstatistikleri 2014</a:t>
            </a:r>
            <a:endParaRPr lang="tr-TR" sz="4800" dirty="0"/>
          </a:p>
        </p:txBody>
      </p:sp>
      <p:sp>
        <p:nvSpPr>
          <p:cNvPr id="3" name="2 İçerik Yer Tutucusu"/>
          <p:cNvSpPr>
            <a:spLocks noGrp="1"/>
          </p:cNvSpPr>
          <p:nvPr>
            <p:ph idx="1"/>
          </p:nvPr>
        </p:nvSpPr>
        <p:spPr>
          <a:xfrm>
            <a:off x="323850" y="1557338"/>
            <a:ext cx="8229600" cy="4389437"/>
          </a:xfrm>
        </p:spPr>
        <p:txBody>
          <a:bodyPr/>
          <a:lstStyle/>
          <a:p>
            <a:pPr>
              <a:defRPr/>
            </a:pPr>
            <a:r>
              <a:rPr lang="tr-TR" sz="2000" dirty="0" smtClean="0"/>
              <a:t>İngiltere, %87’lik bir oranla, internetin en yaygın kullanıldığı ülke olarak lider konumda. İngiltere’yi Kanada (%86), Almanya (%84), Güney Kore (%84) ve Fransa (%83) izliyor. Kalabalık nüfusu ile Çin, internet kullanımında %42’lik bir oranla gelişmiş ülkelerin gerisinde kalıyor.</a:t>
            </a:r>
          </a:p>
          <a:p>
            <a:pPr>
              <a:defRPr/>
            </a:pPr>
            <a:r>
              <a:rPr lang="tr-TR" sz="2000" dirty="0" smtClean="0"/>
              <a:t>Türkiye’de internet kullanım oranı, tüm nüfusa oranla </a:t>
            </a:r>
            <a:r>
              <a:rPr lang="tr-TR" sz="2000" b="1" dirty="0" smtClean="0"/>
              <a:t>%45.</a:t>
            </a:r>
            <a:endParaRPr lang="tr-TR" sz="2000" dirty="0" smtClean="0"/>
          </a:p>
          <a:p>
            <a:pPr>
              <a:defRPr/>
            </a:pPr>
            <a:r>
              <a:rPr lang="tr-TR" sz="2000" dirty="0" smtClean="0"/>
              <a:t>Türkiye’de </a:t>
            </a:r>
            <a:r>
              <a:rPr lang="tr-TR" sz="2000" b="1" dirty="0" smtClean="0"/>
              <a:t>35 milyonun üzerinde</a:t>
            </a:r>
            <a:r>
              <a:rPr lang="tr-TR" sz="2000" dirty="0" smtClean="0"/>
              <a:t> </a:t>
            </a:r>
            <a:r>
              <a:rPr lang="tr-TR" sz="2000" b="1" dirty="0" smtClean="0"/>
              <a:t>internet kullanıcısı</a:t>
            </a:r>
            <a:r>
              <a:rPr lang="tr-TR" sz="2000" dirty="0" smtClean="0"/>
              <a:t>, 36 milyon aktif </a:t>
            </a:r>
            <a:r>
              <a:rPr lang="tr-TR" sz="2000" dirty="0" err="1" smtClean="0"/>
              <a:t>Facebook</a:t>
            </a:r>
            <a:r>
              <a:rPr lang="tr-TR" sz="2000" dirty="0" smtClean="0"/>
              <a:t> hesabı var. (Sahte hesaplar dahil)</a:t>
            </a:r>
          </a:p>
          <a:p>
            <a:pPr>
              <a:defRPr/>
            </a:pPr>
            <a:r>
              <a:rPr lang="tr-TR" sz="2000" dirty="0" smtClean="0"/>
              <a:t>Günde ortalama </a:t>
            </a:r>
            <a:r>
              <a:rPr lang="tr-TR" sz="2000" b="1" dirty="0" smtClean="0"/>
              <a:t>4.9 saatimizi</a:t>
            </a:r>
            <a:r>
              <a:rPr lang="tr-TR" sz="2000" dirty="0" smtClean="0"/>
              <a:t> kişisel bilgisayarlar üzerinden, </a:t>
            </a:r>
            <a:r>
              <a:rPr lang="tr-TR" sz="2000" b="1" dirty="0" smtClean="0"/>
              <a:t>1.9 saatimizi</a:t>
            </a:r>
            <a:r>
              <a:rPr lang="tr-TR" sz="2000" dirty="0" smtClean="0"/>
              <a:t> mobil cihazlar aracılığıyla internette harcıyoruz.</a:t>
            </a:r>
          </a:p>
          <a:p>
            <a:pPr>
              <a:defRPr/>
            </a:pPr>
            <a:r>
              <a:rPr lang="tr-TR" sz="2000" dirty="0" smtClean="0"/>
              <a:t>Günde ortalama </a:t>
            </a:r>
            <a:r>
              <a:rPr lang="tr-TR" sz="2000" b="1" dirty="0" smtClean="0"/>
              <a:t>2 saat 32 dakikamızı</a:t>
            </a:r>
            <a:r>
              <a:rPr lang="tr-TR" sz="2000" dirty="0" smtClean="0"/>
              <a:t> sosyal medyada geçiriyoruz.</a:t>
            </a:r>
          </a:p>
          <a:p>
            <a:pPr>
              <a:defRPr/>
            </a:pPr>
            <a:r>
              <a:rPr lang="tr-TR" sz="2000" dirty="0" smtClean="0"/>
              <a:t>Türkiye’de en çok kullanılan sosyal medya platformu olan </a:t>
            </a:r>
            <a:r>
              <a:rPr lang="tr-TR" sz="2000" dirty="0" err="1" smtClean="0"/>
              <a:t>Facebook’u</a:t>
            </a:r>
            <a:r>
              <a:rPr lang="tr-TR" sz="2000" dirty="0" smtClean="0"/>
              <a:t> (%93), sırayla </a:t>
            </a:r>
            <a:r>
              <a:rPr lang="tr-TR" sz="2000" dirty="0" err="1" smtClean="0"/>
              <a:t>Twitter</a:t>
            </a:r>
            <a:r>
              <a:rPr lang="tr-TR" sz="2000" dirty="0" smtClean="0"/>
              <a:t> (%72), </a:t>
            </a:r>
            <a:r>
              <a:rPr lang="tr-TR" sz="2000" dirty="0" err="1" smtClean="0"/>
              <a:t>Google</a:t>
            </a:r>
            <a:r>
              <a:rPr lang="tr-TR" sz="2000" dirty="0" smtClean="0"/>
              <a:t>+ (%70) ve </a:t>
            </a:r>
            <a:r>
              <a:rPr lang="tr-TR" sz="2000" dirty="0" err="1" smtClean="0"/>
              <a:t>LinkedIn</a:t>
            </a:r>
            <a:r>
              <a:rPr lang="tr-TR" sz="2000" dirty="0" smtClean="0"/>
              <a:t> (%33) takip ediyor.</a:t>
            </a:r>
          </a:p>
          <a:p>
            <a:pPr>
              <a:defRPr/>
            </a:pPr>
            <a:endParaRPr lang="tr-TR" sz="2000" dirty="0" smtClean="0"/>
          </a:p>
          <a:p>
            <a:pPr>
              <a:defRPr/>
            </a:pPr>
            <a:endParaRPr lang="tr-TR"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tr-TR"/>
              <a:t>!</a:t>
            </a:r>
          </a:p>
        </p:txBody>
      </p:sp>
      <p:sp>
        <p:nvSpPr>
          <p:cNvPr id="419843" name="Rectangle 3"/>
          <p:cNvSpPr>
            <a:spLocks noGrp="1" noChangeArrowheads="1"/>
          </p:cNvSpPr>
          <p:nvPr>
            <p:ph type="body" idx="1"/>
          </p:nvPr>
        </p:nvSpPr>
        <p:spPr/>
        <p:txBody>
          <a:bodyPr/>
          <a:lstStyle/>
          <a:p>
            <a:pPr eaLnBrk="1" hangingPunct="1">
              <a:defRPr/>
            </a:pPr>
            <a:r>
              <a:rPr lang="tr-TR"/>
              <a:t>Blue jean üretiyorsunuz ve bir blue jean 25 dolar. Orta gelir seviyesi satın alabilir ama alt gelir seviyeye de satmak istiyorsunuz. Ne yapılabilir?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tr-TR" sz="4000"/>
              <a:t>Yaratıcılıkla ilgili!</a:t>
            </a:r>
            <a:br>
              <a:rPr lang="tr-TR" sz="4000"/>
            </a:br>
            <a:endParaRPr lang="tr-TR" sz="4000"/>
          </a:p>
        </p:txBody>
      </p:sp>
      <p:sp>
        <p:nvSpPr>
          <p:cNvPr id="420867" name="Rectangle 3"/>
          <p:cNvSpPr>
            <a:spLocks noGrp="1" noChangeArrowheads="1"/>
          </p:cNvSpPr>
          <p:nvPr>
            <p:ph type="body" idx="1"/>
          </p:nvPr>
        </p:nvSpPr>
        <p:spPr/>
        <p:txBody>
          <a:bodyPr/>
          <a:lstStyle/>
          <a:p>
            <a:pPr eaLnBrk="1" hangingPunct="1">
              <a:buFont typeface="Wingdings" pitchFamily="2" charset="2"/>
              <a:buNone/>
              <a:defRPr/>
            </a:pPr>
            <a:r>
              <a:rPr lang="tr-TR"/>
              <a:t>	Bitirilmiş tamamlanmış jean yerine, dikilmemiş olanları yapmak. Ölçünüzü veriyorsunuz, bir torba veriyorlar, kumaş hazır ama dikilmemiş. Terzilerle anlaşma yapılıyor ve üç dolara dikiyorlar. Pek çok terziye iş çıkıyor, istihdam yaratılıyor.</a:t>
            </a:r>
          </a:p>
          <a:p>
            <a:pPr eaLnBrk="1" hangingPunct="1">
              <a:buFont typeface="Wingdings" pitchFamily="2" charset="2"/>
              <a:buNone/>
              <a:defRPr/>
            </a:pPr>
            <a:endParaRPr lang="tr-T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Değer;</a:t>
            </a:r>
            <a:endParaRPr lang="tr-TR" dirty="0"/>
          </a:p>
        </p:txBody>
      </p:sp>
      <p:sp>
        <p:nvSpPr>
          <p:cNvPr id="3" name="2 İçerik Yer Tutucusu"/>
          <p:cNvSpPr>
            <a:spLocks noGrp="1"/>
          </p:cNvSpPr>
          <p:nvPr>
            <p:ph idx="1"/>
          </p:nvPr>
        </p:nvSpPr>
        <p:spPr>
          <a:xfrm>
            <a:off x="457200" y="1371600"/>
            <a:ext cx="8229600" cy="4530725"/>
          </a:xfrm>
        </p:spPr>
        <p:txBody>
          <a:bodyPr/>
          <a:lstStyle/>
          <a:p>
            <a:pPr>
              <a:defRPr/>
            </a:pPr>
            <a:r>
              <a:rPr lang="tr-TR" dirty="0" smtClean="0"/>
              <a:t>Değer, firmanıza erişebilmektir (ücretsiz ve PBX telefon hatları ve çağrı merkezleriyle).</a:t>
            </a:r>
          </a:p>
          <a:p>
            <a:pPr>
              <a:defRPr/>
            </a:pPr>
            <a:r>
              <a:rPr lang="tr-TR" dirty="0" smtClean="0"/>
              <a:t>Değer, web sitelerinizin olması, sitede doğru, yeterli bilgi verilmesi ve </a:t>
            </a:r>
            <a:r>
              <a:rPr lang="tr-TR" dirty="0" err="1" smtClean="0"/>
              <a:t>interaktif</a:t>
            </a:r>
            <a:r>
              <a:rPr lang="tr-TR" dirty="0" smtClean="0"/>
              <a:t> olmasıdır.</a:t>
            </a:r>
          </a:p>
          <a:p>
            <a:pPr>
              <a:defRPr/>
            </a:pPr>
            <a:r>
              <a:rPr lang="it-IT" dirty="0" smtClean="0"/>
              <a:t>Değer, insanlara doğru, yeterli, tutarlı ve zamanlı</a:t>
            </a:r>
            <a:r>
              <a:rPr lang="tr-TR" dirty="0" smtClean="0"/>
              <a:t> bilgi vermektir.</a:t>
            </a:r>
          </a:p>
          <a:p>
            <a:pPr>
              <a:defRPr/>
            </a:pPr>
            <a:r>
              <a:rPr lang="tr-TR" dirty="0" smtClean="0"/>
              <a:t>Değer, ödenen fiyat ya da bedel karşılığında algılanan yararlardır (seyahate </a:t>
            </a:r>
            <a:r>
              <a:rPr lang="tr-TR" dirty="0" err="1" smtClean="0"/>
              <a:t>odenen</a:t>
            </a:r>
            <a:r>
              <a:rPr lang="tr-TR" dirty="0" smtClean="0"/>
              <a:t> para, algılanan yarar).</a:t>
            </a:r>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tr-TR"/>
              <a:t>Müşteri değeri</a:t>
            </a:r>
          </a:p>
        </p:txBody>
      </p:sp>
      <p:sp>
        <p:nvSpPr>
          <p:cNvPr id="422915" name="Rectangle 3"/>
          <p:cNvSpPr>
            <a:spLocks noGrp="1" noChangeArrowheads="1"/>
          </p:cNvSpPr>
          <p:nvPr>
            <p:ph type="body" idx="1"/>
          </p:nvPr>
        </p:nvSpPr>
        <p:spPr/>
        <p:txBody>
          <a:bodyPr/>
          <a:lstStyle/>
          <a:p>
            <a:pPr eaLnBrk="1" hangingPunct="1">
              <a:defRPr/>
            </a:pPr>
            <a:r>
              <a:rPr lang="tr-TR"/>
              <a:t>Müşteri ile uzun süreli iletişim</a:t>
            </a:r>
          </a:p>
          <a:p>
            <a:pPr eaLnBrk="1" hangingPunct="1">
              <a:defRPr/>
            </a:pPr>
            <a:r>
              <a:rPr lang="tr-TR"/>
              <a:t>Saydamlık, dürüstlük</a:t>
            </a:r>
          </a:p>
          <a:p>
            <a:pPr eaLnBrk="1" hangingPunct="1">
              <a:defRPr/>
            </a:pPr>
            <a:r>
              <a:rPr lang="tr-TR"/>
              <a:t>Tutarlılık</a:t>
            </a:r>
          </a:p>
          <a:p>
            <a:pPr eaLnBrk="1" hangingPunct="1">
              <a:defRPr/>
            </a:pPr>
            <a:r>
              <a:rPr lang="tr-TR"/>
              <a:t>Sözünde durmak</a:t>
            </a:r>
          </a:p>
          <a:p>
            <a:pPr eaLnBrk="1" hangingPunct="1">
              <a:defRPr/>
            </a:pPr>
            <a:r>
              <a:rPr lang="tr-TR"/>
              <a:t>Web sitenizin olması, interaktif olması</a:t>
            </a:r>
          </a:p>
          <a:p>
            <a:pPr eaLnBrk="1" hangingPunct="1">
              <a:defRPr/>
            </a:pPr>
            <a:r>
              <a:rPr lang="tr-TR"/>
              <a:t>Ulaşılabilirlik</a:t>
            </a:r>
          </a:p>
          <a:p>
            <a:pPr eaLnBrk="1" hangingPunct="1">
              <a:defRPr/>
            </a:pPr>
            <a:r>
              <a:rPr lang="tr-TR"/>
              <a:t>Algılanan yarar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tr-TR"/>
              <a:t>Değer = Faydalar – Maliyetler</a:t>
            </a:r>
          </a:p>
        </p:txBody>
      </p:sp>
      <p:sp>
        <p:nvSpPr>
          <p:cNvPr id="355331" name="Rectangle 3"/>
          <p:cNvSpPr>
            <a:spLocks noGrp="1" noChangeArrowheads="1"/>
          </p:cNvSpPr>
          <p:nvPr>
            <p:ph type="body" idx="1"/>
          </p:nvPr>
        </p:nvSpPr>
        <p:spPr/>
        <p:txBody>
          <a:bodyPr/>
          <a:lstStyle/>
          <a:p>
            <a:pPr eaLnBrk="1" hangingPunct="1">
              <a:lnSpc>
                <a:spcPct val="90000"/>
              </a:lnSpc>
              <a:defRPr/>
            </a:pPr>
            <a:r>
              <a:rPr lang="tr-TR" sz="2800"/>
              <a:t>Fayda, müşterinin ödemeye hazır olduğu paranın karşılığında alacağını umduğu özelliklerdir. </a:t>
            </a:r>
          </a:p>
          <a:p>
            <a:pPr eaLnBrk="1" hangingPunct="1">
              <a:lnSpc>
                <a:spcPct val="90000"/>
              </a:lnSpc>
              <a:defRPr/>
            </a:pPr>
            <a:endParaRPr lang="tr-TR" sz="2800"/>
          </a:p>
          <a:p>
            <a:pPr eaLnBrk="1" hangingPunct="1">
              <a:lnSpc>
                <a:spcPct val="90000"/>
              </a:lnSpc>
              <a:defRPr/>
            </a:pPr>
            <a:r>
              <a:rPr lang="tr-TR" sz="2800"/>
              <a:t>Maliyet; ürünün edinimi için ödenen finansal maliyettir. Pazara sunulan ürünün müşteri tarafından değerlendirilmesi, elde edinilmesi, kullanılması ve hatta elden çıkarılması için yapılan risk unsuru dahil tüm harcamaların toplamıdır. (zaman, enerji gb)</a:t>
            </a:r>
          </a:p>
          <a:p>
            <a:pPr eaLnBrk="1" hangingPunct="1">
              <a:lnSpc>
                <a:spcPct val="90000"/>
              </a:lnSpc>
              <a:defRPr/>
            </a:pPr>
            <a:endParaRPr lang="tr-TR" sz="28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tr-TR" sz="4000"/>
              <a:t>Müşteri Tatmini İçin Sunulan Toplam Değer</a:t>
            </a:r>
          </a:p>
        </p:txBody>
      </p:sp>
      <p:pic>
        <p:nvPicPr>
          <p:cNvPr id="90115" name="Picture 4"/>
          <p:cNvPicPr>
            <a:picLocks noGrp="1" noChangeAspect="1" noChangeArrowheads="1"/>
          </p:cNvPicPr>
          <p:nvPr>
            <p:ph type="body" idx="1"/>
          </p:nvPr>
        </p:nvPicPr>
        <p:blipFill>
          <a:blip r:embed="rId2"/>
          <a:srcRect/>
          <a:stretch>
            <a:fillRect/>
          </a:stretch>
        </p:blipFill>
        <p:spPr>
          <a:xfrm>
            <a:off x="228600" y="1981200"/>
            <a:ext cx="8763000" cy="4503738"/>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11188" y="620713"/>
            <a:ext cx="8062912" cy="1143000"/>
          </a:xfrm>
        </p:spPr>
        <p:txBody>
          <a:bodyPr/>
          <a:lstStyle/>
          <a:p>
            <a:pPr>
              <a:defRPr/>
            </a:pPr>
            <a:r>
              <a:rPr lang="tr-TR" sz="3600"/>
              <a:t>İLİŞKİ PAZARLAMASI (1)</a:t>
            </a:r>
          </a:p>
        </p:txBody>
      </p:sp>
      <p:sp>
        <p:nvSpPr>
          <p:cNvPr id="174083" name="Rectangle 3"/>
          <p:cNvSpPr>
            <a:spLocks noGrp="1" noChangeArrowheads="1"/>
          </p:cNvSpPr>
          <p:nvPr>
            <p:ph type="body" sz="half" idx="1"/>
          </p:nvPr>
        </p:nvSpPr>
        <p:spPr>
          <a:xfrm>
            <a:off x="4787900" y="1773238"/>
            <a:ext cx="3743325" cy="4392612"/>
          </a:xfrm>
        </p:spPr>
        <p:txBody>
          <a:bodyPr/>
          <a:lstStyle/>
          <a:p>
            <a:pPr marL="0" indent="0">
              <a:lnSpc>
                <a:spcPct val="90000"/>
              </a:lnSpc>
              <a:buFont typeface="Wingdings" pitchFamily="2" charset="2"/>
              <a:buNone/>
              <a:defRPr/>
            </a:pPr>
            <a:r>
              <a:rPr lang="tr-TR" sz="2400" b="1" i="1" u="sng"/>
              <a:t>İlişki pazarlaması</a:t>
            </a:r>
            <a:r>
              <a:rPr lang="tr-TR" sz="2400" b="1"/>
              <a:t>, başarılı bir ilişkisel alışverişin kurulması, yaşatılması ve geliştirilmesine yönelik pazarlama çabalarının tümüdür</a:t>
            </a:r>
          </a:p>
          <a:p>
            <a:pPr marL="0" indent="0">
              <a:lnSpc>
                <a:spcPct val="90000"/>
              </a:lnSpc>
              <a:buFont typeface="Wingdings" pitchFamily="2" charset="2"/>
              <a:buNone/>
              <a:defRPr/>
            </a:pPr>
            <a:endParaRPr lang="tr-TR" sz="2400" b="1"/>
          </a:p>
          <a:p>
            <a:pPr marL="0" indent="0">
              <a:lnSpc>
                <a:spcPct val="90000"/>
              </a:lnSpc>
              <a:buFont typeface="Wingdings" pitchFamily="2" charset="2"/>
              <a:buNone/>
              <a:defRPr/>
            </a:pPr>
            <a:r>
              <a:rPr lang="tr-TR" sz="2400" b="1" i="1" u="sng"/>
              <a:t>İlişki pazarlamasının  temel amacı</a:t>
            </a:r>
            <a:r>
              <a:rPr lang="tr-TR" sz="2400" b="1"/>
              <a:t>; organizasyon için karlı olan sadık bir müşteri tabanı oluşturmaktır </a:t>
            </a:r>
          </a:p>
        </p:txBody>
      </p:sp>
      <p:pic>
        <p:nvPicPr>
          <p:cNvPr id="91140" name="Picture 5" descr="MCj02332540000[1]"/>
          <p:cNvPicPr>
            <a:picLocks noChangeAspect="1" noChangeArrowheads="1"/>
          </p:cNvPicPr>
          <p:nvPr/>
        </p:nvPicPr>
        <p:blipFill>
          <a:blip r:embed="rId2"/>
          <a:srcRect/>
          <a:stretch>
            <a:fillRect/>
          </a:stretch>
        </p:blipFill>
        <p:spPr bwMode="auto">
          <a:xfrm>
            <a:off x="1042988" y="1844675"/>
            <a:ext cx="3344862"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39750" y="476250"/>
            <a:ext cx="7989888" cy="720725"/>
          </a:xfrm>
        </p:spPr>
        <p:txBody>
          <a:bodyPr/>
          <a:lstStyle/>
          <a:p>
            <a:pPr>
              <a:defRPr/>
            </a:pPr>
            <a:r>
              <a:rPr lang="tr-TR" sz="3600"/>
              <a:t>İLİŞKİ PAZARLAMASI(2)</a:t>
            </a:r>
          </a:p>
        </p:txBody>
      </p:sp>
      <p:sp>
        <p:nvSpPr>
          <p:cNvPr id="154627" name="Rectangle 3"/>
          <p:cNvSpPr>
            <a:spLocks noGrp="1" noChangeArrowheads="1"/>
          </p:cNvSpPr>
          <p:nvPr>
            <p:ph type="body" sz="half" idx="1"/>
          </p:nvPr>
        </p:nvSpPr>
        <p:spPr>
          <a:xfrm>
            <a:off x="755650" y="1196975"/>
            <a:ext cx="7416800" cy="431800"/>
          </a:xfrm>
        </p:spPr>
        <p:txBody>
          <a:bodyPr/>
          <a:lstStyle/>
          <a:p>
            <a:pPr>
              <a:lnSpc>
                <a:spcPct val="90000"/>
              </a:lnSpc>
              <a:buFontTx/>
              <a:buNone/>
              <a:defRPr/>
            </a:pPr>
            <a:r>
              <a:rPr lang="tr-TR" sz="2400"/>
              <a:t>	</a:t>
            </a:r>
            <a:r>
              <a:rPr lang="tr-TR" sz="2400" b="1" i="1">
                <a:solidFill>
                  <a:schemeClr val="accent1"/>
                </a:solidFill>
              </a:rPr>
              <a:t>İlişki Pazarlaması Amaçları </a:t>
            </a:r>
          </a:p>
        </p:txBody>
      </p:sp>
      <p:grpSp>
        <p:nvGrpSpPr>
          <p:cNvPr id="92164" name="Group 17"/>
          <p:cNvGrpSpPr>
            <a:grpSpLocks/>
          </p:cNvGrpSpPr>
          <p:nvPr/>
        </p:nvGrpSpPr>
        <p:grpSpPr bwMode="auto">
          <a:xfrm>
            <a:off x="1763713" y="1844675"/>
            <a:ext cx="5832475" cy="4608513"/>
            <a:chOff x="1111" y="1162"/>
            <a:chExt cx="3674" cy="2903"/>
          </a:xfrm>
        </p:grpSpPr>
        <p:pic>
          <p:nvPicPr>
            <p:cNvPr id="92165" name="Picture 8"/>
            <p:cNvPicPr>
              <a:picLocks noChangeAspect="1" noChangeArrowheads="1"/>
            </p:cNvPicPr>
            <p:nvPr/>
          </p:nvPicPr>
          <p:blipFill>
            <a:blip r:embed="rId2"/>
            <a:srcRect/>
            <a:stretch>
              <a:fillRect/>
            </a:stretch>
          </p:blipFill>
          <p:spPr bwMode="auto">
            <a:xfrm>
              <a:off x="1111" y="1162"/>
              <a:ext cx="3674" cy="2903"/>
            </a:xfrm>
            <a:prstGeom prst="rect">
              <a:avLst/>
            </a:prstGeom>
            <a:noFill/>
            <a:ln w="9525">
              <a:noFill/>
              <a:miter lim="800000"/>
              <a:headEnd/>
              <a:tailEnd/>
            </a:ln>
          </p:spPr>
        </p:pic>
        <p:sp>
          <p:nvSpPr>
            <p:cNvPr id="92166" name="Text Box 13"/>
            <p:cNvSpPr txBox="1">
              <a:spLocks noChangeArrowheads="1"/>
            </p:cNvSpPr>
            <p:nvPr/>
          </p:nvSpPr>
          <p:spPr bwMode="auto">
            <a:xfrm>
              <a:off x="2200" y="1616"/>
              <a:ext cx="1361" cy="241"/>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YÜKSELTMEK</a:t>
              </a:r>
            </a:p>
          </p:txBody>
        </p:sp>
        <p:sp>
          <p:nvSpPr>
            <p:cNvPr id="92167" name="Text Box 14"/>
            <p:cNvSpPr txBox="1">
              <a:spLocks noChangeArrowheads="1"/>
            </p:cNvSpPr>
            <p:nvPr/>
          </p:nvSpPr>
          <p:spPr bwMode="auto">
            <a:xfrm>
              <a:off x="2109" y="2160"/>
              <a:ext cx="1543" cy="365"/>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ELİNDE TUTMAK</a:t>
              </a:r>
            </a:p>
          </p:txBody>
        </p:sp>
        <p:sp>
          <p:nvSpPr>
            <p:cNvPr id="92168" name="Text Box 15"/>
            <p:cNvSpPr txBox="1">
              <a:spLocks noChangeArrowheads="1"/>
            </p:cNvSpPr>
            <p:nvPr/>
          </p:nvSpPr>
          <p:spPr bwMode="auto">
            <a:xfrm>
              <a:off x="2064" y="2704"/>
              <a:ext cx="1538" cy="291"/>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TATMİN ETMEK</a:t>
              </a:r>
            </a:p>
          </p:txBody>
        </p:sp>
        <p:sp>
          <p:nvSpPr>
            <p:cNvPr id="92169" name="Text Box 16"/>
            <p:cNvSpPr txBox="1">
              <a:spLocks noChangeArrowheads="1"/>
            </p:cNvSpPr>
            <p:nvPr/>
          </p:nvSpPr>
          <p:spPr bwMode="auto">
            <a:xfrm>
              <a:off x="1882" y="3249"/>
              <a:ext cx="2041" cy="437"/>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  MÜŞTERİYİ ÇEKMEK</a:t>
              </a:r>
            </a:p>
          </p:txBody>
        </p:sp>
      </p:gr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39750" y="333375"/>
            <a:ext cx="7989888" cy="1143000"/>
          </a:xfrm>
        </p:spPr>
        <p:txBody>
          <a:bodyPr/>
          <a:lstStyle/>
          <a:p>
            <a:pPr>
              <a:defRPr/>
            </a:pPr>
            <a:r>
              <a:rPr lang="tr-TR" sz="4000">
                <a:solidFill>
                  <a:schemeClr val="accent1"/>
                </a:solidFill>
              </a:rPr>
              <a:t>Müşterilerin Elde Tutulmasına Yönelik Sürecin Adımları </a:t>
            </a:r>
          </a:p>
        </p:txBody>
      </p:sp>
      <p:grpSp>
        <p:nvGrpSpPr>
          <p:cNvPr id="93187" name="Group 19"/>
          <p:cNvGrpSpPr>
            <a:grpSpLocks/>
          </p:cNvGrpSpPr>
          <p:nvPr/>
        </p:nvGrpSpPr>
        <p:grpSpPr bwMode="auto">
          <a:xfrm>
            <a:off x="611188" y="1773238"/>
            <a:ext cx="8208962" cy="4608512"/>
            <a:chOff x="385" y="1117"/>
            <a:chExt cx="5171" cy="2903"/>
          </a:xfrm>
        </p:grpSpPr>
        <p:sp>
          <p:nvSpPr>
            <p:cNvPr id="93188" name="Rectangle 8"/>
            <p:cNvSpPr>
              <a:spLocks noChangeArrowheads="1"/>
            </p:cNvSpPr>
            <p:nvPr/>
          </p:nvSpPr>
          <p:spPr bwMode="auto">
            <a:xfrm>
              <a:off x="385" y="1117"/>
              <a:ext cx="1633" cy="2675"/>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93189" name="Text Box 9"/>
            <p:cNvSpPr txBox="1">
              <a:spLocks noChangeArrowheads="1"/>
            </p:cNvSpPr>
            <p:nvPr/>
          </p:nvSpPr>
          <p:spPr bwMode="auto">
            <a:xfrm>
              <a:off x="431" y="1162"/>
              <a:ext cx="1496" cy="2168"/>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Müşteri elde tutma oranının ölçümü:</a:t>
              </a:r>
            </a:p>
            <a:p>
              <a:endParaRPr lang="tr-TR" sz="2200" i="1">
                <a:solidFill>
                  <a:schemeClr val="bg2"/>
                </a:solidFill>
                <a:latin typeface="Times New Roman" pitchFamily="18" charset="0"/>
              </a:endParaRPr>
            </a:p>
            <a:p>
              <a:r>
                <a:rPr lang="tr-TR" sz="2200">
                  <a:solidFill>
                    <a:schemeClr val="bg2"/>
                  </a:solidFill>
                  <a:latin typeface="Times New Roman" pitchFamily="18" charset="0"/>
                </a:rPr>
                <a:t>---Zaman Bazında</a:t>
              </a:r>
            </a:p>
            <a:p>
              <a:r>
                <a:rPr lang="tr-TR" sz="2200">
                  <a:solidFill>
                    <a:schemeClr val="bg2"/>
                  </a:solidFill>
                  <a:latin typeface="Times New Roman" pitchFamily="18" charset="0"/>
                </a:rPr>
                <a:t>---Müşteri grupları bazında</a:t>
              </a:r>
            </a:p>
            <a:p>
              <a:r>
                <a:rPr lang="tr-TR" sz="2200">
                  <a:solidFill>
                    <a:schemeClr val="bg2"/>
                  </a:solidFill>
                  <a:latin typeface="Times New Roman" pitchFamily="18" charset="0"/>
                </a:rPr>
                <a:t>---Ürün bazında</a:t>
              </a:r>
            </a:p>
            <a:p>
              <a:r>
                <a:rPr lang="tr-TR" sz="2200">
                  <a:solidFill>
                    <a:schemeClr val="bg2"/>
                  </a:solidFill>
                  <a:latin typeface="Times New Roman" pitchFamily="18" charset="0"/>
                </a:rPr>
                <a:t>--- Müşteri gruplarının karlılık analizi</a:t>
              </a:r>
            </a:p>
          </p:txBody>
        </p:sp>
        <p:sp>
          <p:nvSpPr>
            <p:cNvPr id="93190" name="Rectangle 10"/>
            <p:cNvSpPr>
              <a:spLocks noChangeArrowheads="1"/>
            </p:cNvSpPr>
            <p:nvPr/>
          </p:nvSpPr>
          <p:spPr bwMode="auto">
            <a:xfrm>
              <a:off x="2154" y="1117"/>
              <a:ext cx="1633" cy="267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93191" name="Rectangle 11"/>
            <p:cNvSpPr>
              <a:spLocks noChangeArrowheads="1"/>
            </p:cNvSpPr>
            <p:nvPr/>
          </p:nvSpPr>
          <p:spPr bwMode="auto">
            <a:xfrm>
              <a:off x="3923" y="1117"/>
              <a:ext cx="1542" cy="267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93192" name="Text Box 12"/>
            <p:cNvSpPr txBox="1">
              <a:spLocks noChangeArrowheads="1"/>
            </p:cNvSpPr>
            <p:nvPr/>
          </p:nvSpPr>
          <p:spPr bwMode="auto">
            <a:xfrm>
              <a:off x="2200" y="1162"/>
              <a:ext cx="1633" cy="2590"/>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Müşteri kayıplarının nedenlerinin incelenmesi:</a:t>
              </a:r>
            </a:p>
            <a:p>
              <a:endParaRPr lang="tr-TR" sz="2200" i="1">
                <a:solidFill>
                  <a:schemeClr val="bg2"/>
                </a:solidFill>
                <a:latin typeface="Times New Roman" pitchFamily="18" charset="0"/>
              </a:endParaRPr>
            </a:p>
            <a:p>
              <a:r>
                <a:rPr lang="tr-TR" sz="2200">
                  <a:solidFill>
                    <a:schemeClr val="bg2"/>
                  </a:solidFill>
                  <a:latin typeface="Times New Roman" pitchFamily="18" charset="0"/>
                </a:rPr>
                <a:t>---Temel nedenlerin analizi</a:t>
              </a:r>
            </a:p>
            <a:p>
              <a:r>
                <a:rPr lang="tr-TR" sz="2200">
                  <a:solidFill>
                    <a:schemeClr val="bg2"/>
                  </a:solidFill>
                  <a:latin typeface="Times New Roman" pitchFamily="18" charset="0"/>
                </a:rPr>
                <a:t>---Müşteri öncelikleri analizi</a:t>
              </a:r>
            </a:p>
            <a:p>
              <a:r>
                <a:rPr lang="tr-TR" sz="2200">
                  <a:solidFill>
                    <a:schemeClr val="bg2"/>
                  </a:solidFill>
                  <a:latin typeface="Times New Roman" pitchFamily="18" charset="0"/>
                </a:rPr>
                <a:t>---Rakiplerle kıyaslama</a:t>
              </a:r>
            </a:p>
            <a:p>
              <a:r>
                <a:rPr lang="tr-TR" sz="2200">
                  <a:solidFill>
                    <a:schemeClr val="bg2"/>
                  </a:solidFill>
                  <a:latin typeface="Times New Roman" pitchFamily="18" charset="0"/>
                </a:rPr>
                <a:t>---Şikâyetlerin analizi</a:t>
              </a:r>
            </a:p>
          </p:txBody>
        </p:sp>
        <p:sp>
          <p:nvSpPr>
            <p:cNvPr id="93193" name="Text Box 13"/>
            <p:cNvSpPr txBox="1">
              <a:spLocks noChangeArrowheads="1"/>
            </p:cNvSpPr>
            <p:nvPr/>
          </p:nvSpPr>
          <p:spPr bwMode="auto">
            <a:xfrm>
              <a:off x="3878" y="1162"/>
              <a:ext cx="1678" cy="2590"/>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Düzeltici Faaliyetler:</a:t>
              </a:r>
            </a:p>
            <a:p>
              <a:endParaRPr lang="tr-TR" sz="2200">
                <a:solidFill>
                  <a:schemeClr val="bg2"/>
                </a:solidFill>
                <a:latin typeface="Times New Roman" pitchFamily="18" charset="0"/>
              </a:endParaRPr>
            </a:p>
            <a:p>
              <a:r>
                <a:rPr lang="tr-TR" sz="2200">
                  <a:solidFill>
                    <a:schemeClr val="bg2"/>
                  </a:solidFill>
                  <a:latin typeface="Times New Roman" pitchFamily="18" charset="0"/>
                </a:rPr>
                <a:t>---Üst yönetimin onayı ve katılımı,</a:t>
              </a:r>
            </a:p>
            <a:p>
              <a:r>
                <a:rPr lang="tr-TR" sz="2200">
                  <a:solidFill>
                    <a:schemeClr val="bg2"/>
                  </a:solidFill>
                  <a:latin typeface="Times New Roman" pitchFamily="18" charset="0"/>
                </a:rPr>
                <a:t>---Çalışanların tatmininin sağlanması,</a:t>
              </a:r>
            </a:p>
            <a:p>
              <a:r>
                <a:rPr lang="tr-TR" sz="2200">
                  <a:solidFill>
                    <a:schemeClr val="bg2"/>
                  </a:solidFill>
                  <a:latin typeface="Times New Roman" pitchFamily="18" charset="0"/>
                </a:rPr>
                <a:t>---Başarılı uygulamaların örnek alınması (Benchmarking)</a:t>
              </a:r>
            </a:p>
            <a:p>
              <a:r>
                <a:rPr lang="tr-TR" sz="2200">
                  <a:solidFill>
                    <a:schemeClr val="bg2"/>
                  </a:solidFill>
                  <a:latin typeface="Times New Roman" pitchFamily="18" charset="0"/>
                </a:rPr>
                <a:t>--- Uygulama</a:t>
              </a:r>
            </a:p>
          </p:txBody>
        </p:sp>
        <p:sp>
          <p:nvSpPr>
            <p:cNvPr id="93194" name="Line 14"/>
            <p:cNvSpPr>
              <a:spLocks noChangeShapeType="1"/>
            </p:cNvSpPr>
            <p:nvPr/>
          </p:nvSpPr>
          <p:spPr bwMode="auto">
            <a:xfrm flipV="1">
              <a:off x="1247" y="3838"/>
              <a:ext cx="0" cy="182"/>
            </a:xfrm>
            <a:prstGeom prst="line">
              <a:avLst/>
            </a:prstGeom>
            <a:noFill/>
            <a:ln w="38100">
              <a:solidFill>
                <a:schemeClr val="tx1"/>
              </a:solidFill>
              <a:round/>
              <a:headEnd/>
              <a:tailEnd type="triangle" w="med" len="med"/>
            </a:ln>
          </p:spPr>
          <p:txBody>
            <a:bodyPr/>
            <a:lstStyle/>
            <a:p>
              <a:endParaRPr lang="tr-TR"/>
            </a:p>
          </p:txBody>
        </p:sp>
        <p:sp>
          <p:nvSpPr>
            <p:cNvPr id="93195" name="Line 15"/>
            <p:cNvSpPr>
              <a:spLocks noChangeShapeType="1"/>
            </p:cNvSpPr>
            <p:nvPr/>
          </p:nvSpPr>
          <p:spPr bwMode="auto">
            <a:xfrm>
              <a:off x="1247" y="4020"/>
              <a:ext cx="3357" cy="0"/>
            </a:xfrm>
            <a:prstGeom prst="line">
              <a:avLst/>
            </a:prstGeom>
            <a:noFill/>
            <a:ln w="38100">
              <a:solidFill>
                <a:schemeClr val="tx1"/>
              </a:solidFill>
              <a:round/>
              <a:headEnd/>
              <a:tailEnd/>
            </a:ln>
          </p:spPr>
          <p:txBody>
            <a:bodyPr/>
            <a:lstStyle/>
            <a:p>
              <a:endParaRPr lang="tr-TR"/>
            </a:p>
          </p:txBody>
        </p:sp>
        <p:sp>
          <p:nvSpPr>
            <p:cNvPr id="93196" name="Line 16"/>
            <p:cNvSpPr>
              <a:spLocks noChangeShapeType="1"/>
            </p:cNvSpPr>
            <p:nvPr/>
          </p:nvSpPr>
          <p:spPr bwMode="auto">
            <a:xfrm flipV="1">
              <a:off x="4604" y="3838"/>
              <a:ext cx="0" cy="182"/>
            </a:xfrm>
            <a:prstGeom prst="line">
              <a:avLst/>
            </a:prstGeom>
            <a:noFill/>
            <a:ln w="38100">
              <a:solidFill>
                <a:schemeClr val="tx1"/>
              </a:solidFill>
              <a:round/>
              <a:headEnd/>
              <a:tailEnd type="triangle" w="med" len="med"/>
            </a:ln>
          </p:spPr>
          <p:txBody>
            <a:bodyPr/>
            <a:lstStyle/>
            <a:p>
              <a:endParaRPr lang="tr-TR"/>
            </a:p>
          </p:txBody>
        </p:sp>
        <p:sp>
          <p:nvSpPr>
            <p:cNvPr id="93197" name="Line 17"/>
            <p:cNvSpPr>
              <a:spLocks noChangeShapeType="1"/>
            </p:cNvSpPr>
            <p:nvPr/>
          </p:nvSpPr>
          <p:spPr bwMode="auto">
            <a:xfrm flipV="1">
              <a:off x="3016" y="3838"/>
              <a:ext cx="0" cy="182"/>
            </a:xfrm>
            <a:prstGeom prst="line">
              <a:avLst/>
            </a:prstGeom>
            <a:noFill/>
            <a:ln w="38100">
              <a:solidFill>
                <a:schemeClr val="tx1"/>
              </a:solidFill>
              <a:round/>
              <a:headEnd/>
              <a:tailEnd type="triangle" w="med" len="med"/>
            </a:ln>
          </p:spPr>
          <p:txBody>
            <a:bodyPr/>
            <a:lstStyle/>
            <a:p>
              <a:endParaRPr lang="tr-TR"/>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539750" y="404813"/>
            <a:ext cx="7989888" cy="720725"/>
          </a:xfrm>
        </p:spPr>
        <p:txBody>
          <a:bodyPr/>
          <a:lstStyle/>
          <a:p>
            <a:pPr>
              <a:defRPr/>
            </a:pPr>
            <a:r>
              <a:rPr lang="tr-TR" sz="3600"/>
              <a:t>İLİŞKİ PAZARLAMASI(4)</a:t>
            </a:r>
          </a:p>
        </p:txBody>
      </p:sp>
      <p:sp>
        <p:nvSpPr>
          <p:cNvPr id="187395" name="Rectangle 3"/>
          <p:cNvSpPr>
            <a:spLocks noGrp="1" noChangeArrowheads="1"/>
          </p:cNvSpPr>
          <p:nvPr>
            <p:ph type="body" sz="half" idx="1"/>
          </p:nvPr>
        </p:nvSpPr>
        <p:spPr>
          <a:xfrm>
            <a:off x="755650" y="1125538"/>
            <a:ext cx="7416800" cy="431800"/>
          </a:xfrm>
        </p:spPr>
        <p:txBody>
          <a:bodyPr/>
          <a:lstStyle/>
          <a:p>
            <a:pPr>
              <a:lnSpc>
                <a:spcPct val="90000"/>
              </a:lnSpc>
              <a:buFontTx/>
              <a:buNone/>
              <a:defRPr/>
            </a:pPr>
            <a:r>
              <a:rPr lang="tr-TR" sz="2400" b="1" i="1">
                <a:solidFill>
                  <a:schemeClr val="accent1"/>
                </a:solidFill>
              </a:rPr>
              <a:t>İlişki Pazarlaması Stratejisi </a:t>
            </a:r>
          </a:p>
        </p:txBody>
      </p:sp>
      <p:sp>
        <p:nvSpPr>
          <p:cNvPr id="94212" name="Rectangle 4"/>
          <p:cNvSpPr>
            <a:spLocks noChangeArrowheads="1"/>
          </p:cNvSpPr>
          <p:nvPr/>
        </p:nvSpPr>
        <p:spPr bwMode="auto">
          <a:xfrm>
            <a:off x="1771650" y="466725"/>
            <a:ext cx="5600700" cy="0"/>
          </a:xfrm>
          <a:prstGeom prst="rect">
            <a:avLst/>
          </a:prstGeom>
          <a:noFill/>
          <a:ln w="9525">
            <a:noFill/>
            <a:miter lim="800000"/>
            <a:headEnd/>
            <a:tailEnd/>
          </a:ln>
        </p:spPr>
        <p:txBody>
          <a:bodyPr wrap="none">
            <a:spAutoFit/>
          </a:bodyPr>
          <a:lstStyle/>
          <a:p>
            <a:endParaRPr lang="tr-TR"/>
          </a:p>
        </p:txBody>
      </p:sp>
      <p:sp>
        <p:nvSpPr>
          <p:cNvPr id="94213" name="Rectangle 5"/>
          <p:cNvSpPr>
            <a:spLocks noChangeArrowheads="1"/>
          </p:cNvSpPr>
          <p:nvPr/>
        </p:nvSpPr>
        <p:spPr bwMode="auto">
          <a:xfrm>
            <a:off x="1771650" y="466725"/>
            <a:ext cx="5600700" cy="0"/>
          </a:xfrm>
          <a:prstGeom prst="rect">
            <a:avLst/>
          </a:prstGeom>
          <a:noFill/>
          <a:ln w="9525">
            <a:noFill/>
            <a:miter lim="800000"/>
            <a:headEnd/>
            <a:tailEnd/>
          </a:ln>
        </p:spPr>
        <p:txBody>
          <a:bodyPr wrap="none">
            <a:spAutoFit/>
          </a:bodyPr>
          <a:lstStyle/>
          <a:p>
            <a:endParaRPr lang="tr-TR"/>
          </a:p>
        </p:txBody>
      </p:sp>
      <p:sp>
        <p:nvSpPr>
          <p:cNvPr id="94214" name="Rectangle 6"/>
          <p:cNvSpPr>
            <a:spLocks noChangeArrowheads="1"/>
          </p:cNvSpPr>
          <p:nvPr/>
        </p:nvSpPr>
        <p:spPr bwMode="auto">
          <a:xfrm>
            <a:off x="1765300" y="623888"/>
            <a:ext cx="5610225" cy="0"/>
          </a:xfrm>
          <a:prstGeom prst="rect">
            <a:avLst/>
          </a:prstGeom>
          <a:noFill/>
          <a:ln w="9525">
            <a:noFill/>
            <a:miter lim="800000"/>
            <a:headEnd/>
            <a:tailEnd/>
          </a:ln>
        </p:spPr>
        <p:txBody>
          <a:bodyPr wrap="none" anchor="b">
            <a:spAutoFit/>
          </a:bodyPr>
          <a:lstStyle/>
          <a:p>
            <a:endParaRPr lang="tr-TR">
              <a:latin typeface="Times New Roman" pitchFamily="18" charset="0"/>
            </a:endParaRPr>
          </a:p>
        </p:txBody>
      </p:sp>
      <p:sp>
        <p:nvSpPr>
          <p:cNvPr id="94215" name="Rectangle 7"/>
          <p:cNvSpPr>
            <a:spLocks noChangeArrowheads="1"/>
          </p:cNvSpPr>
          <p:nvPr/>
        </p:nvSpPr>
        <p:spPr bwMode="auto">
          <a:xfrm>
            <a:off x="1765300" y="623888"/>
            <a:ext cx="5600700" cy="0"/>
          </a:xfrm>
          <a:prstGeom prst="rect">
            <a:avLst/>
          </a:prstGeom>
          <a:noFill/>
          <a:ln w="9525">
            <a:noFill/>
            <a:miter lim="800000"/>
            <a:headEnd/>
            <a:tailEnd/>
          </a:ln>
        </p:spPr>
        <p:txBody>
          <a:bodyPr wrap="none" anchor="ctr">
            <a:spAutoFit/>
          </a:bodyPr>
          <a:lstStyle/>
          <a:p>
            <a:endParaRPr lang="tr-TR"/>
          </a:p>
        </p:txBody>
      </p:sp>
      <p:sp>
        <p:nvSpPr>
          <p:cNvPr id="94216" name="Rectangle 8"/>
          <p:cNvSpPr>
            <a:spLocks noChangeArrowheads="1"/>
          </p:cNvSpPr>
          <p:nvPr/>
        </p:nvSpPr>
        <p:spPr bwMode="auto">
          <a:xfrm>
            <a:off x="1765300" y="623888"/>
            <a:ext cx="5610225" cy="0"/>
          </a:xfrm>
          <a:prstGeom prst="rect">
            <a:avLst/>
          </a:prstGeom>
          <a:noFill/>
          <a:ln w="9525">
            <a:noFill/>
            <a:miter lim="800000"/>
            <a:headEnd/>
            <a:tailEnd/>
          </a:ln>
        </p:spPr>
        <p:txBody>
          <a:bodyPr wrap="none" anchor="b">
            <a:spAutoFit/>
          </a:bodyPr>
          <a:lstStyle/>
          <a:p>
            <a:endParaRPr lang="tr-TR">
              <a:latin typeface="Times New Roman" pitchFamily="18" charset="0"/>
            </a:endParaRPr>
          </a:p>
        </p:txBody>
      </p:sp>
      <p:pic>
        <p:nvPicPr>
          <p:cNvPr id="94217" name="Picture 9"/>
          <p:cNvPicPr>
            <a:picLocks noChangeAspect="1" noChangeArrowheads="1"/>
          </p:cNvPicPr>
          <p:nvPr/>
        </p:nvPicPr>
        <p:blipFill>
          <a:blip r:embed="rId2"/>
          <a:srcRect/>
          <a:stretch>
            <a:fillRect/>
          </a:stretch>
        </p:blipFill>
        <p:spPr bwMode="auto">
          <a:xfrm>
            <a:off x="1331913" y="1628775"/>
            <a:ext cx="6500812" cy="505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Dikdörtgen"/>
          <p:cNvSpPr>
            <a:spLocks noChangeArrowheads="1"/>
          </p:cNvSpPr>
          <p:nvPr/>
        </p:nvSpPr>
        <p:spPr bwMode="auto">
          <a:xfrm>
            <a:off x="684213" y="260350"/>
            <a:ext cx="8135937" cy="6340475"/>
          </a:xfrm>
          <a:prstGeom prst="rect">
            <a:avLst/>
          </a:prstGeom>
          <a:noFill/>
          <a:ln w="9525">
            <a:noFill/>
            <a:miter lim="800000"/>
            <a:headEnd/>
            <a:tailEnd/>
          </a:ln>
        </p:spPr>
        <p:txBody>
          <a:bodyPr>
            <a:spAutoFit/>
          </a:bodyPr>
          <a:lstStyle/>
          <a:p>
            <a:r>
              <a:rPr lang="tr-TR" sz="2800">
                <a:solidFill>
                  <a:srgbClr val="FF0000"/>
                </a:solidFill>
              </a:rPr>
              <a:t>İnternet Kullanma Amaçları </a:t>
            </a:r>
          </a:p>
          <a:p>
            <a:pPr>
              <a:buFontTx/>
              <a:buChar char="-"/>
            </a:pPr>
            <a:r>
              <a:rPr lang="tr-TR"/>
              <a:t>Posta gönderme </a:t>
            </a:r>
          </a:p>
          <a:p>
            <a:pPr>
              <a:buFontTx/>
              <a:buChar char="-"/>
            </a:pPr>
            <a:r>
              <a:rPr lang="tr-TR"/>
              <a:t>Online haber, </a:t>
            </a:r>
          </a:p>
          <a:p>
            <a:pPr>
              <a:buFontTx/>
              <a:buChar char="-"/>
            </a:pPr>
            <a:r>
              <a:rPr lang="tr-TR"/>
              <a:t>gazete ya da dergi okuma,</a:t>
            </a:r>
          </a:p>
          <a:p>
            <a:pPr>
              <a:buFontTx/>
              <a:buChar char="-"/>
            </a:pPr>
            <a:r>
              <a:rPr lang="tr-TR"/>
              <a:t> haber indirme </a:t>
            </a:r>
          </a:p>
          <a:p>
            <a:pPr>
              <a:buFontTx/>
              <a:buChar char="-"/>
            </a:pPr>
            <a:r>
              <a:rPr lang="tr-TR"/>
              <a:t>Sohbet odalarına, haber gruplarına veya online tartışma forumlarına mesaj gönderme, anlık ileti gönderme (Chat, Msn, Skype, başkaları ile gerçek zamanlı yazışma) </a:t>
            </a:r>
          </a:p>
          <a:p>
            <a:pPr>
              <a:buFontTx/>
              <a:buChar char="-"/>
            </a:pPr>
            <a:r>
              <a:rPr lang="tr-TR"/>
              <a:t>Oyun, müzik, film, görüntü indirme veya oynatma </a:t>
            </a:r>
          </a:p>
          <a:p>
            <a:pPr>
              <a:buFontTx/>
              <a:buChar char="-"/>
            </a:pPr>
            <a:r>
              <a:rPr lang="tr-TR"/>
              <a:t>Mal ve hizmetler hakkında bilgi arama (satın almayı kapsamıyor) </a:t>
            </a:r>
          </a:p>
          <a:p>
            <a:pPr>
              <a:buFontTx/>
              <a:buChar char="-"/>
            </a:pPr>
            <a:r>
              <a:rPr lang="tr-TR"/>
              <a:t>İnternet üzerinden telefonla görüşme / İnternet üzerinden video görüşmesi (webcam ile) Sağlıkla ilgili bilgi arama (yaralanma, hastalık, beslenme, vb.) </a:t>
            </a:r>
          </a:p>
          <a:p>
            <a:pPr>
              <a:buFontTx/>
              <a:buChar char="-"/>
            </a:pPr>
            <a:r>
              <a:rPr lang="tr-TR"/>
              <a:t>İnternet üzerinden web radyo dinleme ya da web TV izleme </a:t>
            </a:r>
          </a:p>
          <a:p>
            <a:pPr>
              <a:buFontTx/>
              <a:buChar char="-"/>
            </a:pPr>
            <a:r>
              <a:rPr lang="tr-TR"/>
              <a:t>Öğrenme amacıyla internete başvurma </a:t>
            </a:r>
          </a:p>
          <a:p>
            <a:pPr>
              <a:buFontTx/>
              <a:buChar char="-"/>
            </a:pPr>
            <a:r>
              <a:rPr lang="tr-TR"/>
              <a:t>Okul, üniversite, mesleki kurslar ile ilgili faaliyetler için bilgi arama </a:t>
            </a:r>
          </a:p>
          <a:p>
            <a:pPr>
              <a:buFontTx/>
              <a:buChar char="-"/>
            </a:pPr>
            <a:r>
              <a:rPr lang="tr-TR"/>
              <a:t>Kendi oluşturduğunuz metin, görüntü, fotoğraf, video, müzik vb. içerikleri herhangi bir web sitesine paylaşmak üzere yükleme </a:t>
            </a:r>
          </a:p>
          <a:p>
            <a:pPr>
              <a:buFontTx/>
              <a:buChar char="-"/>
            </a:pPr>
            <a:r>
              <a:rPr lang="tr-TR"/>
              <a:t>Seyahat ve konaklama ile ilgili hizmetlerin kullanımı (otel rezervasyon, bilet satış, vb.) Yazılım indirme </a:t>
            </a:r>
          </a:p>
          <a:p>
            <a:pPr>
              <a:buFontTx/>
              <a:buChar char="-"/>
            </a:pPr>
            <a:r>
              <a:rPr lang="tr-TR"/>
              <a:t>İnternet bankacılığı </a:t>
            </a:r>
          </a:p>
          <a:p>
            <a:pPr>
              <a:buFontTx/>
              <a:buChar char="-"/>
            </a:pPr>
            <a:r>
              <a:rPr lang="tr-TR"/>
              <a:t>İş arama ya da iş başvurusu yapma </a:t>
            </a:r>
          </a:p>
          <a:p>
            <a:pPr>
              <a:buFontTx/>
              <a:buChar char="-"/>
            </a:pPr>
            <a:r>
              <a:rPr lang="tr-TR"/>
              <a:t>Herhangi bir konuda online eğitim alma (yabancı dil, bilgisayar vb.) </a:t>
            </a:r>
          </a:p>
          <a:p>
            <a:pPr>
              <a:buFontTx/>
              <a:buChar char="-"/>
            </a:pPr>
            <a:r>
              <a:rPr lang="tr-TR"/>
              <a:t>Mal veya hizmet satışı</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609600"/>
            <a:ext cx="8062913" cy="1143000"/>
          </a:xfrm>
        </p:spPr>
        <p:txBody>
          <a:bodyPr/>
          <a:lstStyle/>
          <a:p>
            <a:pPr>
              <a:defRPr/>
            </a:pPr>
            <a:r>
              <a:rPr lang="tr-TR" sz="4000"/>
              <a:t>DOĞRUDAN PAZARLAMA (1) </a:t>
            </a:r>
          </a:p>
        </p:txBody>
      </p:sp>
      <p:sp>
        <p:nvSpPr>
          <p:cNvPr id="156675" name="Rectangle 3"/>
          <p:cNvSpPr>
            <a:spLocks noGrp="1" noChangeArrowheads="1"/>
          </p:cNvSpPr>
          <p:nvPr>
            <p:ph type="body" sz="half" idx="1"/>
          </p:nvPr>
        </p:nvSpPr>
        <p:spPr>
          <a:xfrm>
            <a:off x="684213" y="2060575"/>
            <a:ext cx="3743325" cy="3743325"/>
          </a:xfrm>
        </p:spPr>
        <p:txBody>
          <a:bodyPr/>
          <a:lstStyle/>
          <a:p>
            <a:pPr>
              <a:lnSpc>
                <a:spcPct val="90000"/>
              </a:lnSpc>
              <a:buFont typeface="Wingdings" pitchFamily="2" charset="2"/>
              <a:buNone/>
              <a:defRPr/>
            </a:pPr>
            <a:r>
              <a:rPr lang="tr-TR" sz="2800" b="1"/>
              <a:t>	</a:t>
            </a:r>
            <a:r>
              <a:rPr lang="tr-TR" sz="2400" b="1" i="1" u="sng"/>
              <a:t>Doğrudan pazarlama</a:t>
            </a:r>
            <a:r>
              <a:rPr lang="tr-TR" sz="2400" b="1"/>
              <a:t> birliğine göre doğrudan pazarlama, herhangi bir mekânda ölçülebilir bir tepkiyi ve/veya bir ticari işlemi etkilemek için, bir veya birden fazla reklâm medyasını kullanan etkileşimli bir pazarlama sistemidir.</a:t>
            </a:r>
          </a:p>
        </p:txBody>
      </p:sp>
      <p:pic>
        <p:nvPicPr>
          <p:cNvPr id="95236" name="Picture 7" descr="MCj03391320000[1]"/>
          <p:cNvPicPr>
            <a:picLocks noChangeAspect="1" noChangeArrowheads="1"/>
          </p:cNvPicPr>
          <p:nvPr/>
        </p:nvPicPr>
        <p:blipFill>
          <a:blip r:embed="rId2"/>
          <a:srcRect/>
          <a:stretch>
            <a:fillRect/>
          </a:stretch>
        </p:blipFill>
        <p:spPr bwMode="auto">
          <a:xfrm>
            <a:off x="5003800" y="2060575"/>
            <a:ext cx="3168650" cy="3455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11188" y="620713"/>
            <a:ext cx="8062912" cy="792162"/>
          </a:xfrm>
        </p:spPr>
        <p:txBody>
          <a:bodyPr/>
          <a:lstStyle/>
          <a:p>
            <a:pPr>
              <a:defRPr/>
            </a:pPr>
            <a:r>
              <a:rPr lang="tr-TR" sz="4000"/>
              <a:t>DOĞRUDAN PAZARLAMA(2) </a:t>
            </a:r>
          </a:p>
        </p:txBody>
      </p:sp>
      <p:sp>
        <p:nvSpPr>
          <p:cNvPr id="177159" name="Rectangle 7"/>
          <p:cNvSpPr>
            <a:spLocks noGrp="1" noChangeArrowheads="1"/>
          </p:cNvSpPr>
          <p:nvPr>
            <p:ph type="body" sz="half" idx="1"/>
          </p:nvPr>
        </p:nvSpPr>
        <p:spPr>
          <a:xfrm>
            <a:off x="611188" y="1628775"/>
            <a:ext cx="4392612" cy="4248150"/>
          </a:xfrm>
        </p:spPr>
        <p:txBody>
          <a:bodyPr/>
          <a:lstStyle/>
          <a:p>
            <a:pPr>
              <a:lnSpc>
                <a:spcPct val="80000"/>
              </a:lnSpc>
              <a:buFontTx/>
              <a:buNone/>
              <a:defRPr/>
            </a:pPr>
            <a:r>
              <a:rPr lang="tr-TR" sz="2400"/>
              <a:t>	</a:t>
            </a:r>
            <a:r>
              <a:rPr lang="tr-TR" sz="2400" b="1" i="1">
                <a:solidFill>
                  <a:schemeClr val="accent1"/>
                </a:solidFill>
              </a:rPr>
              <a:t>Doğrudan Pazarlamanın, Kullanılan Medyaya Göre Sınıflandırılması </a:t>
            </a:r>
          </a:p>
          <a:p>
            <a:pPr>
              <a:lnSpc>
                <a:spcPct val="80000"/>
              </a:lnSpc>
              <a:buFont typeface="Wingdings" pitchFamily="2" charset="2"/>
              <a:buChar char="v"/>
              <a:defRPr/>
            </a:pPr>
            <a:r>
              <a:rPr lang="tr-TR" sz="2400" b="1"/>
              <a:t>Kataloglar, broşürler </a:t>
            </a:r>
          </a:p>
          <a:p>
            <a:pPr>
              <a:lnSpc>
                <a:spcPct val="80000"/>
              </a:lnSpc>
              <a:buFont typeface="Wingdings" pitchFamily="2" charset="2"/>
              <a:buChar char="v"/>
              <a:defRPr/>
            </a:pPr>
            <a:r>
              <a:rPr lang="tr-TR" sz="2400" b="1"/>
              <a:t>Posta gönderileri (Mektup, vb.) </a:t>
            </a:r>
          </a:p>
          <a:p>
            <a:pPr>
              <a:lnSpc>
                <a:spcPct val="80000"/>
              </a:lnSpc>
              <a:buFont typeface="Wingdings" pitchFamily="2" charset="2"/>
              <a:buChar char="v"/>
              <a:defRPr/>
            </a:pPr>
            <a:r>
              <a:rPr lang="tr-TR" sz="2400" b="1"/>
              <a:t>Tele pazarlama </a:t>
            </a:r>
          </a:p>
          <a:p>
            <a:pPr>
              <a:lnSpc>
                <a:spcPct val="80000"/>
              </a:lnSpc>
              <a:buFont typeface="Wingdings" pitchFamily="2" charset="2"/>
              <a:buChar char="v"/>
              <a:defRPr/>
            </a:pPr>
            <a:r>
              <a:rPr lang="tr-TR" sz="2400" b="1"/>
              <a:t>Elektronik alışveriş </a:t>
            </a:r>
          </a:p>
          <a:p>
            <a:pPr>
              <a:lnSpc>
                <a:spcPct val="80000"/>
              </a:lnSpc>
              <a:buFont typeface="Wingdings" pitchFamily="2" charset="2"/>
              <a:buChar char="v"/>
              <a:defRPr/>
            </a:pPr>
            <a:r>
              <a:rPr lang="tr-TR" sz="2400" b="1"/>
              <a:t>Televizyondan satış </a:t>
            </a:r>
          </a:p>
          <a:p>
            <a:pPr>
              <a:lnSpc>
                <a:spcPct val="80000"/>
              </a:lnSpc>
              <a:buFont typeface="Wingdings" pitchFamily="2" charset="2"/>
              <a:buChar char="v"/>
              <a:defRPr/>
            </a:pPr>
            <a:r>
              <a:rPr lang="tr-TR" sz="2400" b="1"/>
              <a:t>Faks gönderileri </a:t>
            </a:r>
          </a:p>
          <a:p>
            <a:pPr>
              <a:lnSpc>
                <a:spcPct val="80000"/>
              </a:lnSpc>
              <a:buFont typeface="Wingdings" pitchFamily="2" charset="2"/>
              <a:buChar char="v"/>
              <a:defRPr/>
            </a:pPr>
            <a:r>
              <a:rPr lang="tr-TR" sz="2400" b="1"/>
              <a:t>İnternet kanalıyla sesli mesaj </a:t>
            </a:r>
          </a:p>
          <a:p>
            <a:pPr>
              <a:lnSpc>
                <a:spcPct val="80000"/>
              </a:lnSpc>
              <a:buFont typeface="Wingdings" pitchFamily="2" charset="2"/>
              <a:buChar char="v"/>
              <a:defRPr/>
            </a:pPr>
            <a:r>
              <a:rPr lang="tr-TR" sz="2400" b="1"/>
              <a:t>E-posta – SMS.</a:t>
            </a:r>
          </a:p>
        </p:txBody>
      </p:sp>
      <p:grpSp>
        <p:nvGrpSpPr>
          <p:cNvPr id="96260" name="Group 16"/>
          <p:cNvGrpSpPr>
            <a:grpSpLocks/>
          </p:cNvGrpSpPr>
          <p:nvPr/>
        </p:nvGrpSpPr>
        <p:grpSpPr bwMode="auto">
          <a:xfrm>
            <a:off x="5003800" y="1555750"/>
            <a:ext cx="3378200" cy="4368800"/>
            <a:chOff x="3152" y="980"/>
            <a:chExt cx="2128" cy="2752"/>
          </a:xfrm>
        </p:grpSpPr>
        <p:pic>
          <p:nvPicPr>
            <p:cNvPr id="96261" name="Picture 8" descr="MCj01960220000[1]"/>
            <p:cNvPicPr>
              <a:picLocks noChangeAspect="1" noChangeArrowheads="1"/>
            </p:cNvPicPr>
            <p:nvPr/>
          </p:nvPicPr>
          <p:blipFill>
            <a:blip r:embed="rId2"/>
            <a:srcRect/>
            <a:stretch>
              <a:fillRect/>
            </a:stretch>
          </p:blipFill>
          <p:spPr bwMode="auto">
            <a:xfrm>
              <a:off x="4195" y="1887"/>
              <a:ext cx="862" cy="849"/>
            </a:xfrm>
            <a:prstGeom prst="rect">
              <a:avLst/>
            </a:prstGeom>
            <a:noFill/>
            <a:ln w="9525">
              <a:noFill/>
              <a:miter lim="800000"/>
              <a:headEnd/>
              <a:tailEnd/>
            </a:ln>
          </p:spPr>
        </p:pic>
        <p:pic>
          <p:nvPicPr>
            <p:cNvPr id="96262" name="Picture 9" descr="MCj04127860000[1]"/>
            <p:cNvPicPr>
              <a:picLocks noChangeAspect="1" noChangeArrowheads="1"/>
            </p:cNvPicPr>
            <p:nvPr/>
          </p:nvPicPr>
          <p:blipFill>
            <a:blip r:embed="rId3"/>
            <a:srcRect/>
            <a:stretch>
              <a:fillRect/>
            </a:stretch>
          </p:blipFill>
          <p:spPr bwMode="auto">
            <a:xfrm>
              <a:off x="4286" y="1252"/>
              <a:ext cx="771" cy="596"/>
            </a:xfrm>
            <a:prstGeom prst="rect">
              <a:avLst/>
            </a:prstGeom>
            <a:noFill/>
            <a:ln w="9525">
              <a:noFill/>
              <a:miter lim="800000"/>
              <a:headEnd/>
              <a:tailEnd/>
            </a:ln>
          </p:spPr>
        </p:pic>
        <p:pic>
          <p:nvPicPr>
            <p:cNvPr id="96263" name="Picture 10" descr="MCj04126200000[1]"/>
            <p:cNvPicPr>
              <a:picLocks noChangeAspect="1" noChangeArrowheads="1"/>
            </p:cNvPicPr>
            <p:nvPr/>
          </p:nvPicPr>
          <p:blipFill>
            <a:blip r:embed="rId4"/>
            <a:srcRect/>
            <a:stretch>
              <a:fillRect/>
            </a:stretch>
          </p:blipFill>
          <p:spPr bwMode="auto">
            <a:xfrm>
              <a:off x="4150" y="2885"/>
              <a:ext cx="1130" cy="683"/>
            </a:xfrm>
            <a:prstGeom prst="rect">
              <a:avLst/>
            </a:prstGeom>
            <a:noFill/>
            <a:ln w="9525">
              <a:noFill/>
              <a:miter lim="800000"/>
              <a:headEnd/>
              <a:tailEnd/>
            </a:ln>
          </p:spPr>
        </p:pic>
        <p:pic>
          <p:nvPicPr>
            <p:cNvPr id="96264" name="Picture 11" descr="MMj02834990000[1]"/>
            <p:cNvPicPr>
              <a:picLocks noChangeAspect="1" noChangeArrowheads="1" noCrop="1"/>
            </p:cNvPicPr>
            <p:nvPr/>
          </p:nvPicPr>
          <p:blipFill>
            <a:blip r:embed="rId5"/>
            <a:srcRect/>
            <a:stretch>
              <a:fillRect/>
            </a:stretch>
          </p:blipFill>
          <p:spPr bwMode="auto">
            <a:xfrm>
              <a:off x="3152" y="980"/>
              <a:ext cx="890" cy="681"/>
            </a:xfrm>
            <a:prstGeom prst="rect">
              <a:avLst/>
            </a:prstGeom>
            <a:noFill/>
            <a:ln w="9525">
              <a:noFill/>
              <a:miter lim="800000"/>
              <a:headEnd/>
              <a:tailEnd/>
            </a:ln>
          </p:spPr>
        </p:pic>
        <p:pic>
          <p:nvPicPr>
            <p:cNvPr id="96265" name="Picture 12" descr="MCj04326270000[1]"/>
            <p:cNvPicPr>
              <a:picLocks noChangeAspect="1" noChangeArrowheads="1"/>
            </p:cNvPicPr>
            <p:nvPr/>
          </p:nvPicPr>
          <p:blipFill>
            <a:blip r:embed="rId6"/>
            <a:srcRect/>
            <a:stretch>
              <a:fillRect/>
            </a:stretch>
          </p:blipFill>
          <p:spPr bwMode="auto">
            <a:xfrm>
              <a:off x="3379" y="2432"/>
              <a:ext cx="680" cy="680"/>
            </a:xfrm>
            <a:prstGeom prst="rect">
              <a:avLst/>
            </a:prstGeom>
            <a:noFill/>
            <a:ln w="9525">
              <a:noFill/>
              <a:miter lim="800000"/>
              <a:headEnd/>
              <a:tailEnd/>
            </a:ln>
          </p:spPr>
        </p:pic>
        <p:pic>
          <p:nvPicPr>
            <p:cNvPr id="96266" name="Picture 14" descr="MMj02347540000[1]"/>
            <p:cNvPicPr>
              <a:picLocks noChangeAspect="1" noChangeArrowheads="1" noCrop="1"/>
            </p:cNvPicPr>
            <p:nvPr/>
          </p:nvPicPr>
          <p:blipFill>
            <a:blip r:embed="rId7"/>
            <a:srcRect/>
            <a:stretch>
              <a:fillRect/>
            </a:stretch>
          </p:blipFill>
          <p:spPr bwMode="auto">
            <a:xfrm>
              <a:off x="3379" y="1796"/>
              <a:ext cx="635" cy="542"/>
            </a:xfrm>
            <a:prstGeom prst="rect">
              <a:avLst/>
            </a:prstGeom>
            <a:noFill/>
            <a:ln w="9525">
              <a:noFill/>
              <a:miter lim="800000"/>
              <a:headEnd/>
              <a:tailEnd/>
            </a:ln>
          </p:spPr>
        </p:pic>
        <p:pic>
          <p:nvPicPr>
            <p:cNvPr id="96267" name="Picture 15" descr="MMj03180570000[1]"/>
            <p:cNvPicPr>
              <a:picLocks noChangeAspect="1" noChangeArrowheads="1" noCrop="1"/>
            </p:cNvPicPr>
            <p:nvPr/>
          </p:nvPicPr>
          <p:blipFill>
            <a:blip r:embed="rId8"/>
            <a:srcRect/>
            <a:stretch>
              <a:fillRect/>
            </a:stretch>
          </p:blipFill>
          <p:spPr bwMode="auto">
            <a:xfrm>
              <a:off x="3424" y="3113"/>
              <a:ext cx="633" cy="61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95288" y="609600"/>
            <a:ext cx="8353425" cy="1143000"/>
          </a:xfrm>
        </p:spPr>
        <p:txBody>
          <a:bodyPr/>
          <a:lstStyle/>
          <a:p>
            <a:pPr>
              <a:defRPr/>
            </a:pPr>
            <a:r>
              <a:rPr lang="tr-TR" sz="4000"/>
              <a:t>İNTERNET ÜZERİNDEN PAZARLAMA (1)</a:t>
            </a:r>
          </a:p>
        </p:txBody>
      </p:sp>
      <p:sp>
        <p:nvSpPr>
          <p:cNvPr id="157703" name="Rectangle 7"/>
          <p:cNvSpPr>
            <a:spLocks noGrp="1" noChangeArrowheads="1"/>
          </p:cNvSpPr>
          <p:nvPr>
            <p:ph type="body" sz="half" idx="1"/>
          </p:nvPr>
        </p:nvSpPr>
        <p:spPr>
          <a:xfrm>
            <a:off x="1116013" y="2565400"/>
            <a:ext cx="3671887" cy="4103688"/>
          </a:xfrm>
        </p:spPr>
        <p:txBody>
          <a:bodyPr/>
          <a:lstStyle/>
          <a:p>
            <a:pPr marL="0" indent="0">
              <a:buFont typeface="Wingdings" pitchFamily="2" charset="2"/>
              <a:buNone/>
              <a:defRPr/>
            </a:pPr>
            <a:r>
              <a:rPr lang="tr-TR" sz="2400" b="1"/>
              <a:t>En genel anlamı ile internet üzerinden pazarlama, internetin kar yaratma amacıyla kullanılması olarak ifade edilebilir </a:t>
            </a:r>
          </a:p>
        </p:txBody>
      </p:sp>
      <p:pic>
        <p:nvPicPr>
          <p:cNvPr id="97284" name="Picture 9" descr="MMj02838430000[1]"/>
          <p:cNvPicPr>
            <a:picLocks noChangeAspect="1" noChangeArrowheads="1" noCrop="1"/>
          </p:cNvPicPr>
          <p:nvPr/>
        </p:nvPicPr>
        <p:blipFill>
          <a:blip r:embed="rId2"/>
          <a:srcRect/>
          <a:stretch>
            <a:fillRect/>
          </a:stretch>
        </p:blipFill>
        <p:spPr bwMode="auto">
          <a:xfrm>
            <a:off x="4932363" y="1773238"/>
            <a:ext cx="3159125" cy="309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95288" y="609600"/>
            <a:ext cx="8353425" cy="1143000"/>
          </a:xfrm>
        </p:spPr>
        <p:txBody>
          <a:bodyPr/>
          <a:lstStyle/>
          <a:p>
            <a:pPr>
              <a:defRPr/>
            </a:pPr>
            <a:r>
              <a:rPr lang="tr-TR" sz="4000"/>
              <a:t>İNTERNET ÜZERİNDEN PAZARLAMA (2)</a:t>
            </a:r>
          </a:p>
        </p:txBody>
      </p:sp>
      <p:sp>
        <p:nvSpPr>
          <p:cNvPr id="178188" name="Rectangle 12"/>
          <p:cNvSpPr>
            <a:spLocks noGrp="1" noChangeArrowheads="1"/>
          </p:cNvSpPr>
          <p:nvPr>
            <p:ph type="body" sz="half" idx="1"/>
          </p:nvPr>
        </p:nvSpPr>
        <p:spPr>
          <a:xfrm>
            <a:off x="611188" y="2060575"/>
            <a:ext cx="4032250" cy="4248150"/>
          </a:xfrm>
        </p:spPr>
        <p:txBody>
          <a:bodyPr/>
          <a:lstStyle/>
          <a:p>
            <a:pPr>
              <a:lnSpc>
                <a:spcPct val="90000"/>
              </a:lnSpc>
              <a:buFontTx/>
              <a:buNone/>
              <a:defRPr/>
            </a:pPr>
            <a:r>
              <a:rPr lang="tr-TR" sz="2400"/>
              <a:t>	</a:t>
            </a:r>
            <a:r>
              <a:rPr lang="tr-TR" sz="2400" b="1" i="1">
                <a:solidFill>
                  <a:schemeClr val="accent1"/>
                </a:solidFill>
              </a:rPr>
              <a:t>İnternet üzerinden yapılan pazarlama çalışmalarının klasik pazarlama çalışmalarına göre işletmeler açısından avantajlar:</a:t>
            </a:r>
          </a:p>
          <a:p>
            <a:pPr>
              <a:lnSpc>
                <a:spcPct val="90000"/>
              </a:lnSpc>
              <a:buFont typeface="Wingdings" pitchFamily="2" charset="2"/>
              <a:buChar char="v"/>
              <a:defRPr/>
            </a:pPr>
            <a:r>
              <a:rPr lang="tr-TR" sz="2400" b="1"/>
              <a:t>Pazarlama Bütçesinden Tasarruf ,</a:t>
            </a:r>
          </a:p>
          <a:p>
            <a:pPr>
              <a:lnSpc>
                <a:spcPct val="90000"/>
              </a:lnSpc>
              <a:buFont typeface="Wingdings" pitchFamily="2" charset="2"/>
              <a:buChar char="v"/>
              <a:defRPr/>
            </a:pPr>
            <a:r>
              <a:rPr lang="tr-TR" sz="2400" b="1"/>
              <a:t>Zaman tasarrufu,</a:t>
            </a:r>
          </a:p>
          <a:p>
            <a:pPr>
              <a:lnSpc>
                <a:spcPct val="90000"/>
              </a:lnSpc>
              <a:buFont typeface="Wingdings" pitchFamily="2" charset="2"/>
              <a:buChar char="v"/>
              <a:defRPr/>
            </a:pPr>
            <a:r>
              <a:rPr lang="tr-TR" sz="2400" b="1"/>
              <a:t>Rekabet avantajı,</a:t>
            </a:r>
          </a:p>
          <a:p>
            <a:pPr>
              <a:lnSpc>
                <a:spcPct val="90000"/>
              </a:lnSpc>
              <a:buFont typeface="Wingdings" pitchFamily="2" charset="2"/>
              <a:buChar char="v"/>
              <a:defRPr/>
            </a:pPr>
            <a:r>
              <a:rPr lang="tr-TR" sz="2400" b="1"/>
              <a:t>Erişim avantajı </a:t>
            </a:r>
          </a:p>
        </p:txBody>
      </p:sp>
      <p:sp>
        <p:nvSpPr>
          <p:cNvPr id="98308" name="Rectangle 13"/>
          <p:cNvSpPr>
            <a:spLocks noChangeArrowheads="1"/>
          </p:cNvSpPr>
          <p:nvPr/>
        </p:nvSpPr>
        <p:spPr bwMode="auto">
          <a:xfrm>
            <a:off x="4643438" y="1989138"/>
            <a:ext cx="3852862" cy="4248150"/>
          </a:xfrm>
          <a:prstGeom prst="rect">
            <a:avLst/>
          </a:prstGeom>
          <a:noFill/>
          <a:ln w="9525">
            <a:noFill/>
            <a:miter lim="800000"/>
            <a:headEnd/>
            <a:tailEnd/>
          </a:ln>
        </p:spPr>
        <p:txBody>
          <a:bodyPr/>
          <a:lstStyle/>
          <a:p>
            <a:pPr marL="342900" indent="-342900">
              <a:spcBef>
                <a:spcPct val="20000"/>
              </a:spcBef>
            </a:pPr>
            <a:r>
              <a:rPr lang="tr-TR" i="1">
                <a:solidFill>
                  <a:schemeClr val="accent1"/>
                </a:solidFill>
                <a:latin typeface="Times New Roman" pitchFamily="18" charset="0"/>
              </a:rPr>
              <a:t>	İnternet üzerinden pazarlamanın müşteriler açısından avantajları </a:t>
            </a:r>
          </a:p>
          <a:p>
            <a:pPr marL="342900" indent="-342900">
              <a:spcBef>
                <a:spcPct val="20000"/>
              </a:spcBef>
            </a:pPr>
            <a:endParaRPr lang="tr-TR" i="1">
              <a:solidFill>
                <a:schemeClr val="accent1"/>
              </a:solidFill>
              <a:latin typeface="Times New Roman" pitchFamily="18" charset="0"/>
            </a:endParaRPr>
          </a:p>
          <a:p>
            <a:pPr marL="342900" indent="-342900">
              <a:spcBef>
                <a:spcPct val="20000"/>
              </a:spcBef>
            </a:pPr>
            <a:endParaRPr lang="tr-TR" i="1">
              <a:solidFill>
                <a:schemeClr val="accent1"/>
              </a:solidFill>
              <a:latin typeface="Times New Roman" pitchFamily="18" charset="0"/>
            </a:endParaRPr>
          </a:p>
          <a:p>
            <a:pPr marL="342900" indent="-342900">
              <a:spcBef>
                <a:spcPct val="20000"/>
              </a:spcBef>
              <a:buFont typeface="Wingdings" pitchFamily="2" charset="2"/>
              <a:buChar char="v"/>
            </a:pPr>
            <a:r>
              <a:rPr lang="tr-TR">
                <a:latin typeface="Times New Roman" pitchFamily="18" charset="0"/>
              </a:rPr>
              <a:t>Kontrol edilebilir satın alma süreci,</a:t>
            </a:r>
          </a:p>
          <a:p>
            <a:pPr marL="342900" indent="-342900">
              <a:spcBef>
                <a:spcPct val="20000"/>
              </a:spcBef>
              <a:buFont typeface="Wingdings" pitchFamily="2" charset="2"/>
              <a:buChar char="v"/>
            </a:pPr>
            <a:r>
              <a:rPr lang="tr-TR">
                <a:latin typeface="Times New Roman" pitchFamily="18" charset="0"/>
              </a:rPr>
              <a:t>Zaman ve mekân avantajı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95288" y="609600"/>
            <a:ext cx="8424862" cy="1143000"/>
          </a:xfrm>
        </p:spPr>
        <p:txBody>
          <a:bodyPr/>
          <a:lstStyle/>
          <a:p>
            <a:pPr>
              <a:defRPr/>
            </a:pPr>
            <a:r>
              <a:rPr lang="tr-TR"/>
              <a:t>YEŞİL PAZARLAMA(1) </a:t>
            </a:r>
          </a:p>
        </p:txBody>
      </p:sp>
      <p:sp>
        <p:nvSpPr>
          <p:cNvPr id="189443" name="Rectangle 3"/>
          <p:cNvSpPr>
            <a:spLocks noGrp="1" noChangeArrowheads="1"/>
          </p:cNvSpPr>
          <p:nvPr>
            <p:ph type="body" sz="half" idx="1"/>
          </p:nvPr>
        </p:nvSpPr>
        <p:spPr>
          <a:xfrm>
            <a:off x="827088" y="1700213"/>
            <a:ext cx="3889375" cy="4249737"/>
          </a:xfrm>
        </p:spPr>
        <p:txBody>
          <a:bodyPr/>
          <a:lstStyle/>
          <a:p>
            <a:pPr marL="0" indent="0">
              <a:lnSpc>
                <a:spcPct val="80000"/>
              </a:lnSpc>
              <a:spcBef>
                <a:spcPct val="50000"/>
              </a:spcBef>
              <a:buFont typeface="Wingdings" pitchFamily="2" charset="2"/>
              <a:buChar char="v"/>
              <a:defRPr/>
            </a:pPr>
            <a:r>
              <a:rPr lang="tr-TR" sz="1600" b="1"/>
              <a:t>Yeryüzünü kirletmeyen,</a:t>
            </a:r>
          </a:p>
          <a:p>
            <a:pPr marL="0" indent="0">
              <a:lnSpc>
                <a:spcPct val="80000"/>
              </a:lnSpc>
              <a:spcBef>
                <a:spcPct val="50000"/>
              </a:spcBef>
              <a:buFont typeface="Wingdings" pitchFamily="2" charset="2"/>
              <a:buChar char="v"/>
              <a:defRPr/>
            </a:pPr>
            <a:r>
              <a:rPr lang="tr-TR" sz="1600" b="1"/>
              <a:t> doğal kaynakları aşırı tüketmeyen, </a:t>
            </a:r>
          </a:p>
          <a:p>
            <a:pPr marL="0" indent="0">
              <a:lnSpc>
                <a:spcPct val="80000"/>
              </a:lnSpc>
              <a:spcBef>
                <a:spcPct val="50000"/>
              </a:spcBef>
              <a:buFont typeface="Wingdings" pitchFamily="2" charset="2"/>
              <a:buChar char="v"/>
              <a:defRPr/>
            </a:pPr>
            <a:r>
              <a:rPr lang="tr-TR" sz="1600" b="1"/>
              <a:t>geri dönüştürülebilen veya korunabilen mal ve hizmet üretmek amacıyla</a:t>
            </a:r>
          </a:p>
          <a:p>
            <a:pPr marL="915988" lvl="1">
              <a:lnSpc>
                <a:spcPct val="80000"/>
              </a:lnSpc>
              <a:spcBef>
                <a:spcPct val="50000"/>
              </a:spcBef>
              <a:buFont typeface="Wingdings" pitchFamily="2" charset="2"/>
              <a:buChar char="v"/>
              <a:defRPr/>
            </a:pPr>
            <a:r>
              <a:rPr lang="tr-TR" sz="1400" b="1"/>
              <a:t> hammadde seçimi kullanımı, </a:t>
            </a:r>
          </a:p>
          <a:p>
            <a:pPr marL="915988" lvl="1">
              <a:lnSpc>
                <a:spcPct val="80000"/>
              </a:lnSpc>
              <a:spcBef>
                <a:spcPct val="50000"/>
              </a:spcBef>
              <a:buFont typeface="Wingdings" pitchFamily="2" charset="2"/>
              <a:buChar char="v"/>
              <a:defRPr/>
            </a:pPr>
            <a:r>
              <a:rPr lang="tr-TR" sz="1400" b="1"/>
              <a:t>üretim, </a:t>
            </a:r>
          </a:p>
          <a:p>
            <a:pPr marL="915988" lvl="1">
              <a:lnSpc>
                <a:spcPct val="80000"/>
              </a:lnSpc>
              <a:spcBef>
                <a:spcPct val="50000"/>
              </a:spcBef>
              <a:buFont typeface="Wingdings" pitchFamily="2" charset="2"/>
              <a:buChar char="v"/>
              <a:defRPr/>
            </a:pPr>
            <a:r>
              <a:rPr lang="tr-TR" sz="1400" b="1"/>
              <a:t>ambalajlama,</a:t>
            </a:r>
          </a:p>
          <a:p>
            <a:pPr marL="915988" lvl="1">
              <a:lnSpc>
                <a:spcPct val="80000"/>
              </a:lnSpc>
              <a:spcBef>
                <a:spcPct val="50000"/>
              </a:spcBef>
              <a:buFont typeface="Wingdings" pitchFamily="2" charset="2"/>
              <a:buChar char="v"/>
              <a:defRPr/>
            </a:pPr>
            <a:r>
              <a:rPr lang="tr-TR" sz="1400" b="1"/>
              <a:t> dağıtım, </a:t>
            </a:r>
          </a:p>
          <a:p>
            <a:pPr marL="915988" lvl="1">
              <a:lnSpc>
                <a:spcPct val="80000"/>
              </a:lnSpc>
              <a:spcBef>
                <a:spcPct val="50000"/>
              </a:spcBef>
              <a:buFont typeface="Wingdings" pitchFamily="2" charset="2"/>
              <a:buChar char="v"/>
              <a:defRPr/>
            </a:pPr>
            <a:r>
              <a:rPr lang="tr-TR" sz="1400" b="1"/>
              <a:t>satış, tutundurma, </a:t>
            </a:r>
          </a:p>
          <a:p>
            <a:pPr marL="915988" lvl="1">
              <a:lnSpc>
                <a:spcPct val="80000"/>
              </a:lnSpc>
              <a:spcBef>
                <a:spcPct val="50000"/>
              </a:spcBef>
              <a:buFont typeface="Wingdings" pitchFamily="2" charset="2"/>
              <a:buChar char="v"/>
              <a:defRPr/>
            </a:pPr>
            <a:r>
              <a:rPr lang="tr-TR" sz="1400" b="1"/>
              <a:t>tüketim ve tüketim sonrası atılma, </a:t>
            </a:r>
          </a:p>
          <a:p>
            <a:pPr marL="915988" lvl="1">
              <a:lnSpc>
                <a:spcPct val="80000"/>
              </a:lnSpc>
              <a:spcBef>
                <a:spcPct val="50000"/>
              </a:spcBef>
              <a:buFont typeface="Wingdings" pitchFamily="2" charset="2"/>
              <a:buChar char="v"/>
              <a:defRPr/>
            </a:pPr>
            <a:r>
              <a:rPr lang="tr-TR" sz="1400" b="1"/>
              <a:t>elden çıkarma </a:t>
            </a:r>
          </a:p>
          <a:p>
            <a:pPr marL="915988" lvl="1">
              <a:lnSpc>
                <a:spcPct val="80000"/>
              </a:lnSpc>
              <a:spcBef>
                <a:spcPct val="50000"/>
              </a:spcBef>
              <a:buFont typeface="Wingdings" pitchFamily="2" charset="2"/>
              <a:buChar char="v"/>
              <a:defRPr/>
            </a:pPr>
            <a:r>
              <a:rPr lang="tr-TR" sz="1400" b="1"/>
              <a:t>geri kazanım gibi faaliyetlerin </a:t>
            </a:r>
          </a:p>
          <a:p>
            <a:pPr marL="915988" lvl="1">
              <a:lnSpc>
                <a:spcPct val="80000"/>
              </a:lnSpc>
              <a:spcBef>
                <a:spcPct val="50000"/>
              </a:spcBef>
              <a:buFont typeface="Wingdings" pitchFamily="2" charset="2"/>
              <a:buNone/>
              <a:defRPr/>
            </a:pPr>
            <a:r>
              <a:rPr lang="tr-TR" sz="1400" b="1"/>
              <a:t>tümünü içeren süreçtir. </a:t>
            </a:r>
          </a:p>
        </p:txBody>
      </p:sp>
      <p:pic>
        <p:nvPicPr>
          <p:cNvPr id="99332" name="Picture 4" descr="MCj04282010000[1]"/>
          <p:cNvPicPr>
            <a:picLocks noChangeAspect="1" noChangeArrowheads="1"/>
          </p:cNvPicPr>
          <p:nvPr/>
        </p:nvPicPr>
        <p:blipFill>
          <a:blip r:embed="rId2"/>
          <a:srcRect/>
          <a:stretch>
            <a:fillRect/>
          </a:stretch>
        </p:blipFill>
        <p:spPr bwMode="auto">
          <a:xfrm>
            <a:off x="4932363" y="1484313"/>
            <a:ext cx="3024187"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609600"/>
            <a:ext cx="8062913" cy="1143000"/>
          </a:xfrm>
        </p:spPr>
        <p:txBody>
          <a:bodyPr/>
          <a:lstStyle/>
          <a:p>
            <a:pPr>
              <a:defRPr/>
            </a:pPr>
            <a:r>
              <a:rPr lang="tr-TR" sz="4000"/>
              <a:t>YEŞİL PAZARLAMA (2)</a:t>
            </a:r>
          </a:p>
        </p:txBody>
      </p:sp>
      <p:sp>
        <p:nvSpPr>
          <p:cNvPr id="190467" name="Rectangle 3"/>
          <p:cNvSpPr>
            <a:spLocks noGrp="1" noChangeArrowheads="1"/>
          </p:cNvSpPr>
          <p:nvPr>
            <p:ph type="body" sz="half" idx="1"/>
          </p:nvPr>
        </p:nvSpPr>
        <p:spPr>
          <a:xfrm>
            <a:off x="4211638" y="1700213"/>
            <a:ext cx="4175125" cy="4608512"/>
          </a:xfrm>
        </p:spPr>
        <p:txBody>
          <a:bodyPr/>
          <a:lstStyle/>
          <a:p>
            <a:pPr>
              <a:lnSpc>
                <a:spcPct val="90000"/>
              </a:lnSpc>
              <a:buFontTx/>
              <a:buNone/>
              <a:defRPr/>
            </a:pPr>
            <a:r>
              <a:rPr lang="tr-TR" sz="2800"/>
              <a:t>	</a:t>
            </a:r>
            <a:r>
              <a:rPr lang="tr-TR" sz="2400" b="1" i="1">
                <a:solidFill>
                  <a:schemeClr val="accent1"/>
                </a:solidFill>
              </a:rPr>
              <a:t>Yeşil Pazarlama Anlayışının Aşamaları</a:t>
            </a:r>
          </a:p>
          <a:p>
            <a:pPr>
              <a:lnSpc>
                <a:spcPct val="90000"/>
              </a:lnSpc>
              <a:buFont typeface="Wingdings" pitchFamily="2" charset="2"/>
              <a:buChar char="v"/>
              <a:defRPr/>
            </a:pPr>
            <a:r>
              <a:rPr lang="tr-TR" sz="2400" b="1"/>
              <a:t>Çevreci tüketiciler için yeşil ürünler tasarlamak,</a:t>
            </a:r>
          </a:p>
          <a:p>
            <a:pPr>
              <a:lnSpc>
                <a:spcPct val="90000"/>
              </a:lnSpc>
              <a:buFont typeface="Wingdings" pitchFamily="2" charset="2"/>
              <a:buChar char="v"/>
              <a:defRPr/>
            </a:pPr>
            <a:r>
              <a:rPr lang="tr-TR" sz="2400" b="1"/>
              <a:t>Yeşil stratejiler geliştirmek,</a:t>
            </a:r>
          </a:p>
          <a:p>
            <a:pPr>
              <a:lnSpc>
                <a:spcPct val="90000"/>
              </a:lnSpc>
              <a:buFont typeface="Wingdings" pitchFamily="2" charset="2"/>
              <a:buChar char="v"/>
              <a:defRPr/>
            </a:pPr>
            <a:r>
              <a:rPr lang="tr-TR" sz="2400" b="1"/>
              <a:t>Yeşil olmayan yani çevre dostu olmayan ürünlerin üretimi durdurularak sadece yeşil ürünler üretmek,</a:t>
            </a:r>
          </a:p>
          <a:p>
            <a:pPr>
              <a:lnSpc>
                <a:spcPct val="90000"/>
              </a:lnSpc>
              <a:buFont typeface="Wingdings" pitchFamily="2" charset="2"/>
              <a:buChar char="v"/>
              <a:defRPr/>
            </a:pPr>
            <a:r>
              <a:rPr lang="tr-TR" sz="2400" b="1"/>
              <a:t>Sosyal sorumluluk bilincine ulaşmak.</a:t>
            </a:r>
          </a:p>
        </p:txBody>
      </p:sp>
      <p:pic>
        <p:nvPicPr>
          <p:cNvPr id="100356" name="Picture 4" descr="MCj02874720000[1]"/>
          <p:cNvPicPr>
            <a:picLocks noChangeAspect="1" noChangeArrowheads="1"/>
          </p:cNvPicPr>
          <p:nvPr/>
        </p:nvPicPr>
        <p:blipFill>
          <a:blip r:embed="rId2"/>
          <a:srcRect/>
          <a:stretch>
            <a:fillRect/>
          </a:stretch>
        </p:blipFill>
        <p:spPr bwMode="auto">
          <a:xfrm>
            <a:off x="971550" y="1773238"/>
            <a:ext cx="3000375" cy="4249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95288" y="609600"/>
            <a:ext cx="8424862" cy="1143000"/>
          </a:xfrm>
        </p:spPr>
        <p:txBody>
          <a:bodyPr/>
          <a:lstStyle/>
          <a:p>
            <a:pPr>
              <a:defRPr/>
            </a:pPr>
            <a:r>
              <a:rPr lang="tr-TR"/>
              <a:t>TELE PAZARLAMA (1) </a:t>
            </a:r>
          </a:p>
        </p:txBody>
      </p:sp>
      <p:sp>
        <p:nvSpPr>
          <p:cNvPr id="191491" name="Rectangle 3"/>
          <p:cNvSpPr>
            <a:spLocks noGrp="1" noChangeArrowheads="1"/>
          </p:cNvSpPr>
          <p:nvPr>
            <p:ph type="body" sz="half" idx="1"/>
          </p:nvPr>
        </p:nvSpPr>
        <p:spPr>
          <a:xfrm>
            <a:off x="827088" y="1700213"/>
            <a:ext cx="3889375" cy="4249737"/>
          </a:xfrm>
        </p:spPr>
        <p:txBody>
          <a:bodyPr/>
          <a:lstStyle/>
          <a:p>
            <a:pPr marL="0" indent="0">
              <a:spcBef>
                <a:spcPct val="50000"/>
              </a:spcBef>
              <a:buFont typeface="Wingdings" pitchFamily="2" charset="2"/>
              <a:buNone/>
              <a:defRPr/>
            </a:pPr>
            <a:r>
              <a:rPr lang="tr-TR" sz="2400" b="1"/>
              <a:t>Potansiyel müşterileri çekmek, mevcut müşterilere satış yapmak, sipariş almak ve sorulan soruları yanıtlamak gibi hizmetleri yerine getirmek amacıyla telefon ve çağrı merkezlerinin kullanılmasını içeren çabalardır.</a:t>
            </a:r>
          </a:p>
        </p:txBody>
      </p:sp>
      <p:pic>
        <p:nvPicPr>
          <p:cNvPr id="101380" name="Picture 4" descr="MPj04117300000[1]"/>
          <p:cNvPicPr>
            <a:picLocks noChangeAspect="1" noChangeArrowheads="1"/>
          </p:cNvPicPr>
          <p:nvPr/>
        </p:nvPicPr>
        <p:blipFill>
          <a:blip r:embed="rId2"/>
          <a:srcRect/>
          <a:stretch>
            <a:fillRect/>
          </a:stretch>
        </p:blipFill>
        <p:spPr bwMode="auto">
          <a:xfrm>
            <a:off x="4787900" y="1773238"/>
            <a:ext cx="3313113"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8062913" cy="1143000"/>
          </a:xfrm>
        </p:spPr>
        <p:txBody>
          <a:bodyPr/>
          <a:lstStyle/>
          <a:p>
            <a:pPr>
              <a:defRPr/>
            </a:pPr>
            <a:r>
              <a:rPr lang="tr-TR"/>
              <a:t>TELE PAZARLAMA(2)</a:t>
            </a:r>
          </a:p>
        </p:txBody>
      </p:sp>
      <p:sp>
        <p:nvSpPr>
          <p:cNvPr id="192515" name="Rectangle 3"/>
          <p:cNvSpPr>
            <a:spLocks noGrp="1" noChangeArrowheads="1"/>
          </p:cNvSpPr>
          <p:nvPr>
            <p:ph type="body" sz="half" idx="1"/>
          </p:nvPr>
        </p:nvSpPr>
        <p:spPr>
          <a:xfrm>
            <a:off x="4500563" y="1773238"/>
            <a:ext cx="3673475" cy="4032250"/>
          </a:xfrm>
        </p:spPr>
        <p:txBody>
          <a:bodyPr/>
          <a:lstStyle/>
          <a:p>
            <a:pPr>
              <a:buFontTx/>
              <a:buNone/>
              <a:defRPr/>
            </a:pPr>
            <a:r>
              <a:rPr lang="tr-TR" sz="2800"/>
              <a:t>	</a:t>
            </a:r>
            <a:r>
              <a:rPr lang="tr-TR" sz="2400" b="1" i="1">
                <a:solidFill>
                  <a:schemeClr val="accent1"/>
                </a:solidFill>
              </a:rPr>
              <a:t>Tele Pazarlama Çeşitleri</a:t>
            </a:r>
          </a:p>
          <a:p>
            <a:pPr>
              <a:buFont typeface="Wingdings" pitchFamily="2" charset="2"/>
              <a:buChar char="v"/>
              <a:defRPr/>
            </a:pPr>
            <a:r>
              <a:rPr lang="tr-TR" sz="2400" b="1"/>
              <a:t>Tele Satış </a:t>
            </a:r>
          </a:p>
          <a:p>
            <a:pPr>
              <a:buFont typeface="Wingdings" pitchFamily="2" charset="2"/>
              <a:buChar char="v"/>
              <a:defRPr/>
            </a:pPr>
            <a:endParaRPr lang="tr-TR" sz="2400" b="1"/>
          </a:p>
          <a:p>
            <a:pPr>
              <a:buFont typeface="Wingdings" pitchFamily="2" charset="2"/>
              <a:buChar char="v"/>
              <a:defRPr/>
            </a:pPr>
            <a:r>
              <a:rPr lang="tr-TR" sz="2400" b="1"/>
              <a:t>Tele İlişki</a:t>
            </a:r>
          </a:p>
          <a:p>
            <a:pPr>
              <a:buFont typeface="Wingdings" pitchFamily="2" charset="2"/>
              <a:buChar char="v"/>
              <a:defRPr/>
            </a:pPr>
            <a:endParaRPr lang="tr-TR" sz="2400" b="1"/>
          </a:p>
          <a:p>
            <a:pPr>
              <a:buFont typeface="Wingdings" pitchFamily="2" charset="2"/>
              <a:buChar char="v"/>
              <a:defRPr/>
            </a:pPr>
            <a:r>
              <a:rPr lang="tr-TR" sz="2400" b="1"/>
              <a:t>Tele İletişim</a:t>
            </a:r>
          </a:p>
          <a:p>
            <a:pPr>
              <a:buFont typeface="Wingdings" pitchFamily="2" charset="2"/>
              <a:buChar char="v"/>
              <a:defRPr/>
            </a:pPr>
            <a:endParaRPr lang="tr-TR" sz="2400" b="1"/>
          </a:p>
          <a:p>
            <a:pPr>
              <a:buFont typeface="Wingdings" pitchFamily="2" charset="2"/>
              <a:buChar char="v"/>
              <a:defRPr/>
            </a:pPr>
            <a:r>
              <a:rPr lang="tr-TR" sz="2400" b="1"/>
              <a:t>Müşteri Hizmetleri ve Teknik Destek</a:t>
            </a:r>
          </a:p>
        </p:txBody>
      </p:sp>
      <p:pic>
        <p:nvPicPr>
          <p:cNvPr id="102404" name="Picture 4" descr="MPj04101210000[1]"/>
          <p:cNvPicPr>
            <a:picLocks noChangeAspect="1" noChangeArrowheads="1"/>
          </p:cNvPicPr>
          <p:nvPr/>
        </p:nvPicPr>
        <p:blipFill>
          <a:blip r:embed="rId2"/>
          <a:srcRect/>
          <a:stretch>
            <a:fillRect/>
          </a:stretch>
        </p:blipFill>
        <p:spPr bwMode="auto">
          <a:xfrm>
            <a:off x="827088" y="1844675"/>
            <a:ext cx="3455987" cy="388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ÖDEV</a:t>
            </a:r>
          </a:p>
        </p:txBody>
      </p:sp>
      <p:sp>
        <p:nvSpPr>
          <p:cNvPr id="3" name="2 İçerik Yer Tutucusu"/>
          <p:cNvSpPr>
            <a:spLocks noGrp="1"/>
          </p:cNvSpPr>
          <p:nvPr>
            <p:ph idx="1"/>
          </p:nvPr>
        </p:nvSpPr>
        <p:spPr/>
        <p:txBody>
          <a:bodyPr/>
          <a:lstStyle/>
          <a:p>
            <a:pPr eaLnBrk="1" hangingPunct="1">
              <a:buFont typeface="Wingdings" pitchFamily="2" charset="2"/>
              <a:buNone/>
              <a:defRPr/>
            </a:pPr>
            <a:r>
              <a:rPr lang="tr-TR" dirty="0" smtClean="0"/>
              <a:t>	Çevrenizde bilişim teknolojileri kullanılarak geliştirilmiş  e-uygulamaları araştırıp nihai tüketiciyi, vatandaşı, kurumları ilgilendiren, fayda sağlayan uygulamalar neler?</a:t>
            </a:r>
          </a:p>
          <a:p>
            <a:pPr eaLnBrk="1" hangingPunct="1">
              <a:buFont typeface="Wingdings" pitchFamily="2" charset="2"/>
              <a:buNone/>
              <a:defRPr/>
            </a:pPr>
            <a:endParaRPr lang="tr-TR" dirty="0" smtClean="0"/>
          </a:p>
          <a:p>
            <a:pPr eaLnBrk="1" hangingPunct="1">
              <a:buFont typeface="Wingdings" pitchFamily="2" charset="2"/>
              <a:buNone/>
              <a:defRPr/>
            </a:pPr>
            <a:r>
              <a:rPr lang="tr-TR" dirty="0" smtClean="0"/>
              <a:t>    Örnek: e-devlet, e-belediye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968</TotalTime>
  <Words>3003</Words>
  <Application>Microsoft Office PowerPoint</Application>
  <PresentationFormat>Ekran Gösterisi (4:3)</PresentationFormat>
  <Paragraphs>578</Paragraphs>
  <Slides>98</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98</vt:i4>
      </vt:variant>
    </vt:vector>
  </HeadingPairs>
  <TitlesOfParts>
    <vt:vector size="101" baseType="lpstr">
      <vt:lpstr>Dere</vt:lpstr>
      <vt:lpstr>Clip</vt:lpstr>
      <vt:lpstr>Drawing</vt:lpstr>
      <vt:lpstr>E-TİCARETTE BİLİNMESİ GEREKEN ÖNEMLİ KAVRAMLAR</vt:lpstr>
      <vt:lpstr>.</vt:lpstr>
      <vt:lpstr>Dersin Amacı</vt:lpstr>
      <vt:lpstr>Slayt 4</vt:lpstr>
      <vt:lpstr>Araştırma Konuları</vt:lpstr>
      <vt:lpstr>.</vt:lpstr>
      <vt:lpstr>Slayt 7</vt:lpstr>
      <vt:lpstr>İnternet Ve Sosyal Medya Kullanım İstatistikleri 2014</vt:lpstr>
      <vt:lpstr>Slayt 9</vt:lpstr>
      <vt:lpstr>Slayt 10</vt:lpstr>
      <vt:lpstr>Slayt 11</vt:lpstr>
      <vt:lpstr>İnternet</vt:lpstr>
      <vt:lpstr>Dünyada İnternet Gelişimi</vt:lpstr>
      <vt:lpstr>Türkiye’de İnternet</vt:lpstr>
      <vt:lpstr>Slayt 15</vt:lpstr>
      <vt:lpstr>E Posta, Web</vt:lpstr>
      <vt:lpstr>WWW</vt:lpstr>
      <vt:lpstr> </vt:lpstr>
      <vt:lpstr>İnternete Erişim Nasıl Olur ?</vt:lpstr>
      <vt:lpstr>Temel İnternet Servisleri</vt:lpstr>
      <vt:lpstr>Slayt 21</vt:lpstr>
      <vt:lpstr>E-Ticaret’in Uluslararası Tanımları</vt:lpstr>
      <vt:lpstr>              E-Ticaret Nedir? </vt:lpstr>
      <vt:lpstr>Ticaretin Bileşenleri</vt:lpstr>
      <vt:lpstr>Ticaretin Bileşenleri</vt:lpstr>
      <vt:lpstr>Slayt 26</vt:lpstr>
      <vt:lpstr>Slayt 27</vt:lpstr>
      <vt:lpstr>E-İş Kavramı</vt:lpstr>
      <vt:lpstr>.</vt:lpstr>
      <vt:lpstr>E-Uygulamalar</vt:lpstr>
      <vt:lpstr>E Dükkan, Sanal Mağaza, E İşletme</vt:lpstr>
      <vt:lpstr>E-Pazarlama Nedir?</vt:lpstr>
      <vt:lpstr>E-Perakende</vt:lpstr>
      <vt:lpstr>?</vt:lpstr>
      <vt:lpstr>  EDI:</vt:lpstr>
      <vt:lpstr>EDI</vt:lpstr>
      <vt:lpstr>E-Devlet</vt:lpstr>
      <vt:lpstr> </vt:lpstr>
      <vt:lpstr>Alışveriş Sepeti</vt:lpstr>
      <vt:lpstr>PayPal Sistemi</vt:lpstr>
      <vt:lpstr>Sizce</vt:lpstr>
      <vt:lpstr>Ağ (Network) Ekonomisi</vt:lpstr>
      <vt:lpstr>Yeni ekonomide iş kuralları </vt:lpstr>
      <vt:lpstr>E ticaret ve Klasik Ticaret</vt:lpstr>
      <vt:lpstr>Elektronik Ticaretin Farkı</vt:lpstr>
      <vt:lpstr>İnternet Öncesi</vt:lpstr>
      <vt:lpstr>İnternet Sonrası </vt:lpstr>
      <vt:lpstr>Soru</vt:lpstr>
      <vt:lpstr>.</vt:lpstr>
      <vt:lpstr>!</vt:lpstr>
      <vt:lpstr>Slayt 51</vt:lpstr>
      <vt:lpstr>Slayt 52</vt:lpstr>
      <vt:lpstr>Slayt 53</vt:lpstr>
      <vt:lpstr>Slayt 54</vt:lpstr>
      <vt:lpstr>Slayt 55</vt:lpstr>
      <vt:lpstr>Slayt 56</vt:lpstr>
      <vt:lpstr>!</vt:lpstr>
      <vt:lpstr>!</vt:lpstr>
      <vt:lpstr>!</vt:lpstr>
      <vt:lpstr>!</vt:lpstr>
      <vt:lpstr>!</vt:lpstr>
      <vt:lpstr>!</vt:lpstr>
      <vt:lpstr>Aşağıda belirtilen alan adı uzantılarını açıklayınız. </vt:lpstr>
      <vt:lpstr>!</vt:lpstr>
      <vt:lpstr>?</vt:lpstr>
      <vt:lpstr>Başarısızlık nedenleri:</vt:lpstr>
      <vt:lpstr>VERİ TABANLI PAZARLAMA</vt:lpstr>
      <vt:lpstr>VERİ TABANLI PAZARLAMA(1)</vt:lpstr>
      <vt:lpstr>VERİ TABANLI PAZARLAMA(2)</vt:lpstr>
      <vt:lpstr>VERİ TABANLI PAZARLAMA(3)</vt:lpstr>
      <vt:lpstr>DEĞER YARATAN PAZARLAMA</vt:lpstr>
      <vt:lpstr>Değer yaratma nedir? Neden önemli?</vt:lpstr>
      <vt:lpstr>Değer yaratma nedir?</vt:lpstr>
      <vt:lpstr>Değer önerisi seçme</vt:lpstr>
      <vt:lpstr>Değer önerisi seçme</vt:lpstr>
      <vt:lpstr>Değer önerisi veya teklifi</vt:lpstr>
      <vt:lpstr>Düşünelim</vt:lpstr>
      <vt:lpstr>.</vt:lpstr>
      <vt:lpstr>Otel işletmesinin değer yaratması </vt:lpstr>
      <vt:lpstr>!</vt:lpstr>
      <vt:lpstr>Yaratıcılıkla ilgili! </vt:lpstr>
      <vt:lpstr>Değer;</vt:lpstr>
      <vt:lpstr>Müşteri değeri</vt:lpstr>
      <vt:lpstr>Değer = Faydalar – Maliyetler</vt:lpstr>
      <vt:lpstr>Müşteri Tatmini İçin Sunulan Toplam Değer</vt:lpstr>
      <vt:lpstr>İLİŞKİ PAZARLAMASI (1)</vt:lpstr>
      <vt:lpstr>İLİŞKİ PAZARLAMASI(2)</vt:lpstr>
      <vt:lpstr>Müşterilerin Elde Tutulmasına Yönelik Sürecin Adımları </vt:lpstr>
      <vt:lpstr>İLİŞKİ PAZARLAMASI(4)</vt:lpstr>
      <vt:lpstr>DOĞRUDAN PAZARLAMA (1) </vt:lpstr>
      <vt:lpstr>DOĞRUDAN PAZARLAMA(2) </vt:lpstr>
      <vt:lpstr>İNTERNET ÜZERİNDEN PAZARLAMA (1)</vt:lpstr>
      <vt:lpstr>İNTERNET ÜZERİNDEN PAZARLAMA (2)</vt:lpstr>
      <vt:lpstr>YEŞİL PAZARLAMA(1) </vt:lpstr>
      <vt:lpstr>YEŞİL PAZARLAMA (2)</vt:lpstr>
      <vt:lpstr>TELE PAZARLAMA (1) </vt:lpstr>
      <vt:lpstr>TELE PAZARLAMA(2)</vt:lpstr>
      <vt:lpstr>ÖDEV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TİCARETTE BİLİNMESİ GEREKEN ÖNEMLİ KAVRAMLAR</dc:title>
  <dc:creator>Anakara Üniversitesi</dc:creator>
  <cp:lastModifiedBy>ulas</cp:lastModifiedBy>
  <cp:revision>105</cp:revision>
  <dcterms:created xsi:type="dcterms:W3CDTF">2012-09-18T07:34:37Z</dcterms:created>
  <dcterms:modified xsi:type="dcterms:W3CDTF">2018-02-15T12:56:16Z</dcterms:modified>
</cp:coreProperties>
</file>