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65"/>
  </p:notesMasterIdLst>
  <p:sldIdLst>
    <p:sldId id="256" r:id="rId2"/>
    <p:sldId id="280" r:id="rId3"/>
    <p:sldId id="281" r:id="rId4"/>
    <p:sldId id="470" r:id="rId5"/>
    <p:sldId id="519" r:id="rId6"/>
    <p:sldId id="468" r:id="rId7"/>
    <p:sldId id="656" r:id="rId8"/>
    <p:sldId id="657" r:id="rId9"/>
    <p:sldId id="488" r:id="rId10"/>
    <p:sldId id="658" r:id="rId11"/>
    <p:sldId id="469" r:id="rId12"/>
    <p:sldId id="483" r:id="rId13"/>
    <p:sldId id="484" r:id="rId14"/>
    <p:sldId id="489" r:id="rId15"/>
    <p:sldId id="485" r:id="rId16"/>
    <p:sldId id="486" r:id="rId17"/>
    <p:sldId id="487" r:id="rId18"/>
    <p:sldId id="494" r:id="rId19"/>
    <p:sldId id="495" r:id="rId20"/>
    <p:sldId id="491" r:id="rId21"/>
    <p:sldId id="492" r:id="rId22"/>
    <p:sldId id="493" r:id="rId23"/>
    <p:sldId id="284" r:id="rId24"/>
    <p:sldId id="740" r:id="rId25"/>
    <p:sldId id="496" r:id="rId26"/>
    <p:sldId id="742" r:id="rId27"/>
    <p:sldId id="497" r:id="rId28"/>
    <p:sldId id="498" r:id="rId29"/>
    <p:sldId id="499" r:id="rId30"/>
    <p:sldId id="500" r:id="rId31"/>
    <p:sldId id="743" r:id="rId32"/>
    <p:sldId id="795" r:id="rId33"/>
    <p:sldId id="471" r:id="rId34"/>
    <p:sldId id="505" r:id="rId35"/>
    <p:sldId id="757" r:id="rId36"/>
    <p:sldId id="780" r:id="rId37"/>
    <p:sldId id="785" r:id="rId38"/>
    <p:sldId id="786" r:id="rId39"/>
    <p:sldId id="787" r:id="rId40"/>
    <p:sldId id="746" r:id="rId41"/>
    <p:sldId id="888" r:id="rId42"/>
    <p:sldId id="889" r:id="rId43"/>
    <p:sldId id="752" r:id="rId44"/>
    <p:sldId id="753" r:id="rId45"/>
    <p:sldId id="771" r:id="rId46"/>
    <p:sldId id="798" r:id="rId47"/>
    <p:sldId id="892" r:id="rId48"/>
    <p:sldId id="896" r:id="rId49"/>
    <p:sldId id="897" r:id="rId50"/>
    <p:sldId id="898" r:id="rId51"/>
    <p:sldId id="802" r:id="rId52"/>
    <p:sldId id="899" r:id="rId53"/>
    <p:sldId id="900" r:id="rId54"/>
    <p:sldId id="901" r:id="rId55"/>
    <p:sldId id="903" r:id="rId56"/>
    <p:sldId id="904" r:id="rId57"/>
    <p:sldId id="808" r:id="rId58"/>
    <p:sldId id="811" r:id="rId59"/>
    <p:sldId id="812" r:id="rId60"/>
    <p:sldId id="813" r:id="rId61"/>
    <p:sldId id="814" r:id="rId62"/>
    <p:sldId id="815" r:id="rId63"/>
    <p:sldId id="817" r:id="rId6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46" autoAdjust="0"/>
    <p:restoredTop sz="94237" autoAdjust="0"/>
  </p:normalViewPr>
  <p:slideViewPr>
    <p:cSldViewPr>
      <p:cViewPr varScale="1">
        <p:scale>
          <a:sx n="106" d="100"/>
          <a:sy n="106" d="100"/>
        </p:scale>
        <p:origin x="-1680" y="-84"/>
      </p:cViewPr>
      <p:guideLst>
        <p:guide orient="horz" pos="2160"/>
        <p:guide pos="2880"/>
      </p:guideLst>
    </p:cSldViewPr>
  </p:slideViewPr>
  <p:outlineViewPr>
    <p:cViewPr>
      <p:scale>
        <a:sx n="33" d="100"/>
        <a:sy n="33" d="100"/>
      </p:scale>
      <p:origin x="0" y="4674"/>
    </p:cViewPr>
  </p:outlineViewPr>
  <p:notesTextViewPr>
    <p:cViewPr>
      <p:scale>
        <a:sx n="100" d="100"/>
        <a:sy n="100" d="100"/>
      </p:scale>
      <p:origin x="0" y="0"/>
    </p:cViewPr>
  </p:notesTextViewPr>
  <p:sorterViewPr>
    <p:cViewPr>
      <p:scale>
        <a:sx n="66" d="100"/>
        <a:sy n="66" d="100"/>
      </p:scale>
      <p:origin x="0" y="3390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FFC369-95C5-43AE-A94A-B74BBDCC43B5}" type="datetimeFigureOut">
              <a:rPr lang="tr-TR" smtClean="0"/>
              <a:pPr/>
              <a:t>11.12.2019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8DB0B-DCFA-4A9D-B337-2676CC2CFA9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B6E125-53F5-4512-AF72-772850C7C102}" type="datetimeFigureOut">
              <a:rPr lang="tr-TR" smtClean="0"/>
              <a:pPr/>
              <a:t>11.12.2019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0666EDF-6C7C-4C09-9CF7-CD4968F0236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6E125-53F5-4512-AF72-772850C7C102}" type="datetimeFigureOut">
              <a:rPr lang="tr-TR" smtClean="0"/>
              <a:pPr/>
              <a:t>11.12.2019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66EDF-6C7C-4C09-9CF7-CD4968F0236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124744"/>
            <a:ext cx="8458200" cy="1470025"/>
          </a:xfrm>
        </p:spPr>
        <p:txBody>
          <a:bodyPr>
            <a:normAutofit/>
          </a:bodyPr>
          <a:lstStyle/>
          <a:p>
            <a:r>
              <a:rPr lang="tr-TR" sz="5400" dirty="0" smtClean="0">
                <a:solidFill>
                  <a:schemeClr val="tx2">
                    <a:lumMod val="75000"/>
                  </a:schemeClr>
                </a:solidFill>
                <a:latin typeface="Arial" pitchFamily="34" charset="0"/>
                <a:cs typeface="Arial" pitchFamily="34" charset="0"/>
              </a:rPr>
              <a:t>BASIC PRINCIPLES</a:t>
            </a:r>
            <a:endParaRPr lang="tr-TR" sz="5400" dirty="0">
              <a:solidFill>
                <a:schemeClr val="tx2">
                  <a:lumMod val="75000"/>
                </a:schemeClr>
              </a:solidFill>
              <a:latin typeface="Arial" pitchFamily="34" charset="0"/>
              <a:cs typeface="Arial" pitchFamily="34" charset="0"/>
            </a:endParaRPr>
          </a:p>
        </p:txBody>
      </p:sp>
      <p:sp>
        <p:nvSpPr>
          <p:cNvPr id="3" name="2 Alt Başlık"/>
          <p:cNvSpPr>
            <a:spLocks noGrp="1"/>
          </p:cNvSpPr>
          <p:nvPr>
            <p:ph type="subTitle" idx="1"/>
          </p:nvPr>
        </p:nvSpPr>
        <p:spPr>
          <a:xfrm>
            <a:off x="5572132" y="6357958"/>
            <a:ext cx="3357586" cy="357190"/>
          </a:xfrm>
        </p:spPr>
        <p:txBody>
          <a:bodyPr>
            <a:normAutofit fontScale="92500" lnSpcReduction="10000"/>
          </a:bodyPr>
          <a:lstStyle/>
          <a:p>
            <a:r>
              <a:rPr lang="tr-TR" sz="2000" dirty="0" smtClean="0">
                <a:latin typeface="Arial" pitchFamily="34" charset="0"/>
                <a:cs typeface="Arial" pitchFamily="34" charset="0"/>
              </a:rPr>
              <a:t>Ebru Arioglu </a:t>
            </a:r>
            <a:r>
              <a:rPr lang="tr-TR" sz="2000" dirty="0" err="1" smtClean="0">
                <a:latin typeface="Arial" pitchFamily="34" charset="0"/>
                <a:cs typeface="Arial" pitchFamily="34" charset="0"/>
              </a:rPr>
              <a:t>Inan</a:t>
            </a:r>
            <a:r>
              <a:rPr lang="tr-TR" sz="2000" dirty="0" smtClean="0">
                <a:latin typeface="Arial" pitchFamily="34" charset="0"/>
                <a:cs typeface="Arial" pitchFamily="34" charset="0"/>
              </a:rPr>
              <a:t>, </a:t>
            </a:r>
            <a:r>
              <a:rPr lang="tr-TR" sz="2000" dirty="0" err="1" smtClean="0">
                <a:latin typeface="Arial" pitchFamily="34" charset="0"/>
                <a:cs typeface="Arial" pitchFamily="34" charset="0"/>
              </a:rPr>
              <a:t>PhD</a:t>
            </a:r>
            <a:endParaRPr lang="tr-T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dirty="0" err="1" smtClean="0">
                <a:latin typeface="+mj-lt"/>
              </a:rPr>
              <a:t>First</a:t>
            </a:r>
            <a:r>
              <a:rPr lang="tr-TR" dirty="0" smtClean="0">
                <a:latin typeface="+mj-lt"/>
              </a:rPr>
              <a:t> </a:t>
            </a:r>
            <a:r>
              <a:rPr lang="tr-TR" dirty="0" err="1" smtClean="0">
                <a:latin typeface="+mj-lt"/>
              </a:rPr>
              <a:t>pharmacology</a:t>
            </a:r>
            <a:r>
              <a:rPr lang="tr-TR" dirty="0" smtClean="0">
                <a:latin typeface="+mj-lt"/>
              </a:rPr>
              <a:t> </a:t>
            </a:r>
            <a:r>
              <a:rPr lang="tr-TR" dirty="0" err="1" smtClean="0">
                <a:latin typeface="+mj-lt"/>
              </a:rPr>
              <a:t>lab</a:t>
            </a:r>
            <a:r>
              <a:rPr lang="tr-TR" dirty="0" smtClean="0">
                <a:latin typeface="+mj-lt"/>
              </a:rPr>
              <a:t>, </a:t>
            </a:r>
            <a:r>
              <a:rPr lang="tr-TR" dirty="0" err="1" smtClean="0">
                <a:latin typeface="+mj-lt"/>
              </a:rPr>
              <a:t>Rudolph</a:t>
            </a:r>
            <a:r>
              <a:rPr lang="tr-TR" dirty="0" smtClean="0">
                <a:latin typeface="+mj-lt"/>
              </a:rPr>
              <a:t> </a:t>
            </a:r>
            <a:r>
              <a:rPr lang="tr-TR" dirty="0" err="1" smtClean="0">
                <a:latin typeface="+mj-lt"/>
              </a:rPr>
              <a:t>Buchheim</a:t>
            </a:r>
            <a:r>
              <a:rPr lang="tr-TR" dirty="0" smtClean="0">
                <a:latin typeface="+mj-lt"/>
              </a:rPr>
              <a:t>, in </a:t>
            </a:r>
            <a:r>
              <a:rPr lang="tr-TR" dirty="0" err="1" smtClean="0">
                <a:latin typeface="+mj-lt"/>
              </a:rPr>
              <a:t>Estonia</a:t>
            </a:r>
            <a:endParaRPr lang="tr-TR" dirty="0" smtClean="0">
              <a:latin typeface="+mj-lt"/>
            </a:endParaRPr>
          </a:p>
          <a:p>
            <a:r>
              <a:rPr lang="tr-TR" dirty="0" err="1" smtClean="0">
                <a:latin typeface="+mj-lt"/>
              </a:rPr>
              <a:t>Oswald</a:t>
            </a:r>
            <a:r>
              <a:rPr lang="tr-TR" dirty="0" smtClean="0">
                <a:latin typeface="+mj-lt"/>
              </a:rPr>
              <a:t> </a:t>
            </a:r>
            <a:r>
              <a:rPr lang="tr-TR" dirty="0" err="1" smtClean="0">
                <a:latin typeface="+mj-lt"/>
              </a:rPr>
              <a:t>Schmiedeberg</a:t>
            </a:r>
            <a:r>
              <a:rPr lang="tr-TR" dirty="0" smtClean="0">
                <a:latin typeface="+mj-lt"/>
              </a:rPr>
              <a:t> is “</a:t>
            </a:r>
            <a:r>
              <a:rPr lang="tr-TR" dirty="0" err="1" smtClean="0">
                <a:latin typeface="+mj-lt"/>
              </a:rPr>
              <a:t>founder</a:t>
            </a:r>
            <a:r>
              <a:rPr lang="tr-TR" dirty="0" smtClean="0">
                <a:latin typeface="+mj-lt"/>
              </a:rPr>
              <a:t> of modern </a:t>
            </a:r>
            <a:r>
              <a:rPr lang="tr-TR" dirty="0" err="1" smtClean="0">
                <a:latin typeface="+mj-lt"/>
              </a:rPr>
              <a:t>pharmacology</a:t>
            </a:r>
            <a:r>
              <a:rPr lang="tr-TR" dirty="0" smtClean="0">
                <a:latin typeface="+mj-lt"/>
              </a:rPr>
              <a:t>”</a:t>
            </a:r>
          </a:p>
          <a:p>
            <a:r>
              <a:rPr lang="en-US" dirty="0" smtClean="0">
                <a:latin typeface="+mj-lt"/>
              </a:rPr>
              <a:t>In 1869, </a:t>
            </a:r>
            <a:r>
              <a:rPr lang="en-US" dirty="0" err="1" smtClean="0">
                <a:latin typeface="+mj-lt"/>
              </a:rPr>
              <a:t>Schmiedeberg</a:t>
            </a:r>
            <a:r>
              <a:rPr lang="en-US" dirty="0" smtClean="0">
                <a:latin typeface="+mj-lt"/>
              </a:rPr>
              <a:t> showed that </a:t>
            </a:r>
            <a:r>
              <a:rPr lang="en-US" dirty="0" err="1" smtClean="0">
                <a:latin typeface="+mj-lt"/>
              </a:rPr>
              <a:t>muscarine</a:t>
            </a:r>
            <a:r>
              <a:rPr lang="en-US" dirty="0" smtClean="0">
                <a:latin typeface="+mj-lt"/>
              </a:rPr>
              <a:t> evoked the same effect on the heart as electrical stimulation of the </a:t>
            </a:r>
            <a:r>
              <a:rPr lang="en-US" dirty="0" err="1" smtClean="0">
                <a:latin typeface="+mj-lt"/>
              </a:rPr>
              <a:t>vagus</a:t>
            </a:r>
            <a:r>
              <a:rPr lang="en-US" dirty="0" smtClean="0">
                <a:latin typeface="+mj-lt"/>
              </a:rPr>
              <a:t> nerve. In 1878, he published a classic text, </a:t>
            </a:r>
            <a:r>
              <a:rPr lang="en-US" i="1" dirty="0" smtClean="0">
                <a:latin typeface="+mj-lt"/>
              </a:rPr>
              <a:t>Outline of Pharmacology</a:t>
            </a:r>
            <a:r>
              <a:rPr lang="en-US" dirty="0" smtClean="0">
                <a:latin typeface="+mj-lt"/>
              </a:rPr>
              <a:t>, and in 1885, he introduced urethane as a hypnotic.</a:t>
            </a:r>
            <a:endParaRPr lang="tr-TR"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Pharmacology is a </a:t>
            </a:r>
            <a:r>
              <a:rPr lang="tr-TR" dirty="0" err="1" smtClean="0"/>
              <a:t>combination</a:t>
            </a:r>
            <a:r>
              <a:rPr lang="tr-TR" dirty="0" smtClean="0"/>
              <a:t> of:</a:t>
            </a:r>
            <a:endParaRPr lang="tr-TR" dirty="0"/>
          </a:p>
        </p:txBody>
      </p:sp>
      <p:sp>
        <p:nvSpPr>
          <p:cNvPr id="3" name="2 İçerik Yer Tutucusu"/>
          <p:cNvSpPr>
            <a:spLocks noGrp="1"/>
          </p:cNvSpPr>
          <p:nvPr>
            <p:ph idx="1"/>
          </p:nvPr>
        </p:nvSpPr>
        <p:spPr/>
        <p:txBody>
          <a:bodyPr/>
          <a:lstStyle/>
          <a:p>
            <a:r>
              <a:rPr lang="tr-TR" dirty="0" err="1" smtClean="0">
                <a:latin typeface="+mj-lt"/>
              </a:rPr>
              <a:t>Physiology</a:t>
            </a:r>
            <a:endParaRPr lang="tr-TR" dirty="0" smtClean="0">
              <a:latin typeface="+mj-lt"/>
            </a:endParaRPr>
          </a:p>
          <a:p>
            <a:r>
              <a:rPr lang="tr-TR" dirty="0" err="1" smtClean="0">
                <a:latin typeface="+mj-lt"/>
              </a:rPr>
              <a:t>Chemistry</a:t>
            </a:r>
            <a:endParaRPr lang="tr-TR" dirty="0" smtClean="0">
              <a:latin typeface="+mj-lt"/>
            </a:endParaRPr>
          </a:p>
          <a:p>
            <a:r>
              <a:rPr lang="tr-TR" dirty="0" err="1" smtClean="0">
                <a:latin typeface="+mj-lt"/>
              </a:rPr>
              <a:t>Biochemistry</a:t>
            </a:r>
            <a:endParaRPr lang="tr-TR" dirty="0" smtClean="0">
              <a:latin typeface="+mj-lt"/>
            </a:endParaRPr>
          </a:p>
          <a:p>
            <a:r>
              <a:rPr lang="tr-TR" dirty="0" err="1" smtClean="0">
                <a:latin typeface="+mj-lt"/>
              </a:rPr>
              <a:t>Medicine</a:t>
            </a:r>
            <a:r>
              <a:rPr lang="tr-TR" dirty="0" smtClean="0">
                <a:latin typeface="+mj-lt"/>
              </a:rPr>
              <a:t> </a:t>
            </a:r>
            <a:endParaRPr lang="tr-TR"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7772400" cy="4572000"/>
          </a:xfrm>
        </p:spPr>
        <p:txBody>
          <a:bodyPr/>
          <a:lstStyle/>
          <a:p>
            <a:pPr>
              <a:lnSpc>
                <a:spcPct val="90000"/>
              </a:lnSpc>
              <a:buNone/>
              <a:defRPr/>
            </a:pPr>
            <a:r>
              <a:rPr lang="tr-TR" sz="2400" dirty="0" smtClean="0">
                <a:solidFill>
                  <a:schemeClr val="tx2">
                    <a:lumMod val="75000"/>
                  </a:schemeClr>
                </a:solidFill>
                <a:latin typeface="Arial" pitchFamily="34" charset="0"/>
                <a:cs typeface="Arial" pitchFamily="34" charset="0"/>
              </a:rPr>
              <a:t>Pharmacology </a:t>
            </a:r>
            <a:r>
              <a:rPr lang="tr-TR" sz="2400" dirty="0" err="1" smtClean="0">
                <a:solidFill>
                  <a:schemeClr val="tx2">
                    <a:lumMod val="75000"/>
                  </a:schemeClr>
                </a:solidFill>
                <a:latin typeface="Arial" pitchFamily="34" charset="0"/>
                <a:cs typeface="Arial" pitchFamily="34" charset="0"/>
              </a:rPr>
              <a:t>involves</a:t>
            </a:r>
            <a:r>
              <a:rPr lang="tr-TR" sz="2400" dirty="0" smtClean="0">
                <a:solidFill>
                  <a:schemeClr val="tx2">
                    <a:lumMod val="75000"/>
                  </a:schemeClr>
                </a:solidFill>
                <a:latin typeface="Arial" pitchFamily="34" charset="0"/>
                <a:cs typeface="Arial" pitchFamily="34" charset="0"/>
              </a:rPr>
              <a:t>;</a:t>
            </a:r>
          </a:p>
          <a:p>
            <a:pPr>
              <a:lnSpc>
                <a:spcPct val="90000"/>
              </a:lnSpc>
              <a:buNone/>
              <a:defRPr/>
            </a:pPr>
            <a:endParaRPr lang="tr-TR" sz="2400" dirty="0" smtClean="0">
              <a:latin typeface="+mj-lt"/>
              <a:cs typeface="Arial" pitchFamily="34" charset="0"/>
            </a:endParaRPr>
          </a:p>
          <a:p>
            <a:pPr>
              <a:lnSpc>
                <a:spcPct val="90000"/>
              </a:lnSpc>
              <a:buNone/>
              <a:defRPr/>
            </a:pPr>
            <a:r>
              <a:rPr lang="tr-TR" sz="2400" dirty="0" err="1" smtClean="0">
                <a:latin typeface="+mj-lt"/>
                <a:cs typeface="Arial" pitchFamily="34" charset="0"/>
              </a:rPr>
              <a:t>Pharmacokinetics</a:t>
            </a:r>
            <a:endParaRPr lang="tr-TR" sz="2400" dirty="0" smtClean="0">
              <a:latin typeface="+mj-lt"/>
              <a:cs typeface="Arial" pitchFamily="34" charset="0"/>
            </a:endParaRPr>
          </a:p>
          <a:p>
            <a:pPr>
              <a:lnSpc>
                <a:spcPct val="90000"/>
              </a:lnSpc>
              <a:buNone/>
              <a:defRPr/>
            </a:pPr>
            <a:r>
              <a:rPr lang="tr-TR" sz="2400" dirty="0" err="1" smtClean="0">
                <a:latin typeface="+mj-lt"/>
                <a:cs typeface="Arial" pitchFamily="34" charset="0"/>
              </a:rPr>
              <a:t>Pharmacodynamics</a:t>
            </a:r>
            <a:endParaRPr lang="tr-TR" sz="2400" dirty="0" smtClean="0">
              <a:latin typeface="+mj-lt"/>
              <a:cs typeface="Arial" pitchFamily="34" charset="0"/>
            </a:endParaRPr>
          </a:p>
          <a:p>
            <a:pPr>
              <a:lnSpc>
                <a:spcPct val="90000"/>
              </a:lnSpc>
              <a:buNone/>
              <a:defRPr/>
            </a:pPr>
            <a:r>
              <a:rPr lang="tr-TR" sz="2400" dirty="0" err="1" smtClean="0">
                <a:latin typeface="+mj-lt"/>
                <a:cs typeface="Arial" pitchFamily="34" charset="0"/>
              </a:rPr>
              <a:t>Chemotherapy</a:t>
            </a:r>
            <a:endParaRPr lang="tr-TR" sz="2400" dirty="0" smtClean="0">
              <a:latin typeface="+mj-lt"/>
              <a:cs typeface="Arial" pitchFamily="34" charset="0"/>
            </a:endParaRPr>
          </a:p>
          <a:p>
            <a:pPr>
              <a:lnSpc>
                <a:spcPct val="90000"/>
              </a:lnSpc>
              <a:buNone/>
              <a:defRPr/>
            </a:pPr>
            <a:r>
              <a:rPr lang="tr-TR" sz="2400" dirty="0" err="1" smtClean="0">
                <a:latin typeface="+mj-lt"/>
                <a:cs typeface="Arial" pitchFamily="34" charset="0"/>
              </a:rPr>
              <a:t>Toxicology</a:t>
            </a:r>
            <a:endParaRPr lang="tr-TR" sz="2400" dirty="0" smtClean="0">
              <a:latin typeface="+mj-lt"/>
              <a:cs typeface="Arial" pitchFamily="34" charset="0"/>
            </a:endParaRP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Pharmacoepidemiology</a:t>
            </a:r>
            <a:endParaRPr lang="tr-TR" dirty="0"/>
          </a:p>
        </p:txBody>
      </p:sp>
      <p:sp>
        <p:nvSpPr>
          <p:cNvPr id="3" name="2 İçerik Yer Tutucusu"/>
          <p:cNvSpPr>
            <a:spLocks noGrp="1"/>
          </p:cNvSpPr>
          <p:nvPr>
            <p:ph idx="1"/>
          </p:nvPr>
        </p:nvSpPr>
        <p:spPr/>
        <p:txBody>
          <a:bodyPr/>
          <a:lstStyle/>
          <a:p>
            <a:pPr>
              <a:buNone/>
            </a:pPr>
            <a:r>
              <a:rPr lang="tr-TR" dirty="0" smtClean="0">
                <a:latin typeface="+mj-lt"/>
                <a:cs typeface="Arial" pitchFamily="34" charset="0"/>
              </a:rPr>
              <a:t>The </a:t>
            </a:r>
            <a:r>
              <a:rPr lang="tr-TR" dirty="0" err="1" smtClean="0">
                <a:latin typeface="+mj-lt"/>
                <a:cs typeface="Arial" pitchFamily="34" charset="0"/>
              </a:rPr>
              <a:t>effects</a:t>
            </a:r>
            <a:r>
              <a:rPr lang="tr-TR" dirty="0" smtClean="0">
                <a:latin typeface="+mj-lt"/>
                <a:cs typeface="Arial" pitchFamily="34" charset="0"/>
              </a:rPr>
              <a:t> of </a:t>
            </a:r>
            <a:r>
              <a:rPr lang="tr-TR" dirty="0" err="1" smtClean="0">
                <a:latin typeface="+mj-lt"/>
                <a:cs typeface="Arial" pitchFamily="34" charset="0"/>
              </a:rPr>
              <a:t>drugs</a:t>
            </a:r>
            <a:r>
              <a:rPr lang="tr-TR" dirty="0" smtClean="0">
                <a:latin typeface="+mj-lt"/>
                <a:cs typeface="Arial" pitchFamily="34" charset="0"/>
              </a:rPr>
              <a:t> on </a:t>
            </a:r>
            <a:r>
              <a:rPr lang="tr-TR" dirty="0" err="1" smtClean="0">
                <a:latin typeface="+mj-lt"/>
                <a:cs typeface="Arial" pitchFamily="34" charset="0"/>
              </a:rPr>
              <a:t>populations</a:t>
            </a:r>
            <a:endParaRPr lang="tr-TR" dirty="0">
              <a:latin typeface="+mj-lt"/>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Pharmacogenomics</a:t>
            </a:r>
            <a:endParaRPr lang="tr-TR" dirty="0"/>
          </a:p>
        </p:txBody>
      </p:sp>
      <p:sp>
        <p:nvSpPr>
          <p:cNvPr id="3" name="2 İçerik Yer Tutucusu"/>
          <p:cNvSpPr>
            <a:spLocks noGrp="1"/>
          </p:cNvSpPr>
          <p:nvPr>
            <p:ph idx="1"/>
          </p:nvPr>
        </p:nvSpPr>
        <p:spPr/>
        <p:txBody>
          <a:bodyPr/>
          <a:lstStyle/>
          <a:p>
            <a:pPr>
              <a:buNone/>
            </a:pPr>
            <a:r>
              <a:rPr lang="tr-TR" dirty="0" smtClean="0">
                <a:latin typeface="+mj-lt"/>
                <a:cs typeface="Arial" pitchFamily="34" charset="0"/>
              </a:rPr>
              <a:t>  The </a:t>
            </a:r>
            <a:r>
              <a:rPr lang="tr-TR" dirty="0" err="1" smtClean="0">
                <a:latin typeface="+mj-lt"/>
                <a:cs typeface="Arial" pitchFamily="34" charset="0"/>
              </a:rPr>
              <a:t>relation</a:t>
            </a:r>
            <a:r>
              <a:rPr lang="tr-TR" dirty="0" smtClean="0">
                <a:latin typeface="+mj-lt"/>
                <a:cs typeface="Arial" pitchFamily="34" charset="0"/>
              </a:rPr>
              <a:t> of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individual’s</a:t>
            </a:r>
            <a:r>
              <a:rPr lang="tr-TR" dirty="0" smtClean="0">
                <a:latin typeface="+mj-lt"/>
                <a:cs typeface="Arial" pitchFamily="34" charset="0"/>
              </a:rPr>
              <a:t> </a:t>
            </a:r>
            <a:r>
              <a:rPr lang="tr-TR" dirty="0" err="1" smtClean="0">
                <a:latin typeface="+mj-lt"/>
                <a:cs typeface="Arial" pitchFamily="34" charset="0"/>
              </a:rPr>
              <a:t>genetic</a:t>
            </a:r>
            <a:r>
              <a:rPr lang="tr-TR" dirty="0" smtClean="0">
                <a:latin typeface="+mj-lt"/>
                <a:cs typeface="Arial" pitchFamily="34" charset="0"/>
              </a:rPr>
              <a:t> </a:t>
            </a:r>
            <a:r>
              <a:rPr lang="tr-TR" dirty="0" err="1" smtClean="0">
                <a:latin typeface="+mj-lt"/>
                <a:cs typeface="Arial" pitchFamily="34" charset="0"/>
              </a:rPr>
              <a:t>makeup</a:t>
            </a:r>
            <a:r>
              <a:rPr lang="tr-TR" dirty="0" smtClean="0">
                <a:latin typeface="+mj-lt"/>
                <a:cs typeface="Arial" pitchFamily="34" charset="0"/>
              </a:rPr>
              <a:t>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response</a:t>
            </a:r>
            <a:r>
              <a:rPr lang="tr-TR" dirty="0" smtClean="0">
                <a:latin typeface="+mj-lt"/>
                <a:cs typeface="Arial" pitchFamily="34" charset="0"/>
              </a:rPr>
              <a:t> of </a:t>
            </a:r>
            <a:r>
              <a:rPr lang="tr-TR" dirty="0" err="1" smtClean="0">
                <a:latin typeface="+mj-lt"/>
                <a:cs typeface="Arial" pitchFamily="34" charset="0"/>
              </a:rPr>
              <a:t>spesific</a:t>
            </a:r>
            <a:r>
              <a:rPr lang="tr-TR" dirty="0" smtClean="0">
                <a:latin typeface="+mj-lt"/>
                <a:cs typeface="Arial" pitchFamily="34" charset="0"/>
              </a:rPr>
              <a:t> </a:t>
            </a:r>
            <a:r>
              <a:rPr lang="tr-TR" dirty="0" err="1" smtClean="0">
                <a:latin typeface="+mj-lt"/>
                <a:cs typeface="Arial" pitchFamily="34" charset="0"/>
              </a:rPr>
              <a:t>drugs</a:t>
            </a:r>
            <a:endParaRPr lang="tr-TR" dirty="0">
              <a:latin typeface="+mj-lt"/>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Pharmacoeconomics</a:t>
            </a:r>
            <a:endParaRPr lang="tr-TR" dirty="0"/>
          </a:p>
        </p:txBody>
      </p:sp>
      <p:sp>
        <p:nvSpPr>
          <p:cNvPr id="3" name="2 İçerik Yer Tutucusu"/>
          <p:cNvSpPr>
            <a:spLocks noGrp="1"/>
          </p:cNvSpPr>
          <p:nvPr>
            <p:ph idx="1"/>
          </p:nvPr>
        </p:nvSpPr>
        <p:spPr/>
        <p:txBody>
          <a:bodyPr/>
          <a:lstStyle/>
          <a:p>
            <a:pPr>
              <a:buNone/>
            </a:pPr>
            <a:r>
              <a:rPr lang="tr-TR" dirty="0" err="1" smtClean="0">
                <a:latin typeface="+mj-lt"/>
              </a:rPr>
              <a:t>Cost</a:t>
            </a:r>
            <a:r>
              <a:rPr lang="tr-TR" dirty="0" smtClean="0">
                <a:latin typeface="+mj-lt"/>
              </a:rPr>
              <a:t> </a:t>
            </a:r>
            <a:r>
              <a:rPr lang="tr-TR" dirty="0" err="1" smtClean="0">
                <a:latin typeface="+mj-lt"/>
              </a:rPr>
              <a:t>effectiveness</a:t>
            </a:r>
            <a:r>
              <a:rPr lang="tr-TR" dirty="0" smtClean="0">
                <a:latin typeface="+mj-lt"/>
              </a:rPr>
              <a:t> of </a:t>
            </a:r>
            <a:r>
              <a:rPr lang="tr-TR" dirty="0" err="1" smtClean="0">
                <a:latin typeface="+mj-lt"/>
              </a:rPr>
              <a:t>drug</a:t>
            </a:r>
            <a:r>
              <a:rPr lang="tr-TR" dirty="0" smtClean="0">
                <a:latin typeface="+mj-lt"/>
              </a:rPr>
              <a:t> </a:t>
            </a:r>
            <a:r>
              <a:rPr lang="tr-TR" dirty="0" err="1" smtClean="0">
                <a:latin typeface="+mj-lt"/>
              </a:rPr>
              <a:t>treatment</a:t>
            </a:r>
            <a:endParaRPr lang="tr-TR" dirty="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Chemotherapy</a:t>
            </a:r>
            <a:endParaRPr lang="tr-TR" dirty="0"/>
          </a:p>
        </p:txBody>
      </p:sp>
      <p:sp>
        <p:nvSpPr>
          <p:cNvPr id="3" name="2 İçerik Yer Tutucusu"/>
          <p:cNvSpPr>
            <a:spLocks noGrp="1"/>
          </p:cNvSpPr>
          <p:nvPr>
            <p:ph idx="1"/>
          </p:nvPr>
        </p:nvSpPr>
        <p:spPr/>
        <p:txBody>
          <a:bodyPr/>
          <a:lstStyle/>
          <a:p>
            <a:pPr>
              <a:buNone/>
            </a:pPr>
            <a:r>
              <a:rPr lang="tr-TR" dirty="0" smtClean="0">
                <a:latin typeface="+mj-lt"/>
              </a:rPr>
              <a:t>   The </a:t>
            </a:r>
            <a:r>
              <a:rPr lang="tr-TR" dirty="0" err="1" smtClean="0">
                <a:latin typeface="+mj-lt"/>
              </a:rPr>
              <a:t>effects</a:t>
            </a:r>
            <a:r>
              <a:rPr lang="tr-TR" dirty="0" smtClean="0">
                <a:latin typeface="+mj-lt"/>
              </a:rPr>
              <a:t> of </a:t>
            </a:r>
            <a:r>
              <a:rPr lang="tr-TR" dirty="0" err="1" smtClean="0">
                <a:latin typeface="+mj-lt"/>
              </a:rPr>
              <a:t>the</a:t>
            </a:r>
            <a:r>
              <a:rPr lang="tr-TR" dirty="0" smtClean="0">
                <a:latin typeface="+mj-lt"/>
              </a:rPr>
              <a:t> </a:t>
            </a:r>
            <a:r>
              <a:rPr lang="tr-TR" dirty="0" err="1" smtClean="0">
                <a:latin typeface="+mj-lt"/>
              </a:rPr>
              <a:t>drugs</a:t>
            </a:r>
            <a:r>
              <a:rPr lang="tr-TR" dirty="0" smtClean="0">
                <a:latin typeface="+mj-lt"/>
              </a:rPr>
              <a:t> </a:t>
            </a:r>
            <a:r>
              <a:rPr lang="tr-TR" dirty="0" err="1" smtClean="0">
                <a:latin typeface="+mj-lt"/>
              </a:rPr>
              <a:t>upon</a:t>
            </a:r>
            <a:r>
              <a:rPr lang="tr-TR" dirty="0" smtClean="0">
                <a:latin typeface="+mj-lt"/>
              </a:rPr>
              <a:t> </a:t>
            </a:r>
            <a:r>
              <a:rPr lang="tr-TR" dirty="0" err="1" smtClean="0">
                <a:latin typeface="+mj-lt"/>
              </a:rPr>
              <a:t>microorganisms</a:t>
            </a:r>
            <a:r>
              <a:rPr lang="tr-TR" dirty="0" smtClean="0">
                <a:latin typeface="+mj-lt"/>
              </a:rPr>
              <a:t> and </a:t>
            </a:r>
            <a:r>
              <a:rPr lang="tr-TR" dirty="0" err="1" smtClean="0">
                <a:latin typeface="+mj-lt"/>
              </a:rPr>
              <a:t>parasites</a:t>
            </a:r>
            <a:r>
              <a:rPr lang="tr-TR" dirty="0" smtClean="0">
                <a:latin typeface="+mj-lt"/>
              </a:rPr>
              <a:t>, </a:t>
            </a:r>
            <a:r>
              <a:rPr lang="tr-TR" dirty="0" err="1" smtClean="0">
                <a:latin typeface="+mj-lt"/>
              </a:rPr>
              <a:t>living</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multiplying</a:t>
            </a:r>
            <a:r>
              <a:rPr lang="tr-TR" dirty="0" smtClean="0">
                <a:latin typeface="+mj-lt"/>
              </a:rPr>
              <a:t> in a </a:t>
            </a:r>
            <a:r>
              <a:rPr lang="tr-TR" dirty="0" err="1" smtClean="0">
                <a:latin typeface="+mj-lt"/>
              </a:rPr>
              <a:t>living</a:t>
            </a:r>
            <a:r>
              <a:rPr lang="tr-TR" dirty="0" smtClean="0">
                <a:latin typeface="+mj-lt"/>
              </a:rPr>
              <a:t> </a:t>
            </a:r>
            <a:r>
              <a:rPr lang="tr-TR" dirty="0" err="1" smtClean="0">
                <a:latin typeface="+mj-lt"/>
              </a:rPr>
              <a:t>organism</a:t>
            </a:r>
            <a:endParaRPr lang="tr-TR" dirty="0">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Toxicology</a:t>
            </a:r>
            <a:endParaRPr lang="tr-TR" dirty="0"/>
          </a:p>
        </p:txBody>
      </p:sp>
      <p:sp>
        <p:nvSpPr>
          <p:cNvPr id="3" name="2 İçerik Yer Tutucusu"/>
          <p:cNvSpPr>
            <a:spLocks noGrp="1"/>
          </p:cNvSpPr>
          <p:nvPr>
            <p:ph idx="1"/>
          </p:nvPr>
        </p:nvSpPr>
        <p:spPr/>
        <p:txBody>
          <a:bodyPr/>
          <a:lstStyle/>
          <a:p>
            <a:r>
              <a:rPr lang="tr-TR" dirty="0" err="1" smtClean="0">
                <a:latin typeface="+mj-lt"/>
              </a:rPr>
              <a:t>Undesirable</a:t>
            </a:r>
            <a:r>
              <a:rPr lang="tr-TR" dirty="0" smtClean="0">
                <a:latin typeface="+mj-lt"/>
              </a:rPr>
              <a:t> </a:t>
            </a:r>
            <a:r>
              <a:rPr lang="tr-TR" dirty="0" err="1" smtClean="0">
                <a:latin typeface="+mj-lt"/>
              </a:rPr>
              <a:t>effects</a:t>
            </a:r>
            <a:r>
              <a:rPr lang="tr-TR" dirty="0" smtClean="0">
                <a:latin typeface="+mj-lt"/>
              </a:rPr>
              <a:t> of </a:t>
            </a:r>
            <a:r>
              <a:rPr lang="tr-TR" dirty="0" err="1" smtClean="0">
                <a:latin typeface="+mj-lt"/>
              </a:rPr>
              <a:t>the</a:t>
            </a:r>
            <a:r>
              <a:rPr lang="tr-TR" dirty="0" smtClean="0">
                <a:latin typeface="+mj-lt"/>
              </a:rPr>
              <a:t> </a:t>
            </a:r>
            <a:r>
              <a:rPr lang="tr-TR" dirty="0" err="1" smtClean="0">
                <a:latin typeface="+mj-lt"/>
              </a:rPr>
              <a:t>chemicals</a:t>
            </a:r>
            <a:r>
              <a:rPr lang="tr-TR" dirty="0" smtClean="0">
                <a:latin typeface="+mj-lt"/>
              </a:rPr>
              <a:t> on </a:t>
            </a:r>
            <a:r>
              <a:rPr lang="tr-TR" dirty="0" err="1" smtClean="0">
                <a:latin typeface="+mj-lt"/>
              </a:rPr>
              <a:t>living</a:t>
            </a:r>
            <a:r>
              <a:rPr lang="tr-TR" dirty="0" smtClean="0">
                <a:latin typeface="+mj-lt"/>
              </a:rPr>
              <a:t> </a:t>
            </a:r>
            <a:r>
              <a:rPr lang="tr-TR" dirty="0" err="1" smtClean="0">
                <a:latin typeface="+mj-lt"/>
              </a:rPr>
              <a:t>systems</a:t>
            </a:r>
            <a:endParaRPr lang="tr-TR" dirty="0" smtClean="0">
              <a:latin typeface="+mj-lt"/>
            </a:endParaRPr>
          </a:p>
          <a:p>
            <a:r>
              <a:rPr lang="tr-TR" dirty="0" err="1" smtClean="0">
                <a:latin typeface="+mj-lt"/>
              </a:rPr>
              <a:t>Poisons</a:t>
            </a:r>
            <a:r>
              <a:rPr lang="tr-TR" dirty="0" smtClean="0">
                <a:latin typeface="+mj-lt"/>
              </a:rPr>
              <a:t>, </a:t>
            </a:r>
            <a:r>
              <a:rPr lang="tr-TR" dirty="0" err="1" smtClean="0">
                <a:latin typeface="+mj-lt"/>
              </a:rPr>
              <a:t>detection</a:t>
            </a:r>
            <a:r>
              <a:rPr lang="tr-TR" dirty="0" smtClean="0">
                <a:latin typeface="+mj-lt"/>
              </a:rPr>
              <a:t>-</a:t>
            </a:r>
            <a:r>
              <a:rPr lang="tr-TR" dirty="0" err="1" smtClean="0">
                <a:latin typeface="+mj-lt"/>
              </a:rPr>
              <a:t>measurement</a:t>
            </a:r>
            <a:r>
              <a:rPr lang="tr-TR" dirty="0" smtClean="0">
                <a:latin typeface="+mj-lt"/>
              </a:rPr>
              <a:t>-</a:t>
            </a:r>
            <a:r>
              <a:rPr lang="tr-TR" dirty="0" err="1" smtClean="0">
                <a:latin typeface="+mj-lt"/>
              </a:rPr>
              <a:t>treatment</a:t>
            </a:r>
            <a:endParaRPr lang="tr-TR" dirty="0">
              <a:latin typeface="+mj-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785794"/>
            <a:ext cx="7817522" cy="5667542"/>
          </a:xfrm>
        </p:spPr>
        <p:txBody>
          <a:bodyPr>
            <a:noAutofit/>
          </a:bodyPr>
          <a:lstStyle/>
          <a:p>
            <a:pPr>
              <a:buNone/>
              <a:defRPr/>
            </a:pPr>
            <a:r>
              <a:rPr lang="tr-TR" sz="4000" dirty="0" smtClean="0">
                <a:solidFill>
                  <a:schemeClr val="tx2">
                    <a:lumMod val="75000"/>
                  </a:schemeClr>
                </a:solidFill>
                <a:latin typeface="+mj-lt"/>
                <a:cs typeface="Arial" pitchFamily="34" charset="0"/>
              </a:rPr>
              <a:t>WHO </a:t>
            </a:r>
            <a:r>
              <a:rPr lang="tr-TR" sz="4000" dirty="0" err="1" smtClean="0">
                <a:solidFill>
                  <a:schemeClr val="tx2">
                    <a:lumMod val="75000"/>
                  </a:schemeClr>
                </a:solidFill>
                <a:latin typeface="+mj-lt"/>
                <a:cs typeface="Arial" pitchFamily="34" charset="0"/>
              </a:rPr>
              <a:t>defines</a:t>
            </a:r>
            <a:r>
              <a:rPr lang="tr-TR" sz="4000" dirty="0" smtClean="0">
                <a:solidFill>
                  <a:schemeClr val="tx2">
                    <a:lumMod val="75000"/>
                  </a:schemeClr>
                </a:solidFill>
                <a:latin typeface="+mj-lt"/>
                <a:cs typeface="Arial" pitchFamily="34" charset="0"/>
              </a:rPr>
              <a:t>,</a:t>
            </a:r>
          </a:p>
          <a:p>
            <a:pPr>
              <a:buNone/>
              <a:defRPr/>
            </a:pPr>
            <a:endParaRPr lang="tr-TR" sz="4000" dirty="0" smtClean="0">
              <a:solidFill>
                <a:schemeClr val="tx2">
                  <a:lumMod val="75000"/>
                </a:schemeClr>
              </a:solidFill>
              <a:latin typeface="+mj-lt"/>
              <a:cs typeface="Arial" pitchFamily="34" charset="0"/>
            </a:endParaRPr>
          </a:p>
          <a:p>
            <a:pPr>
              <a:buNone/>
              <a:defRPr/>
            </a:pPr>
            <a:r>
              <a:rPr lang="tr-TR" sz="4000" dirty="0" smtClean="0">
                <a:solidFill>
                  <a:srgbClr val="00B050"/>
                </a:solidFill>
                <a:latin typeface="+mj-lt"/>
                <a:cs typeface="Arial" pitchFamily="34" charset="0"/>
              </a:rPr>
              <a:t>DRUG: </a:t>
            </a:r>
            <a:r>
              <a:rPr lang="tr-TR" sz="4000" dirty="0" err="1" smtClean="0">
                <a:solidFill>
                  <a:schemeClr val="tx2">
                    <a:lumMod val="75000"/>
                  </a:schemeClr>
                </a:solidFill>
                <a:latin typeface="+mj-lt"/>
                <a:cs typeface="Arial" pitchFamily="34" charset="0"/>
              </a:rPr>
              <a:t>any</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substance</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or</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product</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which</a:t>
            </a:r>
            <a:r>
              <a:rPr lang="tr-TR" sz="4000" dirty="0" smtClean="0">
                <a:solidFill>
                  <a:schemeClr val="tx2">
                    <a:lumMod val="75000"/>
                  </a:schemeClr>
                </a:solidFill>
                <a:latin typeface="+mj-lt"/>
                <a:cs typeface="Arial" pitchFamily="34" charset="0"/>
              </a:rPr>
              <a:t> is </a:t>
            </a:r>
            <a:r>
              <a:rPr lang="tr-TR" sz="4000" dirty="0" err="1" smtClean="0">
                <a:solidFill>
                  <a:schemeClr val="tx2">
                    <a:lumMod val="75000"/>
                  </a:schemeClr>
                </a:solidFill>
                <a:latin typeface="+mj-lt"/>
                <a:cs typeface="Arial" pitchFamily="34" charset="0"/>
              </a:rPr>
              <a:t>used</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or</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intended</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to</a:t>
            </a:r>
            <a:r>
              <a:rPr lang="tr-TR" sz="4000" dirty="0" smtClean="0">
                <a:solidFill>
                  <a:schemeClr val="tx2">
                    <a:lumMod val="75000"/>
                  </a:schemeClr>
                </a:solidFill>
                <a:latin typeface="+mj-lt"/>
                <a:cs typeface="Arial" pitchFamily="34" charset="0"/>
              </a:rPr>
              <a:t> be </a:t>
            </a:r>
            <a:r>
              <a:rPr lang="tr-TR" sz="4000" dirty="0" err="1" smtClean="0">
                <a:solidFill>
                  <a:schemeClr val="tx2">
                    <a:lumMod val="75000"/>
                  </a:schemeClr>
                </a:solidFill>
                <a:latin typeface="+mj-lt"/>
                <a:cs typeface="Arial" pitchFamily="34" charset="0"/>
              </a:rPr>
              <a:t>used</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to</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modify</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or</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explore</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physiological</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systems</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or</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pathological</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states</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for</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the</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benefit</a:t>
            </a:r>
            <a:r>
              <a:rPr lang="tr-TR" sz="4000" dirty="0" smtClean="0">
                <a:solidFill>
                  <a:schemeClr val="tx2">
                    <a:lumMod val="75000"/>
                  </a:schemeClr>
                </a:solidFill>
                <a:latin typeface="+mj-lt"/>
                <a:cs typeface="Arial" pitchFamily="34" charset="0"/>
              </a:rPr>
              <a:t> of </a:t>
            </a:r>
            <a:r>
              <a:rPr lang="tr-TR" sz="4000" dirty="0" err="1" smtClean="0">
                <a:solidFill>
                  <a:schemeClr val="tx2">
                    <a:lumMod val="75000"/>
                  </a:schemeClr>
                </a:solidFill>
                <a:latin typeface="+mj-lt"/>
                <a:cs typeface="Arial" pitchFamily="34" charset="0"/>
              </a:rPr>
              <a:t>the</a:t>
            </a:r>
            <a:r>
              <a:rPr lang="tr-TR" sz="4000" dirty="0" smtClean="0">
                <a:solidFill>
                  <a:schemeClr val="tx2">
                    <a:lumMod val="75000"/>
                  </a:schemeClr>
                </a:solidFill>
                <a:latin typeface="+mj-lt"/>
                <a:cs typeface="Arial" pitchFamily="34" charset="0"/>
              </a:rPr>
              <a:t> </a:t>
            </a:r>
            <a:r>
              <a:rPr lang="tr-TR" sz="4000" dirty="0" err="1" smtClean="0">
                <a:solidFill>
                  <a:schemeClr val="tx2">
                    <a:lumMod val="75000"/>
                  </a:schemeClr>
                </a:solidFill>
                <a:latin typeface="+mj-lt"/>
                <a:cs typeface="Arial" pitchFamily="34" charset="0"/>
              </a:rPr>
              <a:t>recipient</a:t>
            </a:r>
            <a:endParaRPr lang="tr-TR" sz="4000" dirty="0" smtClean="0">
              <a:latin typeface="+mj-lt"/>
              <a:cs typeface="Arial" pitchFamily="34" charset="0"/>
            </a:endParaRPr>
          </a:p>
          <a:p>
            <a:endParaRPr lang="tr-TR" sz="4000" dirty="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24744"/>
            <a:ext cx="8229600" cy="1066800"/>
          </a:xfrm>
        </p:spPr>
        <p:txBody>
          <a:bodyPr/>
          <a:lstStyle/>
          <a:p>
            <a:r>
              <a:rPr lang="tr-TR" dirty="0" err="1" smtClean="0"/>
              <a:t>Drug</a:t>
            </a:r>
            <a:endParaRPr lang="tr-TR" dirty="0"/>
          </a:p>
        </p:txBody>
      </p:sp>
      <p:sp>
        <p:nvSpPr>
          <p:cNvPr id="3" name="2 İçerik Yer Tutucusu"/>
          <p:cNvSpPr>
            <a:spLocks noGrp="1"/>
          </p:cNvSpPr>
          <p:nvPr>
            <p:ph idx="1"/>
          </p:nvPr>
        </p:nvSpPr>
        <p:spPr>
          <a:xfrm>
            <a:off x="395536" y="1844824"/>
            <a:ext cx="8229600" cy="4525963"/>
          </a:xfrm>
        </p:spPr>
        <p:txBody>
          <a:bodyPr/>
          <a:lstStyle/>
          <a:p>
            <a:r>
              <a:rPr lang="tr-TR" dirty="0" err="1" smtClean="0">
                <a:latin typeface="+mj-lt"/>
              </a:rPr>
              <a:t>Any</a:t>
            </a:r>
            <a:r>
              <a:rPr lang="tr-TR" dirty="0" smtClean="0">
                <a:latin typeface="+mj-lt"/>
              </a:rPr>
              <a:t> </a:t>
            </a:r>
            <a:r>
              <a:rPr lang="tr-TR" dirty="0" err="1" smtClean="0">
                <a:latin typeface="+mj-lt"/>
              </a:rPr>
              <a:t>substance</a:t>
            </a:r>
            <a:r>
              <a:rPr lang="tr-TR" dirty="0" smtClean="0">
                <a:latin typeface="+mj-lt"/>
              </a:rPr>
              <a:t> </a:t>
            </a:r>
            <a:r>
              <a:rPr lang="tr-TR" dirty="0" err="1" smtClean="0">
                <a:latin typeface="+mj-lt"/>
              </a:rPr>
              <a:t>that</a:t>
            </a:r>
            <a:r>
              <a:rPr lang="tr-TR" dirty="0" smtClean="0">
                <a:latin typeface="+mj-lt"/>
              </a:rPr>
              <a:t> </a:t>
            </a:r>
            <a:r>
              <a:rPr lang="tr-TR" dirty="0" err="1" smtClean="0">
                <a:latin typeface="+mj-lt"/>
              </a:rPr>
              <a:t>brings</a:t>
            </a:r>
            <a:r>
              <a:rPr lang="tr-TR" dirty="0" smtClean="0">
                <a:latin typeface="+mj-lt"/>
              </a:rPr>
              <a:t> </a:t>
            </a:r>
            <a:r>
              <a:rPr lang="tr-TR" dirty="0" err="1" smtClean="0">
                <a:latin typeface="+mj-lt"/>
              </a:rPr>
              <a:t>about</a:t>
            </a:r>
            <a:r>
              <a:rPr lang="tr-TR" dirty="0" smtClean="0">
                <a:latin typeface="+mj-lt"/>
              </a:rPr>
              <a:t> a </a:t>
            </a:r>
            <a:r>
              <a:rPr lang="tr-TR" dirty="0" err="1" smtClean="0">
                <a:latin typeface="+mj-lt"/>
              </a:rPr>
              <a:t>change</a:t>
            </a:r>
            <a:r>
              <a:rPr lang="tr-TR" dirty="0" smtClean="0">
                <a:latin typeface="+mj-lt"/>
              </a:rPr>
              <a:t> in </a:t>
            </a:r>
            <a:r>
              <a:rPr lang="tr-TR" dirty="0" err="1" smtClean="0">
                <a:latin typeface="+mj-lt"/>
              </a:rPr>
              <a:t>biological</a:t>
            </a:r>
            <a:r>
              <a:rPr lang="tr-TR" dirty="0" smtClean="0">
                <a:latin typeface="+mj-lt"/>
              </a:rPr>
              <a:t> </a:t>
            </a:r>
            <a:r>
              <a:rPr lang="tr-TR" dirty="0" err="1" smtClean="0">
                <a:latin typeface="+mj-lt"/>
              </a:rPr>
              <a:t>function</a:t>
            </a:r>
            <a:r>
              <a:rPr lang="tr-TR" dirty="0" smtClean="0">
                <a:latin typeface="+mj-lt"/>
              </a:rPr>
              <a:t> </a:t>
            </a:r>
            <a:r>
              <a:rPr lang="tr-TR" dirty="0" err="1" smtClean="0">
                <a:latin typeface="+mj-lt"/>
              </a:rPr>
              <a:t>through</a:t>
            </a:r>
            <a:r>
              <a:rPr lang="tr-TR" dirty="0" smtClean="0">
                <a:latin typeface="+mj-lt"/>
              </a:rPr>
              <a:t> </a:t>
            </a:r>
            <a:r>
              <a:rPr lang="tr-TR" dirty="0" err="1" smtClean="0">
                <a:latin typeface="+mj-lt"/>
              </a:rPr>
              <a:t>its</a:t>
            </a:r>
            <a:r>
              <a:rPr lang="tr-TR" dirty="0" smtClean="0">
                <a:latin typeface="+mj-lt"/>
              </a:rPr>
              <a:t> </a:t>
            </a:r>
            <a:r>
              <a:rPr lang="tr-TR" dirty="0" err="1" smtClean="0">
                <a:latin typeface="+mj-lt"/>
              </a:rPr>
              <a:t>chemical</a:t>
            </a:r>
            <a:r>
              <a:rPr lang="tr-TR" dirty="0" smtClean="0">
                <a:latin typeface="+mj-lt"/>
              </a:rPr>
              <a:t> </a:t>
            </a:r>
            <a:r>
              <a:rPr lang="tr-TR" dirty="0" err="1" smtClean="0">
                <a:latin typeface="+mj-lt"/>
              </a:rPr>
              <a:t>actions</a:t>
            </a:r>
            <a:endParaRPr lang="tr-TR"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tx2">
                    <a:lumMod val="75000"/>
                  </a:schemeClr>
                </a:solidFill>
                <a:latin typeface="Arial" pitchFamily="34" charset="0"/>
                <a:cs typeface="Arial" pitchFamily="34" charset="0"/>
              </a:rPr>
              <a:t>SCOPES</a:t>
            </a:r>
            <a:br>
              <a:rPr lang="tr-TR" dirty="0" smtClean="0">
                <a:solidFill>
                  <a:schemeClr val="tx2">
                    <a:lumMod val="75000"/>
                  </a:schemeClr>
                </a:solidFill>
                <a:latin typeface="Arial" pitchFamily="34" charset="0"/>
                <a:cs typeface="Arial" pitchFamily="34" charset="0"/>
              </a:rPr>
            </a:br>
            <a:endParaRPr lang="tr-TR" dirty="0">
              <a:solidFill>
                <a:schemeClr val="tx2">
                  <a:lumMod val="75000"/>
                </a:schemeClr>
              </a:solidFill>
            </a:endParaRPr>
          </a:p>
        </p:txBody>
      </p:sp>
      <p:sp>
        <p:nvSpPr>
          <p:cNvPr id="3" name="2 İçerik Yer Tutucusu"/>
          <p:cNvSpPr>
            <a:spLocks noGrp="1"/>
          </p:cNvSpPr>
          <p:nvPr>
            <p:ph idx="1"/>
          </p:nvPr>
        </p:nvSpPr>
        <p:spPr>
          <a:xfrm>
            <a:off x="467544" y="1916832"/>
            <a:ext cx="8229600" cy="4325112"/>
          </a:xfrm>
        </p:spPr>
        <p:txBody>
          <a:bodyPr>
            <a:normAutofit fontScale="55000" lnSpcReduction="20000"/>
          </a:bodyPr>
          <a:lstStyle/>
          <a:p>
            <a:pPr>
              <a:buNone/>
            </a:pPr>
            <a:r>
              <a:rPr lang="tr-TR" dirty="0" smtClean="0">
                <a:latin typeface="Arial" pitchFamily="34" charset="0"/>
                <a:cs typeface="Arial" pitchFamily="34" charset="0"/>
              </a:rPr>
              <a:t>1</a:t>
            </a:r>
            <a:r>
              <a:rPr lang="tr-TR" dirty="0" smtClean="0">
                <a:latin typeface="+mj-lt"/>
                <a:cs typeface="Arial" pitchFamily="34" charset="0"/>
              </a:rPr>
              <a:t>.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describe</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drug</a:t>
            </a:r>
            <a:r>
              <a:rPr lang="tr-TR" dirty="0" smtClean="0">
                <a:latin typeface="+mj-lt"/>
                <a:cs typeface="Arial" pitchFamily="34" charset="0"/>
              </a:rPr>
              <a:t> and </a:t>
            </a:r>
            <a:r>
              <a:rPr lang="tr-TR" dirty="0" err="1" smtClean="0">
                <a:latin typeface="+mj-lt"/>
                <a:cs typeface="Arial" pitchFamily="34" charset="0"/>
              </a:rPr>
              <a:t>its</a:t>
            </a:r>
            <a:r>
              <a:rPr lang="tr-TR" dirty="0" smtClean="0">
                <a:latin typeface="+mj-lt"/>
                <a:cs typeface="Arial" pitchFamily="34" charset="0"/>
              </a:rPr>
              <a:t> </a:t>
            </a:r>
            <a:r>
              <a:rPr lang="tr-TR" dirty="0" err="1" smtClean="0">
                <a:latin typeface="+mj-lt"/>
                <a:cs typeface="Arial" pitchFamily="34" charset="0"/>
              </a:rPr>
              <a:t>characteristics</a:t>
            </a:r>
            <a:endParaRPr lang="tr-TR" dirty="0" smtClean="0">
              <a:latin typeface="+mj-lt"/>
              <a:cs typeface="Arial" pitchFamily="34" charset="0"/>
            </a:endParaRPr>
          </a:p>
          <a:p>
            <a:pPr>
              <a:buNone/>
            </a:pPr>
            <a:r>
              <a:rPr lang="tr-TR" dirty="0" smtClean="0">
                <a:latin typeface="+mj-lt"/>
                <a:cs typeface="Arial" pitchFamily="34" charset="0"/>
              </a:rPr>
              <a:t>2.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terms</a:t>
            </a:r>
            <a:r>
              <a:rPr lang="tr-TR" dirty="0" smtClean="0">
                <a:latin typeface="+mj-lt"/>
                <a:cs typeface="Arial" pitchFamily="34" charset="0"/>
              </a:rPr>
              <a:t> of “</a:t>
            </a:r>
            <a:r>
              <a:rPr lang="tr-TR" dirty="0" err="1" smtClean="0">
                <a:latin typeface="+mj-lt"/>
                <a:cs typeface="Arial" pitchFamily="34" charset="0"/>
              </a:rPr>
              <a:t>receptor</a:t>
            </a:r>
            <a:r>
              <a:rPr lang="tr-TR" dirty="0" smtClean="0">
                <a:latin typeface="+mj-lt"/>
                <a:cs typeface="Arial" pitchFamily="34" charset="0"/>
              </a:rPr>
              <a:t>” and “</a:t>
            </a:r>
            <a:r>
              <a:rPr lang="tr-TR" dirty="0" err="1" smtClean="0">
                <a:latin typeface="+mj-lt"/>
                <a:cs typeface="Arial" pitchFamily="34" charset="0"/>
              </a:rPr>
              <a:t>spare</a:t>
            </a:r>
            <a:r>
              <a:rPr lang="tr-TR" dirty="0" smtClean="0">
                <a:latin typeface="+mj-lt"/>
                <a:cs typeface="Arial" pitchFamily="34" charset="0"/>
              </a:rPr>
              <a:t> </a:t>
            </a:r>
            <a:r>
              <a:rPr lang="tr-TR" dirty="0" err="1" smtClean="0">
                <a:latin typeface="+mj-lt"/>
                <a:cs typeface="Arial" pitchFamily="34" charset="0"/>
              </a:rPr>
              <a:t>receptor</a:t>
            </a:r>
            <a:r>
              <a:rPr lang="tr-TR" dirty="0" smtClean="0">
                <a:latin typeface="+mj-lt"/>
                <a:cs typeface="Arial" pitchFamily="34" charset="0"/>
              </a:rPr>
              <a:t>”</a:t>
            </a:r>
          </a:p>
          <a:p>
            <a:pPr>
              <a:buNone/>
            </a:pPr>
            <a:r>
              <a:rPr lang="tr-TR" dirty="0" smtClean="0">
                <a:latin typeface="+mj-lt"/>
                <a:cs typeface="Arial" pitchFamily="34" charset="0"/>
              </a:rPr>
              <a:t>3.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decribe</a:t>
            </a:r>
            <a:r>
              <a:rPr lang="tr-TR" dirty="0" smtClean="0">
                <a:latin typeface="+mj-lt"/>
                <a:cs typeface="Arial" pitchFamily="34" charset="0"/>
              </a:rPr>
              <a:t> </a:t>
            </a:r>
            <a:r>
              <a:rPr lang="tr-TR" dirty="0" err="1" smtClean="0">
                <a:latin typeface="+mj-lt"/>
                <a:cs typeface="Arial" pitchFamily="34" charset="0"/>
              </a:rPr>
              <a:t>tha</a:t>
            </a:r>
            <a:r>
              <a:rPr lang="tr-TR" dirty="0" smtClean="0">
                <a:latin typeface="+mj-lt"/>
                <a:cs typeface="Arial" pitchFamily="34" charset="0"/>
              </a:rPr>
              <a:t> </a:t>
            </a:r>
            <a:r>
              <a:rPr lang="tr-TR" dirty="0" err="1" smtClean="0">
                <a:latin typeface="+mj-lt"/>
                <a:cs typeface="Arial" pitchFamily="34" charset="0"/>
              </a:rPr>
              <a:t>terms</a:t>
            </a:r>
            <a:r>
              <a:rPr lang="tr-TR" dirty="0" smtClean="0">
                <a:latin typeface="+mj-lt"/>
                <a:cs typeface="Arial" pitchFamily="34" charset="0"/>
              </a:rPr>
              <a:t> of “</a:t>
            </a:r>
            <a:r>
              <a:rPr lang="tr-TR" dirty="0" err="1" smtClean="0">
                <a:latin typeface="+mj-lt"/>
                <a:cs typeface="Arial" pitchFamily="34" charset="0"/>
              </a:rPr>
              <a:t>agonist</a:t>
            </a:r>
            <a:r>
              <a:rPr lang="tr-TR" dirty="0" smtClean="0">
                <a:latin typeface="+mj-lt"/>
                <a:cs typeface="Arial" pitchFamily="34" charset="0"/>
              </a:rPr>
              <a:t>”, “</a:t>
            </a:r>
            <a:r>
              <a:rPr lang="tr-TR" dirty="0" err="1" smtClean="0">
                <a:latin typeface="+mj-lt"/>
                <a:cs typeface="Arial" pitchFamily="34" charset="0"/>
              </a:rPr>
              <a:t>partial</a:t>
            </a:r>
            <a:r>
              <a:rPr lang="tr-TR" dirty="0" smtClean="0">
                <a:latin typeface="+mj-lt"/>
                <a:cs typeface="Arial" pitchFamily="34" charset="0"/>
              </a:rPr>
              <a:t> </a:t>
            </a:r>
            <a:r>
              <a:rPr lang="tr-TR" dirty="0" err="1" smtClean="0">
                <a:latin typeface="+mj-lt"/>
                <a:cs typeface="Arial" pitchFamily="34" charset="0"/>
              </a:rPr>
              <a:t>agonist</a:t>
            </a:r>
            <a:r>
              <a:rPr lang="tr-TR" dirty="0" smtClean="0">
                <a:latin typeface="+mj-lt"/>
                <a:cs typeface="Arial" pitchFamily="34" charset="0"/>
              </a:rPr>
              <a:t>”, “</a:t>
            </a:r>
            <a:r>
              <a:rPr lang="tr-TR" dirty="0" err="1" smtClean="0">
                <a:latin typeface="+mj-lt"/>
                <a:cs typeface="Arial" pitchFamily="34" charset="0"/>
              </a:rPr>
              <a:t>inverse</a:t>
            </a:r>
            <a:r>
              <a:rPr lang="tr-TR" dirty="0" smtClean="0">
                <a:latin typeface="+mj-lt"/>
                <a:cs typeface="Arial" pitchFamily="34" charset="0"/>
              </a:rPr>
              <a:t> </a:t>
            </a:r>
            <a:r>
              <a:rPr lang="tr-TR" dirty="0" err="1" smtClean="0">
                <a:latin typeface="+mj-lt"/>
                <a:cs typeface="Arial" pitchFamily="34" charset="0"/>
              </a:rPr>
              <a:t>agonist</a:t>
            </a:r>
            <a:r>
              <a:rPr lang="tr-TR" dirty="0" smtClean="0">
                <a:latin typeface="+mj-lt"/>
                <a:cs typeface="Arial" pitchFamily="34" charset="0"/>
              </a:rPr>
              <a:t>” and “antagonist”</a:t>
            </a:r>
          </a:p>
          <a:p>
            <a:pPr>
              <a:buNone/>
            </a:pPr>
            <a:r>
              <a:rPr lang="tr-TR" dirty="0" smtClean="0">
                <a:latin typeface="+mj-lt"/>
                <a:cs typeface="Arial" pitchFamily="34" charset="0"/>
              </a:rPr>
              <a:t>4.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ionization</a:t>
            </a:r>
            <a:r>
              <a:rPr lang="tr-TR" dirty="0" smtClean="0">
                <a:latin typeface="+mj-lt"/>
                <a:cs typeface="Arial" pitchFamily="34" charset="0"/>
              </a:rPr>
              <a:t> of </a:t>
            </a:r>
            <a:r>
              <a:rPr lang="tr-TR" dirty="0" err="1" smtClean="0">
                <a:latin typeface="+mj-lt"/>
                <a:cs typeface="Arial" pitchFamily="34" charset="0"/>
              </a:rPr>
              <a:t>drugs</a:t>
            </a:r>
            <a:endParaRPr lang="tr-TR" dirty="0" smtClean="0">
              <a:latin typeface="+mj-lt"/>
              <a:cs typeface="Arial" pitchFamily="34" charset="0"/>
            </a:endParaRPr>
          </a:p>
          <a:p>
            <a:pPr>
              <a:buNone/>
            </a:pPr>
            <a:r>
              <a:rPr lang="tr-TR" dirty="0" smtClean="0">
                <a:latin typeface="+mj-lt"/>
                <a:cs typeface="Arial" pitchFamily="34" charset="0"/>
              </a:rPr>
              <a:t>5.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stages</a:t>
            </a:r>
            <a:r>
              <a:rPr lang="tr-TR" dirty="0" smtClean="0">
                <a:latin typeface="+mj-lt"/>
                <a:cs typeface="Arial" pitchFamily="34" charset="0"/>
              </a:rPr>
              <a:t> of </a:t>
            </a:r>
            <a:r>
              <a:rPr lang="tr-TR" dirty="0" err="1" smtClean="0">
                <a:latin typeface="+mj-lt"/>
                <a:cs typeface="Arial" pitchFamily="34" charset="0"/>
              </a:rPr>
              <a:t>drug</a:t>
            </a:r>
            <a:r>
              <a:rPr lang="tr-TR" dirty="0" smtClean="0">
                <a:latin typeface="+mj-lt"/>
                <a:cs typeface="Arial" pitchFamily="34" charset="0"/>
              </a:rPr>
              <a:t> </a:t>
            </a:r>
            <a:r>
              <a:rPr lang="tr-TR" dirty="0" err="1" smtClean="0">
                <a:latin typeface="+mj-lt"/>
                <a:cs typeface="Arial" pitchFamily="34" charset="0"/>
              </a:rPr>
              <a:t>design</a:t>
            </a:r>
            <a:endParaRPr lang="tr-TR" dirty="0" smtClean="0">
              <a:latin typeface="+mj-lt"/>
              <a:cs typeface="Arial" pitchFamily="34" charset="0"/>
            </a:endParaRPr>
          </a:p>
          <a:p>
            <a:pPr>
              <a:buNone/>
            </a:pPr>
            <a:r>
              <a:rPr lang="tr-TR" dirty="0" smtClean="0">
                <a:latin typeface="+mj-lt"/>
                <a:cs typeface="Arial" pitchFamily="34" charset="0"/>
              </a:rPr>
              <a:t>6.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dose</a:t>
            </a:r>
            <a:r>
              <a:rPr lang="tr-TR" dirty="0" smtClean="0">
                <a:latin typeface="+mj-lt"/>
                <a:cs typeface="Arial" pitchFamily="34" charset="0"/>
              </a:rPr>
              <a:t>-</a:t>
            </a:r>
            <a:r>
              <a:rPr lang="tr-TR" dirty="0" err="1" smtClean="0">
                <a:latin typeface="+mj-lt"/>
                <a:cs typeface="Arial" pitchFamily="34" charset="0"/>
              </a:rPr>
              <a:t>response</a:t>
            </a:r>
            <a:r>
              <a:rPr lang="tr-TR" dirty="0" smtClean="0">
                <a:latin typeface="+mj-lt"/>
                <a:cs typeface="Arial" pitchFamily="34" charset="0"/>
              </a:rPr>
              <a:t> </a:t>
            </a:r>
            <a:r>
              <a:rPr lang="tr-TR" dirty="0" err="1" smtClean="0">
                <a:latin typeface="+mj-lt"/>
                <a:cs typeface="Arial" pitchFamily="34" charset="0"/>
              </a:rPr>
              <a:t>curves</a:t>
            </a:r>
            <a:endParaRPr lang="tr-TR" dirty="0" smtClean="0">
              <a:latin typeface="+mj-lt"/>
              <a:cs typeface="Arial" pitchFamily="34" charset="0"/>
            </a:endParaRPr>
          </a:p>
          <a:p>
            <a:pPr>
              <a:buNone/>
            </a:pPr>
            <a:r>
              <a:rPr lang="tr-TR" dirty="0" smtClean="0">
                <a:latin typeface="+mj-lt"/>
                <a:cs typeface="Arial" pitchFamily="34" charset="0"/>
              </a:rPr>
              <a:t>7.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difference</a:t>
            </a:r>
            <a:r>
              <a:rPr lang="tr-TR" dirty="0" smtClean="0">
                <a:latin typeface="+mj-lt"/>
                <a:cs typeface="Arial" pitchFamily="34" charset="0"/>
              </a:rPr>
              <a:t> </a:t>
            </a:r>
            <a:r>
              <a:rPr lang="tr-TR" dirty="0" err="1" smtClean="0">
                <a:latin typeface="+mj-lt"/>
                <a:cs typeface="Arial" pitchFamily="34" charset="0"/>
              </a:rPr>
              <a:t>between</a:t>
            </a:r>
            <a:r>
              <a:rPr lang="tr-TR" dirty="0" smtClean="0">
                <a:latin typeface="+mj-lt"/>
                <a:cs typeface="Arial" pitchFamily="34" charset="0"/>
              </a:rPr>
              <a:t> </a:t>
            </a:r>
            <a:r>
              <a:rPr lang="tr-TR" dirty="0" err="1" smtClean="0">
                <a:latin typeface="+mj-lt"/>
                <a:cs typeface="Arial" pitchFamily="34" charset="0"/>
              </a:rPr>
              <a:t>competetive</a:t>
            </a:r>
            <a:r>
              <a:rPr lang="tr-TR" dirty="0" smtClean="0">
                <a:latin typeface="+mj-lt"/>
                <a:cs typeface="Arial" pitchFamily="34" charset="0"/>
              </a:rPr>
              <a:t> and </a:t>
            </a:r>
            <a:r>
              <a:rPr lang="tr-TR" dirty="0" err="1" smtClean="0">
                <a:latin typeface="+mj-lt"/>
                <a:cs typeface="Arial" pitchFamily="34" charset="0"/>
              </a:rPr>
              <a:t>noncompetetive</a:t>
            </a:r>
            <a:r>
              <a:rPr lang="tr-TR" dirty="0" smtClean="0">
                <a:latin typeface="+mj-lt"/>
                <a:cs typeface="Arial" pitchFamily="34" charset="0"/>
              </a:rPr>
              <a:t> </a:t>
            </a:r>
            <a:r>
              <a:rPr lang="tr-TR" dirty="0" err="1" smtClean="0">
                <a:latin typeface="+mj-lt"/>
                <a:cs typeface="Arial" pitchFamily="34" charset="0"/>
              </a:rPr>
              <a:t>antagonism</a:t>
            </a:r>
            <a:endParaRPr lang="tr-TR" dirty="0" smtClean="0">
              <a:latin typeface="+mj-lt"/>
              <a:cs typeface="Arial" pitchFamily="34" charset="0"/>
            </a:endParaRPr>
          </a:p>
          <a:p>
            <a:pPr>
              <a:buNone/>
            </a:pPr>
            <a:r>
              <a:rPr lang="tr-TR" dirty="0" smtClean="0">
                <a:latin typeface="+mj-lt"/>
                <a:cs typeface="Arial" pitchFamily="34" charset="0"/>
              </a:rPr>
              <a:t>8.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difference</a:t>
            </a:r>
            <a:r>
              <a:rPr lang="tr-TR" dirty="0" smtClean="0">
                <a:latin typeface="+mj-lt"/>
                <a:cs typeface="Arial" pitchFamily="34" charset="0"/>
              </a:rPr>
              <a:t> </a:t>
            </a:r>
            <a:r>
              <a:rPr lang="tr-TR" dirty="0" err="1" smtClean="0">
                <a:latin typeface="+mj-lt"/>
                <a:cs typeface="Arial" pitchFamily="34" charset="0"/>
              </a:rPr>
              <a:t>between</a:t>
            </a:r>
            <a:r>
              <a:rPr lang="tr-TR" dirty="0" smtClean="0">
                <a:latin typeface="+mj-lt"/>
                <a:cs typeface="Arial" pitchFamily="34" charset="0"/>
              </a:rPr>
              <a:t> </a:t>
            </a:r>
            <a:r>
              <a:rPr lang="tr-TR" dirty="0" err="1" smtClean="0">
                <a:latin typeface="+mj-lt"/>
                <a:cs typeface="Arial" pitchFamily="34" charset="0"/>
              </a:rPr>
              <a:t>cumulative</a:t>
            </a:r>
            <a:r>
              <a:rPr lang="tr-TR" dirty="0" smtClean="0">
                <a:latin typeface="+mj-lt"/>
                <a:cs typeface="Arial" pitchFamily="34" charset="0"/>
              </a:rPr>
              <a:t> and </a:t>
            </a:r>
            <a:r>
              <a:rPr lang="tr-TR" dirty="0" err="1" smtClean="0">
                <a:latin typeface="+mj-lt"/>
                <a:cs typeface="Arial" pitchFamily="34" charset="0"/>
              </a:rPr>
              <a:t>quantal</a:t>
            </a:r>
            <a:r>
              <a:rPr lang="tr-TR" dirty="0" smtClean="0">
                <a:latin typeface="+mj-lt"/>
                <a:cs typeface="Arial" pitchFamily="34" charset="0"/>
              </a:rPr>
              <a:t> </a:t>
            </a:r>
            <a:r>
              <a:rPr lang="tr-TR" dirty="0" err="1" smtClean="0">
                <a:latin typeface="+mj-lt"/>
                <a:cs typeface="Arial" pitchFamily="34" charset="0"/>
              </a:rPr>
              <a:t>dose</a:t>
            </a:r>
            <a:r>
              <a:rPr lang="tr-TR" dirty="0" smtClean="0">
                <a:latin typeface="+mj-lt"/>
                <a:cs typeface="Arial" pitchFamily="34" charset="0"/>
              </a:rPr>
              <a:t> </a:t>
            </a:r>
            <a:r>
              <a:rPr lang="tr-TR" dirty="0" err="1" smtClean="0">
                <a:latin typeface="+mj-lt"/>
                <a:cs typeface="Arial" pitchFamily="34" charset="0"/>
              </a:rPr>
              <a:t>response</a:t>
            </a:r>
            <a:r>
              <a:rPr lang="tr-TR" dirty="0" smtClean="0">
                <a:latin typeface="+mj-lt"/>
                <a:cs typeface="Arial" pitchFamily="34" charset="0"/>
              </a:rPr>
              <a:t> </a:t>
            </a:r>
            <a:r>
              <a:rPr lang="tr-TR" dirty="0" err="1" smtClean="0">
                <a:latin typeface="+mj-lt"/>
                <a:cs typeface="Arial" pitchFamily="34" charset="0"/>
              </a:rPr>
              <a:t>curves</a:t>
            </a:r>
            <a:endParaRPr lang="tr-TR" dirty="0" smtClean="0">
              <a:latin typeface="+mj-lt"/>
              <a:cs typeface="Arial" pitchFamily="34" charset="0"/>
            </a:endParaRPr>
          </a:p>
          <a:p>
            <a:pPr>
              <a:buNone/>
            </a:pPr>
            <a:r>
              <a:rPr lang="tr-TR" dirty="0" smtClean="0">
                <a:latin typeface="+mj-lt"/>
                <a:cs typeface="Arial" pitchFamily="34" charset="0"/>
              </a:rPr>
              <a:t>9.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decsribe</a:t>
            </a:r>
            <a:r>
              <a:rPr lang="tr-TR" dirty="0" smtClean="0">
                <a:latin typeface="+mj-lt"/>
                <a:cs typeface="Arial" pitchFamily="34" charset="0"/>
              </a:rPr>
              <a:t> </a:t>
            </a:r>
            <a:r>
              <a:rPr lang="tr-TR" dirty="0" err="1" smtClean="0">
                <a:latin typeface="+mj-lt"/>
                <a:cs typeface="Arial" pitchFamily="34" charset="0"/>
              </a:rPr>
              <a:t>absorbtion</a:t>
            </a:r>
            <a:r>
              <a:rPr lang="tr-TR" dirty="0" smtClean="0">
                <a:latin typeface="+mj-lt"/>
                <a:cs typeface="Arial" pitchFamily="34" charset="0"/>
              </a:rPr>
              <a:t> and </a:t>
            </a:r>
            <a:r>
              <a:rPr lang="tr-TR" dirty="0" err="1" smtClean="0">
                <a:latin typeface="+mj-lt"/>
                <a:cs typeface="Arial" pitchFamily="34" charset="0"/>
              </a:rPr>
              <a:t>its</a:t>
            </a:r>
            <a:r>
              <a:rPr lang="tr-TR" dirty="0" smtClean="0">
                <a:latin typeface="+mj-lt"/>
                <a:cs typeface="Arial" pitchFamily="34" charset="0"/>
              </a:rPr>
              <a:t> </a:t>
            </a:r>
            <a:r>
              <a:rPr lang="tr-TR" dirty="0" err="1" smtClean="0">
                <a:latin typeface="+mj-lt"/>
                <a:cs typeface="Arial" pitchFamily="34" charset="0"/>
              </a:rPr>
              <a:t>characteristics</a:t>
            </a:r>
            <a:endParaRPr lang="tr-TR" dirty="0" smtClean="0">
              <a:latin typeface="+mj-lt"/>
              <a:cs typeface="Arial" pitchFamily="34" charset="0"/>
            </a:endParaRPr>
          </a:p>
          <a:p>
            <a:pPr>
              <a:buNone/>
            </a:pPr>
            <a:r>
              <a:rPr lang="tr-TR" dirty="0" smtClean="0">
                <a:latin typeface="+mj-lt"/>
                <a:cs typeface="Arial" pitchFamily="34" charset="0"/>
              </a:rPr>
              <a:t>10.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decribe</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terms</a:t>
            </a:r>
            <a:r>
              <a:rPr lang="tr-TR" dirty="0" smtClean="0">
                <a:latin typeface="+mj-lt"/>
                <a:cs typeface="Arial" pitchFamily="34" charset="0"/>
              </a:rPr>
              <a:t> of “</a:t>
            </a:r>
            <a:r>
              <a:rPr lang="tr-TR" dirty="0" err="1" smtClean="0">
                <a:latin typeface="+mj-lt"/>
                <a:cs typeface="Arial" pitchFamily="34" charset="0"/>
              </a:rPr>
              <a:t>clerence</a:t>
            </a:r>
            <a:r>
              <a:rPr lang="tr-TR" dirty="0" smtClean="0">
                <a:latin typeface="+mj-lt"/>
                <a:cs typeface="Arial" pitchFamily="34" charset="0"/>
              </a:rPr>
              <a:t>”, “</a:t>
            </a:r>
            <a:r>
              <a:rPr lang="tr-TR" dirty="0" err="1" smtClean="0">
                <a:latin typeface="+mj-lt"/>
                <a:cs typeface="Arial" pitchFamily="34" charset="0"/>
              </a:rPr>
              <a:t>volume</a:t>
            </a:r>
            <a:r>
              <a:rPr lang="tr-TR" dirty="0" smtClean="0">
                <a:latin typeface="+mj-lt"/>
                <a:cs typeface="Arial" pitchFamily="34" charset="0"/>
              </a:rPr>
              <a:t> of </a:t>
            </a:r>
            <a:r>
              <a:rPr lang="tr-TR" dirty="0" err="1" smtClean="0">
                <a:latin typeface="+mj-lt"/>
                <a:cs typeface="Arial" pitchFamily="34" charset="0"/>
              </a:rPr>
              <a:t>distribution</a:t>
            </a:r>
            <a:r>
              <a:rPr lang="tr-TR" dirty="0" smtClean="0">
                <a:latin typeface="+mj-lt"/>
                <a:cs typeface="Arial" pitchFamily="34" charset="0"/>
              </a:rPr>
              <a:t>”, “</a:t>
            </a:r>
            <a:r>
              <a:rPr lang="tr-TR" dirty="0" err="1" smtClean="0">
                <a:latin typeface="+mj-lt"/>
                <a:cs typeface="Arial" pitchFamily="34" charset="0"/>
              </a:rPr>
              <a:t>bioavailibility</a:t>
            </a:r>
            <a:r>
              <a:rPr lang="tr-TR" dirty="0" smtClean="0">
                <a:latin typeface="+mj-lt"/>
                <a:cs typeface="Arial" pitchFamily="34" charset="0"/>
              </a:rPr>
              <a:t>”, “</a:t>
            </a:r>
            <a:r>
              <a:rPr lang="tr-TR" dirty="0" err="1" smtClean="0">
                <a:latin typeface="+mj-lt"/>
                <a:cs typeface="Arial" pitchFamily="34" charset="0"/>
              </a:rPr>
              <a:t>first</a:t>
            </a:r>
            <a:r>
              <a:rPr lang="tr-TR" dirty="0" smtClean="0">
                <a:latin typeface="+mj-lt"/>
                <a:cs typeface="Arial" pitchFamily="34" charset="0"/>
              </a:rPr>
              <a:t> </a:t>
            </a:r>
            <a:r>
              <a:rPr lang="tr-TR" dirty="0" err="1" smtClean="0">
                <a:latin typeface="+mj-lt"/>
                <a:cs typeface="Arial" pitchFamily="34" charset="0"/>
              </a:rPr>
              <a:t>pass</a:t>
            </a:r>
            <a:r>
              <a:rPr lang="tr-TR" dirty="0" smtClean="0">
                <a:latin typeface="+mj-lt"/>
                <a:cs typeface="Arial" pitchFamily="34" charset="0"/>
              </a:rPr>
              <a:t> </a:t>
            </a:r>
            <a:r>
              <a:rPr lang="tr-TR" dirty="0" err="1" smtClean="0">
                <a:latin typeface="+mj-lt"/>
                <a:cs typeface="Arial" pitchFamily="34" charset="0"/>
              </a:rPr>
              <a:t>effect</a:t>
            </a:r>
            <a:r>
              <a:rPr lang="tr-TR" dirty="0" smtClean="0">
                <a:latin typeface="+mj-lt"/>
                <a:cs typeface="Arial" pitchFamily="34" charset="0"/>
              </a:rPr>
              <a:t>”</a:t>
            </a:r>
          </a:p>
          <a:p>
            <a:pPr>
              <a:buNone/>
            </a:pPr>
            <a:r>
              <a:rPr lang="tr-TR" dirty="0" smtClean="0">
                <a:latin typeface="+mj-lt"/>
                <a:cs typeface="Arial" pitchFamily="34" charset="0"/>
              </a:rPr>
              <a:t>11.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biotransformation</a:t>
            </a:r>
            <a:r>
              <a:rPr lang="tr-TR" dirty="0" smtClean="0">
                <a:latin typeface="+mj-lt"/>
                <a:cs typeface="Arial" pitchFamily="34" charset="0"/>
              </a:rPr>
              <a:t> of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drugs</a:t>
            </a:r>
            <a:endParaRPr lang="tr-TR" dirty="0" smtClean="0">
              <a:latin typeface="+mj-lt"/>
              <a:cs typeface="Arial" pitchFamily="34" charset="0"/>
            </a:endParaRPr>
          </a:p>
          <a:p>
            <a:pPr>
              <a:buNone/>
            </a:pPr>
            <a:r>
              <a:rPr lang="tr-TR" dirty="0" smtClean="0">
                <a:latin typeface="+mj-lt"/>
                <a:cs typeface="Arial" pitchFamily="34" charset="0"/>
              </a:rPr>
              <a:t>12. The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factors</a:t>
            </a:r>
            <a:r>
              <a:rPr lang="tr-TR" dirty="0" smtClean="0">
                <a:latin typeface="+mj-lt"/>
                <a:cs typeface="Arial" pitchFamily="34" charset="0"/>
              </a:rPr>
              <a:t> </a:t>
            </a:r>
            <a:r>
              <a:rPr lang="tr-TR" dirty="0" err="1" smtClean="0">
                <a:latin typeface="+mj-lt"/>
                <a:cs typeface="Arial" pitchFamily="34" charset="0"/>
              </a:rPr>
              <a:t>that</a:t>
            </a:r>
            <a:r>
              <a:rPr lang="tr-TR" dirty="0" smtClean="0">
                <a:latin typeface="+mj-lt"/>
                <a:cs typeface="Arial" pitchFamily="34" charset="0"/>
              </a:rPr>
              <a:t> </a:t>
            </a:r>
            <a:r>
              <a:rPr lang="tr-TR" dirty="0" err="1" smtClean="0">
                <a:latin typeface="+mj-lt"/>
                <a:cs typeface="Arial" pitchFamily="34" charset="0"/>
              </a:rPr>
              <a:t>affects</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druf</a:t>
            </a:r>
            <a:r>
              <a:rPr lang="tr-TR" dirty="0" smtClean="0">
                <a:latin typeface="+mj-lt"/>
                <a:cs typeface="Arial" pitchFamily="34" charset="0"/>
              </a:rPr>
              <a:t> </a:t>
            </a:r>
            <a:r>
              <a:rPr lang="tr-TR" dirty="0" err="1" smtClean="0">
                <a:latin typeface="+mj-lt"/>
                <a:cs typeface="Arial" pitchFamily="34" charset="0"/>
              </a:rPr>
              <a:t>effect</a:t>
            </a:r>
            <a:endParaRPr lang="tr-TR" dirty="0" smtClean="0">
              <a:latin typeface="+mj-lt"/>
              <a:cs typeface="Arial" pitchFamily="34" charset="0"/>
            </a:endParaRPr>
          </a:p>
          <a:p>
            <a:pPr>
              <a:buNone/>
            </a:pPr>
            <a:r>
              <a:rPr lang="tr-TR" dirty="0" smtClean="0">
                <a:latin typeface="+mj-lt"/>
                <a:cs typeface="Arial" pitchFamily="34" charset="0"/>
              </a:rPr>
              <a:t>13. </a:t>
            </a:r>
            <a:r>
              <a:rPr lang="tr-TR" dirty="0" err="1" smtClean="0">
                <a:latin typeface="+mj-lt"/>
                <a:cs typeface="Arial" pitchFamily="34" charset="0"/>
              </a:rPr>
              <a:t>To</a:t>
            </a:r>
            <a:r>
              <a:rPr lang="tr-TR" dirty="0" smtClean="0">
                <a:latin typeface="+mj-lt"/>
                <a:cs typeface="Arial" pitchFamily="34" charset="0"/>
              </a:rPr>
              <a:t> </a:t>
            </a:r>
            <a:r>
              <a:rPr lang="tr-TR" dirty="0" err="1" smtClean="0">
                <a:latin typeface="+mj-lt"/>
                <a:cs typeface="Arial" pitchFamily="34" charset="0"/>
              </a:rPr>
              <a:t>explain</a:t>
            </a:r>
            <a:r>
              <a:rPr lang="tr-TR" dirty="0" smtClean="0">
                <a:latin typeface="+mj-lt"/>
                <a:cs typeface="Arial" pitchFamily="34" charset="0"/>
              </a:rPr>
              <a:t> </a:t>
            </a:r>
            <a:r>
              <a:rPr lang="tr-TR" dirty="0" err="1" smtClean="0">
                <a:latin typeface="+mj-lt"/>
                <a:cs typeface="Arial" pitchFamily="34" charset="0"/>
              </a:rPr>
              <a:t>drug</a:t>
            </a:r>
            <a:r>
              <a:rPr lang="tr-TR" dirty="0" smtClean="0">
                <a:latin typeface="+mj-lt"/>
                <a:cs typeface="Arial" pitchFamily="34" charset="0"/>
              </a:rPr>
              <a:t> </a:t>
            </a:r>
            <a:r>
              <a:rPr lang="tr-TR" dirty="0" err="1" smtClean="0">
                <a:latin typeface="+mj-lt"/>
                <a:cs typeface="Arial" pitchFamily="34" charset="0"/>
              </a:rPr>
              <a:t>interactions</a:t>
            </a:r>
            <a:endParaRPr lang="tr-TR" dirty="0" smtClean="0">
              <a:latin typeface="+mj-lt"/>
              <a:cs typeface="Arial" pitchFamily="34" charset="0"/>
            </a:endParaRPr>
          </a:p>
          <a:p>
            <a:pPr>
              <a:buNone/>
            </a:pPr>
            <a:endParaRPr lang="tr-TR" dirty="0" smtClean="0">
              <a:latin typeface="Arial" pitchFamily="34" charset="0"/>
              <a:cs typeface="Arial" pitchFamily="34" charset="0"/>
            </a:endParaRPr>
          </a:p>
          <a:p>
            <a:pPr>
              <a:buNone/>
            </a:pPr>
            <a:endParaRPr lang="tr-TR" dirty="0" smtClean="0">
              <a:latin typeface="Arial" pitchFamily="34" charset="0"/>
              <a:cs typeface="Arial" pitchFamily="34" charset="0"/>
            </a:endParaRPr>
          </a:p>
          <a:p>
            <a:pP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FF0000"/>
                </a:solidFill>
                <a:latin typeface="Arial" pitchFamily="34" charset="0"/>
                <a:cs typeface="Arial" pitchFamily="34" charset="0"/>
              </a:rPr>
              <a:t>Orphan</a:t>
            </a:r>
            <a:r>
              <a:rPr lang="tr-TR" dirty="0" smtClean="0">
                <a:solidFill>
                  <a:srgbClr val="FF0000"/>
                </a:solidFill>
                <a:latin typeface="Arial" pitchFamily="34" charset="0"/>
                <a:cs typeface="Arial" pitchFamily="34" charset="0"/>
              </a:rPr>
              <a:t> </a:t>
            </a:r>
            <a:r>
              <a:rPr lang="tr-TR" dirty="0" err="1" smtClean="0">
                <a:solidFill>
                  <a:srgbClr val="FF0000"/>
                </a:solidFill>
                <a:latin typeface="Arial" pitchFamily="34" charset="0"/>
                <a:cs typeface="Arial" pitchFamily="34" charset="0"/>
              </a:rPr>
              <a:t>drug</a:t>
            </a:r>
            <a:endParaRPr lang="tr-TR" dirty="0">
              <a:solidFill>
                <a:srgbClr val="FF0000"/>
              </a:solidFill>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r>
              <a:rPr lang="tr-TR" sz="3600" dirty="0" smtClean="0">
                <a:latin typeface="+mj-lt"/>
                <a:cs typeface="Arial" pitchFamily="34" charset="0"/>
              </a:rPr>
              <a:t>The </a:t>
            </a:r>
            <a:r>
              <a:rPr lang="tr-TR" sz="3600" dirty="0" err="1" smtClean="0">
                <a:latin typeface="+mj-lt"/>
                <a:cs typeface="Arial" pitchFamily="34" charset="0"/>
              </a:rPr>
              <a:t>drugs</a:t>
            </a:r>
            <a:r>
              <a:rPr lang="tr-TR" sz="3600" dirty="0" smtClean="0">
                <a:latin typeface="+mj-lt"/>
                <a:cs typeface="Arial" pitchFamily="34" charset="0"/>
              </a:rPr>
              <a:t> </a:t>
            </a:r>
            <a:r>
              <a:rPr lang="tr-TR" sz="3600" dirty="0" err="1" smtClean="0">
                <a:latin typeface="+mj-lt"/>
                <a:cs typeface="Arial" pitchFamily="34" charset="0"/>
              </a:rPr>
              <a:t>which</a:t>
            </a:r>
            <a:r>
              <a:rPr lang="tr-TR" sz="3600" dirty="0" smtClean="0">
                <a:latin typeface="+mj-lt"/>
                <a:cs typeface="Arial" pitchFamily="34" charset="0"/>
              </a:rPr>
              <a:t> </a:t>
            </a:r>
            <a:r>
              <a:rPr lang="tr-TR" sz="3600" dirty="0" err="1" smtClean="0">
                <a:latin typeface="+mj-lt"/>
                <a:cs typeface="Arial" pitchFamily="34" charset="0"/>
              </a:rPr>
              <a:t>are</a:t>
            </a:r>
            <a:r>
              <a:rPr lang="tr-TR" sz="3600" dirty="0" smtClean="0">
                <a:latin typeface="+mj-lt"/>
                <a:cs typeface="Arial" pitchFamily="34" charset="0"/>
              </a:rPr>
              <a:t> </a:t>
            </a:r>
            <a:r>
              <a:rPr lang="tr-TR" sz="3600" dirty="0" err="1" smtClean="0">
                <a:latin typeface="+mj-lt"/>
                <a:cs typeface="Arial" pitchFamily="34" charset="0"/>
              </a:rPr>
              <a:t>used</a:t>
            </a:r>
            <a:r>
              <a:rPr lang="tr-TR" sz="3600" dirty="0" smtClean="0">
                <a:latin typeface="+mj-lt"/>
                <a:cs typeface="Arial" pitchFamily="34" charset="0"/>
              </a:rPr>
              <a:t> in </a:t>
            </a:r>
            <a:r>
              <a:rPr lang="tr-TR" sz="3600" dirty="0" err="1" smtClean="0">
                <a:latin typeface="+mj-lt"/>
                <a:cs typeface="Arial" pitchFamily="34" charset="0"/>
              </a:rPr>
              <a:t>diagnosis</a:t>
            </a:r>
            <a:r>
              <a:rPr lang="tr-TR" sz="3600" dirty="0" smtClean="0">
                <a:latin typeface="+mj-lt"/>
                <a:cs typeface="Arial" pitchFamily="34" charset="0"/>
              </a:rPr>
              <a:t>, </a:t>
            </a:r>
            <a:r>
              <a:rPr lang="tr-TR" sz="3600" dirty="0" err="1" smtClean="0">
                <a:latin typeface="+mj-lt"/>
                <a:cs typeface="Arial" pitchFamily="34" charset="0"/>
              </a:rPr>
              <a:t>prevention</a:t>
            </a:r>
            <a:r>
              <a:rPr lang="tr-TR" sz="3600" dirty="0" smtClean="0">
                <a:latin typeface="+mj-lt"/>
                <a:cs typeface="Arial" pitchFamily="34" charset="0"/>
              </a:rPr>
              <a:t> </a:t>
            </a:r>
            <a:r>
              <a:rPr lang="tr-TR" sz="3600" dirty="0" err="1" smtClean="0">
                <a:latin typeface="+mj-lt"/>
                <a:cs typeface="Arial" pitchFamily="34" charset="0"/>
              </a:rPr>
              <a:t>or</a:t>
            </a:r>
            <a:r>
              <a:rPr lang="tr-TR" sz="3600" dirty="0" smtClean="0">
                <a:latin typeface="+mj-lt"/>
                <a:cs typeface="Arial" pitchFamily="34" charset="0"/>
              </a:rPr>
              <a:t> </a:t>
            </a:r>
            <a:r>
              <a:rPr lang="tr-TR" sz="3600" dirty="0" err="1" smtClean="0">
                <a:latin typeface="+mj-lt"/>
                <a:cs typeface="Arial" pitchFamily="34" charset="0"/>
              </a:rPr>
              <a:t>treatment</a:t>
            </a:r>
            <a:r>
              <a:rPr lang="tr-TR" sz="3600" dirty="0" smtClean="0">
                <a:latin typeface="+mj-lt"/>
                <a:cs typeface="Arial" pitchFamily="34" charset="0"/>
              </a:rPr>
              <a:t> of </a:t>
            </a:r>
            <a:r>
              <a:rPr lang="tr-TR" sz="3600" dirty="0" err="1" smtClean="0">
                <a:latin typeface="+mj-lt"/>
                <a:cs typeface="Arial" pitchFamily="34" charset="0"/>
              </a:rPr>
              <a:t>rare</a:t>
            </a:r>
            <a:r>
              <a:rPr lang="tr-TR" sz="3600" dirty="0" smtClean="0">
                <a:latin typeface="+mj-lt"/>
                <a:cs typeface="Arial" pitchFamily="34" charset="0"/>
              </a:rPr>
              <a:t> </a:t>
            </a:r>
            <a:r>
              <a:rPr lang="tr-TR" sz="3600" dirty="0" err="1" smtClean="0">
                <a:latin typeface="+mj-lt"/>
                <a:cs typeface="Arial" pitchFamily="34" charset="0"/>
              </a:rPr>
              <a:t>diseases</a:t>
            </a:r>
            <a:endParaRPr lang="tr-TR" sz="3600" dirty="0" smtClean="0">
              <a:latin typeface="+mj-lt"/>
              <a:cs typeface="Arial" pitchFamily="34" charset="0"/>
            </a:endParaRPr>
          </a:p>
          <a:p>
            <a:r>
              <a:rPr lang="tr-TR" sz="3600" dirty="0" err="1" smtClean="0">
                <a:latin typeface="+mj-lt"/>
                <a:cs typeface="Arial" pitchFamily="34" charset="0"/>
              </a:rPr>
              <a:t>Rifabutin</a:t>
            </a:r>
            <a:r>
              <a:rPr lang="tr-TR" sz="3600" dirty="0" smtClean="0">
                <a:latin typeface="+mj-lt"/>
                <a:cs typeface="Arial" pitchFamily="34" charset="0"/>
              </a:rPr>
              <a:t> (</a:t>
            </a:r>
            <a:r>
              <a:rPr lang="tr-TR" sz="3600" dirty="0" err="1" smtClean="0">
                <a:latin typeface="+mj-lt"/>
                <a:cs typeface="Arial" pitchFamily="34" charset="0"/>
              </a:rPr>
              <a:t>for</a:t>
            </a:r>
            <a:r>
              <a:rPr lang="tr-TR" sz="3600" dirty="0" smtClean="0">
                <a:latin typeface="+mj-lt"/>
                <a:cs typeface="Arial" pitchFamily="34" charset="0"/>
              </a:rPr>
              <a:t> </a:t>
            </a:r>
            <a:r>
              <a:rPr lang="tr-TR" sz="3600" dirty="0" err="1" smtClean="0">
                <a:latin typeface="+mj-lt"/>
                <a:cs typeface="Arial" pitchFamily="34" charset="0"/>
              </a:rPr>
              <a:t>tuberculosis</a:t>
            </a:r>
            <a:r>
              <a:rPr lang="tr-TR" sz="3600" dirty="0" smtClean="0">
                <a:latin typeface="+mj-lt"/>
                <a:cs typeface="Arial" pitchFamily="34" charset="0"/>
              </a:rPr>
              <a:t>), </a:t>
            </a:r>
            <a:r>
              <a:rPr lang="tr-TR" sz="3600" dirty="0" err="1" smtClean="0">
                <a:latin typeface="+mj-lt"/>
                <a:cs typeface="Arial" pitchFamily="34" charset="0"/>
              </a:rPr>
              <a:t>Fomepizole</a:t>
            </a:r>
            <a:r>
              <a:rPr lang="tr-TR" sz="3600" dirty="0" smtClean="0">
                <a:latin typeface="+mj-lt"/>
                <a:cs typeface="Arial" pitchFamily="34" charset="0"/>
              </a:rPr>
              <a:t> (</a:t>
            </a:r>
            <a:r>
              <a:rPr lang="tr-TR" sz="3600" dirty="0" err="1" smtClean="0">
                <a:latin typeface="+mj-lt"/>
                <a:cs typeface="Arial" pitchFamily="34" charset="0"/>
              </a:rPr>
              <a:t>for</a:t>
            </a:r>
            <a:r>
              <a:rPr lang="tr-TR" sz="3600" dirty="0" smtClean="0">
                <a:latin typeface="+mj-lt"/>
                <a:cs typeface="Arial" pitchFamily="34" charset="0"/>
              </a:rPr>
              <a:t> </a:t>
            </a:r>
            <a:r>
              <a:rPr lang="tr-TR" sz="3600" dirty="0" err="1" smtClean="0">
                <a:latin typeface="+mj-lt"/>
                <a:cs typeface="Arial" pitchFamily="34" charset="0"/>
              </a:rPr>
              <a:t>methanol</a:t>
            </a:r>
            <a:r>
              <a:rPr lang="tr-TR" sz="3600" dirty="0" smtClean="0">
                <a:latin typeface="+mj-lt"/>
                <a:cs typeface="Arial" pitchFamily="34" charset="0"/>
              </a:rPr>
              <a:t> </a:t>
            </a:r>
            <a:r>
              <a:rPr lang="tr-TR" sz="3600" dirty="0" err="1" smtClean="0">
                <a:latin typeface="+mj-lt"/>
                <a:cs typeface="Arial" pitchFamily="34" charset="0"/>
              </a:rPr>
              <a:t>poisoning</a:t>
            </a:r>
            <a:r>
              <a:rPr lang="tr-TR" sz="3600" dirty="0" smtClean="0">
                <a:latin typeface="+mj-lt"/>
                <a:cs typeface="Arial" pitchFamily="34" charset="0"/>
              </a:rPr>
              <a:t>)</a:t>
            </a:r>
            <a:endParaRPr lang="tr-TR" sz="3600" dirty="0">
              <a:latin typeface="+mj-lt"/>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FF0000"/>
                </a:solidFill>
                <a:latin typeface="Arial" pitchFamily="34" charset="0"/>
                <a:cs typeface="Arial" pitchFamily="34" charset="0"/>
              </a:rPr>
              <a:t>Drug</a:t>
            </a:r>
            <a:r>
              <a:rPr lang="tr-TR" dirty="0" smtClean="0">
                <a:solidFill>
                  <a:srgbClr val="FF0000"/>
                </a:solidFill>
                <a:latin typeface="Arial" pitchFamily="34" charset="0"/>
                <a:cs typeface="Arial" pitchFamily="34" charset="0"/>
              </a:rPr>
              <a:t> </a:t>
            </a:r>
            <a:r>
              <a:rPr lang="tr-TR" dirty="0" err="1" smtClean="0">
                <a:solidFill>
                  <a:srgbClr val="FF0000"/>
                </a:solidFill>
                <a:latin typeface="Arial" pitchFamily="34" charset="0"/>
                <a:cs typeface="Arial" pitchFamily="34" charset="0"/>
              </a:rPr>
              <a:t>Nomenclature</a:t>
            </a:r>
            <a:endParaRPr lang="tr-TR" dirty="0">
              <a:solidFill>
                <a:srgbClr val="FF0000"/>
              </a:solidFill>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buNone/>
            </a:pPr>
            <a:r>
              <a:rPr lang="tr-TR" sz="3600" dirty="0" smtClean="0">
                <a:latin typeface="+mj-lt"/>
                <a:cs typeface="Arial" pitchFamily="34" charset="0"/>
              </a:rPr>
              <a:t>1. </a:t>
            </a:r>
            <a:r>
              <a:rPr lang="tr-TR" sz="3600" dirty="0" err="1" smtClean="0">
                <a:latin typeface="+mj-lt"/>
                <a:cs typeface="Arial" pitchFamily="34" charset="0"/>
              </a:rPr>
              <a:t>chemical</a:t>
            </a:r>
            <a:r>
              <a:rPr lang="tr-TR" sz="3600" dirty="0" smtClean="0">
                <a:latin typeface="+mj-lt"/>
                <a:cs typeface="Arial" pitchFamily="34" charset="0"/>
              </a:rPr>
              <a:t> name, IUPAC:</a:t>
            </a:r>
          </a:p>
          <a:p>
            <a:pPr>
              <a:buNone/>
            </a:pPr>
            <a:r>
              <a:rPr lang="tr-TR" sz="3600" dirty="0" err="1" smtClean="0">
                <a:latin typeface="+mj-lt"/>
                <a:cs typeface="Arial" pitchFamily="34" charset="0"/>
              </a:rPr>
              <a:t>acetylaminophenol</a:t>
            </a:r>
            <a:endParaRPr lang="tr-TR" sz="3600" dirty="0" smtClean="0">
              <a:latin typeface="+mj-lt"/>
              <a:cs typeface="Arial" pitchFamily="34" charset="0"/>
            </a:endParaRPr>
          </a:p>
          <a:p>
            <a:pPr>
              <a:buNone/>
            </a:pPr>
            <a:r>
              <a:rPr lang="tr-TR" sz="3600" dirty="0" smtClean="0">
                <a:latin typeface="+mj-lt"/>
                <a:cs typeface="Arial" pitchFamily="34" charset="0"/>
              </a:rPr>
              <a:t>2. </a:t>
            </a:r>
            <a:r>
              <a:rPr lang="tr-TR" sz="3600" dirty="0" err="1" smtClean="0">
                <a:latin typeface="+mj-lt"/>
                <a:cs typeface="Arial" pitchFamily="34" charset="0"/>
              </a:rPr>
              <a:t>non</a:t>
            </a:r>
            <a:r>
              <a:rPr lang="tr-TR" sz="3600" dirty="0" smtClean="0">
                <a:latin typeface="+mj-lt"/>
                <a:cs typeface="Arial" pitchFamily="34" charset="0"/>
              </a:rPr>
              <a:t> </a:t>
            </a:r>
            <a:r>
              <a:rPr lang="tr-TR" sz="3600" dirty="0" err="1" smtClean="0">
                <a:latin typeface="+mj-lt"/>
                <a:cs typeface="Arial" pitchFamily="34" charset="0"/>
              </a:rPr>
              <a:t>proprietary</a:t>
            </a:r>
            <a:r>
              <a:rPr lang="tr-TR" sz="3600" dirty="0" smtClean="0">
                <a:latin typeface="+mj-lt"/>
                <a:cs typeface="Arial" pitchFamily="34" charset="0"/>
              </a:rPr>
              <a:t> name</a:t>
            </a:r>
          </a:p>
          <a:p>
            <a:pPr>
              <a:buNone/>
            </a:pPr>
            <a:r>
              <a:rPr lang="tr-TR" sz="3600" dirty="0" err="1" smtClean="0">
                <a:latin typeface="+mj-lt"/>
                <a:cs typeface="Arial" pitchFamily="34" charset="0"/>
              </a:rPr>
              <a:t>paracetamol</a:t>
            </a:r>
            <a:endParaRPr lang="tr-TR" sz="3600" dirty="0" smtClean="0">
              <a:latin typeface="+mj-lt"/>
              <a:cs typeface="Arial" pitchFamily="34" charset="0"/>
            </a:endParaRPr>
          </a:p>
          <a:p>
            <a:pPr>
              <a:buNone/>
            </a:pPr>
            <a:r>
              <a:rPr lang="tr-TR" sz="3600" dirty="0" smtClean="0">
                <a:latin typeface="+mj-lt"/>
                <a:cs typeface="Arial" pitchFamily="34" charset="0"/>
              </a:rPr>
              <a:t>3. </a:t>
            </a:r>
            <a:r>
              <a:rPr lang="tr-TR" sz="3600" dirty="0" err="1" smtClean="0">
                <a:latin typeface="+mj-lt"/>
                <a:cs typeface="Arial" pitchFamily="34" charset="0"/>
              </a:rPr>
              <a:t>proprietary</a:t>
            </a:r>
            <a:r>
              <a:rPr lang="tr-TR" sz="3600" dirty="0" smtClean="0">
                <a:latin typeface="+mj-lt"/>
                <a:cs typeface="Arial" pitchFamily="34" charset="0"/>
              </a:rPr>
              <a:t> name</a:t>
            </a:r>
          </a:p>
          <a:p>
            <a:pPr>
              <a:buNone/>
            </a:pPr>
            <a:r>
              <a:rPr lang="tr-TR" sz="3600" dirty="0" err="1" smtClean="0">
                <a:latin typeface="+mj-lt"/>
                <a:cs typeface="Arial" pitchFamily="34" charset="0"/>
              </a:rPr>
              <a:t>calpol</a:t>
            </a:r>
            <a:endParaRPr lang="tr-TR" sz="3600" dirty="0">
              <a:latin typeface="+mj-lt"/>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FF0000"/>
                </a:solidFill>
                <a:cs typeface="Arial" pitchFamily="34" charset="0"/>
              </a:rPr>
              <a:t>Sources</a:t>
            </a:r>
            <a:r>
              <a:rPr lang="tr-TR" dirty="0" smtClean="0">
                <a:solidFill>
                  <a:srgbClr val="FF0000"/>
                </a:solidFill>
                <a:cs typeface="Arial" pitchFamily="34" charset="0"/>
              </a:rPr>
              <a:t> of </a:t>
            </a:r>
            <a:r>
              <a:rPr lang="tr-TR" dirty="0" err="1" smtClean="0">
                <a:solidFill>
                  <a:srgbClr val="FF0000"/>
                </a:solidFill>
                <a:cs typeface="Arial" pitchFamily="34" charset="0"/>
              </a:rPr>
              <a:t>Drugs</a:t>
            </a:r>
            <a:endParaRPr lang="tr-TR" dirty="0">
              <a:solidFill>
                <a:srgbClr val="FF0000"/>
              </a:solidFill>
              <a:cs typeface="Arial" pitchFamily="34" charset="0"/>
            </a:endParaRPr>
          </a:p>
        </p:txBody>
      </p:sp>
      <p:sp>
        <p:nvSpPr>
          <p:cNvPr id="3" name="2 İçerik Yer Tutucusu"/>
          <p:cNvSpPr>
            <a:spLocks noGrp="1"/>
          </p:cNvSpPr>
          <p:nvPr>
            <p:ph idx="1"/>
          </p:nvPr>
        </p:nvSpPr>
        <p:spPr/>
        <p:txBody>
          <a:bodyPr>
            <a:normAutofit/>
          </a:bodyPr>
          <a:lstStyle/>
          <a:p>
            <a:r>
              <a:rPr lang="tr-TR" sz="3600" dirty="0" err="1" smtClean="0">
                <a:latin typeface="+mj-lt"/>
                <a:cs typeface="Arial" pitchFamily="34" charset="0"/>
              </a:rPr>
              <a:t>Mostly</a:t>
            </a:r>
            <a:r>
              <a:rPr lang="tr-TR" sz="3600" dirty="0" smtClean="0">
                <a:latin typeface="+mj-lt"/>
                <a:cs typeface="Arial" pitchFamily="34" charset="0"/>
              </a:rPr>
              <a:t> </a:t>
            </a:r>
            <a:r>
              <a:rPr lang="tr-TR" sz="3600" dirty="0" err="1" smtClean="0">
                <a:latin typeface="+mj-lt"/>
                <a:cs typeface="Arial" pitchFamily="34" charset="0"/>
              </a:rPr>
              <a:t>synthetic</a:t>
            </a:r>
            <a:endParaRPr lang="tr-TR" sz="3600" dirty="0" smtClean="0">
              <a:latin typeface="+mj-lt"/>
              <a:cs typeface="Arial" pitchFamily="34" charset="0"/>
            </a:endParaRPr>
          </a:p>
          <a:p>
            <a:r>
              <a:rPr lang="tr-TR" sz="3600" dirty="0" err="1" smtClean="0">
                <a:latin typeface="+mj-lt"/>
                <a:cs typeface="Arial" pitchFamily="34" charset="0"/>
              </a:rPr>
              <a:t>Plant</a:t>
            </a:r>
            <a:r>
              <a:rPr lang="tr-TR" sz="3600" dirty="0" smtClean="0">
                <a:latin typeface="+mj-lt"/>
                <a:cs typeface="Arial" pitchFamily="34" charset="0"/>
              </a:rPr>
              <a:t>, </a:t>
            </a:r>
            <a:r>
              <a:rPr lang="tr-TR" sz="3600" dirty="0" err="1" smtClean="0">
                <a:latin typeface="+mj-lt"/>
                <a:cs typeface="Arial" pitchFamily="34" charset="0"/>
              </a:rPr>
              <a:t>digoxin</a:t>
            </a:r>
            <a:endParaRPr lang="tr-TR" sz="3600" dirty="0" smtClean="0">
              <a:latin typeface="+mj-lt"/>
              <a:cs typeface="Arial" pitchFamily="34" charset="0"/>
            </a:endParaRPr>
          </a:p>
          <a:p>
            <a:r>
              <a:rPr lang="tr-TR" sz="3600" dirty="0" err="1" smtClean="0">
                <a:latin typeface="+mj-lt"/>
                <a:cs typeface="Arial" pitchFamily="34" charset="0"/>
              </a:rPr>
              <a:t>Animals</a:t>
            </a:r>
            <a:r>
              <a:rPr lang="tr-TR" sz="3600" dirty="0" smtClean="0">
                <a:latin typeface="+mj-lt"/>
                <a:cs typeface="Arial" pitchFamily="34" charset="0"/>
              </a:rPr>
              <a:t>, </a:t>
            </a:r>
            <a:r>
              <a:rPr lang="tr-TR" sz="3600" dirty="0" err="1" smtClean="0">
                <a:latin typeface="+mj-lt"/>
                <a:cs typeface="Arial" pitchFamily="34" charset="0"/>
              </a:rPr>
              <a:t>insulin</a:t>
            </a:r>
            <a:endParaRPr lang="tr-TR" sz="3600" dirty="0" smtClean="0">
              <a:latin typeface="+mj-lt"/>
              <a:cs typeface="Arial" pitchFamily="34" charset="0"/>
            </a:endParaRPr>
          </a:p>
          <a:p>
            <a:r>
              <a:rPr lang="tr-TR" sz="3600" dirty="0" err="1" smtClean="0">
                <a:latin typeface="+mj-lt"/>
                <a:cs typeface="Arial" pitchFamily="34" charset="0"/>
              </a:rPr>
              <a:t>Minerals</a:t>
            </a:r>
            <a:r>
              <a:rPr lang="tr-TR" sz="3600" dirty="0" smtClean="0">
                <a:latin typeface="+mj-lt"/>
                <a:cs typeface="Arial" pitchFamily="34" charset="0"/>
              </a:rPr>
              <a:t>, </a:t>
            </a:r>
            <a:r>
              <a:rPr lang="tr-TR" sz="3600" dirty="0" err="1" smtClean="0">
                <a:latin typeface="+mj-lt"/>
                <a:cs typeface="Arial" pitchFamily="34" charset="0"/>
              </a:rPr>
              <a:t>iron</a:t>
            </a:r>
            <a:endParaRPr lang="tr-TR" sz="3600" dirty="0" smtClean="0">
              <a:latin typeface="+mj-lt"/>
              <a:cs typeface="Arial" pitchFamily="34" charset="0"/>
            </a:endParaRPr>
          </a:p>
          <a:p>
            <a:r>
              <a:rPr lang="tr-TR" sz="3600" dirty="0" err="1" smtClean="0">
                <a:latin typeface="+mj-lt"/>
                <a:cs typeface="Arial" pitchFamily="34" charset="0"/>
              </a:rPr>
              <a:t>Microorganisms</a:t>
            </a:r>
            <a:r>
              <a:rPr lang="tr-TR" sz="3600" dirty="0" smtClean="0">
                <a:latin typeface="+mj-lt"/>
                <a:cs typeface="Arial" pitchFamily="34" charset="0"/>
              </a:rPr>
              <a:t>, </a:t>
            </a:r>
            <a:r>
              <a:rPr lang="tr-TR" sz="3600" dirty="0" err="1" smtClean="0">
                <a:latin typeface="+mj-lt"/>
                <a:cs typeface="Arial" pitchFamily="34" charset="0"/>
              </a:rPr>
              <a:t>penicillin</a:t>
            </a:r>
            <a:endParaRPr lang="tr-TR" sz="3600" dirty="0" smtClean="0">
              <a:latin typeface="+mj-lt"/>
              <a:cs typeface="Arial" pitchFamily="34" charset="0"/>
            </a:endParaRPr>
          </a:p>
          <a:p>
            <a:r>
              <a:rPr lang="tr-TR" sz="3600" dirty="0" err="1" smtClean="0">
                <a:latin typeface="+mj-lt"/>
                <a:cs typeface="Arial" pitchFamily="34" charset="0"/>
              </a:rPr>
              <a:t>Genetic</a:t>
            </a:r>
            <a:r>
              <a:rPr lang="tr-TR" sz="3600" dirty="0" smtClean="0">
                <a:latin typeface="+mj-lt"/>
                <a:cs typeface="Arial" pitchFamily="34" charset="0"/>
              </a:rPr>
              <a:t> </a:t>
            </a:r>
            <a:r>
              <a:rPr lang="tr-TR" sz="3600" dirty="0" err="1" smtClean="0">
                <a:latin typeface="+mj-lt"/>
                <a:cs typeface="Arial" pitchFamily="34" charset="0"/>
              </a:rPr>
              <a:t>engineering</a:t>
            </a:r>
            <a:r>
              <a:rPr lang="tr-TR" sz="3600" dirty="0" smtClean="0">
                <a:latin typeface="+mj-lt"/>
                <a:cs typeface="Arial" pitchFamily="34" charset="0"/>
              </a:rPr>
              <a:t>, </a:t>
            </a:r>
            <a:r>
              <a:rPr lang="tr-TR" sz="3600" dirty="0" err="1" smtClean="0">
                <a:latin typeface="+mj-lt"/>
                <a:cs typeface="Arial" pitchFamily="34" charset="0"/>
              </a:rPr>
              <a:t>human</a:t>
            </a:r>
            <a:r>
              <a:rPr lang="tr-TR" sz="3600" dirty="0" smtClean="0">
                <a:latin typeface="+mj-lt"/>
                <a:cs typeface="Arial" pitchFamily="34" charset="0"/>
              </a:rPr>
              <a:t> </a:t>
            </a:r>
            <a:r>
              <a:rPr lang="tr-TR" sz="3600" dirty="0" err="1" smtClean="0">
                <a:latin typeface="+mj-lt"/>
                <a:cs typeface="Arial" pitchFamily="34" charset="0"/>
              </a:rPr>
              <a:t>recombinant</a:t>
            </a:r>
            <a:r>
              <a:rPr lang="tr-TR" sz="3600" dirty="0" smtClean="0">
                <a:latin typeface="+mj-lt"/>
                <a:cs typeface="Arial" pitchFamily="34" charset="0"/>
              </a:rPr>
              <a:t> </a:t>
            </a:r>
            <a:r>
              <a:rPr lang="tr-TR" sz="3600" dirty="0" err="1" smtClean="0">
                <a:latin typeface="+mj-lt"/>
                <a:cs typeface="Arial" pitchFamily="34" charset="0"/>
              </a:rPr>
              <a:t>insulin</a:t>
            </a:r>
            <a:endParaRPr lang="tr-TR" sz="3600" dirty="0" smtClean="0">
              <a:latin typeface="+mj-lt"/>
              <a:cs typeface="Arial" pitchFamily="34" charset="0"/>
            </a:endParaRPr>
          </a:p>
          <a:p>
            <a:pPr>
              <a:buNone/>
            </a:pPr>
            <a:endParaRPr lang="tr-TR" sz="3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785794"/>
            <a:ext cx="7772400" cy="4572000"/>
          </a:xfrm>
        </p:spPr>
        <p:txBody>
          <a:bodyPr>
            <a:normAutofit/>
          </a:bodyPr>
          <a:lstStyle/>
          <a:p>
            <a:pPr>
              <a:buNone/>
              <a:defRPr/>
            </a:pPr>
            <a:r>
              <a:rPr lang="tr-TR" b="1" dirty="0" err="1" smtClean="0">
                <a:solidFill>
                  <a:schemeClr val="tx2">
                    <a:lumMod val="75000"/>
                  </a:schemeClr>
                </a:solidFill>
                <a:latin typeface="+mj-lt"/>
                <a:cs typeface="Arial" pitchFamily="34" charset="0"/>
              </a:rPr>
              <a:t>Drugs</a:t>
            </a:r>
            <a:r>
              <a:rPr lang="tr-TR" b="1" dirty="0" smtClean="0">
                <a:solidFill>
                  <a:schemeClr val="tx2">
                    <a:lumMod val="75000"/>
                  </a:schemeClr>
                </a:solidFill>
                <a:latin typeface="+mj-lt"/>
                <a:cs typeface="Arial" pitchFamily="34" charset="0"/>
              </a:rPr>
              <a:t>;</a:t>
            </a:r>
          </a:p>
          <a:p>
            <a:pPr>
              <a:defRPr/>
            </a:pPr>
            <a:r>
              <a:rPr lang="tr-TR" dirty="0" err="1" smtClean="0">
                <a:solidFill>
                  <a:schemeClr val="tx2">
                    <a:lumMod val="75000"/>
                  </a:schemeClr>
                </a:solidFill>
                <a:latin typeface="+mj-lt"/>
                <a:cs typeface="Arial" pitchFamily="34" charset="0"/>
              </a:rPr>
              <a:t>Must</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have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appropriate</a:t>
            </a:r>
            <a:r>
              <a:rPr lang="tr-TR" dirty="0" smtClean="0">
                <a:solidFill>
                  <a:schemeClr val="tx2">
                    <a:lumMod val="75000"/>
                  </a:schemeClr>
                </a:solidFill>
                <a:latin typeface="+mj-lt"/>
                <a:cs typeface="Arial" pitchFamily="34" charset="0"/>
              </a:rPr>
              <a:t> size, </a:t>
            </a:r>
            <a:r>
              <a:rPr lang="tr-TR" dirty="0" err="1" smtClean="0">
                <a:solidFill>
                  <a:schemeClr val="tx2">
                    <a:lumMod val="75000"/>
                  </a:schemeClr>
                </a:solidFill>
                <a:latin typeface="+mj-lt"/>
                <a:cs typeface="Arial" pitchFamily="34" charset="0"/>
              </a:rPr>
              <a:t>electrical</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charge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shape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atomic</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composition</a:t>
            </a:r>
            <a:endParaRPr lang="tr-TR" dirty="0" smtClean="0">
              <a:solidFill>
                <a:schemeClr val="tx2">
                  <a:lumMod val="75000"/>
                </a:schemeClr>
              </a:solidFill>
              <a:latin typeface="+mj-lt"/>
              <a:cs typeface="Arial" pitchFamily="34" charset="0"/>
            </a:endParaRPr>
          </a:p>
          <a:p>
            <a:pPr>
              <a:defRPr/>
            </a:pPr>
            <a:r>
              <a:rPr lang="tr-TR" dirty="0" err="1" smtClean="0">
                <a:solidFill>
                  <a:schemeClr val="tx2">
                    <a:lumMod val="75000"/>
                  </a:schemeClr>
                </a:solidFill>
                <a:latin typeface="+mj-lt"/>
                <a:cs typeface="Arial" pitchFamily="34" charset="0"/>
              </a:rPr>
              <a:t>Must</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affect</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only</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the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system</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or</a:t>
            </a:r>
            <a:r>
              <a:rPr lang="tr-TR" dirty="0" smtClean="0">
                <a:solidFill>
                  <a:schemeClr val="tx2">
                    <a:lumMod val="75000"/>
                  </a:schemeClr>
                </a:solidFill>
                <a:latin typeface="+mj-lt"/>
                <a:cs typeface="Arial" pitchFamily="34" charset="0"/>
              </a:rPr>
              <a:t> site) </a:t>
            </a:r>
            <a:r>
              <a:rPr lang="tr-TR" dirty="0" err="1" smtClean="0">
                <a:solidFill>
                  <a:schemeClr val="tx2">
                    <a:lumMod val="75000"/>
                  </a:schemeClr>
                </a:solidFill>
                <a:latin typeface="+mj-lt"/>
                <a:cs typeface="Arial" pitchFamily="34" charset="0"/>
              </a:rPr>
              <a:t>for</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which</a:t>
            </a:r>
            <a:r>
              <a:rPr lang="tr-TR" dirty="0" smtClean="0">
                <a:solidFill>
                  <a:schemeClr val="tx2">
                    <a:lumMod val="75000"/>
                  </a:schemeClr>
                </a:solidFill>
                <a:latin typeface="+mj-lt"/>
                <a:cs typeface="Arial" pitchFamily="34" charset="0"/>
              </a:rPr>
              <a:t> it is </a:t>
            </a:r>
            <a:r>
              <a:rPr lang="tr-TR" dirty="0" err="1" smtClean="0">
                <a:solidFill>
                  <a:schemeClr val="tx2">
                    <a:lumMod val="75000"/>
                  </a:schemeClr>
                </a:solidFill>
                <a:latin typeface="+mj-lt"/>
                <a:cs typeface="Arial" pitchFamily="34" charset="0"/>
              </a:rPr>
              <a:t>given</a:t>
            </a:r>
            <a:endParaRPr lang="tr-TR" dirty="0" smtClean="0">
              <a:solidFill>
                <a:schemeClr val="tx2">
                  <a:lumMod val="75000"/>
                </a:schemeClr>
              </a:solidFill>
              <a:latin typeface="+mj-lt"/>
              <a:cs typeface="Arial" pitchFamily="34" charset="0"/>
            </a:endParaRPr>
          </a:p>
          <a:p>
            <a:pPr>
              <a:defRPr/>
            </a:pPr>
            <a:r>
              <a:rPr lang="tr-TR" dirty="0" err="1" smtClean="0">
                <a:solidFill>
                  <a:schemeClr val="tx2">
                    <a:lumMod val="75000"/>
                  </a:schemeClr>
                </a:solidFill>
                <a:latin typeface="+mj-lt"/>
                <a:cs typeface="Arial" pitchFamily="34" charset="0"/>
              </a:rPr>
              <a:t>Its</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effect</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should</a:t>
            </a:r>
            <a:r>
              <a:rPr lang="tr-TR" dirty="0" smtClean="0">
                <a:solidFill>
                  <a:schemeClr val="tx2">
                    <a:lumMod val="75000"/>
                  </a:schemeClr>
                </a:solidFill>
                <a:latin typeface="+mj-lt"/>
                <a:cs typeface="Arial" pitchFamily="34" charset="0"/>
              </a:rPr>
              <a:t> be </a:t>
            </a:r>
            <a:r>
              <a:rPr lang="tr-TR" dirty="0" err="1" smtClean="0">
                <a:solidFill>
                  <a:schemeClr val="tx2">
                    <a:lumMod val="75000"/>
                  </a:schemeClr>
                </a:solidFill>
                <a:latin typeface="+mj-lt"/>
                <a:cs typeface="Arial" pitchFamily="34" charset="0"/>
              </a:rPr>
              <a:t>temporary</a:t>
            </a:r>
            <a:endParaRPr lang="tr-TR" dirty="0" smtClean="0">
              <a:solidFill>
                <a:schemeClr val="tx2">
                  <a:lumMod val="75000"/>
                </a:schemeClr>
              </a:solidFill>
              <a:latin typeface="+mj-lt"/>
              <a:cs typeface="Arial" pitchFamily="34" charset="0"/>
            </a:endParaRPr>
          </a:p>
          <a:p>
            <a:pPr>
              <a:defRPr/>
            </a:pPr>
            <a:r>
              <a:rPr lang="tr-TR" dirty="0" err="1" smtClean="0">
                <a:solidFill>
                  <a:schemeClr val="tx2">
                    <a:lumMod val="75000"/>
                  </a:schemeClr>
                </a:solidFill>
                <a:latin typeface="+mj-lt"/>
                <a:cs typeface="Arial" pitchFamily="34" charset="0"/>
              </a:rPr>
              <a:t>Its</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effect</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should</a:t>
            </a:r>
            <a:r>
              <a:rPr lang="tr-TR" dirty="0" smtClean="0">
                <a:solidFill>
                  <a:schemeClr val="tx2">
                    <a:lumMod val="75000"/>
                  </a:schemeClr>
                </a:solidFill>
                <a:latin typeface="+mj-lt"/>
                <a:cs typeface="Arial" pitchFamily="34" charset="0"/>
              </a:rPr>
              <a:t> be </a:t>
            </a:r>
            <a:r>
              <a:rPr lang="tr-TR" dirty="0" err="1" smtClean="0">
                <a:solidFill>
                  <a:schemeClr val="tx2">
                    <a:lumMod val="75000"/>
                  </a:schemeClr>
                </a:solidFill>
                <a:latin typeface="+mj-lt"/>
                <a:cs typeface="Arial" pitchFamily="34" charset="0"/>
              </a:rPr>
              <a:t>dose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dependent</a:t>
            </a:r>
            <a:endParaRPr lang="tr-TR" dirty="0" smtClean="0">
              <a:solidFill>
                <a:schemeClr val="tx2">
                  <a:lumMod val="75000"/>
                </a:schemeClr>
              </a:solidFill>
              <a:latin typeface="+mj-lt"/>
              <a:cs typeface="Arial" pitchFamily="34" charset="0"/>
            </a:endParaRPr>
          </a:p>
          <a:p>
            <a:pPr>
              <a:buNone/>
              <a:defRPr/>
            </a:pPr>
            <a:endParaRPr lang="tr-TR" dirty="0" smtClean="0">
              <a:solidFill>
                <a:schemeClr val="tx2">
                  <a:lumMod val="75000"/>
                </a:schemeClr>
              </a:solidFill>
              <a:latin typeface="Arial" pitchFamily="34" charset="0"/>
              <a:cs typeface="Arial" pitchFamily="34" charset="0"/>
            </a:endParaRP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New </a:t>
            </a:r>
            <a:r>
              <a:rPr lang="tr-TR" dirty="0" err="1" smtClean="0"/>
              <a:t>Drug</a:t>
            </a:r>
            <a:r>
              <a:rPr lang="tr-TR" dirty="0" smtClean="0"/>
              <a:t> Development</a:t>
            </a:r>
            <a:endParaRPr lang="tr-TR" dirty="0"/>
          </a:p>
        </p:txBody>
      </p:sp>
      <p:sp>
        <p:nvSpPr>
          <p:cNvPr id="3" name="2 İçerik Yer Tutucusu"/>
          <p:cNvSpPr>
            <a:spLocks noGrp="1"/>
          </p:cNvSpPr>
          <p:nvPr>
            <p:ph idx="1"/>
          </p:nvPr>
        </p:nvSpPr>
        <p:spPr/>
        <p:txBody>
          <a:bodyPr/>
          <a:lstStyle/>
          <a:p>
            <a:pPr>
              <a:lnSpc>
                <a:spcPct val="80000"/>
              </a:lnSpc>
              <a:defRPr/>
            </a:pPr>
            <a:r>
              <a:rPr lang="tr-TR" dirty="0" err="1" smtClean="0">
                <a:solidFill>
                  <a:schemeClr val="tx2">
                    <a:lumMod val="75000"/>
                  </a:schemeClr>
                </a:solidFill>
                <a:latin typeface="+mj-lt"/>
                <a:cs typeface="Arial" pitchFamily="34" charset="0"/>
              </a:rPr>
              <a:t>Synthesis</a:t>
            </a:r>
            <a:r>
              <a:rPr lang="tr-TR" dirty="0" smtClean="0">
                <a:solidFill>
                  <a:schemeClr val="tx2">
                    <a:lumMod val="75000"/>
                  </a:schemeClr>
                </a:solidFill>
                <a:latin typeface="+mj-lt"/>
                <a:cs typeface="Arial" pitchFamily="34" charset="0"/>
              </a:rPr>
              <a:t> of a </a:t>
            </a:r>
            <a:r>
              <a:rPr lang="tr-TR" dirty="0" err="1" smtClean="0">
                <a:solidFill>
                  <a:schemeClr val="tx2">
                    <a:lumMod val="75000"/>
                  </a:schemeClr>
                </a:solidFill>
                <a:latin typeface="+mj-lt"/>
                <a:cs typeface="Arial" pitchFamily="34" charset="0"/>
              </a:rPr>
              <a:t>potential</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new</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drug</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compound</a:t>
            </a:r>
            <a:endParaRPr lang="tr-TR" dirty="0" smtClean="0">
              <a:solidFill>
                <a:schemeClr val="tx2">
                  <a:lumMod val="75000"/>
                </a:schemeClr>
              </a:solidFill>
              <a:latin typeface="+mj-lt"/>
              <a:cs typeface="Arial" pitchFamily="34" charset="0"/>
            </a:endParaRPr>
          </a:p>
          <a:p>
            <a:pPr>
              <a:lnSpc>
                <a:spcPct val="80000"/>
              </a:lnSpc>
              <a:defRPr/>
            </a:pPr>
            <a:r>
              <a:rPr lang="tr-TR" dirty="0" err="1" smtClean="0">
                <a:solidFill>
                  <a:schemeClr val="tx2">
                    <a:lumMod val="75000"/>
                  </a:schemeClr>
                </a:solidFill>
                <a:latin typeface="+mj-lt"/>
                <a:cs typeface="Arial" pitchFamily="34" charset="0"/>
              </a:rPr>
              <a:t>Preclinical</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stage</a:t>
            </a:r>
            <a:endParaRPr lang="tr-TR" dirty="0" smtClean="0">
              <a:solidFill>
                <a:schemeClr val="tx2">
                  <a:lumMod val="75000"/>
                </a:schemeClr>
              </a:solidFill>
              <a:latin typeface="+mj-lt"/>
              <a:cs typeface="Arial" pitchFamily="34" charset="0"/>
            </a:endParaRPr>
          </a:p>
          <a:p>
            <a:pPr>
              <a:lnSpc>
                <a:spcPct val="80000"/>
              </a:lnSpc>
              <a:defRPr/>
            </a:pPr>
            <a:r>
              <a:rPr lang="tr-TR" dirty="0" err="1" smtClean="0">
                <a:solidFill>
                  <a:schemeClr val="tx2">
                    <a:lumMod val="75000"/>
                  </a:schemeClr>
                </a:solidFill>
                <a:latin typeface="+mj-lt"/>
                <a:cs typeface="Arial" pitchFamily="34" charset="0"/>
              </a:rPr>
              <a:t>Phase</a:t>
            </a:r>
            <a:r>
              <a:rPr lang="tr-TR" dirty="0" smtClean="0">
                <a:solidFill>
                  <a:schemeClr val="tx2">
                    <a:lumMod val="75000"/>
                  </a:schemeClr>
                </a:solidFill>
                <a:latin typeface="+mj-lt"/>
                <a:cs typeface="Arial" pitchFamily="34" charset="0"/>
              </a:rPr>
              <a:t> 1 </a:t>
            </a:r>
            <a:r>
              <a:rPr lang="tr-TR" dirty="0" err="1" smtClean="0">
                <a:solidFill>
                  <a:schemeClr val="tx2">
                    <a:lumMod val="75000"/>
                  </a:schemeClr>
                </a:solidFill>
                <a:latin typeface="+mj-lt"/>
                <a:cs typeface="Arial" pitchFamily="34" charset="0"/>
              </a:rPr>
              <a:t>trials</a:t>
            </a:r>
            <a:endParaRPr lang="tr-TR" dirty="0" smtClean="0">
              <a:solidFill>
                <a:schemeClr val="tx2">
                  <a:lumMod val="75000"/>
                </a:schemeClr>
              </a:solidFill>
              <a:latin typeface="+mj-lt"/>
              <a:cs typeface="Arial" pitchFamily="34" charset="0"/>
            </a:endParaRPr>
          </a:p>
          <a:p>
            <a:pPr>
              <a:lnSpc>
                <a:spcPct val="80000"/>
              </a:lnSpc>
              <a:defRPr/>
            </a:pPr>
            <a:r>
              <a:rPr lang="tr-TR" dirty="0" err="1" smtClean="0">
                <a:solidFill>
                  <a:schemeClr val="tx2">
                    <a:lumMod val="75000"/>
                  </a:schemeClr>
                </a:solidFill>
                <a:latin typeface="+mj-lt"/>
                <a:cs typeface="Arial" pitchFamily="34" charset="0"/>
              </a:rPr>
              <a:t>Phase</a:t>
            </a:r>
            <a:r>
              <a:rPr lang="tr-TR" dirty="0" smtClean="0">
                <a:solidFill>
                  <a:schemeClr val="tx2">
                    <a:lumMod val="75000"/>
                  </a:schemeClr>
                </a:solidFill>
                <a:latin typeface="+mj-lt"/>
                <a:cs typeface="Arial" pitchFamily="34" charset="0"/>
              </a:rPr>
              <a:t> 2 </a:t>
            </a:r>
            <a:r>
              <a:rPr lang="tr-TR" dirty="0" err="1" smtClean="0">
                <a:solidFill>
                  <a:schemeClr val="tx2">
                    <a:lumMod val="75000"/>
                  </a:schemeClr>
                </a:solidFill>
                <a:latin typeface="+mj-lt"/>
                <a:cs typeface="Arial" pitchFamily="34" charset="0"/>
              </a:rPr>
              <a:t>trials</a:t>
            </a:r>
            <a:endParaRPr lang="tr-TR" dirty="0" smtClean="0">
              <a:solidFill>
                <a:schemeClr val="tx2">
                  <a:lumMod val="75000"/>
                </a:schemeClr>
              </a:solidFill>
              <a:latin typeface="+mj-lt"/>
              <a:cs typeface="Arial" pitchFamily="34" charset="0"/>
            </a:endParaRPr>
          </a:p>
          <a:p>
            <a:pPr>
              <a:lnSpc>
                <a:spcPct val="80000"/>
              </a:lnSpc>
              <a:defRPr/>
            </a:pPr>
            <a:r>
              <a:rPr lang="tr-TR" dirty="0" err="1" smtClean="0">
                <a:solidFill>
                  <a:schemeClr val="tx2">
                    <a:lumMod val="75000"/>
                  </a:schemeClr>
                </a:solidFill>
                <a:latin typeface="+mj-lt"/>
                <a:cs typeface="Arial" pitchFamily="34" charset="0"/>
              </a:rPr>
              <a:t>Phase</a:t>
            </a:r>
            <a:r>
              <a:rPr lang="tr-TR" dirty="0" smtClean="0">
                <a:solidFill>
                  <a:schemeClr val="tx2">
                    <a:lumMod val="75000"/>
                  </a:schemeClr>
                </a:solidFill>
                <a:latin typeface="+mj-lt"/>
                <a:cs typeface="Arial" pitchFamily="34" charset="0"/>
              </a:rPr>
              <a:t> 3 </a:t>
            </a:r>
            <a:r>
              <a:rPr lang="tr-TR" dirty="0" err="1" smtClean="0">
                <a:solidFill>
                  <a:schemeClr val="tx2">
                    <a:lumMod val="75000"/>
                  </a:schemeClr>
                </a:solidFill>
                <a:latin typeface="+mj-lt"/>
                <a:cs typeface="Arial" pitchFamily="34" charset="0"/>
              </a:rPr>
              <a:t>trials</a:t>
            </a:r>
            <a:endParaRPr lang="tr-TR" dirty="0" smtClean="0">
              <a:solidFill>
                <a:schemeClr val="tx2">
                  <a:lumMod val="75000"/>
                </a:schemeClr>
              </a:solidFill>
              <a:latin typeface="+mj-lt"/>
              <a:cs typeface="Arial" pitchFamily="34" charset="0"/>
            </a:endParaRPr>
          </a:p>
          <a:p>
            <a:pPr>
              <a:lnSpc>
                <a:spcPct val="80000"/>
              </a:lnSpc>
              <a:defRPr/>
            </a:pPr>
            <a:r>
              <a:rPr lang="tr-TR" dirty="0" err="1" smtClean="0">
                <a:solidFill>
                  <a:schemeClr val="tx2">
                    <a:lumMod val="75000"/>
                  </a:schemeClr>
                </a:solidFill>
                <a:latin typeface="+mj-lt"/>
                <a:cs typeface="Arial" pitchFamily="34" charset="0"/>
              </a:rPr>
              <a:t>Phase</a:t>
            </a:r>
            <a:r>
              <a:rPr lang="tr-TR" dirty="0" smtClean="0">
                <a:solidFill>
                  <a:schemeClr val="tx2">
                    <a:lumMod val="75000"/>
                  </a:schemeClr>
                </a:solidFill>
                <a:latin typeface="+mj-lt"/>
                <a:cs typeface="Arial" pitchFamily="34" charset="0"/>
              </a:rPr>
              <a:t> 4 </a:t>
            </a:r>
            <a:r>
              <a:rPr lang="tr-TR" dirty="0" err="1" smtClean="0">
                <a:solidFill>
                  <a:schemeClr val="tx2">
                    <a:lumMod val="75000"/>
                  </a:schemeClr>
                </a:solidFill>
                <a:latin typeface="+mj-lt"/>
                <a:cs typeface="Arial" pitchFamily="34" charset="0"/>
              </a:rPr>
              <a:t>trials</a:t>
            </a:r>
            <a:endParaRPr lang="tr-TR" dirty="0" smtClean="0">
              <a:solidFill>
                <a:schemeClr val="tx2">
                  <a:lumMod val="75000"/>
                </a:schemeClr>
              </a:solidFill>
              <a:latin typeface="+mj-lt"/>
              <a:cs typeface="Arial" pitchFamily="34" charset="0"/>
            </a:endParaRPr>
          </a:p>
          <a:p>
            <a:pPr>
              <a:lnSpc>
                <a:spcPct val="80000"/>
              </a:lnSpc>
              <a:buNone/>
              <a:defRPr/>
            </a:pPr>
            <a:endParaRPr lang="tr-TR" dirty="0" smtClean="0">
              <a:solidFill>
                <a:schemeClr val="tx2">
                  <a:lumMod val="75000"/>
                </a:schemeClr>
              </a:solidFill>
              <a:latin typeface="Arial" pitchFamily="34" charset="0"/>
              <a:cs typeface="Arial" pitchFamily="34" charset="0"/>
            </a:endParaRPr>
          </a:p>
          <a:p>
            <a:pPr>
              <a:lnSpc>
                <a:spcPct val="80000"/>
              </a:lnSpc>
              <a:buNone/>
              <a:defRPr/>
            </a:pPr>
            <a:endParaRPr lang="tr-TR" b="1" dirty="0" smtClean="0"/>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Paracelsus</a:t>
            </a:r>
            <a:r>
              <a:rPr lang="tr-TR" dirty="0" smtClean="0"/>
              <a:t> </a:t>
            </a:r>
            <a:r>
              <a:rPr lang="tr-TR" dirty="0" err="1" smtClean="0"/>
              <a:t>stated</a:t>
            </a:r>
            <a:r>
              <a:rPr lang="tr-TR" dirty="0" smtClean="0"/>
              <a:t>;</a:t>
            </a:r>
            <a:endParaRPr lang="tr-TR" dirty="0"/>
          </a:p>
        </p:txBody>
      </p:sp>
      <p:sp>
        <p:nvSpPr>
          <p:cNvPr id="3" name="2 İçerik Yer Tutucusu"/>
          <p:cNvSpPr>
            <a:spLocks noGrp="1"/>
          </p:cNvSpPr>
          <p:nvPr>
            <p:ph idx="1"/>
          </p:nvPr>
        </p:nvSpPr>
        <p:spPr/>
        <p:txBody>
          <a:bodyPr/>
          <a:lstStyle/>
          <a:p>
            <a:pPr>
              <a:buNone/>
            </a:pPr>
            <a:r>
              <a:rPr lang="tr-TR" dirty="0" smtClean="0">
                <a:solidFill>
                  <a:srgbClr val="00B050"/>
                </a:solidFill>
                <a:latin typeface="+mj-lt"/>
              </a:rPr>
              <a:t>“The </a:t>
            </a:r>
            <a:r>
              <a:rPr lang="tr-TR" dirty="0" err="1" smtClean="0">
                <a:solidFill>
                  <a:srgbClr val="00B050"/>
                </a:solidFill>
                <a:latin typeface="+mj-lt"/>
              </a:rPr>
              <a:t>dose</a:t>
            </a:r>
            <a:r>
              <a:rPr lang="tr-TR" dirty="0" smtClean="0">
                <a:solidFill>
                  <a:srgbClr val="00B050"/>
                </a:solidFill>
                <a:latin typeface="+mj-lt"/>
              </a:rPr>
              <a:t> </a:t>
            </a:r>
            <a:r>
              <a:rPr lang="tr-TR" dirty="0" err="1" smtClean="0">
                <a:solidFill>
                  <a:srgbClr val="00B050"/>
                </a:solidFill>
                <a:latin typeface="+mj-lt"/>
              </a:rPr>
              <a:t>makes</a:t>
            </a:r>
            <a:r>
              <a:rPr lang="tr-TR" dirty="0" smtClean="0">
                <a:solidFill>
                  <a:srgbClr val="00B050"/>
                </a:solidFill>
                <a:latin typeface="+mj-lt"/>
              </a:rPr>
              <a:t> </a:t>
            </a:r>
            <a:r>
              <a:rPr lang="tr-TR" dirty="0" err="1" smtClean="0">
                <a:solidFill>
                  <a:srgbClr val="00B050"/>
                </a:solidFill>
                <a:latin typeface="+mj-lt"/>
              </a:rPr>
              <a:t>the</a:t>
            </a:r>
            <a:r>
              <a:rPr lang="tr-TR" dirty="0" smtClean="0">
                <a:solidFill>
                  <a:srgbClr val="00B050"/>
                </a:solidFill>
                <a:latin typeface="+mj-lt"/>
              </a:rPr>
              <a:t> </a:t>
            </a:r>
            <a:r>
              <a:rPr lang="tr-TR" dirty="0" err="1" smtClean="0">
                <a:solidFill>
                  <a:srgbClr val="00B050"/>
                </a:solidFill>
                <a:latin typeface="+mj-lt"/>
              </a:rPr>
              <a:t>poison</a:t>
            </a:r>
            <a:r>
              <a:rPr lang="tr-TR" dirty="0" smtClean="0">
                <a:solidFill>
                  <a:srgbClr val="00B050"/>
                </a:solidFill>
                <a:latin typeface="+mj-lt"/>
              </a:rPr>
              <a:t>”</a:t>
            </a:r>
            <a:endParaRPr lang="tr-TR" dirty="0">
              <a:solidFill>
                <a:srgbClr val="00B050"/>
              </a:solidFill>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The</a:t>
            </a:r>
            <a:r>
              <a:rPr lang="tr-TR" dirty="0" smtClean="0"/>
              <a:t> </a:t>
            </a:r>
            <a:r>
              <a:rPr lang="tr-TR" dirty="0" err="1" smtClean="0"/>
              <a:t>effect</a:t>
            </a:r>
            <a:r>
              <a:rPr lang="tr-TR" dirty="0" smtClean="0"/>
              <a:t> of </a:t>
            </a:r>
            <a:r>
              <a:rPr lang="tr-TR" dirty="0" err="1" smtClean="0"/>
              <a:t>the</a:t>
            </a:r>
            <a:r>
              <a:rPr lang="tr-TR" dirty="0" smtClean="0"/>
              <a:t> </a:t>
            </a:r>
            <a:r>
              <a:rPr lang="tr-TR" dirty="0" err="1" smtClean="0"/>
              <a:t>drugs</a:t>
            </a:r>
            <a:r>
              <a:rPr lang="tr-TR" dirty="0" smtClean="0"/>
              <a:t>;</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 </a:t>
            </a:r>
            <a:r>
              <a:rPr lang="tr-TR" dirty="0" err="1" smtClean="0"/>
              <a:t>drug</a:t>
            </a:r>
            <a:r>
              <a:rPr lang="tr-TR" dirty="0" smtClean="0"/>
              <a:t> </a:t>
            </a:r>
            <a:r>
              <a:rPr lang="tr-TR" dirty="0" err="1" smtClean="0"/>
              <a:t>should</a:t>
            </a:r>
            <a:r>
              <a:rPr lang="tr-TR" dirty="0" smtClean="0"/>
              <a:t> </a:t>
            </a:r>
            <a:r>
              <a:rPr lang="tr-TR" dirty="0" err="1" smtClean="0"/>
              <a:t>have</a:t>
            </a:r>
            <a:r>
              <a:rPr lang="tr-TR" dirty="0" smtClean="0"/>
              <a:t> a </a:t>
            </a:r>
            <a:r>
              <a:rPr lang="tr-TR" dirty="0" err="1" smtClean="0"/>
              <a:t>spesific</a:t>
            </a:r>
            <a:r>
              <a:rPr lang="tr-TR" dirty="0" smtClean="0"/>
              <a:t> </a:t>
            </a:r>
            <a:r>
              <a:rPr lang="tr-TR" dirty="0" err="1" smtClean="0"/>
              <a:t>molecular</a:t>
            </a:r>
            <a:r>
              <a:rPr lang="tr-TR" dirty="0" smtClean="0"/>
              <a:t> </a:t>
            </a:r>
            <a:r>
              <a:rPr lang="tr-TR" dirty="0" err="1" smtClean="0"/>
              <a:t>weight</a:t>
            </a:r>
            <a:r>
              <a:rPr lang="tr-TR" dirty="0" smtClean="0"/>
              <a:t>, </a:t>
            </a:r>
            <a:r>
              <a:rPr lang="tr-TR" dirty="0" err="1" smtClean="0"/>
              <a:t>electrical</a:t>
            </a:r>
            <a:r>
              <a:rPr lang="tr-TR" dirty="0" smtClean="0"/>
              <a:t> </a:t>
            </a:r>
            <a:r>
              <a:rPr lang="tr-TR" dirty="0" err="1" smtClean="0"/>
              <a:t>charge</a:t>
            </a:r>
            <a:r>
              <a:rPr lang="tr-TR" dirty="0" smtClean="0"/>
              <a:t>, </a:t>
            </a:r>
            <a:r>
              <a:rPr lang="tr-TR" dirty="0" err="1" smtClean="0"/>
              <a:t>shape</a:t>
            </a:r>
            <a:r>
              <a:rPr lang="tr-TR" dirty="0" smtClean="0"/>
              <a:t> and </a:t>
            </a:r>
            <a:r>
              <a:rPr lang="tr-TR" dirty="0" err="1" smtClean="0"/>
              <a:t>composition</a:t>
            </a:r>
            <a:endParaRPr lang="tr-TR" dirty="0" smtClean="0"/>
          </a:p>
          <a:p>
            <a:r>
              <a:rPr lang="tr-TR" dirty="0" err="1" smtClean="0"/>
              <a:t>Selectivity</a:t>
            </a:r>
            <a:endParaRPr lang="tr-TR" dirty="0" smtClean="0"/>
          </a:p>
          <a:p>
            <a:r>
              <a:rPr lang="tr-TR" dirty="0" err="1" smtClean="0"/>
              <a:t>The</a:t>
            </a:r>
            <a:r>
              <a:rPr lang="tr-TR" dirty="0" smtClean="0"/>
              <a:t> </a:t>
            </a:r>
            <a:r>
              <a:rPr lang="tr-TR" dirty="0" err="1" smtClean="0"/>
              <a:t>duration</a:t>
            </a:r>
            <a:r>
              <a:rPr lang="tr-TR" dirty="0" smtClean="0"/>
              <a:t> of </a:t>
            </a:r>
            <a:r>
              <a:rPr lang="tr-TR" dirty="0" err="1" smtClean="0"/>
              <a:t>the</a:t>
            </a:r>
            <a:r>
              <a:rPr lang="tr-TR" dirty="0" smtClean="0"/>
              <a:t> </a:t>
            </a:r>
            <a:r>
              <a:rPr lang="tr-TR" dirty="0" err="1" smtClean="0"/>
              <a:t>effect</a:t>
            </a:r>
            <a:endParaRPr lang="tr-TR" dirty="0" smtClean="0"/>
          </a:p>
          <a:p>
            <a:r>
              <a:rPr lang="tr-TR" dirty="0" err="1" smtClean="0"/>
              <a:t>Dose</a:t>
            </a:r>
            <a:r>
              <a:rPr lang="tr-TR" dirty="0" smtClean="0"/>
              <a:t> </a:t>
            </a:r>
            <a:r>
              <a:rPr lang="tr-TR" dirty="0" err="1" smtClean="0"/>
              <a:t>dependency</a:t>
            </a:r>
            <a:endParaRPr lang="tr-TR" dirty="0" smtClean="0"/>
          </a:p>
          <a:p>
            <a:endParaRPr lang="tr-TR" dirty="0" smtClean="0"/>
          </a:p>
          <a:p>
            <a:endParaRPr lang="tr-TR" dirty="0" smtClean="0"/>
          </a:p>
          <a:p>
            <a:pPr>
              <a:buNone/>
            </a:pPr>
            <a:r>
              <a:rPr lang="tr-TR" dirty="0" err="1" smtClean="0"/>
              <a:t>Dosage</a:t>
            </a:r>
            <a:endParaRPr lang="tr-TR" dirty="0" smtClean="0"/>
          </a:p>
          <a:p>
            <a:pPr>
              <a:buNone/>
            </a:pPr>
            <a:r>
              <a:rPr lang="tr-TR" dirty="0" err="1" smtClean="0"/>
              <a:t>Daily</a:t>
            </a:r>
            <a:r>
              <a:rPr lang="tr-TR" dirty="0" smtClean="0"/>
              <a:t> </a:t>
            </a:r>
            <a:r>
              <a:rPr lang="tr-TR" dirty="0" err="1" smtClean="0"/>
              <a:t>dosage</a:t>
            </a:r>
            <a:endParaRPr lang="tr-TR" dirty="0" smtClean="0"/>
          </a:p>
          <a:p>
            <a:endParaRPr lang="tr-T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Physical</a:t>
            </a:r>
            <a:r>
              <a:rPr lang="tr-TR" dirty="0" smtClean="0"/>
              <a:t> </a:t>
            </a:r>
            <a:r>
              <a:rPr lang="tr-TR" dirty="0" err="1" smtClean="0"/>
              <a:t>nature</a:t>
            </a:r>
            <a:r>
              <a:rPr lang="tr-TR" dirty="0" smtClean="0"/>
              <a:t> of </a:t>
            </a:r>
            <a:r>
              <a:rPr lang="tr-TR" dirty="0" err="1" smtClean="0"/>
              <a:t>drugs</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latin typeface="+mj-lt"/>
              </a:rPr>
              <a:t>May be</a:t>
            </a:r>
            <a:r>
              <a:rPr lang="tr-TR" dirty="0" smtClean="0">
                <a:solidFill>
                  <a:srgbClr val="00B0F0"/>
                </a:solidFill>
                <a:latin typeface="+mj-lt"/>
              </a:rPr>
              <a:t> </a:t>
            </a:r>
            <a:r>
              <a:rPr lang="tr-TR" dirty="0" err="1" smtClean="0">
                <a:solidFill>
                  <a:srgbClr val="00B0F0"/>
                </a:solidFill>
                <a:latin typeface="+mj-lt"/>
              </a:rPr>
              <a:t>solid</a:t>
            </a:r>
            <a:r>
              <a:rPr lang="tr-TR" dirty="0" smtClean="0">
                <a:latin typeface="+mj-lt"/>
              </a:rPr>
              <a:t>: aspirin</a:t>
            </a:r>
          </a:p>
          <a:p>
            <a:r>
              <a:rPr lang="tr-TR" dirty="0" err="1" smtClean="0">
                <a:solidFill>
                  <a:srgbClr val="00B0F0"/>
                </a:solidFill>
                <a:latin typeface="+mj-lt"/>
              </a:rPr>
              <a:t>Liquid</a:t>
            </a:r>
            <a:r>
              <a:rPr lang="tr-TR" dirty="0" smtClean="0">
                <a:latin typeface="+mj-lt"/>
              </a:rPr>
              <a:t>: </a:t>
            </a:r>
            <a:r>
              <a:rPr lang="tr-TR" dirty="0" err="1" smtClean="0">
                <a:latin typeface="+mj-lt"/>
              </a:rPr>
              <a:t>ethanol</a:t>
            </a:r>
            <a:endParaRPr lang="tr-TR" dirty="0" smtClean="0">
              <a:latin typeface="+mj-lt"/>
            </a:endParaRPr>
          </a:p>
          <a:p>
            <a:r>
              <a:rPr lang="tr-TR" dirty="0" err="1" smtClean="0">
                <a:solidFill>
                  <a:srgbClr val="00B0F0"/>
                </a:solidFill>
                <a:latin typeface="+mj-lt"/>
              </a:rPr>
              <a:t>Gaseous</a:t>
            </a:r>
            <a:r>
              <a:rPr lang="tr-TR" dirty="0" smtClean="0">
                <a:latin typeface="+mj-lt"/>
              </a:rPr>
              <a:t>: </a:t>
            </a:r>
            <a:r>
              <a:rPr lang="tr-TR" dirty="0" err="1" smtClean="0">
                <a:latin typeface="+mj-lt"/>
              </a:rPr>
              <a:t>nitric</a:t>
            </a:r>
            <a:r>
              <a:rPr lang="tr-TR" dirty="0" smtClean="0">
                <a:latin typeface="+mj-lt"/>
              </a:rPr>
              <a:t> </a:t>
            </a:r>
            <a:r>
              <a:rPr lang="tr-TR" dirty="0" err="1" smtClean="0">
                <a:latin typeface="+mj-lt"/>
              </a:rPr>
              <a:t>oxide</a:t>
            </a:r>
            <a:endParaRPr lang="tr-TR"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Drug</a:t>
            </a:r>
            <a:r>
              <a:rPr lang="tr-TR" dirty="0" smtClean="0"/>
              <a:t> size</a:t>
            </a:r>
            <a:endParaRPr lang="tr-TR" dirty="0"/>
          </a:p>
        </p:txBody>
      </p:sp>
      <p:sp>
        <p:nvSpPr>
          <p:cNvPr id="3" name="2 İçerik Yer Tutucusu"/>
          <p:cNvSpPr>
            <a:spLocks noGrp="1"/>
          </p:cNvSpPr>
          <p:nvPr>
            <p:ph idx="1"/>
          </p:nvPr>
        </p:nvSpPr>
        <p:spPr/>
        <p:txBody>
          <a:bodyPr/>
          <a:lstStyle/>
          <a:p>
            <a:r>
              <a:rPr lang="tr-TR" dirty="0" err="1" smtClean="0">
                <a:latin typeface="+mj-lt"/>
                <a:cs typeface="Arial" pitchFamily="34" charset="0"/>
              </a:rPr>
              <a:t>Varies</a:t>
            </a:r>
            <a:endParaRPr lang="tr-TR" dirty="0" smtClean="0">
              <a:latin typeface="+mj-lt"/>
              <a:cs typeface="Arial" pitchFamily="34" charset="0"/>
            </a:endParaRPr>
          </a:p>
          <a:p>
            <a:r>
              <a:rPr lang="tr-TR" dirty="0" err="1" smtClean="0">
                <a:latin typeface="+mj-lt"/>
                <a:cs typeface="Arial" pitchFamily="34" charset="0"/>
              </a:rPr>
              <a:t>Mostly</a:t>
            </a:r>
            <a:r>
              <a:rPr lang="tr-TR" dirty="0" smtClean="0">
                <a:latin typeface="+mj-lt"/>
                <a:cs typeface="Arial" pitchFamily="34" charset="0"/>
              </a:rPr>
              <a:t> , MW </a:t>
            </a:r>
            <a:r>
              <a:rPr lang="tr-TR" dirty="0" err="1" smtClean="0">
                <a:latin typeface="+mj-lt"/>
                <a:cs typeface="Arial" pitchFamily="34" charset="0"/>
              </a:rPr>
              <a:t>between</a:t>
            </a:r>
            <a:r>
              <a:rPr lang="tr-TR" dirty="0" smtClean="0">
                <a:latin typeface="+mj-lt"/>
                <a:cs typeface="Arial" pitchFamily="34" charset="0"/>
              </a:rPr>
              <a:t> 100-1000</a:t>
            </a:r>
          </a:p>
          <a:p>
            <a:r>
              <a:rPr lang="tr-TR" dirty="0" err="1" smtClean="0">
                <a:latin typeface="+mj-lt"/>
                <a:cs typeface="Arial" pitchFamily="34" charset="0"/>
              </a:rPr>
              <a:t>Lithium</a:t>
            </a:r>
            <a:r>
              <a:rPr lang="tr-TR" dirty="0" smtClean="0">
                <a:latin typeface="+mj-lt"/>
                <a:cs typeface="Arial" pitchFamily="34" charset="0"/>
              </a:rPr>
              <a:t>, MW 7; </a:t>
            </a:r>
            <a:r>
              <a:rPr lang="tr-TR" dirty="0" err="1" smtClean="0">
                <a:latin typeface="+mj-lt"/>
                <a:cs typeface="Arial" pitchFamily="34" charset="0"/>
              </a:rPr>
              <a:t>alteplase</a:t>
            </a:r>
            <a:r>
              <a:rPr lang="tr-TR" dirty="0" smtClean="0">
                <a:latin typeface="+mj-lt"/>
                <a:cs typeface="Arial" pitchFamily="34" charset="0"/>
              </a:rPr>
              <a:t>, MW 59,050</a:t>
            </a:r>
          </a:p>
          <a:p>
            <a:r>
              <a:rPr lang="tr-TR" dirty="0" err="1" smtClean="0">
                <a:latin typeface="+mj-lt"/>
                <a:cs typeface="Arial" pitchFamily="34" charset="0"/>
              </a:rPr>
              <a:t>If</a:t>
            </a:r>
            <a:r>
              <a:rPr lang="tr-TR" dirty="0" smtClean="0">
                <a:latin typeface="+mj-lt"/>
                <a:cs typeface="Arial" pitchFamily="34" charset="0"/>
              </a:rPr>
              <a:t> </a:t>
            </a:r>
            <a:r>
              <a:rPr lang="tr-TR" dirty="0" err="1" smtClean="0">
                <a:latin typeface="+mj-lt"/>
                <a:cs typeface="Arial" pitchFamily="34" charset="0"/>
              </a:rPr>
              <a:t>too</a:t>
            </a:r>
            <a:r>
              <a:rPr lang="tr-TR" dirty="0" smtClean="0">
                <a:latin typeface="+mj-lt"/>
                <a:cs typeface="Arial" pitchFamily="34" charset="0"/>
              </a:rPr>
              <a:t> </a:t>
            </a:r>
            <a:r>
              <a:rPr lang="tr-TR" dirty="0" err="1" smtClean="0">
                <a:latin typeface="+mj-lt"/>
                <a:cs typeface="Arial" pitchFamily="34" charset="0"/>
              </a:rPr>
              <a:t>big</a:t>
            </a:r>
            <a:r>
              <a:rPr lang="tr-TR" dirty="0" smtClean="0">
                <a:latin typeface="+mj-lt"/>
                <a:cs typeface="Arial" pitchFamily="34" charset="0"/>
              </a:rPr>
              <a:t> (</a:t>
            </a:r>
            <a:r>
              <a:rPr lang="tr-TR" dirty="0" err="1" smtClean="0">
                <a:latin typeface="+mj-lt"/>
                <a:cs typeface="Arial" pitchFamily="34" charset="0"/>
              </a:rPr>
              <a:t>larger</a:t>
            </a:r>
            <a:r>
              <a:rPr lang="tr-TR" dirty="0" smtClean="0">
                <a:latin typeface="+mj-lt"/>
                <a:cs typeface="Arial" pitchFamily="34" charset="0"/>
              </a:rPr>
              <a:t> MW </a:t>
            </a:r>
            <a:r>
              <a:rPr lang="tr-TR" dirty="0" err="1" smtClean="0">
                <a:latin typeface="+mj-lt"/>
                <a:cs typeface="Arial" pitchFamily="34" charset="0"/>
              </a:rPr>
              <a:t>than</a:t>
            </a:r>
            <a:r>
              <a:rPr lang="tr-TR" dirty="0" smtClean="0">
                <a:latin typeface="+mj-lt"/>
                <a:cs typeface="Arial" pitchFamily="34" charset="0"/>
              </a:rPr>
              <a:t> 1000), </a:t>
            </a:r>
            <a:r>
              <a:rPr lang="tr-TR" dirty="0" err="1" smtClean="0">
                <a:latin typeface="+mj-lt"/>
                <a:cs typeface="Arial" pitchFamily="34" charset="0"/>
              </a:rPr>
              <a:t>should</a:t>
            </a:r>
            <a:r>
              <a:rPr lang="tr-TR" dirty="0" smtClean="0">
                <a:latin typeface="+mj-lt"/>
                <a:cs typeface="Arial" pitchFamily="34" charset="0"/>
              </a:rPr>
              <a:t> be </a:t>
            </a:r>
            <a:r>
              <a:rPr lang="tr-TR" dirty="0" err="1" smtClean="0">
                <a:latin typeface="+mj-lt"/>
                <a:cs typeface="Arial" pitchFamily="34" charset="0"/>
              </a:rPr>
              <a:t>given</a:t>
            </a:r>
            <a:r>
              <a:rPr lang="tr-TR" dirty="0" smtClean="0">
                <a:latin typeface="+mj-lt"/>
                <a:cs typeface="Arial" pitchFamily="34" charset="0"/>
              </a:rPr>
              <a:t> </a:t>
            </a:r>
            <a:r>
              <a:rPr lang="tr-TR" dirty="0" err="1" smtClean="0">
                <a:latin typeface="+mj-lt"/>
                <a:cs typeface="Arial" pitchFamily="34" charset="0"/>
              </a:rPr>
              <a:t>directly</a:t>
            </a:r>
            <a:r>
              <a:rPr lang="tr-TR" dirty="0" smtClean="0">
                <a:latin typeface="+mj-lt"/>
                <a:cs typeface="Arial" pitchFamily="34" charset="0"/>
              </a:rPr>
              <a:t> in </a:t>
            </a:r>
            <a:r>
              <a:rPr lang="tr-TR" dirty="0" err="1" smtClean="0">
                <a:latin typeface="+mj-lt"/>
                <a:cs typeface="Arial" pitchFamily="34" charset="0"/>
              </a:rPr>
              <a:t>the</a:t>
            </a:r>
            <a:r>
              <a:rPr lang="tr-TR" dirty="0" smtClean="0">
                <a:latin typeface="+mj-lt"/>
                <a:cs typeface="Arial" pitchFamily="34" charset="0"/>
              </a:rPr>
              <a:t> body </a:t>
            </a:r>
            <a:r>
              <a:rPr lang="tr-TR" dirty="0" err="1" smtClean="0">
                <a:latin typeface="+mj-lt"/>
                <a:cs typeface="Arial" pitchFamily="34" charset="0"/>
              </a:rPr>
              <a:t>compartment</a:t>
            </a:r>
            <a:r>
              <a:rPr lang="tr-TR" dirty="0" smtClean="0">
                <a:latin typeface="+mj-lt"/>
                <a:cs typeface="Arial" pitchFamily="34" charset="0"/>
              </a:rPr>
              <a:t> (</a:t>
            </a:r>
            <a:r>
              <a:rPr lang="tr-TR" dirty="0" err="1" smtClean="0">
                <a:latin typeface="+mj-lt"/>
                <a:cs typeface="Arial" pitchFamily="34" charset="0"/>
              </a:rPr>
              <a:t>ie</a:t>
            </a:r>
            <a:r>
              <a:rPr lang="tr-TR" dirty="0" smtClean="0">
                <a:latin typeface="+mj-lt"/>
                <a:cs typeface="Arial" pitchFamily="34" charset="0"/>
              </a:rPr>
              <a:t>, </a:t>
            </a:r>
            <a:r>
              <a:rPr lang="tr-TR" dirty="0" err="1" smtClean="0">
                <a:latin typeface="+mj-lt"/>
                <a:cs typeface="Arial" pitchFamily="34" charset="0"/>
              </a:rPr>
              <a:t>alteplase</a:t>
            </a:r>
            <a:r>
              <a:rPr lang="tr-TR" dirty="0" smtClean="0">
                <a:latin typeface="+mj-lt"/>
                <a:cs typeface="Arial" pitchFamily="34" charset="0"/>
              </a:rPr>
              <a:t>)</a:t>
            </a:r>
            <a:endParaRPr lang="tr-TR" dirty="0">
              <a:latin typeface="+mj-lt"/>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Drug</a:t>
            </a:r>
            <a:r>
              <a:rPr lang="tr-TR" dirty="0" smtClean="0"/>
              <a:t>-</a:t>
            </a:r>
            <a:r>
              <a:rPr lang="tr-TR" dirty="0" err="1" smtClean="0"/>
              <a:t>Receptor</a:t>
            </a:r>
            <a:r>
              <a:rPr lang="tr-TR" dirty="0" smtClean="0"/>
              <a:t> </a:t>
            </a:r>
            <a:r>
              <a:rPr lang="tr-TR" dirty="0" err="1" smtClean="0"/>
              <a:t>Bonds</a:t>
            </a:r>
            <a:endParaRPr lang="tr-TR" dirty="0"/>
          </a:p>
        </p:txBody>
      </p:sp>
      <p:sp>
        <p:nvSpPr>
          <p:cNvPr id="3" name="2 İçerik Yer Tutucusu"/>
          <p:cNvSpPr>
            <a:spLocks noGrp="1"/>
          </p:cNvSpPr>
          <p:nvPr>
            <p:ph idx="1"/>
          </p:nvPr>
        </p:nvSpPr>
        <p:spPr/>
        <p:txBody>
          <a:bodyPr/>
          <a:lstStyle/>
          <a:p>
            <a:r>
              <a:rPr lang="tr-TR" dirty="0" err="1" smtClean="0">
                <a:solidFill>
                  <a:srgbClr val="7030A0"/>
                </a:solidFill>
                <a:latin typeface="+mj-lt"/>
              </a:rPr>
              <a:t>Covalent</a:t>
            </a:r>
            <a:r>
              <a:rPr lang="tr-TR" dirty="0" smtClean="0">
                <a:latin typeface="+mj-lt"/>
              </a:rPr>
              <a:t>, </a:t>
            </a:r>
            <a:r>
              <a:rPr lang="tr-TR" dirty="0" err="1" smtClean="0">
                <a:latin typeface="+mj-lt"/>
              </a:rPr>
              <a:t>strong</a:t>
            </a:r>
            <a:r>
              <a:rPr lang="tr-TR" dirty="0" smtClean="0">
                <a:latin typeface="+mj-lt"/>
              </a:rPr>
              <a:t>, not </a:t>
            </a:r>
            <a:r>
              <a:rPr lang="tr-TR" dirty="0" err="1" smtClean="0">
                <a:latin typeface="+mj-lt"/>
              </a:rPr>
              <a:t>reversible</a:t>
            </a:r>
            <a:endParaRPr lang="tr-TR" dirty="0" smtClean="0">
              <a:latin typeface="+mj-lt"/>
            </a:endParaRPr>
          </a:p>
          <a:p>
            <a:pPr>
              <a:buNone/>
            </a:pPr>
            <a:r>
              <a:rPr lang="tr-TR" dirty="0" err="1" smtClean="0">
                <a:latin typeface="+mj-lt"/>
              </a:rPr>
              <a:t>ie</a:t>
            </a:r>
            <a:r>
              <a:rPr lang="tr-TR" dirty="0" smtClean="0">
                <a:latin typeface="+mj-lt"/>
              </a:rPr>
              <a:t>. </a:t>
            </a:r>
            <a:r>
              <a:rPr lang="tr-TR" dirty="0" err="1" smtClean="0">
                <a:latin typeface="+mj-lt"/>
              </a:rPr>
              <a:t>bond</a:t>
            </a:r>
            <a:r>
              <a:rPr lang="tr-TR" dirty="0" smtClean="0">
                <a:latin typeface="+mj-lt"/>
              </a:rPr>
              <a:t> </a:t>
            </a:r>
            <a:r>
              <a:rPr lang="tr-TR" dirty="0" err="1" smtClean="0">
                <a:latin typeface="+mj-lt"/>
              </a:rPr>
              <a:t>between</a:t>
            </a:r>
            <a:r>
              <a:rPr lang="tr-TR" dirty="0" smtClean="0">
                <a:latin typeface="+mj-lt"/>
              </a:rPr>
              <a:t> </a:t>
            </a:r>
            <a:r>
              <a:rPr lang="tr-TR" dirty="0" err="1" smtClean="0">
                <a:latin typeface="+mj-lt"/>
              </a:rPr>
              <a:t>acetyl</a:t>
            </a:r>
            <a:r>
              <a:rPr lang="tr-TR" dirty="0" smtClean="0">
                <a:latin typeface="+mj-lt"/>
              </a:rPr>
              <a:t> </a:t>
            </a:r>
            <a:r>
              <a:rPr lang="tr-TR" dirty="0" err="1" smtClean="0">
                <a:latin typeface="+mj-lt"/>
              </a:rPr>
              <a:t>group</a:t>
            </a:r>
            <a:r>
              <a:rPr lang="tr-TR" dirty="0" smtClean="0">
                <a:latin typeface="+mj-lt"/>
              </a:rPr>
              <a:t> of aspirin and </a:t>
            </a:r>
            <a:r>
              <a:rPr lang="tr-TR" dirty="0" err="1" smtClean="0">
                <a:latin typeface="+mj-lt"/>
              </a:rPr>
              <a:t>cyclooxygenase</a:t>
            </a:r>
            <a:r>
              <a:rPr lang="tr-TR" dirty="0" smtClean="0">
                <a:latin typeface="+mj-lt"/>
              </a:rPr>
              <a:t> in </a:t>
            </a:r>
            <a:r>
              <a:rPr lang="tr-TR" dirty="0" err="1" smtClean="0">
                <a:latin typeface="+mj-lt"/>
              </a:rPr>
              <a:t>platelets</a:t>
            </a:r>
            <a:r>
              <a:rPr lang="tr-TR" dirty="0" smtClean="0">
                <a:latin typeface="+mj-lt"/>
              </a:rPr>
              <a:t>, not </a:t>
            </a:r>
            <a:r>
              <a:rPr lang="tr-TR" dirty="0" err="1" smtClean="0">
                <a:latin typeface="+mj-lt"/>
              </a:rPr>
              <a:t>reversible</a:t>
            </a:r>
            <a:r>
              <a:rPr lang="tr-TR" dirty="0" smtClean="0">
                <a:latin typeface="+mj-lt"/>
              </a:rPr>
              <a:t>, </a:t>
            </a:r>
            <a:r>
              <a:rPr lang="tr-TR" dirty="0" err="1" smtClean="0">
                <a:latin typeface="+mj-lt"/>
              </a:rPr>
              <a:t>needs</a:t>
            </a:r>
            <a:r>
              <a:rPr lang="tr-TR" dirty="0" smtClean="0">
                <a:latin typeface="+mj-lt"/>
              </a:rPr>
              <a:t> </a:t>
            </a:r>
            <a:r>
              <a:rPr lang="tr-TR" dirty="0" err="1" smtClean="0">
                <a:latin typeface="+mj-lt"/>
              </a:rPr>
              <a:t>new</a:t>
            </a:r>
            <a:r>
              <a:rPr lang="tr-TR" dirty="0" smtClean="0">
                <a:latin typeface="+mj-lt"/>
              </a:rPr>
              <a:t> </a:t>
            </a:r>
            <a:r>
              <a:rPr lang="tr-TR" dirty="0" err="1" smtClean="0">
                <a:latin typeface="+mj-lt"/>
              </a:rPr>
              <a:t>enzyme</a:t>
            </a:r>
            <a:r>
              <a:rPr lang="tr-TR" dirty="0" smtClean="0">
                <a:latin typeface="+mj-lt"/>
              </a:rPr>
              <a:t> </a:t>
            </a:r>
            <a:r>
              <a:rPr lang="tr-TR" dirty="0" err="1" smtClean="0">
                <a:latin typeface="+mj-lt"/>
              </a:rPr>
              <a:t>synthesis</a:t>
            </a:r>
            <a:endParaRPr lang="tr-TR" dirty="0" smtClean="0">
              <a:latin typeface="+mj-lt"/>
            </a:endParaRPr>
          </a:p>
          <a:p>
            <a:r>
              <a:rPr lang="tr-TR" dirty="0" err="1" smtClean="0">
                <a:solidFill>
                  <a:srgbClr val="7030A0"/>
                </a:solidFill>
                <a:latin typeface="+mj-lt"/>
              </a:rPr>
              <a:t>Electrostatic</a:t>
            </a:r>
            <a:r>
              <a:rPr lang="tr-TR" dirty="0" smtClean="0">
                <a:latin typeface="+mj-lt"/>
              </a:rPr>
              <a:t>, </a:t>
            </a:r>
            <a:r>
              <a:rPr lang="tr-TR" dirty="0" err="1" smtClean="0">
                <a:latin typeface="+mj-lt"/>
              </a:rPr>
              <a:t>weak</a:t>
            </a:r>
            <a:endParaRPr lang="tr-TR" dirty="0" smtClean="0">
              <a:latin typeface="+mj-lt"/>
            </a:endParaRPr>
          </a:p>
          <a:p>
            <a:r>
              <a:rPr lang="tr-TR" dirty="0" err="1" smtClean="0">
                <a:solidFill>
                  <a:srgbClr val="7030A0"/>
                </a:solidFill>
                <a:latin typeface="+mj-lt"/>
              </a:rPr>
              <a:t>Hydrophobic</a:t>
            </a:r>
            <a:r>
              <a:rPr lang="tr-TR" dirty="0" smtClean="0">
                <a:latin typeface="+mj-lt"/>
              </a:rPr>
              <a:t>, </a:t>
            </a:r>
            <a:r>
              <a:rPr lang="tr-TR" dirty="0" err="1" smtClean="0">
                <a:latin typeface="+mj-lt"/>
              </a:rPr>
              <a:t>quite</a:t>
            </a:r>
            <a:r>
              <a:rPr lang="tr-TR" dirty="0" smtClean="0">
                <a:latin typeface="+mj-lt"/>
              </a:rPr>
              <a:t> </a:t>
            </a:r>
            <a:r>
              <a:rPr lang="tr-TR" dirty="0" err="1" smtClean="0">
                <a:latin typeface="+mj-lt"/>
              </a:rPr>
              <a:t>weak</a:t>
            </a:r>
            <a:r>
              <a:rPr lang="tr-TR" dirty="0" smtClean="0">
                <a:latin typeface="+mj-lt"/>
              </a:rPr>
              <a:t>, </a:t>
            </a:r>
            <a:r>
              <a:rPr lang="tr-TR" dirty="0" err="1" smtClean="0">
                <a:latin typeface="+mj-lt"/>
              </a:rPr>
              <a:t>between</a:t>
            </a:r>
            <a:r>
              <a:rPr lang="tr-TR" dirty="0" smtClean="0">
                <a:latin typeface="+mj-lt"/>
              </a:rPr>
              <a:t> </a:t>
            </a:r>
            <a:r>
              <a:rPr lang="tr-TR" dirty="0" err="1" smtClean="0">
                <a:latin typeface="+mj-lt"/>
              </a:rPr>
              <a:t>highly</a:t>
            </a:r>
            <a:r>
              <a:rPr lang="tr-TR" dirty="0" smtClean="0">
                <a:latin typeface="+mj-lt"/>
              </a:rPr>
              <a:t> </a:t>
            </a:r>
            <a:r>
              <a:rPr lang="tr-TR" dirty="0" err="1" smtClean="0">
                <a:latin typeface="+mj-lt"/>
              </a:rPr>
              <a:t>lipid</a:t>
            </a:r>
            <a:r>
              <a:rPr lang="tr-TR" dirty="0" smtClean="0">
                <a:latin typeface="+mj-lt"/>
              </a:rPr>
              <a:t> </a:t>
            </a:r>
            <a:r>
              <a:rPr lang="tr-TR" dirty="0" err="1" smtClean="0">
                <a:latin typeface="+mj-lt"/>
              </a:rPr>
              <a:t>soluble</a:t>
            </a:r>
            <a:r>
              <a:rPr lang="tr-TR" dirty="0" smtClean="0">
                <a:latin typeface="+mj-lt"/>
              </a:rPr>
              <a:t> </a:t>
            </a:r>
            <a:r>
              <a:rPr lang="tr-TR" dirty="0" err="1" smtClean="0">
                <a:latin typeface="+mj-lt"/>
              </a:rPr>
              <a:t>drugs</a:t>
            </a:r>
            <a:r>
              <a:rPr lang="tr-TR" dirty="0" smtClean="0">
                <a:latin typeface="+mj-lt"/>
              </a:rPr>
              <a:t> and </a:t>
            </a:r>
            <a:r>
              <a:rPr lang="tr-TR" dirty="0" err="1" smtClean="0">
                <a:latin typeface="+mj-lt"/>
              </a:rPr>
              <a:t>lipids</a:t>
            </a:r>
            <a:r>
              <a:rPr lang="tr-TR" dirty="0" smtClean="0">
                <a:latin typeface="+mj-lt"/>
              </a:rPr>
              <a:t> of </a:t>
            </a:r>
            <a:r>
              <a:rPr lang="tr-TR" dirty="0" err="1" smtClean="0">
                <a:latin typeface="+mj-lt"/>
              </a:rPr>
              <a:t>cell</a:t>
            </a:r>
            <a:r>
              <a:rPr lang="tr-TR" dirty="0" smtClean="0">
                <a:latin typeface="+mj-lt"/>
              </a:rPr>
              <a:t> </a:t>
            </a:r>
            <a:r>
              <a:rPr lang="tr-TR" dirty="0" err="1" smtClean="0">
                <a:latin typeface="+mj-lt"/>
              </a:rPr>
              <a:t>membrane</a:t>
            </a:r>
            <a:endParaRPr lang="tr-TR" dirty="0" smtClean="0">
              <a:latin typeface="+mj-lt"/>
            </a:endParaRP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CONTENT</a:t>
            </a:r>
            <a:endParaRPr lang="tr-TR" dirty="0"/>
          </a:p>
        </p:txBody>
      </p:sp>
      <p:sp>
        <p:nvSpPr>
          <p:cNvPr id="3" name="2 İçerik Yer Tutucusu"/>
          <p:cNvSpPr>
            <a:spLocks noGrp="1"/>
          </p:cNvSpPr>
          <p:nvPr>
            <p:ph idx="1"/>
          </p:nvPr>
        </p:nvSpPr>
        <p:spPr/>
        <p:txBody>
          <a:bodyPr>
            <a:normAutofit/>
          </a:bodyPr>
          <a:lstStyle/>
          <a:p>
            <a:pPr>
              <a:buNone/>
            </a:pPr>
            <a:endParaRPr lang="tr-TR" dirty="0" smtClean="0">
              <a:latin typeface="Arial" pitchFamily="34" charset="0"/>
              <a:cs typeface="Arial" pitchFamily="34" charset="0"/>
            </a:endParaRPr>
          </a:p>
          <a:p>
            <a:endParaRPr lang="tr-TR" dirty="0" smtClean="0">
              <a:latin typeface="+mj-lt"/>
              <a:cs typeface="Arial" pitchFamily="34" charset="0"/>
            </a:endParaRPr>
          </a:p>
          <a:p>
            <a:r>
              <a:rPr lang="tr-TR" dirty="0" err="1" smtClean="0">
                <a:latin typeface="+mj-lt"/>
                <a:cs typeface="Arial" pitchFamily="34" charset="0"/>
              </a:rPr>
              <a:t>What</a:t>
            </a:r>
            <a:r>
              <a:rPr lang="tr-TR" dirty="0" smtClean="0">
                <a:latin typeface="+mj-lt"/>
                <a:cs typeface="Arial" pitchFamily="34" charset="0"/>
              </a:rPr>
              <a:t> is Pharmacology</a:t>
            </a:r>
          </a:p>
          <a:p>
            <a:r>
              <a:rPr lang="tr-TR" dirty="0" err="1" smtClean="0">
                <a:latin typeface="+mj-lt"/>
                <a:cs typeface="Arial" pitchFamily="34" charset="0"/>
              </a:rPr>
              <a:t>Pharmacokinetics</a:t>
            </a:r>
            <a:endParaRPr lang="tr-TR" dirty="0" smtClean="0">
              <a:latin typeface="+mj-lt"/>
              <a:cs typeface="Arial" pitchFamily="34" charset="0"/>
            </a:endParaRPr>
          </a:p>
          <a:p>
            <a:r>
              <a:rPr lang="tr-TR" dirty="0" err="1" smtClean="0">
                <a:latin typeface="+mj-lt"/>
                <a:cs typeface="Arial" pitchFamily="34" charset="0"/>
              </a:rPr>
              <a:t>Pharmacodynamics</a:t>
            </a:r>
            <a:endParaRPr lang="tr-TR" dirty="0" smtClean="0">
              <a:latin typeface="+mj-lt"/>
              <a:cs typeface="Arial" pitchFamily="34" charset="0"/>
            </a:endParaRPr>
          </a:p>
          <a:p>
            <a:r>
              <a:rPr lang="tr-TR" dirty="0" err="1" smtClean="0">
                <a:latin typeface="+mj-lt"/>
                <a:cs typeface="Arial" pitchFamily="34" charset="0"/>
              </a:rPr>
              <a:t>Drug</a:t>
            </a:r>
            <a:r>
              <a:rPr lang="tr-TR" dirty="0" smtClean="0">
                <a:latin typeface="+mj-lt"/>
                <a:cs typeface="Arial" pitchFamily="34" charset="0"/>
              </a:rPr>
              <a:t> </a:t>
            </a:r>
            <a:r>
              <a:rPr lang="tr-TR" dirty="0" err="1" smtClean="0">
                <a:latin typeface="+mj-lt"/>
                <a:cs typeface="Arial" pitchFamily="34" charset="0"/>
              </a:rPr>
              <a:t>interactions</a:t>
            </a:r>
            <a:endParaRPr lang="tr-TR" dirty="0" smtClean="0">
              <a:latin typeface="+mj-lt"/>
              <a:cs typeface="Arial" pitchFamily="34" charset="0"/>
            </a:endParaRPr>
          </a:p>
          <a:p>
            <a:endParaRPr lang="tr-TR" dirty="0" smtClean="0">
              <a:latin typeface="Arial" pitchFamily="34" charset="0"/>
              <a:cs typeface="Arial" pitchFamily="34" charset="0"/>
            </a:endParaRPr>
          </a:p>
          <a:p>
            <a:endParaRPr lang="tr-TR" dirty="0" smtClean="0"/>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Drug</a:t>
            </a:r>
            <a:r>
              <a:rPr lang="tr-TR" dirty="0" smtClean="0"/>
              <a:t> </a:t>
            </a:r>
            <a:r>
              <a:rPr lang="tr-TR" dirty="0" err="1" smtClean="0"/>
              <a:t>shape</a:t>
            </a:r>
            <a:endParaRPr lang="tr-TR" dirty="0"/>
          </a:p>
        </p:txBody>
      </p:sp>
      <p:sp>
        <p:nvSpPr>
          <p:cNvPr id="3" name="2 İçerik Yer Tutucusu"/>
          <p:cNvSpPr>
            <a:spLocks noGrp="1"/>
          </p:cNvSpPr>
          <p:nvPr>
            <p:ph idx="1"/>
          </p:nvPr>
        </p:nvSpPr>
        <p:spPr/>
        <p:txBody>
          <a:bodyPr/>
          <a:lstStyle/>
          <a:p>
            <a:r>
              <a:rPr lang="tr-TR" dirty="0" err="1" smtClean="0">
                <a:latin typeface="+mj-lt"/>
              </a:rPr>
              <a:t>Chirality</a:t>
            </a:r>
            <a:endParaRPr lang="tr-TR" dirty="0" smtClean="0">
              <a:latin typeface="+mj-lt"/>
            </a:endParaRPr>
          </a:p>
          <a:p>
            <a:pPr>
              <a:buNone/>
            </a:pPr>
            <a:r>
              <a:rPr lang="tr-TR" dirty="0" err="1" smtClean="0">
                <a:latin typeface="+mj-lt"/>
              </a:rPr>
              <a:t>It</a:t>
            </a:r>
            <a:r>
              <a:rPr lang="tr-TR" dirty="0" smtClean="0">
                <a:latin typeface="+mj-lt"/>
              </a:rPr>
              <a:t> </a:t>
            </a:r>
            <a:r>
              <a:rPr lang="tr-TR" dirty="0" err="1" smtClean="0">
                <a:latin typeface="+mj-lt"/>
              </a:rPr>
              <a:t>means</a:t>
            </a:r>
            <a:r>
              <a:rPr lang="tr-TR" dirty="0" smtClean="0">
                <a:latin typeface="+mj-lt"/>
              </a:rPr>
              <a:t> </a:t>
            </a:r>
            <a:r>
              <a:rPr lang="tr-TR" dirty="0" err="1" smtClean="0">
                <a:latin typeface="+mj-lt"/>
              </a:rPr>
              <a:t>they</a:t>
            </a:r>
            <a:r>
              <a:rPr lang="tr-TR" dirty="0" smtClean="0">
                <a:latin typeface="+mj-lt"/>
              </a:rPr>
              <a:t> can </a:t>
            </a:r>
            <a:r>
              <a:rPr lang="tr-TR" dirty="0" err="1" smtClean="0">
                <a:latin typeface="+mj-lt"/>
              </a:rPr>
              <a:t>exist</a:t>
            </a:r>
            <a:r>
              <a:rPr lang="tr-TR" dirty="0" smtClean="0">
                <a:latin typeface="+mj-lt"/>
              </a:rPr>
              <a:t> as </a:t>
            </a:r>
            <a:r>
              <a:rPr lang="tr-TR" dirty="0" err="1" smtClean="0">
                <a:latin typeface="+mj-lt"/>
              </a:rPr>
              <a:t>enantiomeric</a:t>
            </a:r>
            <a:r>
              <a:rPr lang="tr-TR" dirty="0" smtClean="0">
                <a:latin typeface="+mj-lt"/>
              </a:rPr>
              <a:t> </a:t>
            </a:r>
            <a:r>
              <a:rPr lang="tr-TR" dirty="0" err="1" smtClean="0">
                <a:latin typeface="+mj-lt"/>
              </a:rPr>
              <a:t>pairs</a:t>
            </a:r>
            <a:endParaRPr lang="tr-TR" dirty="0" smtClean="0">
              <a:latin typeface="+mj-lt"/>
            </a:endParaRPr>
          </a:p>
          <a:p>
            <a:pPr>
              <a:buNone/>
            </a:pPr>
            <a:r>
              <a:rPr lang="tr-TR" dirty="0" smtClean="0">
                <a:latin typeface="+mj-lt"/>
              </a:rPr>
              <a:t>+ (R) and – (S) </a:t>
            </a:r>
            <a:r>
              <a:rPr lang="tr-TR" dirty="0" err="1" smtClean="0">
                <a:latin typeface="+mj-lt"/>
              </a:rPr>
              <a:t>enantiomers</a:t>
            </a:r>
            <a:endParaRPr lang="tr-TR" dirty="0" smtClean="0">
              <a:latin typeface="+mj-lt"/>
            </a:endParaRPr>
          </a:p>
          <a:p>
            <a:pPr>
              <a:buNone/>
            </a:pPr>
            <a:r>
              <a:rPr lang="tr-TR" dirty="0" err="1" smtClean="0">
                <a:latin typeface="+mj-lt"/>
              </a:rPr>
              <a:t>Usually</a:t>
            </a:r>
            <a:r>
              <a:rPr lang="tr-TR" dirty="0" smtClean="0">
                <a:latin typeface="+mj-lt"/>
              </a:rPr>
              <a:t> </a:t>
            </a:r>
            <a:r>
              <a:rPr lang="tr-TR" dirty="0" err="1" smtClean="0">
                <a:latin typeface="+mj-lt"/>
              </a:rPr>
              <a:t>one</a:t>
            </a:r>
            <a:r>
              <a:rPr lang="tr-TR" dirty="0" smtClean="0">
                <a:latin typeface="+mj-lt"/>
              </a:rPr>
              <a:t> of </a:t>
            </a:r>
            <a:r>
              <a:rPr lang="tr-TR" dirty="0" err="1" smtClean="0">
                <a:latin typeface="+mj-lt"/>
              </a:rPr>
              <a:t>them</a:t>
            </a:r>
            <a:r>
              <a:rPr lang="tr-TR" dirty="0" smtClean="0">
                <a:latin typeface="+mj-lt"/>
              </a:rPr>
              <a:t> is </a:t>
            </a:r>
            <a:r>
              <a:rPr lang="tr-TR" dirty="0" err="1" smtClean="0">
                <a:latin typeface="+mj-lt"/>
              </a:rPr>
              <a:t>more</a:t>
            </a:r>
            <a:r>
              <a:rPr lang="tr-TR" dirty="0" smtClean="0">
                <a:latin typeface="+mj-lt"/>
              </a:rPr>
              <a:t> </a:t>
            </a:r>
            <a:r>
              <a:rPr lang="tr-TR" dirty="0" err="1" smtClean="0">
                <a:latin typeface="+mj-lt"/>
              </a:rPr>
              <a:t>potent</a:t>
            </a:r>
            <a:endParaRPr lang="tr-TR" dirty="0" smtClean="0">
              <a:latin typeface="+mj-lt"/>
            </a:endParaRPr>
          </a:p>
          <a:p>
            <a:r>
              <a:rPr lang="tr-TR" dirty="0" smtClean="0">
                <a:latin typeface="+mj-lt"/>
              </a:rPr>
              <a:t>- (S) </a:t>
            </a:r>
            <a:r>
              <a:rPr lang="tr-TR" dirty="0" err="1" smtClean="0">
                <a:latin typeface="+mj-lt"/>
              </a:rPr>
              <a:t>Carvedilol</a:t>
            </a:r>
            <a:r>
              <a:rPr lang="tr-TR" dirty="0" smtClean="0">
                <a:latin typeface="+mj-lt"/>
              </a:rPr>
              <a:t> is </a:t>
            </a:r>
            <a:r>
              <a:rPr lang="tr-TR" dirty="0" err="1" smtClean="0">
                <a:latin typeface="+mj-lt"/>
              </a:rPr>
              <a:t>more</a:t>
            </a:r>
            <a:r>
              <a:rPr lang="tr-TR" dirty="0" smtClean="0">
                <a:latin typeface="+mj-lt"/>
              </a:rPr>
              <a:t> </a:t>
            </a:r>
            <a:r>
              <a:rPr lang="tr-TR" dirty="0" err="1" smtClean="0">
                <a:latin typeface="+mj-lt"/>
              </a:rPr>
              <a:t>potent</a:t>
            </a:r>
            <a:r>
              <a:rPr lang="tr-TR" dirty="0" smtClean="0">
                <a:latin typeface="+mj-lt"/>
              </a:rPr>
              <a:t> as a beta </a:t>
            </a:r>
            <a:r>
              <a:rPr lang="tr-TR" dirty="0" err="1" smtClean="0">
                <a:latin typeface="+mj-lt"/>
              </a:rPr>
              <a:t>blocker</a:t>
            </a:r>
            <a:endParaRPr lang="tr-TR" dirty="0" smtClean="0">
              <a:latin typeface="+mj-lt"/>
            </a:endParaRPr>
          </a:p>
          <a:p>
            <a:r>
              <a:rPr lang="tr-TR" dirty="0" err="1" smtClean="0">
                <a:latin typeface="+mj-lt"/>
              </a:rPr>
              <a:t>Metabolism</a:t>
            </a:r>
            <a:r>
              <a:rPr lang="tr-TR" dirty="0" smtClean="0">
                <a:latin typeface="+mj-lt"/>
              </a:rPr>
              <a:t> </a:t>
            </a:r>
            <a:r>
              <a:rPr lang="tr-TR" dirty="0" err="1" smtClean="0">
                <a:latin typeface="+mj-lt"/>
              </a:rPr>
              <a:t>could</a:t>
            </a:r>
            <a:r>
              <a:rPr lang="tr-TR" dirty="0" smtClean="0">
                <a:latin typeface="+mj-lt"/>
              </a:rPr>
              <a:t> be </a:t>
            </a:r>
            <a:r>
              <a:rPr lang="tr-TR" dirty="0" err="1" smtClean="0">
                <a:latin typeface="+mj-lt"/>
              </a:rPr>
              <a:t>changed</a:t>
            </a:r>
            <a:r>
              <a:rPr lang="tr-TR" dirty="0" smtClean="0">
                <a:latin typeface="+mj-lt"/>
              </a:rPr>
              <a:t> (</a:t>
            </a:r>
            <a:r>
              <a:rPr lang="tr-TR" dirty="0" err="1" smtClean="0">
                <a:latin typeface="+mj-lt"/>
              </a:rPr>
              <a:t>enzyme</a:t>
            </a:r>
            <a:r>
              <a:rPr lang="tr-TR" dirty="0" smtClean="0">
                <a:latin typeface="+mj-lt"/>
              </a:rPr>
              <a:t> </a:t>
            </a:r>
            <a:r>
              <a:rPr lang="tr-TR" dirty="0" err="1" smtClean="0">
                <a:latin typeface="+mj-lt"/>
              </a:rPr>
              <a:t>steroselectivity</a:t>
            </a:r>
            <a:r>
              <a:rPr lang="tr-TR" dirty="0" smtClean="0">
                <a:latin typeface="+mj-lt"/>
              </a:rPr>
              <a:t>)</a:t>
            </a:r>
            <a:endParaRPr lang="tr-TR" dirty="0">
              <a:latin typeface="+mj-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Symptomatic</a:t>
            </a:r>
            <a:r>
              <a:rPr lang="tr-TR" dirty="0" smtClean="0"/>
              <a:t> </a:t>
            </a:r>
            <a:r>
              <a:rPr lang="tr-TR" dirty="0" err="1" smtClean="0"/>
              <a:t>treatment</a:t>
            </a:r>
            <a:endParaRPr lang="tr-TR" dirty="0" smtClean="0"/>
          </a:p>
          <a:p>
            <a:r>
              <a:rPr lang="tr-TR" dirty="0" err="1" smtClean="0"/>
              <a:t>Radical</a:t>
            </a:r>
            <a:r>
              <a:rPr lang="tr-TR" dirty="0" smtClean="0"/>
              <a:t> </a:t>
            </a:r>
            <a:r>
              <a:rPr lang="tr-TR" dirty="0" err="1" smtClean="0"/>
              <a:t>treatment</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Drug</a:t>
            </a:r>
            <a:r>
              <a:rPr lang="tr-TR" dirty="0" smtClean="0"/>
              <a:t>-Body </a:t>
            </a:r>
            <a:r>
              <a:rPr lang="tr-TR" dirty="0" err="1" smtClean="0"/>
              <a:t>Interactions</a:t>
            </a:r>
            <a:endParaRPr lang="tr-TR" dirty="0"/>
          </a:p>
        </p:txBody>
      </p:sp>
      <p:sp>
        <p:nvSpPr>
          <p:cNvPr id="3" name="2 İçerik Yer Tutucusu"/>
          <p:cNvSpPr>
            <a:spLocks noGrp="1"/>
          </p:cNvSpPr>
          <p:nvPr>
            <p:ph idx="1"/>
          </p:nvPr>
        </p:nvSpPr>
        <p:spPr/>
        <p:txBody>
          <a:bodyPr/>
          <a:lstStyle/>
          <a:p>
            <a:r>
              <a:rPr lang="tr-TR" dirty="0" err="1" smtClean="0"/>
              <a:t>Pharmacodynamic</a:t>
            </a:r>
            <a:endParaRPr lang="tr-TR" dirty="0" smtClean="0"/>
          </a:p>
          <a:p>
            <a:r>
              <a:rPr lang="tr-TR" dirty="0" err="1" smtClean="0"/>
              <a:t>Pharmacokinetics</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PHARMACOKINETICS</a:t>
            </a:r>
            <a:endParaRPr lang="tr-TR" dirty="0"/>
          </a:p>
        </p:txBody>
      </p:sp>
      <p:sp>
        <p:nvSpPr>
          <p:cNvPr id="3" name="2 İçerik Yer Tutucusu"/>
          <p:cNvSpPr>
            <a:spLocks noGrp="1"/>
          </p:cNvSpPr>
          <p:nvPr>
            <p:ph idx="1"/>
          </p:nvPr>
        </p:nvSpPr>
        <p:spPr/>
        <p:txBody>
          <a:bodyPr/>
          <a:lstStyle/>
          <a:p>
            <a:pPr>
              <a:buNone/>
            </a:pPr>
            <a:r>
              <a:rPr lang="tr-TR" dirty="0" err="1" smtClean="0">
                <a:latin typeface="+mj-lt"/>
              </a:rPr>
              <a:t>What</a:t>
            </a:r>
            <a:r>
              <a:rPr lang="tr-TR" dirty="0" smtClean="0">
                <a:latin typeface="+mj-lt"/>
              </a:rPr>
              <a:t> </a:t>
            </a:r>
            <a:r>
              <a:rPr lang="tr-TR" dirty="0" err="1" smtClean="0">
                <a:latin typeface="+mj-lt"/>
              </a:rPr>
              <a:t>does</a:t>
            </a:r>
            <a:r>
              <a:rPr lang="tr-TR" dirty="0" smtClean="0">
                <a:latin typeface="+mj-lt"/>
              </a:rPr>
              <a:t> Body </a:t>
            </a:r>
            <a:r>
              <a:rPr lang="tr-TR" dirty="0" err="1" smtClean="0">
                <a:latin typeface="+mj-lt"/>
              </a:rPr>
              <a:t>to</a:t>
            </a:r>
            <a:r>
              <a:rPr lang="tr-TR" dirty="0" smtClean="0">
                <a:latin typeface="+mj-lt"/>
              </a:rPr>
              <a:t> </a:t>
            </a:r>
            <a:r>
              <a:rPr lang="tr-TR" dirty="0" err="1" smtClean="0">
                <a:latin typeface="+mj-lt"/>
              </a:rPr>
              <a:t>drugs</a:t>
            </a:r>
            <a:r>
              <a:rPr lang="tr-TR" dirty="0" smtClean="0">
                <a:latin typeface="+mj-lt"/>
              </a:rPr>
              <a:t>?</a:t>
            </a:r>
            <a:endParaRPr lang="tr-TR" dirty="0">
              <a:latin typeface="+mj-l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Pharmacokinetic</a:t>
            </a:r>
            <a:r>
              <a:rPr lang="tr-TR" dirty="0" smtClean="0"/>
              <a:t> </a:t>
            </a:r>
            <a:r>
              <a:rPr lang="tr-TR" dirty="0" err="1" smtClean="0"/>
              <a:t>principles</a:t>
            </a:r>
            <a:r>
              <a:rPr lang="tr-TR" dirty="0" smtClean="0"/>
              <a:t>:</a:t>
            </a:r>
            <a:endParaRPr lang="tr-TR" dirty="0"/>
          </a:p>
        </p:txBody>
      </p:sp>
      <p:sp>
        <p:nvSpPr>
          <p:cNvPr id="3" name="2 İçerik Yer Tutucusu"/>
          <p:cNvSpPr>
            <a:spLocks noGrp="1"/>
          </p:cNvSpPr>
          <p:nvPr>
            <p:ph idx="1"/>
          </p:nvPr>
        </p:nvSpPr>
        <p:spPr/>
        <p:txBody>
          <a:bodyPr/>
          <a:lstStyle/>
          <a:p>
            <a:r>
              <a:rPr lang="tr-TR" dirty="0" err="1" smtClean="0">
                <a:latin typeface="+mj-lt"/>
              </a:rPr>
              <a:t>Absorbtion</a:t>
            </a:r>
            <a:endParaRPr lang="tr-TR" dirty="0" smtClean="0">
              <a:latin typeface="+mj-lt"/>
            </a:endParaRPr>
          </a:p>
          <a:p>
            <a:r>
              <a:rPr lang="tr-TR" dirty="0" err="1" smtClean="0">
                <a:latin typeface="+mj-lt"/>
              </a:rPr>
              <a:t>Distribution</a:t>
            </a:r>
            <a:endParaRPr lang="tr-TR" dirty="0" smtClean="0">
              <a:latin typeface="+mj-lt"/>
            </a:endParaRPr>
          </a:p>
          <a:p>
            <a:r>
              <a:rPr lang="tr-TR" dirty="0" err="1" smtClean="0">
                <a:latin typeface="+mj-lt"/>
              </a:rPr>
              <a:t>Metabolism</a:t>
            </a:r>
            <a:endParaRPr lang="tr-TR" dirty="0" smtClean="0">
              <a:latin typeface="+mj-lt"/>
            </a:endParaRPr>
          </a:p>
          <a:p>
            <a:r>
              <a:rPr lang="tr-TR" dirty="0" err="1" smtClean="0">
                <a:latin typeface="+mj-lt"/>
              </a:rPr>
              <a:t>Elimination</a:t>
            </a:r>
            <a:endParaRPr lang="tr-TR" dirty="0">
              <a:latin typeface="+mj-l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Pharmaceutical</a:t>
            </a:r>
            <a:r>
              <a:rPr lang="tr-TR" dirty="0" smtClean="0"/>
              <a:t> </a:t>
            </a:r>
            <a:r>
              <a:rPr lang="tr-TR" dirty="0" err="1" smtClean="0"/>
              <a:t>forms</a:t>
            </a:r>
            <a:r>
              <a:rPr lang="tr-TR" dirty="0" smtClean="0"/>
              <a:t> of </a:t>
            </a:r>
            <a:r>
              <a:rPr lang="tr-TR" dirty="0" err="1" smtClean="0"/>
              <a:t>the</a:t>
            </a:r>
            <a:r>
              <a:rPr lang="tr-TR" dirty="0" smtClean="0"/>
              <a:t> </a:t>
            </a:r>
            <a:r>
              <a:rPr lang="tr-TR" dirty="0" err="1" smtClean="0"/>
              <a:t>drugs</a:t>
            </a:r>
            <a:endParaRPr lang="tr-TR" dirty="0"/>
          </a:p>
        </p:txBody>
      </p:sp>
      <p:sp>
        <p:nvSpPr>
          <p:cNvPr id="3" name="2 İçerik Yer Tutucusu"/>
          <p:cNvSpPr>
            <a:spLocks noGrp="1"/>
          </p:cNvSpPr>
          <p:nvPr>
            <p:ph idx="1"/>
          </p:nvPr>
        </p:nvSpPr>
        <p:spPr/>
        <p:txBody>
          <a:bodyPr>
            <a:normAutofit lnSpcReduction="10000"/>
          </a:bodyPr>
          <a:lstStyle/>
          <a:p>
            <a:r>
              <a:rPr lang="tr-TR" dirty="0" err="1" smtClean="0"/>
              <a:t>Solid</a:t>
            </a:r>
            <a:r>
              <a:rPr lang="tr-TR" dirty="0" smtClean="0"/>
              <a:t> (tablet, </a:t>
            </a:r>
            <a:r>
              <a:rPr lang="tr-TR" dirty="0" err="1" smtClean="0"/>
              <a:t>capsule</a:t>
            </a:r>
            <a:r>
              <a:rPr lang="tr-TR" dirty="0" smtClean="0"/>
              <a:t>, </a:t>
            </a:r>
            <a:r>
              <a:rPr lang="tr-TR" dirty="0" err="1" smtClean="0"/>
              <a:t>coated</a:t>
            </a:r>
            <a:r>
              <a:rPr lang="tr-TR" dirty="0" smtClean="0"/>
              <a:t> tablet…)</a:t>
            </a:r>
          </a:p>
          <a:p>
            <a:endParaRPr lang="tr-TR" dirty="0" smtClean="0"/>
          </a:p>
          <a:p>
            <a:r>
              <a:rPr lang="tr-TR" dirty="0" err="1" smtClean="0"/>
              <a:t>Liquid</a:t>
            </a:r>
            <a:r>
              <a:rPr lang="tr-TR" dirty="0" smtClean="0"/>
              <a:t> (</a:t>
            </a:r>
            <a:r>
              <a:rPr lang="tr-TR" dirty="0" err="1" smtClean="0"/>
              <a:t>syrup</a:t>
            </a:r>
            <a:r>
              <a:rPr lang="tr-TR" dirty="0" smtClean="0"/>
              <a:t>, </a:t>
            </a:r>
            <a:r>
              <a:rPr lang="tr-TR" dirty="0" err="1" smtClean="0"/>
              <a:t>solution</a:t>
            </a:r>
            <a:r>
              <a:rPr lang="tr-TR" dirty="0" smtClean="0"/>
              <a:t>, </a:t>
            </a:r>
            <a:r>
              <a:rPr lang="tr-TR" dirty="0" err="1" smtClean="0"/>
              <a:t>suspension</a:t>
            </a:r>
            <a:r>
              <a:rPr lang="tr-TR" dirty="0" smtClean="0"/>
              <a:t>, </a:t>
            </a:r>
            <a:r>
              <a:rPr lang="tr-TR" dirty="0" err="1" smtClean="0"/>
              <a:t>emulsion</a:t>
            </a:r>
            <a:r>
              <a:rPr lang="tr-TR" dirty="0" smtClean="0"/>
              <a:t> …)</a:t>
            </a:r>
          </a:p>
          <a:p>
            <a:endParaRPr lang="tr-TR" dirty="0" smtClean="0"/>
          </a:p>
          <a:p>
            <a:r>
              <a:rPr lang="tr-TR" dirty="0" smtClean="0"/>
              <a:t>Semi-</a:t>
            </a:r>
            <a:r>
              <a:rPr lang="tr-TR" dirty="0" err="1" smtClean="0"/>
              <a:t>liquid</a:t>
            </a:r>
            <a:r>
              <a:rPr lang="tr-TR" dirty="0" smtClean="0"/>
              <a:t> (</a:t>
            </a:r>
            <a:r>
              <a:rPr lang="tr-TR" dirty="0" err="1" smtClean="0"/>
              <a:t>cream</a:t>
            </a:r>
            <a:r>
              <a:rPr lang="tr-TR" dirty="0" smtClean="0"/>
              <a:t>, </a:t>
            </a:r>
            <a:r>
              <a:rPr lang="tr-TR" dirty="0" err="1" smtClean="0"/>
              <a:t>oinment</a:t>
            </a:r>
            <a:r>
              <a:rPr lang="tr-TR" dirty="0" smtClean="0"/>
              <a:t>)</a:t>
            </a:r>
          </a:p>
          <a:p>
            <a:endParaRPr lang="tr-TR" dirty="0" smtClean="0"/>
          </a:p>
          <a:p>
            <a:r>
              <a:rPr lang="tr-TR" dirty="0" err="1" smtClean="0"/>
              <a:t>Gas</a:t>
            </a:r>
            <a:r>
              <a:rPr lang="tr-TR" dirty="0" smtClean="0"/>
              <a:t> </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1142984"/>
            <a:ext cx="7772400" cy="4572000"/>
          </a:xfrm>
        </p:spPr>
        <p:txBody>
          <a:bodyPr>
            <a:normAutofit/>
          </a:bodyPr>
          <a:lstStyle/>
          <a:p>
            <a:pPr marL="1168400" lvl="1" indent="-711200">
              <a:buNone/>
              <a:defRPr/>
            </a:pPr>
            <a:r>
              <a:rPr lang="tr-TR" dirty="0" err="1" smtClean="0">
                <a:solidFill>
                  <a:schemeClr val="tx2">
                    <a:lumMod val="75000"/>
                  </a:schemeClr>
                </a:solidFill>
                <a:latin typeface="+mj-lt"/>
                <a:cs typeface="Arial" pitchFamily="34" charset="0"/>
              </a:rPr>
              <a:t>Factors</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affecting</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the</a:t>
            </a:r>
            <a:r>
              <a:rPr lang="tr-TR" dirty="0" smtClean="0">
                <a:solidFill>
                  <a:schemeClr val="tx2">
                    <a:lumMod val="75000"/>
                  </a:schemeClr>
                </a:solidFill>
                <a:latin typeface="+mj-lt"/>
                <a:cs typeface="Arial" pitchFamily="34" charset="0"/>
              </a:rPr>
              <a:t> </a:t>
            </a:r>
            <a:r>
              <a:rPr lang="tr-TR" dirty="0" err="1" smtClean="0">
                <a:solidFill>
                  <a:schemeClr val="tx2">
                    <a:lumMod val="75000"/>
                  </a:schemeClr>
                </a:solidFill>
                <a:latin typeface="+mj-lt"/>
                <a:cs typeface="Arial" pitchFamily="34" charset="0"/>
              </a:rPr>
              <a:t>route</a:t>
            </a:r>
            <a:r>
              <a:rPr lang="tr-TR" dirty="0" smtClean="0">
                <a:solidFill>
                  <a:schemeClr val="tx2">
                    <a:lumMod val="75000"/>
                  </a:schemeClr>
                </a:solidFill>
                <a:latin typeface="+mj-lt"/>
                <a:cs typeface="Arial" pitchFamily="34" charset="0"/>
              </a:rPr>
              <a:t> of </a:t>
            </a:r>
            <a:r>
              <a:rPr lang="tr-TR" dirty="0" err="1" smtClean="0">
                <a:solidFill>
                  <a:schemeClr val="tx2">
                    <a:lumMod val="75000"/>
                  </a:schemeClr>
                </a:solidFill>
                <a:latin typeface="+mj-lt"/>
                <a:cs typeface="Arial" pitchFamily="34" charset="0"/>
              </a:rPr>
              <a:t>administration</a:t>
            </a:r>
            <a:endParaRPr lang="tr-TR" dirty="0" smtClean="0">
              <a:solidFill>
                <a:schemeClr val="tx2">
                  <a:lumMod val="75000"/>
                </a:schemeClr>
              </a:solidFill>
              <a:latin typeface="+mj-lt"/>
              <a:cs typeface="Arial" pitchFamily="34" charset="0"/>
            </a:endParaRPr>
          </a:p>
          <a:p>
            <a:pPr marL="1168400" lvl="1" indent="-711200">
              <a:buNone/>
              <a:defRPr/>
            </a:pPr>
            <a:endParaRPr lang="tr-TR" dirty="0" smtClean="0">
              <a:latin typeface="+mj-lt"/>
              <a:cs typeface="Arial" pitchFamily="34" charset="0"/>
            </a:endParaRPr>
          </a:p>
          <a:p>
            <a:pPr marL="1168400" lvl="1" indent="-711200">
              <a:buClr>
                <a:srgbClr val="FFFF00"/>
              </a:buClr>
              <a:defRPr/>
            </a:pPr>
            <a:r>
              <a:rPr lang="tr-TR" dirty="0" err="1" smtClean="0">
                <a:solidFill>
                  <a:srgbClr val="00B050"/>
                </a:solidFill>
                <a:latin typeface="+mj-lt"/>
                <a:cs typeface="Arial" pitchFamily="34" charset="0"/>
              </a:rPr>
              <a:t>Physical</a:t>
            </a:r>
            <a:r>
              <a:rPr lang="tr-TR" dirty="0" smtClean="0">
                <a:solidFill>
                  <a:srgbClr val="00B050"/>
                </a:solidFill>
                <a:latin typeface="+mj-lt"/>
                <a:cs typeface="Arial" pitchFamily="34" charset="0"/>
              </a:rPr>
              <a:t>/</a:t>
            </a:r>
            <a:r>
              <a:rPr lang="tr-TR" dirty="0" err="1" smtClean="0">
                <a:solidFill>
                  <a:srgbClr val="00B050"/>
                </a:solidFill>
                <a:latin typeface="+mj-lt"/>
                <a:cs typeface="Arial" pitchFamily="34" charset="0"/>
              </a:rPr>
              <a:t>chemical</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properties</a:t>
            </a:r>
            <a:r>
              <a:rPr lang="tr-TR" dirty="0" smtClean="0">
                <a:solidFill>
                  <a:srgbClr val="00B050"/>
                </a:solidFill>
                <a:latin typeface="+mj-lt"/>
                <a:cs typeface="Arial" pitchFamily="34" charset="0"/>
              </a:rPr>
              <a:t> of </a:t>
            </a:r>
            <a:r>
              <a:rPr lang="tr-TR" dirty="0" err="1" smtClean="0">
                <a:solidFill>
                  <a:srgbClr val="00B050"/>
                </a:solidFill>
                <a:latin typeface="+mj-lt"/>
                <a:cs typeface="Arial" pitchFamily="34" charset="0"/>
              </a:rPr>
              <a:t>the</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drug</a:t>
            </a:r>
            <a:endParaRPr lang="tr-TR" dirty="0" smtClean="0">
              <a:solidFill>
                <a:srgbClr val="00B050"/>
              </a:solidFill>
              <a:latin typeface="+mj-lt"/>
              <a:cs typeface="Arial" pitchFamily="34" charset="0"/>
            </a:endParaRPr>
          </a:p>
          <a:p>
            <a:pPr marL="1168400" lvl="1" indent="-711200">
              <a:buClr>
                <a:srgbClr val="FFFF00"/>
              </a:buClr>
              <a:defRPr/>
            </a:pPr>
            <a:r>
              <a:rPr lang="tr-TR" dirty="0" smtClean="0">
                <a:solidFill>
                  <a:srgbClr val="00B050"/>
                </a:solidFill>
                <a:latin typeface="+mj-lt"/>
                <a:cs typeface="Arial" pitchFamily="34" charset="0"/>
              </a:rPr>
              <a:t>Site </a:t>
            </a:r>
            <a:r>
              <a:rPr lang="tr-TR" dirty="0" err="1" smtClean="0">
                <a:solidFill>
                  <a:srgbClr val="00B050"/>
                </a:solidFill>
                <a:latin typeface="+mj-lt"/>
                <a:cs typeface="Arial" pitchFamily="34" charset="0"/>
              </a:rPr>
              <a:t>action</a:t>
            </a:r>
            <a:endParaRPr lang="tr-TR" dirty="0" smtClean="0">
              <a:solidFill>
                <a:srgbClr val="00B050"/>
              </a:solidFill>
              <a:latin typeface="+mj-lt"/>
              <a:cs typeface="Arial" pitchFamily="34" charset="0"/>
            </a:endParaRPr>
          </a:p>
          <a:p>
            <a:pPr marL="1168400" lvl="1" indent="-711200">
              <a:buClr>
                <a:srgbClr val="FFFF00"/>
              </a:buClr>
              <a:defRPr/>
            </a:pPr>
            <a:r>
              <a:rPr lang="tr-TR" dirty="0" smtClean="0">
                <a:solidFill>
                  <a:srgbClr val="00B050"/>
                </a:solidFill>
                <a:latin typeface="+mj-lt"/>
                <a:cs typeface="Arial" pitchFamily="34" charset="0"/>
              </a:rPr>
              <a:t>Rate/</a:t>
            </a:r>
            <a:r>
              <a:rPr lang="tr-TR" dirty="0" err="1" smtClean="0">
                <a:solidFill>
                  <a:srgbClr val="00B050"/>
                </a:solidFill>
                <a:latin typeface="+mj-lt"/>
                <a:cs typeface="Arial" pitchFamily="34" charset="0"/>
              </a:rPr>
              <a:t>extent</a:t>
            </a:r>
            <a:r>
              <a:rPr lang="tr-TR" dirty="0" smtClean="0">
                <a:solidFill>
                  <a:srgbClr val="00B050"/>
                </a:solidFill>
                <a:latin typeface="+mj-lt"/>
                <a:cs typeface="Arial" pitchFamily="34" charset="0"/>
              </a:rPr>
              <a:t> of </a:t>
            </a:r>
            <a:r>
              <a:rPr lang="tr-TR" dirty="0" err="1" smtClean="0">
                <a:solidFill>
                  <a:srgbClr val="00B050"/>
                </a:solidFill>
                <a:latin typeface="+mj-lt"/>
                <a:cs typeface="Arial" pitchFamily="34" charset="0"/>
              </a:rPr>
              <a:t>absorbtion</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from</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different</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routes</a:t>
            </a:r>
            <a:endParaRPr lang="tr-TR" dirty="0" smtClean="0">
              <a:solidFill>
                <a:srgbClr val="00B050"/>
              </a:solidFill>
              <a:latin typeface="+mj-lt"/>
              <a:cs typeface="Arial" pitchFamily="34" charset="0"/>
            </a:endParaRPr>
          </a:p>
          <a:p>
            <a:pPr marL="1168400" lvl="1" indent="-711200">
              <a:buClr>
                <a:srgbClr val="FFFF00"/>
              </a:buClr>
              <a:defRPr/>
            </a:pPr>
            <a:r>
              <a:rPr lang="tr-TR" dirty="0" err="1" smtClean="0">
                <a:solidFill>
                  <a:srgbClr val="00B050"/>
                </a:solidFill>
                <a:latin typeface="+mj-lt"/>
                <a:cs typeface="Arial" pitchFamily="34" charset="0"/>
              </a:rPr>
              <a:t>First</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pass</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effect</a:t>
            </a:r>
            <a:endParaRPr lang="tr-TR" dirty="0" smtClean="0">
              <a:solidFill>
                <a:srgbClr val="00B050"/>
              </a:solidFill>
              <a:latin typeface="+mj-lt"/>
              <a:cs typeface="Arial" pitchFamily="34" charset="0"/>
            </a:endParaRPr>
          </a:p>
          <a:p>
            <a:pPr marL="1168400" lvl="1" indent="-711200">
              <a:buClr>
                <a:srgbClr val="FFFF00"/>
              </a:buClr>
              <a:defRPr/>
            </a:pPr>
            <a:r>
              <a:rPr lang="tr-TR" dirty="0" err="1" smtClean="0">
                <a:solidFill>
                  <a:srgbClr val="00B050"/>
                </a:solidFill>
                <a:latin typeface="+mj-lt"/>
                <a:cs typeface="Arial" pitchFamily="34" charset="0"/>
              </a:rPr>
              <a:t>Patient</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characteristics</a:t>
            </a:r>
            <a:endParaRPr lang="tr-TR" dirty="0" smtClean="0">
              <a:solidFill>
                <a:srgbClr val="00B050"/>
              </a:solidFill>
              <a:latin typeface="+mj-lt"/>
              <a:cs typeface="Arial" pitchFamily="34" charset="0"/>
            </a:endParaRPr>
          </a:p>
          <a:p>
            <a:pPr marL="1168400" lvl="1" indent="-711200">
              <a:buClr>
                <a:srgbClr val="FFFF00"/>
              </a:buClr>
              <a:defRPr/>
            </a:pPr>
            <a:r>
              <a:rPr lang="tr-TR" dirty="0" err="1" smtClean="0">
                <a:solidFill>
                  <a:srgbClr val="00B050"/>
                </a:solidFill>
                <a:latin typeface="+mj-lt"/>
                <a:cs typeface="Arial" pitchFamily="34" charset="0"/>
              </a:rPr>
              <a:t>Accuracy</a:t>
            </a:r>
            <a:r>
              <a:rPr lang="tr-TR" dirty="0" smtClean="0">
                <a:solidFill>
                  <a:srgbClr val="00B050"/>
                </a:solidFill>
                <a:latin typeface="+mj-lt"/>
                <a:cs typeface="Arial" pitchFamily="34" charset="0"/>
              </a:rPr>
              <a:t> of </a:t>
            </a:r>
            <a:r>
              <a:rPr lang="tr-TR" dirty="0" err="1" smtClean="0">
                <a:solidFill>
                  <a:srgbClr val="00B050"/>
                </a:solidFill>
                <a:latin typeface="+mj-lt"/>
                <a:cs typeface="Arial" pitchFamily="34" charset="0"/>
              </a:rPr>
              <a:t>dosage</a:t>
            </a:r>
            <a:r>
              <a:rPr lang="tr-TR" dirty="0" smtClean="0">
                <a:solidFill>
                  <a:srgbClr val="00B050"/>
                </a:solidFill>
                <a:latin typeface="+mj-lt"/>
                <a:cs typeface="Arial" pitchFamily="34" charset="0"/>
              </a:rPr>
              <a:t> </a:t>
            </a:r>
            <a:r>
              <a:rPr lang="tr-TR" dirty="0" err="1" smtClean="0">
                <a:solidFill>
                  <a:srgbClr val="00B050"/>
                </a:solidFill>
                <a:latin typeface="+mj-lt"/>
                <a:cs typeface="Arial" pitchFamily="34" charset="0"/>
              </a:rPr>
              <a:t>required</a:t>
            </a:r>
            <a:endParaRPr lang="tr-TR" dirty="0" smtClean="0">
              <a:solidFill>
                <a:srgbClr val="00B050"/>
              </a:solidFill>
              <a:latin typeface="+mj-lt"/>
              <a:cs typeface="Arial" pitchFamily="34" charset="0"/>
            </a:endParaRP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Local</a:t>
            </a:r>
            <a:r>
              <a:rPr lang="tr-TR" dirty="0" smtClean="0"/>
              <a:t> </a:t>
            </a:r>
            <a:r>
              <a:rPr lang="tr-TR" dirty="0" err="1" smtClean="0"/>
              <a:t>administration</a:t>
            </a:r>
            <a:endParaRPr lang="tr-TR" dirty="0"/>
          </a:p>
        </p:txBody>
      </p:sp>
      <p:sp>
        <p:nvSpPr>
          <p:cNvPr id="3" name="2 İçerik Yer Tutucusu"/>
          <p:cNvSpPr>
            <a:spLocks noGrp="1"/>
          </p:cNvSpPr>
          <p:nvPr>
            <p:ph idx="1"/>
          </p:nvPr>
        </p:nvSpPr>
        <p:spPr/>
        <p:txBody>
          <a:bodyPr>
            <a:normAutofit lnSpcReduction="10000"/>
          </a:bodyPr>
          <a:lstStyle/>
          <a:p>
            <a:r>
              <a:rPr lang="tr-TR" dirty="0" err="1" smtClean="0">
                <a:latin typeface="+mj-lt"/>
              </a:rPr>
              <a:t>Topical</a:t>
            </a:r>
            <a:r>
              <a:rPr lang="tr-TR" dirty="0" smtClean="0">
                <a:latin typeface="+mj-lt"/>
              </a:rPr>
              <a:t>, </a:t>
            </a:r>
            <a:r>
              <a:rPr lang="tr-TR" dirty="0" err="1" smtClean="0">
                <a:latin typeface="+mj-lt"/>
              </a:rPr>
              <a:t>Applied</a:t>
            </a:r>
            <a:r>
              <a:rPr lang="tr-TR" dirty="0" smtClean="0">
                <a:latin typeface="+mj-lt"/>
              </a:rPr>
              <a:t> </a:t>
            </a:r>
            <a:r>
              <a:rPr lang="tr-TR" dirty="0" err="1" smtClean="0">
                <a:latin typeface="+mj-lt"/>
              </a:rPr>
              <a:t>to</a:t>
            </a:r>
            <a:r>
              <a:rPr lang="tr-TR" dirty="0" smtClean="0">
                <a:latin typeface="+mj-lt"/>
              </a:rPr>
              <a:t> skin, </a:t>
            </a:r>
            <a:r>
              <a:rPr lang="tr-TR" dirty="0" err="1" smtClean="0">
                <a:latin typeface="+mj-lt"/>
              </a:rPr>
              <a:t>effect</a:t>
            </a:r>
            <a:r>
              <a:rPr lang="tr-TR" dirty="0" smtClean="0">
                <a:latin typeface="+mj-lt"/>
              </a:rPr>
              <a:t> is </a:t>
            </a:r>
            <a:r>
              <a:rPr lang="tr-TR" dirty="0" err="1" smtClean="0">
                <a:latin typeface="+mj-lt"/>
              </a:rPr>
              <a:t>expected</a:t>
            </a:r>
            <a:r>
              <a:rPr lang="tr-TR" dirty="0" smtClean="0">
                <a:latin typeface="+mj-lt"/>
              </a:rPr>
              <a:t> </a:t>
            </a:r>
            <a:r>
              <a:rPr lang="tr-TR" dirty="0" err="1" smtClean="0">
                <a:latin typeface="+mj-lt"/>
              </a:rPr>
              <a:t>locally</a:t>
            </a:r>
            <a:r>
              <a:rPr lang="tr-TR" dirty="0" smtClean="0">
                <a:latin typeface="+mj-lt"/>
              </a:rPr>
              <a:t> at </a:t>
            </a:r>
            <a:r>
              <a:rPr lang="tr-TR" dirty="0" err="1" smtClean="0">
                <a:latin typeface="+mj-lt"/>
              </a:rPr>
              <a:t>the</a:t>
            </a:r>
            <a:r>
              <a:rPr lang="tr-TR" dirty="0" smtClean="0">
                <a:latin typeface="+mj-lt"/>
              </a:rPr>
              <a:t> site of </a:t>
            </a:r>
            <a:r>
              <a:rPr lang="tr-TR" dirty="0" err="1" smtClean="0">
                <a:latin typeface="+mj-lt"/>
              </a:rPr>
              <a:t>administration</a:t>
            </a:r>
            <a:endParaRPr lang="tr-TR" dirty="0" smtClean="0">
              <a:latin typeface="+mj-lt"/>
            </a:endParaRPr>
          </a:p>
          <a:p>
            <a:r>
              <a:rPr lang="tr-TR" dirty="0" err="1" smtClean="0">
                <a:latin typeface="+mj-lt"/>
              </a:rPr>
              <a:t>Intranasal</a:t>
            </a:r>
            <a:r>
              <a:rPr lang="tr-TR" dirty="0" smtClean="0">
                <a:latin typeface="+mj-lt"/>
              </a:rPr>
              <a:t>, </a:t>
            </a:r>
            <a:r>
              <a:rPr lang="tr-TR" dirty="0" err="1" smtClean="0">
                <a:latin typeface="+mj-lt"/>
              </a:rPr>
              <a:t>into</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across</a:t>
            </a:r>
            <a:r>
              <a:rPr lang="tr-TR" dirty="0" smtClean="0">
                <a:latin typeface="+mj-lt"/>
              </a:rPr>
              <a:t> </a:t>
            </a:r>
            <a:r>
              <a:rPr lang="tr-TR" dirty="0" err="1" smtClean="0">
                <a:latin typeface="+mj-lt"/>
              </a:rPr>
              <a:t>nasal</a:t>
            </a:r>
            <a:r>
              <a:rPr lang="tr-TR" dirty="0" smtClean="0">
                <a:latin typeface="+mj-lt"/>
              </a:rPr>
              <a:t> </a:t>
            </a:r>
            <a:r>
              <a:rPr lang="tr-TR" dirty="0" err="1" smtClean="0">
                <a:latin typeface="+mj-lt"/>
              </a:rPr>
              <a:t>mucosa</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blood</a:t>
            </a:r>
            <a:r>
              <a:rPr lang="tr-TR" dirty="0" smtClean="0">
                <a:latin typeface="+mj-lt"/>
              </a:rPr>
              <a:t> </a:t>
            </a:r>
            <a:r>
              <a:rPr lang="tr-TR" dirty="0" err="1" smtClean="0">
                <a:latin typeface="+mj-lt"/>
              </a:rPr>
              <a:t>stream</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base</a:t>
            </a:r>
            <a:r>
              <a:rPr lang="tr-TR" dirty="0" smtClean="0">
                <a:latin typeface="+mj-lt"/>
              </a:rPr>
              <a:t> of </a:t>
            </a:r>
            <a:r>
              <a:rPr lang="tr-TR" dirty="0" err="1" smtClean="0">
                <a:latin typeface="+mj-lt"/>
              </a:rPr>
              <a:t>brain</a:t>
            </a:r>
            <a:r>
              <a:rPr lang="tr-TR" dirty="0" smtClean="0">
                <a:latin typeface="+mj-lt"/>
              </a:rPr>
              <a:t> (</a:t>
            </a:r>
            <a:r>
              <a:rPr lang="tr-TR" dirty="0" err="1" smtClean="0">
                <a:latin typeface="+mj-lt"/>
              </a:rPr>
              <a:t>pituitary</a:t>
            </a:r>
            <a:r>
              <a:rPr lang="tr-TR" dirty="0" smtClean="0">
                <a:latin typeface="+mj-lt"/>
              </a:rPr>
              <a:t>)</a:t>
            </a:r>
          </a:p>
          <a:p>
            <a:r>
              <a:rPr lang="tr-TR" dirty="0" err="1" smtClean="0">
                <a:latin typeface="+mj-lt"/>
              </a:rPr>
              <a:t>Intrathecal</a:t>
            </a:r>
            <a:r>
              <a:rPr lang="tr-TR" dirty="0" smtClean="0">
                <a:latin typeface="+mj-lt"/>
              </a:rPr>
              <a:t>, </a:t>
            </a:r>
            <a:r>
              <a:rPr lang="tr-TR" dirty="0" err="1" smtClean="0">
                <a:latin typeface="+mj-lt"/>
              </a:rPr>
              <a:t>into</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cerebrospinal</a:t>
            </a:r>
            <a:r>
              <a:rPr lang="tr-TR" dirty="0" smtClean="0">
                <a:latin typeface="+mj-lt"/>
              </a:rPr>
              <a:t> </a:t>
            </a:r>
            <a:r>
              <a:rPr lang="tr-TR" dirty="0" err="1" smtClean="0">
                <a:latin typeface="+mj-lt"/>
              </a:rPr>
              <a:t>fluid</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pass</a:t>
            </a:r>
            <a:r>
              <a:rPr lang="tr-TR" dirty="0" smtClean="0">
                <a:latin typeface="+mj-lt"/>
              </a:rPr>
              <a:t> </a:t>
            </a:r>
            <a:r>
              <a:rPr lang="tr-TR" dirty="0" err="1" smtClean="0">
                <a:latin typeface="+mj-lt"/>
              </a:rPr>
              <a:t>Blood</a:t>
            </a:r>
            <a:r>
              <a:rPr lang="tr-TR" dirty="0" smtClean="0">
                <a:latin typeface="+mj-lt"/>
              </a:rPr>
              <a:t> </a:t>
            </a:r>
            <a:r>
              <a:rPr lang="tr-TR" dirty="0" err="1" smtClean="0">
                <a:latin typeface="+mj-lt"/>
              </a:rPr>
              <a:t>brain</a:t>
            </a:r>
            <a:r>
              <a:rPr lang="tr-TR" dirty="0" smtClean="0">
                <a:latin typeface="+mj-lt"/>
              </a:rPr>
              <a:t> </a:t>
            </a:r>
            <a:r>
              <a:rPr lang="tr-TR" dirty="0" err="1" smtClean="0">
                <a:latin typeface="+mj-lt"/>
              </a:rPr>
              <a:t>barrier</a:t>
            </a:r>
            <a:endParaRPr lang="tr-TR" dirty="0" smtClean="0">
              <a:latin typeface="+mj-lt"/>
            </a:endParaRPr>
          </a:p>
          <a:p>
            <a:r>
              <a:rPr lang="tr-TR" dirty="0" err="1" smtClean="0">
                <a:latin typeface="+mj-lt"/>
              </a:rPr>
              <a:t>Epidural</a:t>
            </a:r>
            <a:r>
              <a:rPr lang="tr-TR" dirty="0" smtClean="0">
                <a:latin typeface="+mj-lt"/>
              </a:rPr>
              <a:t>, </a:t>
            </a:r>
            <a:r>
              <a:rPr lang="tr-TR" dirty="0" err="1" smtClean="0">
                <a:latin typeface="+mj-lt"/>
              </a:rPr>
              <a:t>outside</a:t>
            </a:r>
            <a:r>
              <a:rPr lang="tr-TR" dirty="0" smtClean="0">
                <a:latin typeface="+mj-lt"/>
              </a:rPr>
              <a:t> of </a:t>
            </a:r>
            <a:r>
              <a:rPr lang="tr-TR" dirty="0" err="1" smtClean="0">
                <a:latin typeface="+mj-lt"/>
              </a:rPr>
              <a:t>the</a:t>
            </a:r>
            <a:r>
              <a:rPr lang="tr-TR" dirty="0" smtClean="0">
                <a:latin typeface="+mj-lt"/>
              </a:rPr>
              <a:t> </a:t>
            </a:r>
            <a:r>
              <a:rPr lang="tr-TR" dirty="0" err="1" smtClean="0">
                <a:latin typeface="+mj-lt"/>
              </a:rPr>
              <a:t>spinal</a:t>
            </a:r>
            <a:r>
              <a:rPr lang="tr-TR" dirty="0" smtClean="0">
                <a:latin typeface="+mj-lt"/>
              </a:rPr>
              <a:t> dura (</a:t>
            </a:r>
            <a:r>
              <a:rPr lang="tr-TR" dirty="0" err="1" smtClean="0">
                <a:latin typeface="+mj-lt"/>
              </a:rPr>
              <a:t>anesthesia</a:t>
            </a:r>
            <a:r>
              <a:rPr lang="tr-TR" dirty="0" smtClean="0">
                <a:latin typeface="+mj-lt"/>
              </a:rPr>
              <a:t>)</a:t>
            </a:r>
          </a:p>
          <a:p>
            <a:r>
              <a:rPr lang="tr-TR" dirty="0" err="1" smtClean="0">
                <a:latin typeface="+mj-lt"/>
              </a:rPr>
              <a:t>Intraarticular</a:t>
            </a:r>
            <a:r>
              <a:rPr lang="tr-TR" dirty="0" smtClean="0">
                <a:latin typeface="+mj-lt"/>
              </a:rPr>
              <a:t>, </a:t>
            </a:r>
            <a:r>
              <a:rPr lang="tr-TR" dirty="0" err="1" smtClean="0">
                <a:latin typeface="+mj-lt"/>
              </a:rPr>
              <a:t>into</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joint</a:t>
            </a:r>
            <a:r>
              <a:rPr lang="tr-TR" dirty="0" smtClean="0">
                <a:latin typeface="+mj-lt"/>
              </a:rPr>
              <a:t> </a:t>
            </a:r>
            <a:r>
              <a:rPr lang="tr-TR" dirty="0" err="1" smtClean="0">
                <a:latin typeface="+mj-lt"/>
              </a:rPr>
              <a:t>space</a:t>
            </a:r>
            <a:endParaRPr lang="tr-TR" dirty="0">
              <a:latin typeface="+mj-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Topical</a:t>
            </a:r>
            <a:r>
              <a:rPr lang="tr-TR" dirty="0" smtClean="0"/>
              <a:t> </a:t>
            </a:r>
            <a:r>
              <a:rPr lang="tr-TR" dirty="0" err="1" smtClean="0"/>
              <a:t>dosage</a:t>
            </a:r>
            <a:r>
              <a:rPr lang="tr-TR" dirty="0" smtClean="0"/>
              <a:t> </a:t>
            </a:r>
            <a:r>
              <a:rPr lang="tr-TR" dirty="0" err="1" smtClean="0"/>
              <a:t>forms</a:t>
            </a:r>
            <a:endParaRPr lang="tr-TR" dirty="0"/>
          </a:p>
        </p:txBody>
      </p:sp>
      <p:sp>
        <p:nvSpPr>
          <p:cNvPr id="3" name="2 İçerik Yer Tutucusu"/>
          <p:cNvSpPr>
            <a:spLocks noGrp="1"/>
          </p:cNvSpPr>
          <p:nvPr>
            <p:ph idx="1"/>
          </p:nvPr>
        </p:nvSpPr>
        <p:spPr/>
        <p:txBody>
          <a:bodyPr>
            <a:normAutofit fontScale="85000" lnSpcReduction="20000"/>
          </a:bodyPr>
          <a:lstStyle/>
          <a:p>
            <a:r>
              <a:rPr lang="tr-TR" dirty="0" err="1" smtClean="0">
                <a:latin typeface="+mj-lt"/>
              </a:rPr>
              <a:t>Creams</a:t>
            </a:r>
            <a:endParaRPr lang="tr-TR" dirty="0" smtClean="0">
              <a:latin typeface="+mj-lt"/>
            </a:endParaRPr>
          </a:p>
          <a:p>
            <a:r>
              <a:rPr lang="tr-TR" dirty="0" err="1" smtClean="0">
                <a:latin typeface="+mj-lt"/>
              </a:rPr>
              <a:t>Oinments</a:t>
            </a:r>
            <a:endParaRPr lang="tr-TR" dirty="0" smtClean="0">
              <a:latin typeface="+mj-lt"/>
            </a:endParaRPr>
          </a:p>
          <a:p>
            <a:r>
              <a:rPr lang="tr-TR" dirty="0" err="1" smtClean="0">
                <a:latin typeface="+mj-lt"/>
              </a:rPr>
              <a:t>Lotions</a:t>
            </a:r>
            <a:endParaRPr lang="tr-TR" dirty="0" smtClean="0">
              <a:latin typeface="+mj-lt"/>
            </a:endParaRPr>
          </a:p>
          <a:p>
            <a:r>
              <a:rPr lang="tr-TR" dirty="0" err="1" smtClean="0">
                <a:latin typeface="+mj-lt"/>
              </a:rPr>
              <a:t>Gels</a:t>
            </a:r>
            <a:endParaRPr lang="tr-TR" dirty="0" smtClean="0">
              <a:latin typeface="+mj-lt"/>
            </a:endParaRPr>
          </a:p>
          <a:p>
            <a:r>
              <a:rPr lang="tr-TR" dirty="0" err="1" smtClean="0">
                <a:latin typeface="+mj-lt"/>
              </a:rPr>
              <a:t>Transdermal</a:t>
            </a:r>
            <a:r>
              <a:rPr lang="tr-TR" dirty="0" smtClean="0">
                <a:latin typeface="+mj-lt"/>
              </a:rPr>
              <a:t> </a:t>
            </a:r>
            <a:r>
              <a:rPr lang="tr-TR" dirty="0" err="1" smtClean="0">
                <a:latin typeface="+mj-lt"/>
              </a:rPr>
              <a:t>patches</a:t>
            </a:r>
            <a:endParaRPr lang="tr-TR" dirty="0" smtClean="0">
              <a:latin typeface="+mj-lt"/>
            </a:endParaRPr>
          </a:p>
          <a:p>
            <a:r>
              <a:rPr lang="tr-TR" dirty="0" err="1" smtClean="0">
                <a:latin typeface="+mj-lt"/>
              </a:rPr>
              <a:t>Disks</a:t>
            </a:r>
            <a:endParaRPr lang="tr-TR" dirty="0" smtClean="0">
              <a:latin typeface="+mj-lt"/>
            </a:endParaRPr>
          </a:p>
          <a:p>
            <a:r>
              <a:rPr lang="tr-TR" dirty="0" err="1" smtClean="0">
                <a:latin typeface="+mj-lt"/>
              </a:rPr>
              <a:t>Solutions</a:t>
            </a:r>
            <a:endParaRPr lang="tr-TR" dirty="0" smtClean="0">
              <a:latin typeface="+mj-lt"/>
            </a:endParaRPr>
          </a:p>
          <a:p>
            <a:r>
              <a:rPr lang="tr-TR" dirty="0" err="1" smtClean="0">
                <a:latin typeface="+mj-lt"/>
              </a:rPr>
              <a:t>Suspensions</a:t>
            </a:r>
            <a:endParaRPr lang="tr-TR" dirty="0" smtClean="0">
              <a:latin typeface="+mj-lt"/>
            </a:endParaRPr>
          </a:p>
          <a:p>
            <a:r>
              <a:rPr lang="tr-TR" dirty="0" err="1" smtClean="0">
                <a:latin typeface="+mj-lt"/>
              </a:rPr>
              <a:t>Sprays</a:t>
            </a:r>
            <a:endParaRPr lang="tr-TR" dirty="0" smtClean="0">
              <a:latin typeface="+mj-lt"/>
            </a:endParaRPr>
          </a:p>
          <a:p>
            <a:r>
              <a:rPr lang="tr-TR" dirty="0" err="1" smtClean="0">
                <a:latin typeface="+mj-lt"/>
              </a:rPr>
              <a:t>powders</a:t>
            </a:r>
            <a:endParaRPr lang="tr-TR" dirty="0">
              <a:latin typeface="+mj-l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To</a:t>
            </a:r>
            <a:r>
              <a:rPr lang="tr-TR" dirty="0" smtClean="0"/>
              <a:t> </a:t>
            </a:r>
            <a:r>
              <a:rPr lang="tr-TR" dirty="0" err="1" smtClean="0"/>
              <a:t>have</a:t>
            </a:r>
            <a:r>
              <a:rPr lang="tr-TR" dirty="0" smtClean="0"/>
              <a:t> </a:t>
            </a:r>
            <a:r>
              <a:rPr lang="tr-TR" dirty="0" err="1" smtClean="0"/>
              <a:t>systemic</a:t>
            </a:r>
            <a:r>
              <a:rPr lang="tr-TR" dirty="0" smtClean="0"/>
              <a:t> </a:t>
            </a:r>
            <a:r>
              <a:rPr lang="tr-TR" dirty="0" err="1" smtClean="0"/>
              <a:t>effect</a:t>
            </a:r>
            <a:r>
              <a:rPr lang="tr-TR" dirty="0" smtClean="0"/>
              <a:t>;</a:t>
            </a:r>
            <a:endParaRPr lang="tr-TR" dirty="0"/>
          </a:p>
        </p:txBody>
      </p:sp>
      <p:sp>
        <p:nvSpPr>
          <p:cNvPr id="4" name="2 İçerik Yer Tutucusu"/>
          <p:cNvSpPr>
            <a:spLocks noGrp="1"/>
          </p:cNvSpPr>
          <p:nvPr>
            <p:ph idx="1"/>
          </p:nvPr>
        </p:nvSpPr>
        <p:spPr/>
        <p:txBody>
          <a:bodyPr>
            <a:normAutofit/>
          </a:bodyPr>
          <a:lstStyle/>
          <a:p>
            <a:pPr>
              <a:lnSpc>
                <a:spcPct val="80000"/>
              </a:lnSpc>
              <a:defRPr/>
            </a:pPr>
            <a:r>
              <a:rPr lang="tr-TR" sz="3200" dirty="0" smtClean="0">
                <a:solidFill>
                  <a:schemeClr val="tx2">
                    <a:lumMod val="75000"/>
                  </a:schemeClr>
                </a:solidFill>
                <a:latin typeface="+mj-lt"/>
                <a:cs typeface="Arial" pitchFamily="34" charset="0"/>
              </a:rPr>
              <a:t>Oral</a:t>
            </a:r>
          </a:p>
          <a:p>
            <a:pPr>
              <a:lnSpc>
                <a:spcPct val="80000"/>
              </a:lnSpc>
              <a:defRPr/>
            </a:pPr>
            <a:r>
              <a:rPr lang="tr-TR" sz="3200" dirty="0" err="1" smtClean="0">
                <a:solidFill>
                  <a:schemeClr val="tx2">
                    <a:lumMod val="75000"/>
                  </a:schemeClr>
                </a:solidFill>
                <a:latin typeface="+mj-lt"/>
                <a:cs typeface="Arial" pitchFamily="34" charset="0"/>
              </a:rPr>
              <a:t>Sublingual</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Rectal</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Intravenous</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Intramuscular</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Subcutanous</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Inhalation</a:t>
            </a:r>
            <a:endParaRPr lang="tr-TR" sz="3200" dirty="0" smtClean="0">
              <a:solidFill>
                <a:schemeClr val="tx2">
                  <a:lumMod val="75000"/>
                </a:schemeClr>
              </a:solidFill>
              <a:latin typeface="+mj-lt"/>
              <a:cs typeface="Arial" pitchFamily="34" charset="0"/>
            </a:endParaRPr>
          </a:p>
          <a:p>
            <a:pPr>
              <a:lnSpc>
                <a:spcPct val="80000"/>
              </a:lnSpc>
              <a:defRPr/>
            </a:pPr>
            <a:r>
              <a:rPr lang="tr-TR" sz="3200" dirty="0" err="1" smtClean="0">
                <a:solidFill>
                  <a:schemeClr val="tx2">
                    <a:lumMod val="75000"/>
                  </a:schemeClr>
                </a:solidFill>
                <a:latin typeface="+mj-lt"/>
                <a:cs typeface="Arial" pitchFamily="34" charset="0"/>
              </a:rPr>
              <a:t>Transdermal</a:t>
            </a:r>
            <a:endParaRPr lang="tr-TR" sz="3200" dirty="0" smtClean="0">
              <a:solidFill>
                <a:schemeClr val="tx2">
                  <a:lumMod val="75000"/>
                </a:schemeClr>
              </a:solidFill>
              <a:latin typeface="+mj-lt"/>
              <a:cs typeface="Arial" pitchFamily="34" charset="0"/>
            </a:endParaRPr>
          </a:p>
          <a:p>
            <a:endParaRPr lang="tr-TR" sz="32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Recommended</a:t>
            </a:r>
            <a:r>
              <a:rPr lang="tr-TR" dirty="0" smtClean="0"/>
              <a:t> </a:t>
            </a:r>
            <a:r>
              <a:rPr lang="tr-TR" dirty="0" err="1" smtClean="0"/>
              <a:t>text</a:t>
            </a:r>
            <a:r>
              <a:rPr lang="tr-TR" dirty="0" smtClean="0"/>
              <a:t> </a:t>
            </a:r>
            <a:r>
              <a:rPr lang="tr-TR" dirty="0" err="1" smtClean="0"/>
              <a:t>books</a:t>
            </a:r>
            <a:endParaRPr lang="tr-TR" dirty="0"/>
          </a:p>
        </p:txBody>
      </p:sp>
      <p:sp>
        <p:nvSpPr>
          <p:cNvPr id="3" name="2 İçerik Yer Tutucusu"/>
          <p:cNvSpPr>
            <a:spLocks noGrp="1"/>
          </p:cNvSpPr>
          <p:nvPr>
            <p:ph idx="1"/>
          </p:nvPr>
        </p:nvSpPr>
        <p:spPr/>
        <p:txBody>
          <a:bodyPr/>
          <a:lstStyle/>
          <a:p>
            <a:r>
              <a:rPr lang="tr-TR" dirty="0" err="1" smtClean="0"/>
              <a:t>Basic</a:t>
            </a:r>
            <a:r>
              <a:rPr lang="tr-TR" dirty="0" smtClean="0"/>
              <a:t> and </a:t>
            </a:r>
            <a:r>
              <a:rPr lang="tr-TR" dirty="0" err="1" smtClean="0"/>
              <a:t>Clinical</a:t>
            </a:r>
            <a:r>
              <a:rPr lang="tr-TR" dirty="0" smtClean="0"/>
              <a:t> Pharmacology, 13th </a:t>
            </a:r>
            <a:r>
              <a:rPr lang="tr-TR" dirty="0" err="1" smtClean="0"/>
              <a:t>edition</a:t>
            </a:r>
            <a:r>
              <a:rPr lang="tr-TR" dirty="0" smtClean="0"/>
              <a:t>, </a:t>
            </a:r>
            <a:r>
              <a:rPr lang="tr-TR" dirty="0" err="1" smtClean="0"/>
              <a:t>bertram</a:t>
            </a:r>
            <a:r>
              <a:rPr lang="tr-TR" dirty="0" smtClean="0"/>
              <a:t> G </a:t>
            </a:r>
            <a:r>
              <a:rPr lang="tr-TR" dirty="0" err="1" smtClean="0"/>
              <a:t>katzung</a:t>
            </a:r>
            <a:endParaRPr lang="tr-TR" dirty="0" smtClean="0"/>
          </a:p>
          <a:p>
            <a:r>
              <a:rPr lang="tr-TR" dirty="0" smtClean="0"/>
              <a:t>The </a:t>
            </a:r>
            <a:r>
              <a:rPr lang="tr-TR" dirty="0" err="1" smtClean="0"/>
              <a:t>pharmacological</a:t>
            </a:r>
            <a:r>
              <a:rPr lang="tr-TR" dirty="0" smtClean="0"/>
              <a:t> </a:t>
            </a:r>
            <a:r>
              <a:rPr lang="tr-TR" dirty="0" err="1" smtClean="0"/>
              <a:t>basis</a:t>
            </a:r>
            <a:r>
              <a:rPr lang="tr-TR" dirty="0" smtClean="0"/>
              <a:t> of </a:t>
            </a:r>
            <a:r>
              <a:rPr lang="tr-TR" dirty="0" err="1" smtClean="0"/>
              <a:t>therapeutics</a:t>
            </a:r>
            <a:r>
              <a:rPr lang="tr-TR" dirty="0" smtClean="0"/>
              <a:t>, 12nd </a:t>
            </a:r>
            <a:r>
              <a:rPr lang="tr-TR" dirty="0" err="1" smtClean="0"/>
              <a:t>edition</a:t>
            </a:r>
            <a:r>
              <a:rPr lang="tr-TR" dirty="0" smtClean="0"/>
              <a:t>, </a:t>
            </a:r>
            <a:r>
              <a:rPr lang="tr-TR" dirty="0" err="1" smtClean="0"/>
              <a:t>Goodman</a:t>
            </a:r>
            <a:r>
              <a:rPr lang="tr-TR" dirty="0" smtClean="0"/>
              <a:t> and </a:t>
            </a:r>
            <a:r>
              <a:rPr lang="tr-TR" dirty="0" err="1" smtClean="0"/>
              <a:t>Gillman</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Permeation</a:t>
            </a:r>
            <a:r>
              <a:rPr lang="tr-TR" dirty="0" smtClean="0"/>
              <a:t>:</a:t>
            </a:r>
            <a:r>
              <a:rPr lang="tr-TR" dirty="0" err="1" smtClean="0"/>
              <a:t>penetration</a:t>
            </a:r>
            <a:r>
              <a:rPr lang="tr-TR" dirty="0" smtClean="0"/>
              <a:t> of </a:t>
            </a:r>
            <a:r>
              <a:rPr lang="tr-TR" dirty="0" err="1" smtClean="0"/>
              <a:t>drug</a:t>
            </a:r>
            <a:r>
              <a:rPr lang="tr-TR" dirty="0" smtClean="0"/>
              <a:t> </a:t>
            </a:r>
            <a:r>
              <a:rPr lang="tr-TR" dirty="0" err="1" smtClean="0"/>
              <a:t>into</a:t>
            </a:r>
            <a:r>
              <a:rPr lang="tr-TR" dirty="0" smtClean="0"/>
              <a:t> </a:t>
            </a:r>
            <a:r>
              <a:rPr lang="tr-TR" dirty="0" err="1" smtClean="0"/>
              <a:t>the</a:t>
            </a:r>
            <a:r>
              <a:rPr lang="tr-TR" dirty="0" smtClean="0"/>
              <a:t> </a:t>
            </a:r>
            <a:r>
              <a:rPr lang="tr-TR" dirty="0" err="1" smtClean="0"/>
              <a:t>tissues</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latin typeface="+mj-lt"/>
              </a:rPr>
              <a:t>1.</a:t>
            </a:r>
            <a:r>
              <a:rPr lang="tr-TR" dirty="0" err="1" smtClean="0">
                <a:latin typeface="+mj-lt"/>
              </a:rPr>
              <a:t>Aqueous</a:t>
            </a:r>
            <a:r>
              <a:rPr lang="tr-TR" dirty="0" smtClean="0">
                <a:latin typeface="+mj-lt"/>
              </a:rPr>
              <a:t> </a:t>
            </a:r>
            <a:r>
              <a:rPr lang="tr-TR" dirty="0" err="1" smtClean="0">
                <a:latin typeface="+mj-lt"/>
              </a:rPr>
              <a:t>diffusion</a:t>
            </a:r>
            <a:r>
              <a:rPr lang="tr-TR" dirty="0" smtClean="0">
                <a:latin typeface="+mj-lt"/>
              </a:rPr>
              <a:t>: </a:t>
            </a:r>
            <a:r>
              <a:rPr lang="tr-TR" dirty="0" err="1" smtClean="0">
                <a:latin typeface="+mj-lt"/>
              </a:rPr>
              <a:t>occurs</a:t>
            </a:r>
            <a:r>
              <a:rPr lang="tr-TR" dirty="0" smtClean="0">
                <a:latin typeface="+mj-lt"/>
              </a:rPr>
              <a:t> </a:t>
            </a:r>
            <a:r>
              <a:rPr lang="tr-TR" dirty="0" err="1" smtClean="0">
                <a:latin typeface="+mj-lt"/>
              </a:rPr>
              <a:t>within</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larger</a:t>
            </a:r>
            <a:r>
              <a:rPr lang="tr-TR" dirty="0" smtClean="0">
                <a:latin typeface="+mj-lt"/>
              </a:rPr>
              <a:t> </a:t>
            </a:r>
            <a:r>
              <a:rPr lang="tr-TR" dirty="0" err="1" smtClean="0">
                <a:latin typeface="+mj-lt"/>
              </a:rPr>
              <a:t>aqueous</a:t>
            </a:r>
            <a:r>
              <a:rPr lang="tr-TR" dirty="0" smtClean="0">
                <a:latin typeface="+mj-lt"/>
              </a:rPr>
              <a:t> </a:t>
            </a:r>
            <a:r>
              <a:rPr lang="tr-TR" dirty="0" err="1" smtClean="0">
                <a:latin typeface="+mj-lt"/>
              </a:rPr>
              <a:t>compartments</a:t>
            </a:r>
            <a:r>
              <a:rPr lang="tr-TR" dirty="0" smtClean="0">
                <a:latin typeface="+mj-lt"/>
              </a:rPr>
              <a:t> of </a:t>
            </a:r>
            <a:r>
              <a:rPr lang="tr-TR" dirty="0" err="1" smtClean="0">
                <a:latin typeface="+mj-lt"/>
              </a:rPr>
              <a:t>the</a:t>
            </a:r>
            <a:r>
              <a:rPr lang="tr-TR" dirty="0" smtClean="0">
                <a:latin typeface="+mj-lt"/>
              </a:rPr>
              <a:t> body (</a:t>
            </a:r>
            <a:r>
              <a:rPr lang="tr-TR" dirty="0" err="1" smtClean="0">
                <a:latin typeface="+mj-lt"/>
              </a:rPr>
              <a:t>interstitial</a:t>
            </a:r>
            <a:r>
              <a:rPr lang="tr-TR" dirty="0" smtClean="0">
                <a:latin typeface="+mj-lt"/>
              </a:rPr>
              <a:t> </a:t>
            </a:r>
            <a:r>
              <a:rPr lang="tr-TR" dirty="0" err="1" smtClean="0">
                <a:latin typeface="+mj-lt"/>
              </a:rPr>
              <a:t>space</a:t>
            </a:r>
            <a:r>
              <a:rPr lang="tr-TR" dirty="0" smtClean="0">
                <a:latin typeface="+mj-lt"/>
              </a:rPr>
              <a:t>…)</a:t>
            </a:r>
          </a:p>
          <a:p>
            <a:r>
              <a:rPr lang="tr-TR" dirty="0" err="1" smtClean="0">
                <a:latin typeface="+mj-lt"/>
              </a:rPr>
              <a:t>Permits</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passage</a:t>
            </a:r>
            <a:r>
              <a:rPr lang="tr-TR" dirty="0" smtClean="0">
                <a:latin typeface="+mj-lt"/>
              </a:rPr>
              <a:t> of </a:t>
            </a:r>
            <a:r>
              <a:rPr lang="tr-TR" dirty="0" err="1" smtClean="0">
                <a:latin typeface="+mj-lt"/>
              </a:rPr>
              <a:t>molecules</a:t>
            </a:r>
            <a:r>
              <a:rPr lang="tr-TR" dirty="0" smtClean="0">
                <a:latin typeface="+mj-lt"/>
              </a:rPr>
              <a:t> as </a:t>
            </a:r>
            <a:r>
              <a:rPr lang="tr-TR" dirty="0" err="1" smtClean="0">
                <a:latin typeface="+mj-lt"/>
              </a:rPr>
              <a:t>large</a:t>
            </a:r>
            <a:r>
              <a:rPr lang="tr-TR" dirty="0" smtClean="0">
                <a:latin typeface="+mj-lt"/>
              </a:rPr>
              <a:t> as MW 20.000-30.000</a:t>
            </a:r>
          </a:p>
          <a:p>
            <a:pPr>
              <a:buNone/>
            </a:pPr>
            <a:r>
              <a:rPr lang="tr-TR" dirty="0" smtClean="0">
                <a:latin typeface="+mj-lt"/>
              </a:rPr>
              <a:t>2.</a:t>
            </a:r>
            <a:r>
              <a:rPr lang="tr-TR" dirty="0" err="1" smtClean="0">
                <a:latin typeface="+mj-lt"/>
              </a:rPr>
              <a:t>Lipid</a:t>
            </a:r>
            <a:r>
              <a:rPr lang="tr-TR" dirty="0" smtClean="0">
                <a:latin typeface="+mj-lt"/>
              </a:rPr>
              <a:t> </a:t>
            </a:r>
            <a:r>
              <a:rPr lang="tr-TR" dirty="0" err="1" smtClean="0">
                <a:latin typeface="+mj-lt"/>
              </a:rPr>
              <a:t>diffusion</a:t>
            </a:r>
            <a:r>
              <a:rPr lang="tr-TR" dirty="0" smtClean="0">
                <a:latin typeface="+mj-lt"/>
              </a:rPr>
              <a:t>:an </a:t>
            </a:r>
            <a:r>
              <a:rPr lang="tr-TR" dirty="0" err="1" smtClean="0">
                <a:latin typeface="+mj-lt"/>
              </a:rPr>
              <a:t>important</a:t>
            </a:r>
            <a:r>
              <a:rPr lang="tr-TR" dirty="0" smtClean="0">
                <a:latin typeface="+mj-lt"/>
              </a:rPr>
              <a:t> </a:t>
            </a:r>
            <a:r>
              <a:rPr lang="tr-TR" dirty="0" err="1" smtClean="0">
                <a:latin typeface="+mj-lt"/>
              </a:rPr>
              <a:t>limiting</a:t>
            </a:r>
            <a:r>
              <a:rPr lang="tr-TR" dirty="0" smtClean="0">
                <a:latin typeface="+mj-lt"/>
              </a:rPr>
              <a:t> </a:t>
            </a:r>
            <a:r>
              <a:rPr lang="tr-TR" dirty="0" err="1" smtClean="0">
                <a:latin typeface="+mj-lt"/>
              </a:rPr>
              <a:t>factor</a:t>
            </a:r>
            <a:r>
              <a:rPr lang="tr-TR" dirty="0" smtClean="0">
                <a:latin typeface="+mj-lt"/>
              </a:rPr>
              <a:t> </a:t>
            </a:r>
            <a:r>
              <a:rPr lang="tr-TR" dirty="0" err="1" smtClean="0">
                <a:latin typeface="+mj-lt"/>
              </a:rPr>
              <a:t>for</a:t>
            </a:r>
            <a:r>
              <a:rPr lang="tr-TR" dirty="0" smtClean="0">
                <a:latin typeface="+mj-lt"/>
              </a:rPr>
              <a:t> </a:t>
            </a:r>
            <a:r>
              <a:rPr lang="tr-TR" dirty="0" err="1" smtClean="0">
                <a:latin typeface="+mj-lt"/>
              </a:rPr>
              <a:t>drug</a:t>
            </a:r>
            <a:r>
              <a:rPr lang="tr-TR" dirty="0" smtClean="0">
                <a:latin typeface="+mj-lt"/>
              </a:rPr>
              <a:t> </a:t>
            </a:r>
            <a:r>
              <a:rPr lang="tr-TR" dirty="0" err="1" smtClean="0">
                <a:latin typeface="+mj-lt"/>
              </a:rPr>
              <a:t>permeation</a:t>
            </a:r>
            <a:endParaRPr lang="tr-TR" dirty="0" smtClean="0">
              <a:latin typeface="+mj-lt"/>
            </a:endParaRPr>
          </a:p>
          <a:p>
            <a:r>
              <a:rPr lang="tr-TR" dirty="0" err="1" smtClean="0">
                <a:latin typeface="+mj-lt"/>
              </a:rPr>
              <a:t>Lipid</a:t>
            </a:r>
            <a:r>
              <a:rPr lang="tr-TR" dirty="0" smtClean="0">
                <a:latin typeface="+mj-lt"/>
              </a:rPr>
              <a:t>:</a:t>
            </a:r>
            <a:r>
              <a:rPr lang="tr-TR" dirty="0" err="1" smtClean="0">
                <a:latin typeface="+mj-lt"/>
              </a:rPr>
              <a:t>aqueous</a:t>
            </a:r>
            <a:r>
              <a:rPr lang="tr-TR" dirty="0" smtClean="0">
                <a:latin typeface="+mj-lt"/>
              </a:rPr>
              <a:t> </a:t>
            </a:r>
            <a:r>
              <a:rPr lang="tr-TR" dirty="0" err="1" smtClean="0">
                <a:latin typeface="+mj-lt"/>
              </a:rPr>
              <a:t>partition</a:t>
            </a:r>
            <a:r>
              <a:rPr lang="tr-TR" dirty="0" smtClean="0">
                <a:latin typeface="+mj-lt"/>
              </a:rPr>
              <a:t> </a:t>
            </a:r>
            <a:r>
              <a:rPr lang="tr-TR" dirty="0" err="1" smtClean="0">
                <a:latin typeface="+mj-lt"/>
              </a:rPr>
              <a:t>coefficient</a:t>
            </a:r>
            <a:endParaRPr lang="tr-TR" dirty="0" smtClean="0">
              <a:latin typeface="+mj-lt"/>
            </a:endParaRPr>
          </a:p>
          <a:p>
            <a:pPr>
              <a:buNone/>
            </a:pPr>
            <a:r>
              <a:rPr lang="tr-TR" dirty="0" smtClean="0">
                <a:latin typeface="+mj-lt"/>
              </a:rPr>
              <a:t>3.</a:t>
            </a:r>
            <a:r>
              <a:rPr lang="tr-TR" dirty="0" err="1" smtClean="0">
                <a:latin typeface="+mj-lt"/>
              </a:rPr>
              <a:t>special</a:t>
            </a:r>
            <a:r>
              <a:rPr lang="tr-TR" dirty="0" smtClean="0">
                <a:latin typeface="+mj-lt"/>
              </a:rPr>
              <a:t> </a:t>
            </a:r>
            <a:r>
              <a:rPr lang="tr-TR" dirty="0" err="1" smtClean="0">
                <a:latin typeface="+mj-lt"/>
              </a:rPr>
              <a:t>carriers</a:t>
            </a:r>
            <a:r>
              <a:rPr lang="tr-TR" dirty="0" smtClean="0">
                <a:latin typeface="+mj-lt"/>
              </a:rPr>
              <a:t>: </a:t>
            </a:r>
            <a:r>
              <a:rPr lang="tr-TR" dirty="0" err="1" smtClean="0">
                <a:latin typeface="+mj-lt"/>
              </a:rPr>
              <a:t>Na</a:t>
            </a:r>
            <a:r>
              <a:rPr lang="tr-TR" baseline="30000" dirty="0" smtClean="0">
                <a:latin typeface="+mj-lt"/>
              </a:rPr>
              <a:t>+</a:t>
            </a:r>
            <a:r>
              <a:rPr lang="tr-TR" dirty="0" smtClean="0">
                <a:latin typeface="+mj-lt"/>
              </a:rPr>
              <a:t>-</a:t>
            </a:r>
            <a:r>
              <a:rPr lang="tr-TR" dirty="0" err="1" smtClean="0">
                <a:latin typeface="+mj-lt"/>
              </a:rPr>
              <a:t>Glucose</a:t>
            </a:r>
            <a:r>
              <a:rPr lang="tr-TR" dirty="0" smtClean="0">
                <a:latin typeface="+mj-lt"/>
              </a:rPr>
              <a:t> </a:t>
            </a:r>
            <a:r>
              <a:rPr lang="tr-TR" dirty="0" err="1" smtClean="0">
                <a:latin typeface="+mj-lt"/>
              </a:rPr>
              <a:t>cotransporter</a:t>
            </a:r>
            <a:r>
              <a:rPr lang="tr-TR" dirty="0" smtClean="0">
                <a:latin typeface="+mj-lt"/>
              </a:rPr>
              <a:t>, NET, P-</a:t>
            </a:r>
            <a:r>
              <a:rPr lang="tr-TR" dirty="0" err="1" smtClean="0">
                <a:latin typeface="+mj-lt"/>
              </a:rPr>
              <a:t>glycoprotein</a:t>
            </a:r>
            <a:r>
              <a:rPr lang="tr-TR" dirty="0" smtClean="0">
                <a:latin typeface="+mj-lt"/>
              </a:rPr>
              <a:t>, </a:t>
            </a:r>
            <a:r>
              <a:rPr lang="tr-TR" dirty="0" err="1" smtClean="0">
                <a:latin typeface="+mj-lt"/>
              </a:rPr>
              <a:t>multidrug</a:t>
            </a:r>
            <a:r>
              <a:rPr lang="tr-TR" dirty="0" smtClean="0">
                <a:latin typeface="+mj-lt"/>
              </a:rPr>
              <a:t> </a:t>
            </a:r>
            <a:r>
              <a:rPr lang="tr-TR" dirty="0" err="1" smtClean="0">
                <a:latin typeface="+mj-lt"/>
              </a:rPr>
              <a:t>resistance</a:t>
            </a:r>
            <a:r>
              <a:rPr lang="tr-TR" dirty="0" smtClean="0">
                <a:latin typeface="+mj-lt"/>
              </a:rPr>
              <a:t> </a:t>
            </a:r>
            <a:r>
              <a:rPr lang="tr-TR" dirty="0" err="1" smtClean="0">
                <a:latin typeface="+mj-lt"/>
              </a:rPr>
              <a:t>type</a:t>
            </a:r>
            <a:r>
              <a:rPr lang="tr-TR" dirty="0" smtClean="0">
                <a:latin typeface="+mj-lt"/>
              </a:rPr>
              <a:t> 1 (MDR1) </a:t>
            </a:r>
            <a:r>
              <a:rPr lang="tr-TR" dirty="0" err="1" smtClean="0">
                <a:latin typeface="+mj-lt"/>
              </a:rPr>
              <a:t>transporter</a:t>
            </a:r>
            <a:endParaRPr lang="tr-TR" dirty="0" smtClean="0">
              <a:latin typeface="+mj-lt"/>
            </a:endParaRPr>
          </a:p>
          <a:p>
            <a:pPr>
              <a:buNone/>
            </a:pPr>
            <a:r>
              <a:rPr lang="tr-TR" dirty="0" smtClean="0">
                <a:latin typeface="+mj-lt"/>
              </a:rPr>
              <a:t>4.</a:t>
            </a:r>
            <a:r>
              <a:rPr lang="tr-TR" dirty="0" err="1" smtClean="0">
                <a:latin typeface="+mj-lt"/>
              </a:rPr>
              <a:t>endocytosis</a:t>
            </a:r>
            <a:r>
              <a:rPr lang="tr-TR" dirty="0" smtClean="0">
                <a:latin typeface="+mj-lt"/>
              </a:rPr>
              <a:t> and </a:t>
            </a:r>
            <a:r>
              <a:rPr lang="tr-TR" dirty="0" err="1" smtClean="0">
                <a:latin typeface="+mj-lt"/>
              </a:rPr>
              <a:t>exocytosis</a:t>
            </a:r>
            <a:r>
              <a:rPr lang="tr-TR" dirty="0" smtClean="0">
                <a:latin typeface="+mj-lt"/>
              </a:rPr>
              <a:t>: </a:t>
            </a:r>
            <a:r>
              <a:rPr lang="tr-TR" dirty="0" err="1" smtClean="0">
                <a:latin typeface="+mj-lt"/>
              </a:rPr>
              <a:t>too</a:t>
            </a:r>
            <a:r>
              <a:rPr lang="tr-TR" dirty="0" smtClean="0">
                <a:latin typeface="+mj-lt"/>
              </a:rPr>
              <a:t> </a:t>
            </a:r>
            <a:r>
              <a:rPr lang="tr-TR" dirty="0" err="1" smtClean="0">
                <a:latin typeface="+mj-lt"/>
              </a:rPr>
              <a:t>large</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impermeant</a:t>
            </a:r>
            <a:r>
              <a:rPr lang="tr-TR" dirty="0" smtClean="0">
                <a:latin typeface="+mj-lt"/>
              </a:rPr>
              <a:t> </a:t>
            </a:r>
            <a:r>
              <a:rPr lang="tr-TR" dirty="0" err="1" smtClean="0">
                <a:latin typeface="+mj-lt"/>
              </a:rPr>
              <a:t>substances</a:t>
            </a:r>
            <a:endParaRPr lang="tr-TR" dirty="0">
              <a:latin typeface="+mj-l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Fick’s</a:t>
            </a:r>
            <a:r>
              <a:rPr lang="tr-TR" dirty="0" smtClean="0"/>
              <a:t> </a:t>
            </a:r>
            <a:r>
              <a:rPr lang="tr-TR" dirty="0" err="1" smtClean="0"/>
              <a:t>Law</a:t>
            </a:r>
            <a:r>
              <a:rPr lang="tr-TR" dirty="0" smtClean="0"/>
              <a:t> of </a:t>
            </a:r>
            <a:r>
              <a:rPr lang="tr-TR" dirty="0" err="1" smtClean="0"/>
              <a:t>diffusion</a:t>
            </a:r>
            <a:r>
              <a:rPr lang="tr-TR" dirty="0" smtClean="0"/>
              <a:t>:</a:t>
            </a:r>
            <a:endParaRPr lang="tr-TR" dirty="0"/>
          </a:p>
        </p:txBody>
      </p:sp>
      <p:sp>
        <p:nvSpPr>
          <p:cNvPr id="3" name="2 İçerik Yer Tutucusu"/>
          <p:cNvSpPr>
            <a:spLocks noGrp="1"/>
          </p:cNvSpPr>
          <p:nvPr>
            <p:ph idx="1"/>
          </p:nvPr>
        </p:nvSpPr>
        <p:spPr/>
        <p:txBody>
          <a:bodyPr/>
          <a:lstStyle/>
          <a:p>
            <a:r>
              <a:rPr lang="tr-TR" dirty="0" smtClean="0">
                <a:latin typeface="+mj-lt"/>
              </a:rPr>
              <a:t>A </a:t>
            </a:r>
            <a:r>
              <a:rPr lang="tr-TR" dirty="0" err="1" smtClean="0">
                <a:latin typeface="+mj-lt"/>
              </a:rPr>
              <a:t>molecule</a:t>
            </a:r>
            <a:r>
              <a:rPr lang="tr-TR" dirty="0" smtClean="0">
                <a:latin typeface="+mj-lt"/>
              </a:rPr>
              <a:t> </a:t>
            </a:r>
            <a:r>
              <a:rPr lang="tr-TR" dirty="0" err="1" smtClean="0">
                <a:latin typeface="+mj-lt"/>
              </a:rPr>
              <a:t>moves</a:t>
            </a:r>
            <a:r>
              <a:rPr lang="tr-TR" dirty="0" smtClean="0">
                <a:latin typeface="+mj-lt"/>
              </a:rPr>
              <a:t> </a:t>
            </a:r>
            <a:r>
              <a:rPr lang="tr-TR" dirty="0" err="1" smtClean="0">
                <a:latin typeface="+mj-lt"/>
              </a:rPr>
              <a:t>from</a:t>
            </a:r>
            <a:r>
              <a:rPr lang="tr-TR" dirty="0" smtClean="0">
                <a:latin typeface="+mj-lt"/>
              </a:rPr>
              <a:t> </a:t>
            </a:r>
            <a:r>
              <a:rPr lang="tr-TR" dirty="0" err="1" smtClean="0">
                <a:latin typeface="+mj-lt"/>
              </a:rPr>
              <a:t>the</a:t>
            </a:r>
            <a:r>
              <a:rPr lang="tr-TR" dirty="0" smtClean="0">
                <a:latin typeface="+mj-lt"/>
              </a:rPr>
              <a:t> site </a:t>
            </a:r>
            <a:r>
              <a:rPr lang="tr-TR" dirty="0" err="1" smtClean="0">
                <a:latin typeface="+mj-lt"/>
              </a:rPr>
              <a:t>with</a:t>
            </a:r>
            <a:r>
              <a:rPr lang="tr-TR" dirty="0" smtClean="0">
                <a:latin typeface="+mj-lt"/>
              </a:rPr>
              <a:t> </a:t>
            </a:r>
            <a:r>
              <a:rPr lang="tr-TR" dirty="0" err="1" smtClean="0">
                <a:latin typeface="+mj-lt"/>
              </a:rPr>
              <a:t>high</a:t>
            </a:r>
            <a:r>
              <a:rPr lang="tr-TR" dirty="0" smtClean="0">
                <a:latin typeface="+mj-lt"/>
              </a:rPr>
              <a:t> </a:t>
            </a:r>
            <a:r>
              <a:rPr lang="tr-TR" dirty="0" err="1" smtClean="0">
                <a:latin typeface="+mj-lt"/>
              </a:rPr>
              <a:t>concentration</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side</a:t>
            </a:r>
            <a:r>
              <a:rPr lang="tr-TR" dirty="0" smtClean="0">
                <a:latin typeface="+mj-lt"/>
              </a:rPr>
              <a:t> </a:t>
            </a:r>
            <a:r>
              <a:rPr lang="tr-TR" dirty="0" err="1" smtClean="0">
                <a:latin typeface="+mj-lt"/>
              </a:rPr>
              <a:t>with</a:t>
            </a:r>
            <a:r>
              <a:rPr lang="tr-TR" dirty="0" smtClean="0">
                <a:latin typeface="+mj-lt"/>
              </a:rPr>
              <a:t> </a:t>
            </a:r>
            <a:r>
              <a:rPr lang="tr-TR" dirty="0" err="1" smtClean="0">
                <a:latin typeface="+mj-lt"/>
              </a:rPr>
              <a:t>low</a:t>
            </a:r>
            <a:r>
              <a:rPr lang="tr-TR" dirty="0" smtClean="0">
                <a:latin typeface="+mj-lt"/>
              </a:rPr>
              <a:t> </a:t>
            </a:r>
            <a:r>
              <a:rPr lang="tr-TR" dirty="0" err="1" smtClean="0">
                <a:latin typeface="+mj-lt"/>
              </a:rPr>
              <a:t>concentration</a:t>
            </a:r>
            <a:endParaRPr lang="tr-TR" dirty="0">
              <a:latin typeface="+mj-l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Passive</a:t>
            </a:r>
            <a:r>
              <a:rPr lang="tr-TR" dirty="0" smtClean="0"/>
              <a:t> </a:t>
            </a:r>
            <a:r>
              <a:rPr lang="tr-TR" dirty="0" err="1" smtClean="0"/>
              <a:t>diffusion</a:t>
            </a:r>
            <a:endParaRPr lang="tr-TR" dirty="0" smtClean="0"/>
          </a:p>
          <a:p>
            <a:r>
              <a:rPr lang="tr-TR" dirty="0" err="1" smtClean="0"/>
              <a:t>Active</a:t>
            </a:r>
            <a:r>
              <a:rPr lang="tr-TR" dirty="0" smtClean="0"/>
              <a:t> transport (</a:t>
            </a:r>
            <a:r>
              <a:rPr lang="tr-TR" dirty="0" err="1" smtClean="0"/>
              <a:t>with</a:t>
            </a:r>
            <a:r>
              <a:rPr lang="tr-TR" dirty="0" smtClean="0"/>
              <a:t> </a:t>
            </a:r>
            <a:r>
              <a:rPr lang="tr-TR" dirty="0" err="1" smtClean="0"/>
              <a:t>carrier</a:t>
            </a:r>
            <a:r>
              <a:rPr lang="tr-TR" dirty="0" smtClean="0"/>
              <a:t>)</a:t>
            </a:r>
          </a:p>
          <a:p>
            <a:r>
              <a:rPr lang="tr-TR" dirty="0" err="1" smtClean="0"/>
              <a:t>facilitated</a:t>
            </a:r>
            <a:r>
              <a:rPr lang="tr-TR" dirty="0" smtClean="0"/>
              <a:t> </a:t>
            </a:r>
            <a:r>
              <a:rPr lang="tr-TR" dirty="0" err="1" smtClean="0"/>
              <a:t>diffusion</a:t>
            </a:r>
            <a:r>
              <a:rPr lang="tr-TR" dirty="0" smtClean="0"/>
              <a:t> (transport) (</a:t>
            </a:r>
            <a:r>
              <a:rPr lang="tr-TR" dirty="0" err="1" smtClean="0"/>
              <a:t>with</a:t>
            </a:r>
            <a:r>
              <a:rPr lang="tr-TR" dirty="0" smtClean="0"/>
              <a:t> </a:t>
            </a:r>
            <a:r>
              <a:rPr lang="tr-TR" dirty="0" err="1" smtClean="0"/>
              <a:t>carrier</a:t>
            </a:r>
            <a:r>
              <a:rPr lang="tr-TR" dirty="0" smtClean="0"/>
              <a:t>)</a:t>
            </a:r>
          </a:p>
          <a:p>
            <a:r>
              <a:rPr lang="tr-TR" dirty="0" err="1" smtClean="0"/>
              <a:t>Pinocytosis</a:t>
            </a:r>
            <a:r>
              <a:rPr lang="tr-TR" dirty="0" smtClean="0"/>
              <a:t> (</a:t>
            </a:r>
            <a:r>
              <a:rPr lang="tr-TR" dirty="0" err="1" smtClean="0"/>
              <a:t>colloids</a:t>
            </a:r>
            <a:r>
              <a:rPr lang="tr-TR" dirty="0" smtClean="0"/>
              <a:t>, </a:t>
            </a:r>
            <a:r>
              <a:rPr lang="tr-TR" dirty="0" err="1" smtClean="0"/>
              <a:t>liposoms</a:t>
            </a:r>
            <a:r>
              <a:rPr lang="tr-TR" dirty="0" smtClean="0"/>
              <a:t>…)</a:t>
            </a:r>
          </a:p>
          <a:p>
            <a:r>
              <a:rPr lang="tr-TR" dirty="0" err="1" smtClean="0"/>
              <a:t>Receptor</a:t>
            </a:r>
            <a:r>
              <a:rPr lang="tr-TR" dirty="0" smtClean="0"/>
              <a:t> </a:t>
            </a:r>
            <a:r>
              <a:rPr lang="tr-TR" dirty="0" err="1" smtClean="0"/>
              <a:t>mediated</a:t>
            </a:r>
            <a:r>
              <a:rPr lang="tr-TR" dirty="0" smtClean="0"/>
              <a:t> </a:t>
            </a:r>
            <a:r>
              <a:rPr lang="tr-TR" dirty="0" err="1" smtClean="0"/>
              <a:t>endocytosis</a:t>
            </a:r>
            <a:r>
              <a:rPr lang="tr-TR" dirty="0" smtClean="0"/>
              <a:t>  (LDL…)</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64704"/>
            <a:ext cx="8229600" cy="1066800"/>
          </a:xfrm>
        </p:spPr>
        <p:txBody>
          <a:bodyPr/>
          <a:lstStyle/>
          <a:p>
            <a:r>
              <a:rPr lang="tr-TR" dirty="0" err="1" smtClean="0"/>
              <a:t>Henderson</a:t>
            </a:r>
            <a:r>
              <a:rPr lang="tr-TR" dirty="0" smtClean="0"/>
              <a:t>-</a:t>
            </a:r>
            <a:r>
              <a:rPr lang="tr-TR" dirty="0" err="1" smtClean="0"/>
              <a:t>Hasselbach</a:t>
            </a:r>
            <a:r>
              <a:rPr lang="tr-TR" dirty="0" smtClean="0"/>
              <a:t> </a:t>
            </a:r>
            <a:r>
              <a:rPr lang="tr-TR" dirty="0" err="1" smtClean="0"/>
              <a:t>Equation</a:t>
            </a:r>
            <a:endParaRPr lang="tr-TR" dirty="0"/>
          </a:p>
        </p:txBody>
      </p:sp>
      <p:sp>
        <p:nvSpPr>
          <p:cNvPr id="3" name="2 İçerik Yer Tutucusu"/>
          <p:cNvSpPr>
            <a:spLocks noGrp="1"/>
          </p:cNvSpPr>
          <p:nvPr>
            <p:ph idx="1"/>
          </p:nvPr>
        </p:nvSpPr>
        <p:spPr/>
        <p:txBody>
          <a:bodyPr/>
          <a:lstStyle/>
          <a:p>
            <a:r>
              <a:rPr lang="tr-TR" dirty="0" err="1" smtClean="0">
                <a:latin typeface="+mj-lt"/>
              </a:rPr>
              <a:t>Most</a:t>
            </a:r>
            <a:r>
              <a:rPr lang="tr-TR" dirty="0" smtClean="0">
                <a:latin typeface="+mj-lt"/>
              </a:rPr>
              <a:t> of </a:t>
            </a:r>
            <a:r>
              <a:rPr lang="tr-TR" dirty="0" err="1" smtClean="0">
                <a:latin typeface="+mj-lt"/>
              </a:rPr>
              <a:t>the</a:t>
            </a:r>
            <a:r>
              <a:rPr lang="tr-TR" dirty="0" smtClean="0">
                <a:latin typeface="+mj-lt"/>
              </a:rPr>
              <a:t> </a:t>
            </a:r>
            <a:r>
              <a:rPr lang="tr-TR" dirty="0" err="1" smtClean="0">
                <a:latin typeface="+mj-lt"/>
              </a:rPr>
              <a:t>drugs</a:t>
            </a:r>
            <a:r>
              <a:rPr lang="tr-TR" dirty="0" smtClean="0">
                <a:latin typeface="+mj-lt"/>
              </a:rPr>
              <a:t> </a:t>
            </a:r>
            <a:r>
              <a:rPr lang="tr-TR" dirty="0" err="1" smtClean="0">
                <a:latin typeface="+mj-lt"/>
              </a:rPr>
              <a:t>are</a:t>
            </a:r>
            <a:r>
              <a:rPr lang="tr-TR" dirty="0" smtClean="0">
                <a:latin typeface="+mj-lt"/>
              </a:rPr>
              <a:t> </a:t>
            </a:r>
            <a:r>
              <a:rPr lang="tr-TR" dirty="0" err="1" smtClean="0">
                <a:latin typeface="+mj-lt"/>
              </a:rPr>
              <a:t>weak</a:t>
            </a:r>
            <a:r>
              <a:rPr lang="tr-TR" dirty="0" smtClean="0">
                <a:latin typeface="+mj-lt"/>
              </a:rPr>
              <a:t> </a:t>
            </a:r>
            <a:r>
              <a:rPr lang="tr-TR" dirty="0" err="1" smtClean="0">
                <a:latin typeface="+mj-lt"/>
              </a:rPr>
              <a:t>acid</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weak</a:t>
            </a:r>
            <a:r>
              <a:rPr lang="tr-TR" dirty="0" smtClean="0">
                <a:latin typeface="+mj-lt"/>
              </a:rPr>
              <a:t> </a:t>
            </a:r>
            <a:r>
              <a:rPr lang="tr-TR" dirty="0" err="1" smtClean="0">
                <a:latin typeface="+mj-lt"/>
              </a:rPr>
              <a:t>base</a:t>
            </a:r>
            <a:r>
              <a:rPr lang="tr-TR" dirty="0" smtClean="0">
                <a:latin typeface="+mj-lt"/>
              </a:rPr>
              <a:t>.</a:t>
            </a:r>
          </a:p>
          <a:p>
            <a:r>
              <a:rPr lang="tr-TR" dirty="0" smtClean="0">
                <a:latin typeface="+mj-lt"/>
              </a:rPr>
              <a:t>A </a:t>
            </a:r>
            <a:r>
              <a:rPr lang="tr-TR" dirty="0" err="1" smtClean="0">
                <a:latin typeface="+mj-lt"/>
              </a:rPr>
              <a:t>weak</a:t>
            </a:r>
            <a:r>
              <a:rPr lang="tr-TR" dirty="0" smtClean="0">
                <a:latin typeface="+mj-lt"/>
              </a:rPr>
              <a:t> </a:t>
            </a:r>
            <a:r>
              <a:rPr lang="tr-TR" dirty="0" err="1" smtClean="0">
                <a:latin typeface="+mj-lt"/>
              </a:rPr>
              <a:t>acid</a:t>
            </a:r>
            <a:r>
              <a:rPr lang="tr-TR" dirty="0" smtClean="0">
                <a:latin typeface="+mj-lt"/>
              </a:rPr>
              <a:t> is a </a:t>
            </a:r>
            <a:r>
              <a:rPr lang="tr-TR" dirty="0" err="1" smtClean="0">
                <a:latin typeface="+mj-lt"/>
              </a:rPr>
              <a:t>neutral</a:t>
            </a:r>
            <a:r>
              <a:rPr lang="tr-TR" dirty="0" smtClean="0">
                <a:latin typeface="+mj-lt"/>
              </a:rPr>
              <a:t> </a:t>
            </a:r>
            <a:r>
              <a:rPr lang="tr-TR" dirty="0" err="1" smtClean="0">
                <a:latin typeface="+mj-lt"/>
              </a:rPr>
              <a:t>molecule</a:t>
            </a:r>
            <a:r>
              <a:rPr lang="tr-TR" dirty="0" smtClean="0">
                <a:latin typeface="+mj-lt"/>
              </a:rPr>
              <a:t> </a:t>
            </a:r>
            <a:r>
              <a:rPr lang="tr-TR" dirty="0" err="1" smtClean="0">
                <a:latin typeface="+mj-lt"/>
              </a:rPr>
              <a:t>which</a:t>
            </a:r>
            <a:r>
              <a:rPr lang="tr-TR" dirty="0" smtClean="0">
                <a:latin typeface="+mj-lt"/>
              </a:rPr>
              <a:t> </a:t>
            </a:r>
            <a:r>
              <a:rPr lang="tr-TR" dirty="0" err="1" smtClean="0">
                <a:latin typeface="+mj-lt"/>
              </a:rPr>
              <a:t>dissociates</a:t>
            </a:r>
            <a:r>
              <a:rPr lang="tr-TR" dirty="0" smtClean="0">
                <a:latin typeface="+mj-lt"/>
              </a:rPr>
              <a:t> </a:t>
            </a:r>
            <a:r>
              <a:rPr lang="tr-TR" dirty="0" err="1" smtClean="0">
                <a:latin typeface="+mj-lt"/>
              </a:rPr>
              <a:t>into</a:t>
            </a:r>
            <a:r>
              <a:rPr lang="tr-TR" dirty="0" smtClean="0">
                <a:latin typeface="+mj-lt"/>
              </a:rPr>
              <a:t> an </a:t>
            </a:r>
            <a:r>
              <a:rPr lang="tr-TR" dirty="0" err="1" smtClean="0">
                <a:latin typeface="+mj-lt"/>
              </a:rPr>
              <a:t>anion</a:t>
            </a:r>
            <a:r>
              <a:rPr lang="tr-TR" dirty="0" smtClean="0">
                <a:latin typeface="+mj-lt"/>
              </a:rPr>
              <a:t> and a proton.</a:t>
            </a:r>
          </a:p>
          <a:p>
            <a:pPr>
              <a:buNone/>
            </a:pPr>
            <a:r>
              <a:rPr lang="tr-TR" dirty="0" err="1" smtClean="0">
                <a:latin typeface="+mj-lt"/>
              </a:rPr>
              <a:t>ie</a:t>
            </a:r>
            <a:r>
              <a:rPr lang="tr-TR" dirty="0" smtClean="0">
                <a:latin typeface="+mj-lt"/>
              </a:rPr>
              <a:t>. Aspirin, C</a:t>
            </a:r>
            <a:r>
              <a:rPr lang="tr-TR" baseline="-25000" dirty="0" smtClean="0">
                <a:latin typeface="+mj-lt"/>
              </a:rPr>
              <a:t>8</a:t>
            </a:r>
            <a:r>
              <a:rPr lang="tr-TR" dirty="0" smtClean="0">
                <a:latin typeface="+mj-lt"/>
              </a:rPr>
              <a:t>H</a:t>
            </a:r>
            <a:r>
              <a:rPr lang="tr-TR" baseline="-25000" dirty="0" smtClean="0">
                <a:latin typeface="+mj-lt"/>
              </a:rPr>
              <a:t>7</a:t>
            </a:r>
            <a:r>
              <a:rPr lang="tr-TR" dirty="0" smtClean="0">
                <a:latin typeface="+mj-lt"/>
              </a:rPr>
              <a:t>O</a:t>
            </a:r>
            <a:r>
              <a:rPr lang="tr-TR" baseline="-25000" dirty="0" smtClean="0">
                <a:latin typeface="+mj-lt"/>
              </a:rPr>
              <a:t>2</a:t>
            </a:r>
            <a:r>
              <a:rPr lang="tr-TR" dirty="0" smtClean="0">
                <a:latin typeface="+mj-lt"/>
              </a:rPr>
              <a:t>COOH          C</a:t>
            </a:r>
            <a:r>
              <a:rPr lang="tr-TR" baseline="-25000" dirty="0" smtClean="0">
                <a:latin typeface="+mj-lt"/>
              </a:rPr>
              <a:t>8</a:t>
            </a:r>
            <a:r>
              <a:rPr lang="tr-TR" dirty="0" smtClean="0">
                <a:latin typeface="+mj-lt"/>
              </a:rPr>
              <a:t>H</a:t>
            </a:r>
            <a:r>
              <a:rPr lang="tr-TR" baseline="-25000" dirty="0" smtClean="0">
                <a:latin typeface="+mj-lt"/>
              </a:rPr>
              <a:t>7</a:t>
            </a:r>
            <a:r>
              <a:rPr lang="tr-TR" dirty="0" smtClean="0">
                <a:latin typeface="+mj-lt"/>
              </a:rPr>
              <a:t>O</a:t>
            </a:r>
            <a:r>
              <a:rPr lang="tr-TR" baseline="-25000" dirty="0" smtClean="0">
                <a:latin typeface="+mj-lt"/>
              </a:rPr>
              <a:t>2</a:t>
            </a:r>
            <a:r>
              <a:rPr lang="tr-TR" dirty="0" smtClean="0">
                <a:latin typeface="+mj-lt"/>
              </a:rPr>
              <a:t>COO</a:t>
            </a:r>
            <a:r>
              <a:rPr lang="tr-TR" baseline="30000" dirty="0" smtClean="0">
                <a:latin typeface="+mj-lt"/>
              </a:rPr>
              <a:t>-</a:t>
            </a:r>
            <a:r>
              <a:rPr lang="tr-TR" dirty="0" smtClean="0">
                <a:latin typeface="+mj-lt"/>
              </a:rPr>
              <a:t>+H</a:t>
            </a:r>
            <a:r>
              <a:rPr lang="tr-TR" baseline="30000" dirty="0" smtClean="0">
                <a:latin typeface="+mj-lt"/>
              </a:rPr>
              <a:t>+</a:t>
            </a:r>
          </a:p>
          <a:p>
            <a:r>
              <a:rPr lang="tr-TR" dirty="0" smtClean="0">
                <a:latin typeface="+mj-lt"/>
              </a:rPr>
              <a:t>A </a:t>
            </a:r>
            <a:r>
              <a:rPr lang="tr-TR" dirty="0" err="1" smtClean="0">
                <a:latin typeface="+mj-lt"/>
              </a:rPr>
              <a:t>weak</a:t>
            </a:r>
            <a:r>
              <a:rPr lang="tr-TR" dirty="0" smtClean="0">
                <a:latin typeface="+mj-lt"/>
              </a:rPr>
              <a:t> </a:t>
            </a:r>
            <a:r>
              <a:rPr lang="tr-TR" dirty="0" err="1" smtClean="0">
                <a:latin typeface="+mj-lt"/>
              </a:rPr>
              <a:t>base</a:t>
            </a:r>
            <a:r>
              <a:rPr lang="tr-TR" dirty="0" smtClean="0">
                <a:latin typeface="+mj-lt"/>
              </a:rPr>
              <a:t> is a </a:t>
            </a:r>
            <a:r>
              <a:rPr lang="tr-TR" dirty="0" err="1" smtClean="0">
                <a:latin typeface="+mj-lt"/>
              </a:rPr>
              <a:t>neutral</a:t>
            </a:r>
            <a:r>
              <a:rPr lang="tr-TR" dirty="0" smtClean="0">
                <a:latin typeface="+mj-lt"/>
              </a:rPr>
              <a:t> </a:t>
            </a:r>
            <a:r>
              <a:rPr lang="tr-TR" dirty="0" err="1" smtClean="0">
                <a:latin typeface="+mj-lt"/>
              </a:rPr>
              <a:t>molecule</a:t>
            </a:r>
            <a:r>
              <a:rPr lang="tr-TR" dirty="0" smtClean="0">
                <a:latin typeface="+mj-lt"/>
              </a:rPr>
              <a:t> </a:t>
            </a:r>
            <a:r>
              <a:rPr lang="tr-TR" dirty="0" err="1" smtClean="0">
                <a:latin typeface="+mj-lt"/>
              </a:rPr>
              <a:t>that</a:t>
            </a:r>
            <a:r>
              <a:rPr lang="tr-TR" dirty="0" smtClean="0">
                <a:latin typeface="+mj-lt"/>
              </a:rPr>
              <a:t> can form a </a:t>
            </a:r>
            <a:r>
              <a:rPr lang="tr-TR" dirty="0" err="1" smtClean="0">
                <a:latin typeface="+mj-lt"/>
              </a:rPr>
              <a:t>cation</a:t>
            </a:r>
            <a:r>
              <a:rPr lang="tr-TR" dirty="0" smtClean="0">
                <a:latin typeface="+mj-lt"/>
              </a:rPr>
              <a:t>.</a:t>
            </a:r>
          </a:p>
          <a:p>
            <a:pPr>
              <a:buNone/>
            </a:pPr>
            <a:r>
              <a:rPr lang="tr-TR" dirty="0" smtClean="0">
                <a:latin typeface="+mj-lt"/>
              </a:rPr>
              <a:t> </a:t>
            </a:r>
            <a:r>
              <a:rPr lang="tr-TR" dirty="0" err="1" smtClean="0">
                <a:latin typeface="+mj-lt"/>
              </a:rPr>
              <a:t>ie</a:t>
            </a:r>
            <a:r>
              <a:rPr lang="tr-TR" dirty="0" smtClean="0">
                <a:latin typeface="+mj-lt"/>
              </a:rPr>
              <a:t>.</a:t>
            </a:r>
            <a:r>
              <a:rPr lang="tr-TR" dirty="0" err="1" smtClean="0">
                <a:latin typeface="+mj-lt"/>
              </a:rPr>
              <a:t>Primethamin</a:t>
            </a:r>
            <a:r>
              <a:rPr lang="tr-TR" dirty="0" smtClean="0">
                <a:latin typeface="+mj-lt"/>
              </a:rPr>
              <a:t>, C</a:t>
            </a:r>
            <a:r>
              <a:rPr lang="tr-TR" baseline="-25000" dirty="0" smtClean="0">
                <a:latin typeface="+mj-lt"/>
              </a:rPr>
              <a:t>12</a:t>
            </a:r>
            <a:r>
              <a:rPr lang="tr-TR" dirty="0" smtClean="0">
                <a:latin typeface="+mj-lt"/>
              </a:rPr>
              <a:t>H</a:t>
            </a:r>
            <a:r>
              <a:rPr lang="tr-TR" baseline="-25000" dirty="0" smtClean="0">
                <a:latin typeface="+mj-lt"/>
              </a:rPr>
              <a:t>11</a:t>
            </a:r>
            <a:r>
              <a:rPr lang="tr-TR" dirty="0" smtClean="0">
                <a:latin typeface="+mj-lt"/>
              </a:rPr>
              <a:t>CIN</a:t>
            </a:r>
            <a:r>
              <a:rPr lang="tr-TR" baseline="-25000" dirty="0" smtClean="0">
                <a:latin typeface="+mj-lt"/>
              </a:rPr>
              <a:t>3</a:t>
            </a:r>
            <a:r>
              <a:rPr lang="tr-TR" dirty="0" smtClean="0">
                <a:latin typeface="+mj-lt"/>
              </a:rPr>
              <a:t>NH</a:t>
            </a:r>
            <a:r>
              <a:rPr lang="tr-TR" baseline="-25000" dirty="0" smtClean="0">
                <a:latin typeface="+mj-lt"/>
              </a:rPr>
              <a:t>3</a:t>
            </a:r>
            <a:r>
              <a:rPr lang="tr-TR" baseline="30000" dirty="0" smtClean="0">
                <a:latin typeface="+mj-lt"/>
              </a:rPr>
              <a:t>+</a:t>
            </a:r>
            <a:r>
              <a:rPr lang="tr-TR" dirty="0" smtClean="0">
                <a:latin typeface="+mj-lt"/>
              </a:rPr>
              <a:t>           C</a:t>
            </a:r>
            <a:r>
              <a:rPr lang="tr-TR" baseline="-25000" dirty="0" smtClean="0">
                <a:latin typeface="+mj-lt"/>
              </a:rPr>
              <a:t>12</a:t>
            </a:r>
            <a:r>
              <a:rPr lang="tr-TR" dirty="0" smtClean="0">
                <a:latin typeface="+mj-lt"/>
              </a:rPr>
              <a:t>H</a:t>
            </a:r>
            <a:r>
              <a:rPr lang="tr-TR" baseline="-25000" dirty="0" smtClean="0">
                <a:latin typeface="+mj-lt"/>
              </a:rPr>
              <a:t>11</a:t>
            </a:r>
            <a:r>
              <a:rPr lang="tr-TR" dirty="0" smtClean="0">
                <a:latin typeface="+mj-lt"/>
              </a:rPr>
              <a:t>CIN</a:t>
            </a:r>
            <a:r>
              <a:rPr lang="tr-TR" baseline="-25000" dirty="0" smtClean="0">
                <a:latin typeface="+mj-lt"/>
              </a:rPr>
              <a:t>3</a:t>
            </a:r>
            <a:r>
              <a:rPr lang="tr-TR" dirty="0" smtClean="0">
                <a:latin typeface="+mj-lt"/>
              </a:rPr>
              <a:t>NH</a:t>
            </a:r>
            <a:r>
              <a:rPr lang="tr-TR" baseline="-25000" dirty="0" smtClean="0">
                <a:latin typeface="+mj-lt"/>
              </a:rPr>
              <a:t>2</a:t>
            </a:r>
            <a:r>
              <a:rPr lang="tr-TR" dirty="0" smtClean="0">
                <a:latin typeface="+mj-lt"/>
              </a:rPr>
              <a:t>+H</a:t>
            </a:r>
            <a:r>
              <a:rPr lang="tr-TR" baseline="30000" dirty="0" smtClean="0">
                <a:latin typeface="+mj-lt"/>
              </a:rPr>
              <a:t>+</a:t>
            </a:r>
          </a:p>
          <a:p>
            <a:endParaRPr lang="tr-TR" dirty="0" smtClean="0"/>
          </a:p>
          <a:p>
            <a:endParaRPr lang="tr-TR" dirty="0" smtClean="0"/>
          </a:p>
          <a:p>
            <a:pPr>
              <a:buNone/>
            </a:pPr>
            <a:endParaRPr lang="tr-TR" baseline="30000" dirty="0"/>
          </a:p>
        </p:txBody>
      </p:sp>
      <p:sp>
        <p:nvSpPr>
          <p:cNvPr id="4" name="3 Sağ Ok"/>
          <p:cNvSpPr/>
          <p:nvPr/>
        </p:nvSpPr>
        <p:spPr>
          <a:xfrm>
            <a:off x="4716016" y="3429000"/>
            <a:ext cx="576064" cy="1440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flipH="1" flipV="1">
            <a:off x="5940152" y="5085184"/>
            <a:ext cx="64807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flipV="1">
            <a:off x="5948536" y="5301208"/>
            <a:ext cx="711696" cy="152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Sağ Ok"/>
          <p:cNvSpPr/>
          <p:nvPr/>
        </p:nvSpPr>
        <p:spPr>
          <a:xfrm flipH="1">
            <a:off x="4716016" y="3645024"/>
            <a:ext cx="584448" cy="1523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pKa</a:t>
            </a:r>
            <a:endParaRPr lang="tr-TR" dirty="0"/>
          </a:p>
        </p:txBody>
      </p:sp>
      <p:sp>
        <p:nvSpPr>
          <p:cNvPr id="3" name="2 İçerik Yer Tutucusu"/>
          <p:cNvSpPr>
            <a:spLocks noGrp="1"/>
          </p:cNvSpPr>
          <p:nvPr>
            <p:ph idx="1"/>
          </p:nvPr>
        </p:nvSpPr>
        <p:spPr/>
        <p:txBody>
          <a:bodyPr/>
          <a:lstStyle/>
          <a:p>
            <a:r>
              <a:rPr lang="tr-TR" dirty="0" err="1" smtClean="0">
                <a:latin typeface="+mj-lt"/>
              </a:rPr>
              <a:t>the</a:t>
            </a:r>
            <a:r>
              <a:rPr lang="tr-TR" dirty="0" smtClean="0">
                <a:latin typeface="+mj-lt"/>
              </a:rPr>
              <a:t> </a:t>
            </a:r>
            <a:r>
              <a:rPr lang="tr-TR" dirty="0" err="1" smtClean="0">
                <a:latin typeface="+mj-lt"/>
              </a:rPr>
              <a:t>pH</a:t>
            </a:r>
            <a:r>
              <a:rPr lang="tr-TR" dirty="0" smtClean="0">
                <a:latin typeface="+mj-lt"/>
              </a:rPr>
              <a:t> at </a:t>
            </a:r>
            <a:r>
              <a:rPr lang="tr-TR" dirty="0" err="1" smtClean="0">
                <a:latin typeface="+mj-lt"/>
              </a:rPr>
              <a:t>which</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molecule</a:t>
            </a:r>
            <a:r>
              <a:rPr lang="tr-TR" dirty="0" smtClean="0">
                <a:latin typeface="+mj-lt"/>
              </a:rPr>
              <a:t> </a:t>
            </a:r>
            <a:r>
              <a:rPr lang="tr-TR" dirty="0" err="1" smtClean="0">
                <a:latin typeface="+mj-lt"/>
              </a:rPr>
              <a:t>or</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drug</a:t>
            </a:r>
            <a:r>
              <a:rPr lang="tr-TR" dirty="0" smtClean="0">
                <a:latin typeface="+mj-lt"/>
              </a:rPr>
              <a:t> is </a:t>
            </a:r>
            <a:r>
              <a:rPr lang="tr-TR" dirty="0" err="1" smtClean="0">
                <a:latin typeface="+mj-lt"/>
              </a:rPr>
              <a:t>completely</a:t>
            </a:r>
            <a:r>
              <a:rPr lang="tr-TR" dirty="0" smtClean="0">
                <a:latin typeface="+mj-lt"/>
              </a:rPr>
              <a:t> </a:t>
            </a:r>
            <a:r>
              <a:rPr lang="tr-TR" dirty="0" err="1" smtClean="0">
                <a:latin typeface="+mj-lt"/>
              </a:rPr>
              <a:t>balanced</a:t>
            </a:r>
            <a:r>
              <a:rPr lang="tr-TR" dirty="0" smtClean="0">
                <a:latin typeface="+mj-lt"/>
              </a:rPr>
              <a:t> </a:t>
            </a:r>
            <a:r>
              <a:rPr lang="tr-TR" dirty="0" err="1" smtClean="0">
                <a:latin typeface="+mj-lt"/>
              </a:rPr>
              <a:t>between</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uncharged</a:t>
            </a:r>
            <a:r>
              <a:rPr lang="tr-TR" dirty="0" smtClean="0">
                <a:latin typeface="+mj-lt"/>
              </a:rPr>
              <a:t> (</a:t>
            </a:r>
            <a:r>
              <a:rPr lang="tr-TR" dirty="0" err="1" smtClean="0">
                <a:latin typeface="+mj-lt"/>
              </a:rPr>
              <a:t>lipid</a:t>
            </a:r>
            <a:r>
              <a:rPr lang="tr-TR" dirty="0" smtClean="0">
                <a:latin typeface="+mj-lt"/>
              </a:rPr>
              <a:t> </a:t>
            </a:r>
            <a:r>
              <a:rPr lang="tr-TR" dirty="0" err="1" smtClean="0">
                <a:latin typeface="+mj-lt"/>
              </a:rPr>
              <a:t>soluble</a:t>
            </a:r>
            <a:r>
              <a:rPr lang="tr-TR" dirty="0" smtClean="0">
                <a:latin typeface="+mj-lt"/>
              </a:rPr>
              <a:t>) and </a:t>
            </a:r>
            <a:r>
              <a:rPr lang="tr-TR" dirty="0" err="1" smtClean="0">
                <a:latin typeface="+mj-lt"/>
              </a:rPr>
              <a:t>charged</a:t>
            </a:r>
            <a:r>
              <a:rPr lang="tr-TR" dirty="0" smtClean="0">
                <a:latin typeface="+mj-lt"/>
              </a:rPr>
              <a:t> (</a:t>
            </a:r>
            <a:r>
              <a:rPr lang="tr-TR" dirty="0" err="1" smtClean="0">
                <a:latin typeface="+mj-lt"/>
              </a:rPr>
              <a:t>water</a:t>
            </a:r>
            <a:r>
              <a:rPr lang="tr-TR" dirty="0" smtClean="0">
                <a:latin typeface="+mj-lt"/>
              </a:rPr>
              <a:t> </a:t>
            </a:r>
            <a:r>
              <a:rPr lang="tr-TR" dirty="0" err="1" smtClean="0">
                <a:latin typeface="+mj-lt"/>
              </a:rPr>
              <a:t>soluble</a:t>
            </a:r>
            <a:r>
              <a:rPr lang="tr-TR" dirty="0" smtClean="0">
                <a:latin typeface="+mj-lt"/>
              </a:rPr>
              <a:t>) form</a:t>
            </a:r>
            <a:endParaRPr lang="tr-TR" dirty="0">
              <a:latin typeface="+mj-l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latin typeface="Arial" pitchFamily="34" charset="0"/>
                <a:cs typeface="Arial" pitchFamily="34" charset="0"/>
              </a:rPr>
              <a:t>Zero</a:t>
            </a:r>
            <a:r>
              <a:rPr lang="tr-TR" dirty="0" smtClean="0">
                <a:latin typeface="Arial" pitchFamily="34" charset="0"/>
                <a:cs typeface="Arial" pitchFamily="34" charset="0"/>
              </a:rPr>
              <a:t> </a:t>
            </a:r>
            <a:r>
              <a:rPr lang="tr-TR" dirty="0" err="1" smtClean="0">
                <a:latin typeface="Arial" pitchFamily="34" charset="0"/>
                <a:cs typeface="Arial" pitchFamily="34" charset="0"/>
              </a:rPr>
              <a:t>order</a:t>
            </a:r>
            <a:r>
              <a:rPr lang="tr-TR" dirty="0" smtClean="0">
                <a:latin typeface="Arial" pitchFamily="34" charset="0"/>
                <a:cs typeface="Arial" pitchFamily="34" charset="0"/>
              </a:rPr>
              <a:t> </a:t>
            </a:r>
            <a:r>
              <a:rPr lang="tr-TR" dirty="0" err="1" smtClean="0">
                <a:latin typeface="Arial" pitchFamily="34" charset="0"/>
                <a:cs typeface="Arial" pitchFamily="34" charset="0"/>
              </a:rPr>
              <a:t>kinetics</a:t>
            </a:r>
            <a:endParaRPr lang="tr-TR" dirty="0" smtClean="0">
              <a:latin typeface="Arial" pitchFamily="34" charset="0"/>
              <a:cs typeface="Arial" pitchFamily="34" charset="0"/>
            </a:endParaRPr>
          </a:p>
          <a:p>
            <a:pPr>
              <a:buNone/>
            </a:pPr>
            <a:r>
              <a:rPr lang="tr-TR" dirty="0" err="1" smtClean="0">
                <a:latin typeface="Arial" pitchFamily="34" charset="0"/>
                <a:cs typeface="Arial" pitchFamily="34" charset="0"/>
              </a:rPr>
              <a:t>Concentration</a:t>
            </a:r>
            <a:r>
              <a:rPr lang="tr-TR" dirty="0" smtClean="0">
                <a:latin typeface="Arial" pitchFamily="34" charset="0"/>
                <a:cs typeface="Arial" pitchFamily="34" charset="0"/>
              </a:rPr>
              <a:t> </a:t>
            </a:r>
            <a:r>
              <a:rPr lang="tr-TR" dirty="0" err="1" smtClean="0">
                <a:latin typeface="Arial" pitchFamily="34" charset="0"/>
                <a:cs typeface="Arial" pitchFamily="34" charset="0"/>
              </a:rPr>
              <a:t>independent</a:t>
            </a:r>
            <a:endParaRPr lang="tr-TR" dirty="0" smtClean="0">
              <a:latin typeface="Arial" pitchFamily="34" charset="0"/>
              <a:cs typeface="Arial" pitchFamily="34" charset="0"/>
            </a:endParaRPr>
          </a:p>
          <a:p>
            <a:pPr>
              <a:buNone/>
            </a:pPr>
            <a:endParaRPr lang="tr-TR" dirty="0" smtClean="0">
              <a:latin typeface="Arial" pitchFamily="34" charset="0"/>
              <a:cs typeface="Arial" pitchFamily="34" charset="0"/>
            </a:endParaRPr>
          </a:p>
          <a:p>
            <a:pPr>
              <a:buNone/>
            </a:pPr>
            <a:endParaRPr lang="tr-TR" dirty="0" smtClean="0">
              <a:latin typeface="Arial" pitchFamily="34" charset="0"/>
              <a:cs typeface="Arial" pitchFamily="34" charset="0"/>
            </a:endParaRPr>
          </a:p>
          <a:p>
            <a:r>
              <a:rPr lang="tr-TR" dirty="0" err="1" smtClean="0">
                <a:latin typeface="Arial" pitchFamily="34" charset="0"/>
                <a:cs typeface="Arial" pitchFamily="34" charset="0"/>
              </a:rPr>
              <a:t>First</a:t>
            </a:r>
            <a:r>
              <a:rPr lang="tr-TR" dirty="0" smtClean="0">
                <a:latin typeface="Arial" pitchFamily="34" charset="0"/>
                <a:cs typeface="Arial" pitchFamily="34" charset="0"/>
              </a:rPr>
              <a:t> </a:t>
            </a:r>
            <a:r>
              <a:rPr lang="tr-TR" dirty="0" err="1" smtClean="0">
                <a:latin typeface="Arial" pitchFamily="34" charset="0"/>
                <a:cs typeface="Arial" pitchFamily="34" charset="0"/>
              </a:rPr>
              <a:t>order</a:t>
            </a:r>
            <a:r>
              <a:rPr lang="tr-TR" dirty="0" smtClean="0">
                <a:latin typeface="Arial" pitchFamily="34" charset="0"/>
                <a:cs typeface="Arial" pitchFamily="34" charset="0"/>
              </a:rPr>
              <a:t> </a:t>
            </a:r>
            <a:r>
              <a:rPr lang="tr-TR" dirty="0" err="1" smtClean="0">
                <a:latin typeface="Arial" pitchFamily="34" charset="0"/>
                <a:cs typeface="Arial" pitchFamily="34" charset="0"/>
              </a:rPr>
              <a:t>kinetics</a:t>
            </a:r>
            <a:endParaRPr lang="tr-TR" dirty="0" smtClean="0">
              <a:latin typeface="Arial" pitchFamily="34" charset="0"/>
              <a:cs typeface="Arial" pitchFamily="34" charset="0"/>
            </a:endParaRPr>
          </a:p>
          <a:p>
            <a:pPr>
              <a:buNone/>
            </a:pPr>
            <a:r>
              <a:rPr lang="tr-TR" dirty="0" err="1" smtClean="0">
                <a:latin typeface="Arial" pitchFamily="34" charset="0"/>
                <a:cs typeface="Arial" pitchFamily="34" charset="0"/>
              </a:rPr>
              <a:t>Concentration</a:t>
            </a:r>
            <a:r>
              <a:rPr lang="tr-TR" dirty="0" smtClean="0">
                <a:latin typeface="Arial" pitchFamily="34" charset="0"/>
                <a:cs typeface="Arial" pitchFamily="34" charset="0"/>
              </a:rPr>
              <a:t> </a:t>
            </a:r>
            <a:r>
              <a:rPr lang="tr-TR" dirty="0" err="1" smtClean="0">
                <a:latin typeface="Arial" pitchFamily="34" charset="0"/>
                <a:cs typeface="Arial" pitchFamily="34" charset="0"/>
              </a:rPr>
              <a:t>dependent</a:t>
            </a:r>
            <a:endParaRPr lang="tr-TR" dirty="0" smtClean="0">
              <a:latin typeface="Arial" pitchFamily="34" charset="0"/>
              <a:cs typeface="Arial" pitchFamily="34" charset="0"/>
            </a:endParaRPr>
          </a:p>
          <a:p>
            <a:endParaRPr lang="tr-TR" dirty="0">
              <a:solidFill>
                <a:srgbClr val="FF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Bioavailibility</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latin typeface="+mj-lt"/>
              </a:rPr>
              <a:t>The </a:t>
            </a:r>
            <a:r>
              <a:rPr lang="tr-TR" dirty="0" err="1" smtClean="0">
                <a:latin typeface="+mj-lt"/>
              </a:rPr>
              <a:t>concentration</a:t>
            </a:r>
            <a:r>
              <a:rPr lang="tr-TR" dirty="0" smtClean="0">
                <a:latin typeface="+mj-lt"/>
              </a:rPr>
              <a:t> of </a:t>
            </a:r>
            <a:r>
              <a:rPr lang="tr-TR" dirty="0" err="1" smtClean="0">
                <a:latin typeface="+mj-lt"/>
              </a:rPr>
              <a:t>drug</a:t>
            </a:r>
            <a:r>
              <a:rPr lang="tr-TR" dirty="0" smtClean="0">
                <a:latin typeface="+mj-lt"/>
              </a:rPr>
              <a:t> in </a:t>
            </a:r>
            <a:r>
              <a:rPr lang="tr-TR" dirty="0" err="1" smtClean="0">
                <a:latin typeface="+mj-lt"/>
              </a:rPr>
              <a:t>systemic</a:t>
            </a:r>
            <a:r>
              <a:rPr lang="tr-TR" dirty="0" smtClean="0">
                <a:latin typeface="+mj-lt"/>
              </a:rPr>
              <a:t> </a:t>
            </a:r>
            <a:r>
              <a:rPr lang="tr-TR" dirty="0" err="1" smtClean="0">
                <a:latin typeface="+mj-lt"/>
              </a:rPr>
              <a:t>blood</a:t>
            </a:r>
            <a:r>
              <a:rPr lang="tr-TR" dirty="0" smtClean="0">
                <a:latin typeface="+mj-lt"/>
              </a:rPr>
              <a:t> in </a:t>
            </a:r>
            <a:r>
              <a:rPr lang="tr-TR" dirty="0" err="1" smtClean="0">
                <a:latin typeface="+mj-lt"/>
              </a:rPr>
              <a:t>relation</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amount</a:t>
            </a:r>
            <a:r>
              <a:rPr lang="tr-TR" dirty="0" smtClean="0">
                <a:latin typeface="+mj-lt"/>
              </a:rPr>
              <a:t> of </a:t>
            </a:r>
            <a:r>
              <a:rPr lang="tr-TR" dirty="0" err="1" smtClean="0">
                <a:latin typeface="+mj-lt"/>
              </a:rPr>
              <a:t>drug</a:t>
            </a:r>
            <a:r>
              <a:rPr lang="tr-TR" dirty="0" smtClean="0">
                <a:latin typeface="+mj-lt"/>
              </a:rPr>
              <a:t> </a:t>
            </a:r>
            <a:r>
              <a:rPr lang="tr-TR" dirty="0" err="1" smtClean="0">
                <a:latin typeface="+mj-lt"/>
              </a:rPr>
              <a:t>given</a:t>
            </a:r>
            <a:endParaRPr lang="tr-TR" dirty="0" smtClean="0">
              <a:latin typeface="+mj-lt"/>
            </a:endParaRPr>
          </a:p>
          <a:p>
            <a:r>
              <a:rPr lang="tr-TR" dirty="0" smtClean="0">
                <a:latin typeface="+mj-lt"/>
              </a:rPr>
              <a:t>The </a:t>
            </a:r>
            <a:r>
              <a:rPr lang="tr-TR" dirty="0" err="1" smtClean="0">
                <a:latin typeface="+mj-lt"/>
              </a:rPr>
              <a:t>fraction</a:t>
            </a:r>
            <a:r>
              <a:rPr lang="tr-TR" dirty="0" smtClean="0">
                <a:latin typeface="+mj-lt"/>
              </a:rPr>
              <a:t> of </a:t>
            </a:r>
            <a:r>
              <a:rPr lang="tr-TR" dirty="0" err="1" smtClean="0">
                <a:latin typeface="+mj-lt"/>
              </a:rPr>
              <a:t>unchanged</a:t>
            </a:r>
            <a:r>
              <a:rPr lang="tr-TR" dirty="0" smtClean="0">
                <a:latin typeface="+mj-lt"/>
              </a:rPr>
              <a:t> </a:t>
            </a:r>
            <a:r>
              <a:rPr lang="tr-TR" dirty="0" err="1" smtClean="0">
                <a:latin typeface="+mj-lt"/>
              </a:rPr>
              <a:t>drug</a:t>
            </a:r>
            <a:r>
              <a:rPr lang="tr-TR" dirty="0" smtClean="0">
                <a:latin typeface="+mj-lt"/>
              </a:rPr>
              <a:t> </a:t>
            </a:r>
            <a:r>
              <a:rPr lang="tr-TR" dirty="0" err="1" smtClean="0">
                <a:latin typeface="+mj-lt"/>
              </a:rPr>
              <a:t>reaching</a:t>
            </a:r>
            <a:r>
              <a:rPr lang="tr-TR" dirty="0" smtClean="0">
                <a:latin typeface="+mj-lt"/>
              </a:rPr>
              <a:t> </a:t>
            </a:r>
            <a:r>
              <a:rPr lang="tr-TR" dirty="0" err="1" smtClean="0">
                <a:latin typeface="+mj-lt"/>
              </a:rPr>
              <a:t>the</a:t>
            </a:r>
            <a:r>
              <a:rPr lang="tr-TR" dirty="0" smtClean="0">
                <a:latin typeface="+mj-lt"/>
              </a:rPr>
              <a:t> </a:t>
            </a:r>
            <a:r>
              <a:rPr lang="tr-TR" dirty="0" err="1" smtClean="0">
                <a:latin typeface="+mj-lt"/>
              </a:rPr>
              <a:t>systematic</a:t>
            </a:r>
            <a:r>
              <a:rPr lang="tr-TR" dirty="0" smtClean="0">
                <a:latin typeface="+mj-lt"/>
              </a:rPr>
              <a:t> </a:t>
            </a:r>
            <a:r>
              <a:rPr lang="tr-TR" dirty="0" err="1" smtClean="0">
                <a:latin typeface="+mj-lt"/>
              </a:rPr>
              <a:t>circulation</a:t>
            </a:r>
            <a:r>
              <a:rPr lang="tr-TR" dirty="0" smtClean="0">
                <a:latin typeface="+mj-lt"/>
              </a:rPr>
              <a:t> </a:t>
            </a:r>
            <a:r>
              <a:rPr lang="tr-TR" dirty="0" err="1" smtClean="0">
                <a:latin typeface="+mj-lt"/>
              </a:rPr>
              <a:t>following</a:t>
            </a:r>
            <a:r>
              <a:rPr lang="tr-TR" dirty="0" smtClean="0">
                <a:latin typeface="+mj-lt"/>
              </a:rPr>
              <a:t> </a:t>
            </a:r>
            <a:r>
              <a:rPr lang="tr-TR" dirty="0" err="1" smtClean="0">
                <a:latin typeface="+mj-lt"/>
              </a:rPr>
              <a:t>administration</a:t>
            </a:r>
            <a:r>
              <a:rPr lang="tr-TR" dirty="0" smtClean="0">
                <a:latin typeface="+mj-lt"/>
              </a:rPr>
              <a:t> </a:t>
            </a:r>
            <a:r>
              <a:rPr lang="tr-TR" dirty="0" err="1" smtClean="0">
                <a:latin typeface="+mj-lt"/>
              </a:rPr>
              <a:t>by</a:t>
            </a:r>
            <a:r>
              <a:rPr lang="tr-TR" dirty="0" smtClean="0">
                <a:latin typeface="+mj-lt"/>
              </a:rPr>
              <a:t> </a:t>
            </a:r>
            <a:r>
              <a:rPr lang="tr-TR" dirty="0" err="1" smtClean="0">
                <a:latin typeface="+mj-lt"/>
              </a:rPr>
              <a:t>any</a:t>
            </a:r>
            <a:r>
              <a:rPr lang="tr-TR" dirty="0" smtClean="0">
                <a:latin typeface="+mj-lt"/>
              </a:rPr>
              <a:t> </a:t>
            </a:r>
            <a:r>
              <a:rPr lang="tr-TR" dirty="0" err="1" smtClean="0">
                <a:latin typeface="+mj-lt"/>
              </a:rPr>
              <a:t>route</a:t>
            </a:r>
            <a:endParaRPr lang="tr-TR" dirty="0" smtClean="0">
              <a:latin typeface="+mj-lt"/>
            </a:endParaRPr>
          </a:p>
          <a:p>
            <a:r>
              <a:rPr lang="tr-TR" dirty="0" err="1" smtClean="0">
                <a:latin typeface="+mj-lt"/>
              </a:rPr>
              <a:t>For</a:t>
            </a:r>
            <a:r>
              <a:rPr lang="tr-TR" dirty="0" smtClean="0">
                <a:latin typeface="+mj-lt"/>
              </a:rPr>
              <a:t> </a:t>
            </a:r>
            <a:r>
              <a:rPr lang="tr-TR" dirty="0" err="1" smtClean="0">
                <a:latin typeface="+mj-lt"/>
              </a:rPr>
              <a:t>intravenous</a:t>
            </a:r>
            <a:r>
              <a:rPr lang="tr-TR" dirty="0" smtClean="0">
                <a:latin typeface="+mj-lt"/>
              </a:rPr>
              <a:t> </a:t>
            </a:r>
            <a:r>
              <a:rPr lang="tr-TR" dirty="0" err="1" smtClean="0">
                <a:latin typeface="+mj-lt"/>
              </a:rPr>
              <a:t>dose</a:t>
            </a:r>
            <a:r>
              <a:rPr lang="tr-TR" dirty="0" smtClean="0">
                <a:latin typeface="+mj-lt"/>
              </a:rPr>
              <a:t>, </a:t>
            </a:r>
            <a:r>
              <a:rPr lang="tr-TR" dirty="0" err="1" smtClean="0">
                <a:latin typeface="+mj-lt"/>
              </a:rPr>
              <a:t>bioavailibility</a:t>
            </a:r>
            <a:r>
              <a:rPr lang="tr-TR" dirty="0" smtClean="0">
                <a:latin typeface="+mj-lt"/>
              </a:rPr>
              <a:t> is </a:t>
            </a:r>
            <a:r>
              <a:rPr lang="tr-TR" dirty="0" err="1" smtClean="0">
                <a:latin typeface="+mj-lt"/>
              </a:rPr>
              <a:t>assumed</a:t>
            </a:r>
            <a:r>
              <a:rPr lang="tr-TR" dirty="0" smtClean="0">
                <a:latin typeface="+mj-lt"/>
              </a:rPr>
              <a:t> </a:t>
            </a:r>
            <a:r>
              <a:rPr lang="tr-TR" dirty="0" err="1" smtClean="0">
                <a:latin typeface="+mj-lt"/>
              </a:rPr>
              <a:t>to</a:t>
            </a:r>
            <a:r>
              <a:rPr lang="tr-TR" dirty="0" smtClean="0">
                <a:latin typeface="+mj-lt"/>
              </a:rPr>
              <a:t> be </a:t>
            </a:r>
            <a:r>
              <a:rPr lang="tr-TR" dirty="0" err="1" smtClean="0">
                <a:latin typeface="+mj-lt"/>
              </a:rPr>
              <a:t>equal</a:t>
            </a:r>
            <a:r>
              <a:rPr lang="tr-TR" dirty="0" smtClean="0">
                <a:latin typeface="+mj-lt"/>
              </a:rPr>
              <a:t> </a:t>
            </a:r>
            <a:r>
              <a:rPr lang="tr-TR" dirty="0" err="1" smtClean="0">
                <a:latin typeface="+mj-lt"/>
              </a:rPr>
              <a:t>to</a:t>
            </a:r>
            <a:r>
              <a:rPr lang="tr-TR" dirty="0" smtClean="0">
                <a:latin typeface="+mj-lt"/>
              </a:rPr>
              <a:t> </a:t>
            </a:r>
            <a:r>
              <a:rPr lang="tr-TR" dirty="0" err="1" smtClean="0">
                <a:latin typeface="+mj-lt"/>
              </a:rPr>
              <a:t>unity</a:t>
            </a:r>
            <a:endParaRPr lang="tr-TR" dirty="0" smtClean="0">
              <a:latin typeface="+mj-lt"/>
            </a:endParaRPr>
          </a:p>
          <a:p>
            <a:r>
              <a:rPr lang="tr-TR" dirty="0" err="1" smtClean="0">
                <a:latin typeface="+mj-lt"/>
              </a:rPr>
              <a:t>For</a:t>
            </a:r>
            <a:r>
              <a:rPr lang="tr-TR" dirty="0" smtClean="0">
                <a:latin typeface="+mj-lt"/>
              </a:rPr>
              <a:t> oral </a:t>
            </a:r>
            <a:r>
              <a:rPr lang="tr-TR" dirty="0" err="1" smtClean="0">
                <a:latin typeface="+mj-lt"/>
              </a:rPr>
              <a:t>administration</a:t>
            </a:r>
            <a:r>
              <a:rPr lang="tr-TR" dirty="0" smtClean="0">
                <a:latin typeface="+mj-lt"/>
              </a:rPr>
              <a:t>, </a:t>
            </a:r>
            <a:r>
              <a:rPr lang="tr-TR" dirty="0" err="1" smtClean="0">
                <a:latin typeface="+mj-lt"/>
              </a:rPr>
              <a:t>bioavailibility</a:t>
            </a:r>
            <a:r>
              <a:rPr lang="tr-TR" dirty="0" smtClean="0">
                <a:latin typeface="+mj-lt"/>
              </a:rPr>
              <a:t> </a:t>
            </a:r>
            <a:r>
              <a:rPr lang="tr-TR" dirty="0" err="1" smtClean="0">
                <a:latin typeface="+mj-lt"/>
              </a:rPr>
              <a:t>may</a:t>
            </a:r>
            <a:r>
              <a:rPr lang="tr-TR" dirty="0" smtClean="0">
                <a:latin typeface="+mj-lt"/>
              </a:rPr>
              <a:t> be </a:t>
            </a:r>
            <a:r>
              <a:rPr lang="tr-TR" dirty="0" err="1" smtClean="0">
                <a:latin typeface="+mj-lt"/>
              </a:rPr>
              <a:t>less</a:t>
            </a:r>
            <a:r>
              <a:rPr lang="tr-TR" dirty="0" smtClean="0">
                <a:latin typeface="+mj-lt"/>
              </a:rPr>
              <a:t> </a:t>
            </a:r>
            <a:r>
              <a:rPr lang="tr-TR" dirty="0" err="1" smtClean="0">
                <a:latin typeface="+mj-lt"/>
              </a:rPr>
              <a:t>than</a:t>
            </a:r>
            <a:r>
              <a:rPr lang="tr-TR" dirty="0" smtClean="0">
                <a:latin typeface="+mj-lt"/>
              </a:rPr>
              <a:t> %100 (</a:t>
            </a:r>
            <a:r>
              <a:rPr lang="tr-TR" dirty="0" err="1" smtClean="0">
                <a:latin typeface="+mj-lt"/>
              </a:rPr>
              <a:t>incomplete</a:t>
            </a:r>
            <a:r>
              <a:rPr lang="tr-TR" dirty="0" smtClean="0">
                <a:latin typeface="+mj-lt"/>
              </a:rPr>
              <a:t> </a:t>
            </a:r>
            <a:r>
              <a:rPr lang="tr-TR" dirty="0" err="1" smtClean="0">
                <a:latin typeface="+mj-lt"/>
              </a:rPr>
              <a:t>absorbtion</a:t>
            </a:r>
            <a:r>
              <a:rPr lang="tr-TR" dirty="0" smtClean="0">
                <a:latin typeface="+mj-lt"/>
              </a:rPr>
              <a:t>, </a:t>
            </a:r>
            <a:r>
              <a:rPr lang="tr-TR" dirty="0" err="1" smtClean="0">
                <a:latin typeface="+mj-lt"/>
              </a:rPr>
              <a:t>first</a:t>
            </a:r>
            <a:r>
              <a:rPr lang="tr-TR" dirty="0" smtClean="0">
                <a:latin typeface="+mj-lt"/>
              </a:rPr>
              <a:t> </a:t>
            </a:r>
            <a:r>
              <a:rPr lang="tr-TR" dirty="0" err="1" smtClean="0">
                <a:latin typeface="+mj-lt"/>
              </a:rPr>
              <a:t>pass</a:t>
            </a:r>
            <a:r>
              <a:rPr lang="tr-TR" dirty="0" smtClean="0">
                <a:latin typeface="+mj-lt"/>
              </a:rPr>
              <a:t> </a:t>
            </a:r>
            <a:r>
              <a:rPr lang="tr-TR" dirty="0" err="1" smtClean="0">
                <a:latin typeface="+mj-lt"/>
              </a:rPr>
              <a:t>elimination</a:t>
            </a:r>
            <a:r>
              <a:rPr lang="tr-TR" dirty="0" smtClean="0">
                <a:latin typeface="+mj-lt"/>
              </a:rPr>
              <a:t>…)</a:t>
            </a:r>
            <a:endParaRPr lang="tr-TR" dirty="0">
              <a:latin typeface="+mj-lt"/>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Absolute</a:t>
            </a:r>
            <a:r>
              <a:rPr lang="tr-TR" dirty="0" smtClean="0"/>
              <a:t> </a:t>
            </a:r>
            <a:r>
              <a:rPr lang="tr-TR" dirty="0" err="1" smtClean="0"/>
              <a:t>bioavailibility</a:t>
            </a:r>
            <a:endParaRPr lang="tr-TR" dirty="0" smtClean="0"/>
          </a:p>
          <a:p>
            <a:r>
              <a:rPr lang="tr-TR" dirty="0" err="1" smtClean="0"/>
              <a:t>Relative</a:t>
            </a:r>
            <a:r>
              <a:rPr lang="tr-TR" dirty="0" smtClean="0"/>
              <a:t> </a:t>
            </a:r>
            <a:r>
              <a:rPr lang="tr-TR" dirty="0" err="1" smtClean="0"/>
              <a:t>bioavailibility</a:t>
            </a:r>
            <a:endParaRPr lang="tr-TR"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Bioequivalent</a:t>
            </a:r>
            <a:r>
              <a:rPr lang="tr-TR" dirty="0" smtClean="0"/>
              <a:t> </a:t>
            </a:r>
            <a:r>
              <a:rPr lang="tr-TR" dirty="0" err="1" smtClean="0"/>
              <a:t>drugs</a:t>
            </a:r>
            <a:endParaRPr lang="tr-TR" dirty="0" smtClean="0"/>
          </a:p>
          <a:p>
            <a:r>
              <a:rPr lang="tr-TR" dirty="0" err="1" smtClean="0"/>
              <a:t>Pharmaceutical</a:t>
            </a:r>
            <a:r>
              <a:rPr lang="tr-TR" dirty="0" smtClean="0"/>
              <a:t> </a:t>
            </a:r>
            <a:r>
              <a:rPr lang="tr-TR" dirty="0" err="1" smtClean="0"/>
              <a:t>equivalent</a:t>
            </a:r>
            <a:r>
              <a:rPr lang="tr-TR" dirty="0" smtClean="0"/>
              <a:t> </a:t>
            </a:r>
            <a:r>
              <a:rPr lang="tr-TR" dirty="0" err="1" smtClean="0"/>
              <a:t>drugs</a:t>
            </a:r>
            <a:endParaRPr lang="tr-TR" dirty="0" smtClean="0"/>
          </a:p>
          <a:p>
            <a:r>
              <a:rPr lang="tr-TR" dirty="0" err="1" smtClean="0"/>
              <a:t>Therapeutic</a:t>
            </a:r>
            <a:r>
              <a:rPr lang="tr-TR" dirty="0" smtClean="0"/>
              <a:t> </a:t>
            </a:r>
            <a:r>
              <a:rPr lang="tr-TR" dirty="0" err="1" smtClean="0"/>
              <a:t>equivalent</a:t>
            </a:r>
            <a:r>
              <a:rPr lang="tr-TR" dirty="0" smtClean="0"/>
              <a:t> </a:t>
            </a:r>
            <a:r>
              <a:rPr lang="tr-TR" dirty="0" err="1" smtClean="0"/>
              <a:t>drugs</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These</a:t>
            </a:r>
            <a:r>
              <a:rPr lang="tr-TR" dirty="0" smtClean="0"/>
              <a:t> </a:t>
            </a:r>
            <a:r>
              <a:rPr lang="tr-TR" dirty="0" err="1" smtClean="0"/>
              <a:t>drugs</a:t>
            </a:r>
            <a:r>
              <a:rPr lang="tr-TR" dirty="0" smtClean="0"/>
              <a:t>;</a:t>
            </a:r>
            <a:endParaRPr lang="tr-TR" dirty="0"/>
          </a:p>
        </p:txBody>
      </p:sp>
      <p:sp>
        <p:nvSpPr>
          <p:cNvPr id="3" name="2 İçerik Yer Tutucusu"/>
          <p:cNvSpPr>
            <a:spLocks noGrp="1"/>
          </p:cNvSpPr>
          <p:nvPr>
            <p:ph idx="1"/>
          </p:nvPr>
        </p:nvSpPr>
        <p:spPr/>
        <p:txBody>
          <a:bodyPr/>
          <a:lstStyle/>
          <a:p>
            <a:r>
              <a:rPr lang="tr-TR" dirty="0" err="1" smtClean="0"/>
              <a:t>Lipophilic</a:t>
            </a:r>
            <a:endParaRPr lang="tr-TR" dirty="0" smtClean="0"/>
          </a:p>
          <a:p>
            <a:r>
              <a:rPr lang="tr-TR" dirty="0" smtClean="0"/>
              <a:t>Oral and </a:t>
            </a:r>
            <a:r>
              <a:rPr lang="tr-TR" dirty="0" err="1" smtClean="0"/>
              <a:t>parenteral</a:t>
            </a:r>
            <a:r>
              <a:rPr lang="tr-TR" dirty="0" smtClean="0"/>
              <a:t> </a:t>
            </a:r>
            <a:r>
              <a:rPr lang="tr-TR" dirty="0" err="1" smtClean="0"/>
              <a:t>doses</a:t>
            </a:r>
            <a:r>
              <a:rPr lang="tr-TR" dirty="0" smtClean="0"/>
              <a:t> </a:t>
            </a:r>
            <a:r>
              <a:rPr lang="tr-TR" dirty="0" err="1" smtClean="0"/>
              <a:t>are</a:t>
            </a:r>
            <a:r>
              <a:rPr lang="tr-TR" dirty="0" smtClean="0"/>
              <a:t> </a:t>
            </a:r>
            <a:r>
              <a:rPr lang="tr-TR" dirty="0" err="1" smtClean="0"/>
              <a:t>different</a:t>
            </a:r>
            <a:endParaRPr lang="tr-TR" dirty="0" smtClean="0"/>
          </a:p>
          <a:p>
            <a:r>
              <a:rPr lang="tr-TR" dirty="0" err="1" smtClean="0"/>
              <a:t>Systemic</a:t>
            </a:r>
            <a:r>
              <a:rPr lang="tr-TR" dirty="0" smtClean="0"/>
              <a:t> </a:t>
            </a:r>
            <a:r>
              <a:rPr lang="tr-TR" dirty="0" err="1" smtClean="0"/>
              <a:t>biovailibility</a:t>
            </a:r>
            <a:r>
              <a:rPr lang="tr-TR" dirty="0" smtClean="0"/>
              <a:t> is not </a:t>
            </a:r>
            <a:r>
              <a:rPr lang="tr-TR" dirty="0" err="1" smtClean="0"/>
              <a:t>high</a:t>
            </a: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219256" cy="3798168"/>
          </a:xfrm>
        </p:spPr>
        <p:txBody>
          <a:bodyPr>
            <a:normAutofit fontScale="90000"/>
          </a:bodyPr>
          <a:lstStyle/>
          <a:p>
            <a:r>
              <a:rPr lang="tr-TR" dirty="0" smtClean="0"/>
              <a:t>1</a:t>
            </a:r>
            <a:br>
              <a:rPr lang="tr-TR" dirty="0" smtClean="0"/>
            </a:br>
            <a:r>
              <a:rPr lang="tr-TR" dirty="0" err="1" smtClean="0"/>
              <a:t>Introduction</a:t>
            </a:r>
            <a:r>
              <a:rPr lang="tr-TR" dirty="0" smtClean="0"/>
              <a:t>: </a:t>
            </a:r>
            <a:br>
              <a:rPr lang="tr-TR" dirty="0" smtClean="0"/>
            </a:br>
            <a:r>
              <a:rPr lang="tr-TR" dirty="0" smtClean="0"/>
              <a:t>The </a:t>
            </a:r>
            <a:r>
              <a:rPr lang="tr-TR" dirty="0" err="1" smtClean="0"/>
              <a:t>nature</a:t>
            </a:r>
            <a:r>
              <a:rPr lang="tr-TR" dirty="0" smtClean="0"/>
              <a:t> of </a:t>
            </a:r>
            <a:r>
              <a:rPr lang="tr-TR" dirty="0" err="1" smtClean="0"/>
              <a:t>drugs</a:t>
            </a:r>
            <a:r>
              <a:rPr lang="tr-TR" dirty="0" smtClean="0"/>
              <a:t/>
            </a:r>
            <a:br>
              <a:rPr lang="tr-TR" dirty="0" smtClean="0"/>
            </a:br>
            <a:r>
              <a:rPr lang="tr-TR" dirty="0" err="1" smtClean="0"/>
              <a:t>Drug</a:t>
            </a:r>
            <a:r>
              <a:rPr lang="tr-TR" dirty="0" smtClean="0"/>
              <a:t> </a:t>
            </a:r>
            <a:r>
              <a:rPr lang="tr-TR" dirty="0" err="1" smtClean="0"/>
              <a:t>development</a:t>
            </a:r>
            <a:r>
              <a:rPr lang="tr-TR" dirty="0" smtClean="0"/>
              <a:t/>
            </a:r>
            <a:br>
              <a:rPr lang="tr-TR" dirty="0" smtClean="0"/>
            </a:br>
            <a:r>
              <a:rPr lang="tr-TR" dirty="0" smtClean="0"/>
              <a:t/>
            </a:r>
            <a:br>
              <a:rPr lang="tr-TR" dirty="0" smtClean="0"/>
            </a:br>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Enterohepatic</a:t>
            </a:r>
            <a:r>
              <a:rPr lang="tr-TR" dirty="0" smtClean="0"/>
              <a:t> </a:t>
            </a:r>
            <a:r>
              <a:rPr lang="tr-TR" dirty="0" err="1" smtClean="0"/>
              <a:t>cycle</a:t>
            </a:r>
            <a:endParaRPr lang="tr-TR" dirty="0"/>
          </a:p>
        </p:txBody>
      </p:sp>
      <p:sp>
        <p:nvSpPr>
          <p:cNvPr id="3" name="2 İçerik Yer Tutucusu"/>
          <p:cNvSpPr>
            <a:spLocks noGrp="1"/>
          </p:cNvSpPr>
          <p:nvPr>
            <p:ph idx="1"/>
          </p:nvPr>
        </p:nvSpPr>
        <p:spPr/>
        <p:txBody>
          <a:bodyPr/>
          <a:lstStyle/>
          <a:p>
            <a:r>
              <a:rPr lang="tr-TR" dirty="0" err="1" smtClean="0"/>
              <a:t>Chloramphenicol</a:t>
            </a:r>
            <a:endParaRPr lang="tr-TR" dirty="0" smtClean="0"/>
          </a:p>
          <a:p>
            <a:r>
              <a:rPr lang="tr-TR" dirty="0" err="1" smtClean="0"/>
              <a:t>Chloropramazine</a:t>
            </a:r>
            <a:endParaRPr lang="tr-TR" dirty="0" smtClean="0"/>
          </a:p>
          <a:p>
            <a:r>
              <a:rPr lang="tr-TR" dirty="0" err="1" smtClean="0"/>
              <a:t>Digitoxin</a:t>
            </a:r>
            <a:endParaRPr lang="tr-TR" dirty="0" smtClean="0"/>
          </a:p>
          <a:p>
            <a:r>
              <a:rPr lang="tr-TR" dirty="0" err="1" smtClean="0"/>
              <a:t>Steroids</a:t>
            </a:r>
            <a:endParaRPr lang="tr-TR" dirty="0" smtClean="0"/>
          </a:p>
          <a:p>
            <a:endParaRPr lang="tr-TR" dirty="0" smtClean="0"/>
          </a:p>
          <a:p>
            <a:endParaRPr lang="tr-TR"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7772400" cy="1143000"/>
          </a:xfrm>
        </p:spPr>
        <p:txBody>
          <a:bodyPr/>
          <a:lstStyle/>
          <a:p>
            <a:r>
              <a:rPr lang="tr-TR" dirty="0" err="1" smtClean="0"/>
              <a:t>Distribution</a:t>
            </a:r>
            <a:r>
              <a:rPr lang="tr-TR" dirty="0" smtClean="0"/>
              <a:t> of </a:t>
            </a:r>
            <a:r>
              <a:rPr lang="tr-TR" dirty="0" err="1" smtClean="0"/>
              <a:t>the</a:t>
            </a:r>
            <a:r>
              <a:rPr lang="tr-TR" dirty="0" smtClean="0"/>
              <a:t> </a:t>
            </a:r>
            <a:r>
              <a:rPr lang="tr-TR" dirty="0" err="1" smtClean="0"/>
              <a:t>drugs</a:t>
            </a:r>
            <a:endParaRPr lang="tr-TR" dirty="0"/>
          </a:p>
        </p:txBody>
      </p:sp>
      <p:sp>
        <p:nvSpPr>
          <p:cNvPr id="3" name="2 Dikdörtgen"/>
          <p:cNvSpPr/>
          <p:nvPr/>
        </p:nvSpPr>
        <p:spPr>
          <a:xfrm>
            <a:off x="714348" y="1643050"/>
            <a:ext cx="7858180" cy="4573560"/>
          </a:xfrm>
          <a:prstGeom prst="rect">
            <a:avLst/>
          </a:prstGeom>
        </p:spPr>
        <p:txBody>
          <a:bodyPr wrap="square">
            <a:spAutoFit/>
          </a:bodyPr>
          <a:lstStyle/>
          <a:p>
            <a:pPr marL="812800" indent="-812800">
              <a:lnSpc>
                <a:spcPct val="80000"/>
              </a:lnSpc>
              <a:defRPr/>
            </a:pPr>
            <a:r>
              <a:rPr lang="tr-TR" sz="2800" b="1" dirty="0" err="1" smtClean="0">
                <a:solidFill>
                  <a:schemeClr val="accent1">
                    <a:lumMod val="75000"/>
                  </a:schemeClr>
                </a:solidFill>
                <a:latin typeface="+mj-lt"/>
                <a:cs typeface="Arial" pitchFamily="34" charset="0"/>
              </a:rPr>
              <a:t>Distribution</a:t>
            </a:r>
            <a:r>
              <a:rPr lang="tr-TR" sz="2800" b="1" dirty="0" smtClean="0">
                <a:solidFill>
                  <a:schemeClr val="accent1">
                    <a:lumMod val="75000"/>
                  </a:schemeClr>
                </a:solidFill>
                <a:latin typeface="+mj-lt"/>
                <a:cs typeface="Arial" pitchFamily="34" charset="0"/>
              </a:rPr>
              <a:t> </a:t>
            </a:r>
            <a:r>
              <a:rPr lang="tr-TR" sz="2800" b="1" dirty="0" err="1" smtClean="0">
                <a:solidFill>
                  <a:schemeClr val="accent1">
                    <a:lumMod val="75000"/>
                  </a:schemeClr>
                </a:solidFill>
                <a:latin typeface="+mj-lt"/>
                <a:cs typeface="Arial" pitchFamily="34" charset="0"/>
              </a:rPr>
              <a:t>to</a:t>
            </a:r>
            <a:r>
              <a:rPr lang="tr-TR" sz="2800" b="1" dirty="0" smtClean="0">
                <a:solidFill>
                  <a:schemeClr val="accent1">
                    <a:lumMod val="75000"/>
                  </a:schemeClr>
                </a:solidFill>
                <a:latin typeface="+mj-lt"/>
                <a:cs typeface="Arial" pitchFamily="34" charset="0"/>
              </a:rPr>
              <a:t>:</a:t>
            </a:r>
            <a:endParaRPr lang="tr-TR" sz="2800" dirty="0" smtClean="0">
              <a:solidFill>
                <a:schemeClr val="accent1">
                  <a:lumMod val="75000"/>
                </a:schemeClr>
              </a:solidFill>
              <a:latin typeface="+mj-lt"/>
              <a:cs typeface="Arial" pitchFamily="34" charset="0"/>
            </a:endParaRPr>
          </a:p>
          <a:p>
            <a:pPr marL="812800" indent="-812800">
              <a:lnSpc>
                <a:spcPct val="80000"/>
              </a:lnSpc>
              <a:defRPr/>
            </a:pPr>
            <a:endParaRPr lang="tr-TR" sz="2800" dirty="0" smtClean="0">
              <a:latin typeface="+mj-lt"/>
              <a:cs typeface="Arial" pitchFamily="34" charset="0"/>
            </a:endParaRPr>
          </a:p>
          <a:p>
            <a:pPr marL="812800" indent="-812800">
              <a:lnSpc>
                <a:spcPct val="80000"/>
              </a:lnSpc>
              <a:defRPr/>
            </a:pPr>
            <a:r>
              <a:rPr lang="tr-TR" sz="2800" dirty="0" err="1" smtClean="0">
                <a:latin typeface="+mj-lt"/>
                <a:cs typeface="Arial" pitchFamily="34" charset="0"/>
              </a:rPr>
              <a:t>Plasma</a:t>
            </a:r>
            <a:endParaRPr lang="tr-TR" sz="2800" dirty="0" smtClean="0">
              <a:latin typeface="+mj-lt"/>
              <a:cs typeface="Arial" pitchFamily="34" charset="0"/>
            </a:endParaRPr>
          </a:p>
          <a:p>
            <a:pPr marL="812800" indent="-812800">
              <a:lnSpc>
                <a:spcPct val="80000"/>
              </a:lnSpc>
              <a:defRPr/>
            </a:pPr>
            <a:r>
              <a:rPr lang="tr-TR" sz="2800" dirty="0" smtClean="0">
                <a:latin typeface="+mj-lt"/>
                <a:cs typeface="Arial" pitchFamily="34" charset="0"/>
              </a:rPr>
              <a:t>	</a:t>
            </a:r>
            <a:r>
              <a:rPr lang="tr-TR" sz="2800" dirty="0" err="1" smtClean="0">
                <a:solidFill>
                  <a:schemeClr val="folHlink"/>
                </a:solidFill>
                <a:latin typeface="+mj-lt"/>
                <a:cs typeface="Arial" pitchFamily="34" charset="0"/>
              </a:rPr>
              <a:t>Albumin</a:t>
            </a:r>
            <a:r>
              <a:rPr lang="tr-TR" sz="2800" dirty="0" smtClean="0">
                <a:solidFill>
                  <a:schemeClr val="folHlink"/>
                </a:solidFill>
                <a:latin typeface="+mj-lt"/>
                <a:cs typeface="Arial" pitchFamily="34" charset="0"/>
              </a:rPr>
              <a:t> </a:t>
            </a:r>
            <a:r>
              <a:rPr lang="tr-TR" sz="2800" dirty="0" smtClean="0">
                <a:latin typeface="+mj-lt"/>
                <a:cs typeface="Arial" pitchFamily="34" charset="0"/>
              </a:rPr>
              <a:t>(</a:t>
            </a:r>
            <a:r>
              <a:rPr lang="tr-TR" sz="2800" dirty="0" err="1" smtClean="0">
                <a:latin typeface="+mj-lt"/>
                <a:cs typeface="Arial" pitchFamily="34" charset="0"/>
              </a:rPr>
              <a:t>Dikumarol</a:t>
            </a:r>
            <a:r>
              <a:rPr lang="tr-TR" sz="2800" dirty="0" smtClean="0">
                <a:latin typeface="+mj-lt"/>
                <a:cs typeface="Arial" pitchFamily="34" charset="0"/>
              </a:rPr>
              <a:t>, </a:t>
            </a:r>
            <a:r>
              <a:rPr lang="tr-TR" sz="2800" dirty="0" err="1" smtClean="0">
                <a:latin typeface="+mj-lt"/>
                <a:cs typeface="Arial" pitchFamily="34" charset="0"/>
              </a:rPr>
              <a:t>warfariner</a:t>
            </a:r>
            <a:r>
              <a:rPr lang="tr-TR" sz="2800" dirty="0" smtClean="0">
                <a:latin typeface="+mj-lt"/>
                <a:cs typeface="Arial" pitchFamily="34" charset="0"/>
              </a:rPr>
              <a:t>, </a:t>
            </a:r>
            <a:r>
              <a:rPr lang="tr-TR" sz="2800" dirty="0" err="1" smtClean="0">
                <a:latin typeface="+mj-lt"/>
                <a:cs typeface="Arial" pitchFamily="34" charset="0"/>
              </a:rPr>
              <a:t>tolbutamid</a:t>
            </a:r>
            <a:r>
              <a:rPr lang="tr-TR" sz="2800" dirty="0" smtClean="0">
                <a:latin typeface="+mj-lt"/>
                <a:cs typeface="Arial" pitchFamily="34" charset="0"/>
              </a:rPr>
              <a:t>, </a:t>
            </a:r>
            <a:r>
              <a:rPr lang="tr-TR" sz="2800" dirty="0" err="1" smtClean="0">
                <a:latin typeface="+mj-lt"/>
                <a:cs typeface="Arial" pitchFamily="34" charset="0"/>
              </a:rPr>
              <a:t>furosemide</a:t>
            </a:r>
            <a:r>
              <a:rPr lang="tr-TR" sz="2800" dirty="0" smtClean="0">
                <a:latin typeface="+mj-lt"/>
                <a:cs typeface="Arial" pitchFamily="34" charset="0"/>
              </a:rPr>
              <a:t>, </a:t>
            </a:r>
            <a:r>
              <a:rPr lang="tr-TR" sz="2800" dirty="0" err="1" smtClean="0">
                <a:latin typeface="+mj-lt"/>
                <a:cs typeface="Arial" pitchFamily="34" charset="0"/>
              </a:rPr>
              <a:t>digitoxin</a:t>
            </a:r>
            <a:r>
              <a:rPr lang="tr-TR" sz="2800" dirty="0" smtClean="0">
                <a:latin typeface="+mj-lt"/>
                <a:cs typeface="Arial" pitchFamily="34" charset="0"/>
              </a:rPr>
              <a:t>, </a:t>
            </a:r>
            <a:r>
              <a:rPr lang="tr-TR" sz="2800" dirty="0" err="1" smtClean="0">
                <a:latin typeface="+mj-lt"/>
                <a:cs typeface="Arial" pitchFamily="34" charset="0"/>
              </a:rPr>
              <a:t>fenitoin</a:t>
            </a:r>
            <a:r>
              <a:rPr lang="tr-TR" sz="2800" dirty="0" smtClean="0">
                <a:latin typeface="+mj-lt"/>
                <a:cs typeface="Arial" pitchFamily="34" charset="0"/>
              </a:rPr>
              <a:t>…)</a:t>
            </a:r>
          </a:p>
          <a:p>
            <a:pPr marL="812800" indent="-812800">
              <a:lnSpc>
                <a:spcPct val="80000"/>
              </a:lnSpc>
              <a:defRPr/>
            </a:pPr>
            <a:r>
              <a:rPr lang="tr-TR" sz="2800" dirty="0" smtClean="0">
                <a:latin typeface="+mj-lt"/>
                <a:cs typeface="Arial" pitchFamily="34" charset="0"/>
              </a:rPr>
              <a:t>	</a:t>
            </a:r>
          </a:p>
          <a:p>
            <a:pPr marL="812800" indent="-812800">
              <a:lnSpc>
                <a:spcPct val="80000"/>
              </a:lnSpc>
              <a:defRPr/>
            </a:pPr>
            <a:r>
              <a:rPr lang="tr-TR" sz="2800" dirty="0" smtClean="0">
                <a:solidFill>
                  <a:schemeClr val="folHlink"/>
                </a:solidFill>
                <a:latin typeface="+mj-lt"/>
                <a:cs typeface="Arial" pitchFamily="34" charset="0"/>
              </a:rPr>
              <a:t>	 α1-</a:t>
            </a:r>
            <a:r>
              <a:rPr lang="tr-TR" sz="2800" dirty="0" err="1" smtClean="0">
                <a:solidFill>
                  <a:schemeClr val="folHlink"/>
                </a:solidFill>
                <a:latin typeface="+mj-lt"/>
                <a:cs typeface="Arial" pitchFamily="34" charset="0"/>
              </a:rPr>
              <a:t>acide</a:t>
            </a:r>
            <a:r>
              <a:rPr lang="tr-TR" sz="2800" dirty="0" smtClean="0">
                <a:solidFill>
                  <a:schemeClr val="folHlink"/>
                </a:solidFill>
                <a:latin typeface="+mj-lt"/>
                <a:cs typeface="Arial" pitchFamily="34" charset="0"/>
              </a:rPr>
              <a:t> </a:t>
            </a:r>
            <a:r>
              <a:rPr lang="tr-TR" sz="2800" dirty="0" err="1" smtClean="0">
                <a:solidFill>
                  <a:schemeClr val="folHlink"/>
                </a:solidFill>
                <a:latin typeface="+mj-lt"/>
                <a:cs typeface="Arial" pitchFamily="34" charset="0"/>
              </a:rPr>
              <a:t>glucoprotein</a:t>
            </a:r>
            <a:r>
              <a:rPr lang="tr-TR" sz="2800" dirty="0" smtClean="0">
                <a:solidFill>
                  <a:schemeClr val="folHlink"/>
                </a:solidFill>
                <a:latin typeface="+mj-lt"/>
                <a:cs typeface="Arial" pitchFamily="34" charset="0"/>
              </a:rPr>
              <a:t>, beta </a:t>
            </a:r>
            <a:r>
              <a:rPr lang="tr-TR" sz="2800" dirty="0" err="1" smtClean="0">
                <a:solidFill>
                  <a:schemeClr val="folHlink"/>
                </a:solidFill>
                <a:latin typeface="+mj-lt"/>
                <a:cs typeface="Arial" pitchFamily="34" charset="0"/>
              </a:rPr>
              <a:t>globulin</a:t>
            </a:r>
            <a:r>
              <a:rPr lang="tr-TR" sz="2800" dirty="0" smtClean="0">
                <a:solidFill>
                  <a:schemeClr val="folHlink"/>
                </a:solidFill>
                <a:latin typeface="+mj-lt"/>
                <a:cs typeface="Arial" pitchFamily="34" charset="0"/>
              </a:rPr>
              <a:t> </a:t>
            </a:r>
            <a:r>
              <a:rPr lang="tr-TR" sz="2800" dirty="0" smtClean="0">
                <a:latin typeface="+mj-lt"/>
                <a:cs typeface="Arial" pitchFamily="34" charset="0"/>
              </a:rPr>
              <a:t>(</a:t>
            </a:r>
            <a:r>
              <a:rPr lang="tr-TR" sz="2800" dirty="0" err="1" smtClean="0">
                <a:latin typeface="+mj-lt"/>
                <a:cs typeface="Arial" pitchFamily="34" charset="0"/>
              </a:rPr>
              <a:t>increases</a:t>
            </a:r>
            <a:r>
              <a:rPr lang="tr-TR" sz="2800" dirty="0" smtClean="0">
                <a:latin typeface="+mj-lt"/>
                <a:cs typeface="Arial" pitchFamily="34" charset="0"/>
              </a:rPr>
              <a:t> in </a:t>
            </a:r>
            <a:r>
              <a:rPr lang="tr-TR" sz="2800" dirty="0" err="1" smtClean="0">
                <a:latin typeface="+mj-lt"/>
                <a:cs typeface="Arial" pitchFamily="34" charset="0"/>
              </a:rPr>
              <a:t>inflamatory</a:t>
            </a:r>
            <a:r>
              <a:rPr lang="tr-TR" sz="2800" dirty="0" smtClean="0">
                <a:latin typeface="+mj-lt"/>
                <a:cs typeface="Arial" pitchFamily="34" charset="0"/>
              </a:rPr>
              <a:t> </a:t>
            </a:r>
            <a:r>
              <a:rPr lang="tr-TR" sz="2800" dirty="0" err="1" smtClean="0">
                <a:latin typeface="+mj-lt"/>
                <a:cs typeface="Arial" pitchFamily="34" charset="0"/>
              </a:rPr>
              <a:t>diseases</a:t>
            </a:r>
            <a:r>
              <a:rPr lang="tr-TR" sz="2800" dirty="0" smtClean="0">
                <a:latin typeface="+mj-lt"/>
                <a:cs typeface="Arial" pitchFamily="34" charset="0"/>
              </a:rPr>
              <a:t>)</a:t>
            </a:r>
          </a:p>
          <a:p>
            <a:pPr marL="812800" indent="-812800">
              <a:lnSpc>
                <a:spcPct val="80000"/>
              </a:lnSpc>
              <a:defRPr/>
            </a:pPr>
            <a:r>
              <a:rPr lang="tr-TR" sz="2800" dirty="0" smtClean="0">
                <a:latin typeface="+mj-lt"/>
                <a:cs typeface="Arial" pitchFamily="34" charset="0"/>
              </a:rPr>
              <a:t>	</a:t>
            </a:r>
          </a:p>
          <a:p>
            <a:pPr marL="812800" indent="-812800">
              <a:lnSpc>
                <a:spcPct val="80000"/>
              </a:lnSpc>
              <a:defRPr/>
            </a:pPr>
            <a:r>
              <a:rPr lang="tr-TR" sz="2800" dirty="0" err="1" smtClean="0">
                <a:latin typeface="+mj-lt"/>
                <a:cs typeface="Arial" pitchFamily="34" charset="0"/>
              </a:rPr>
              <a:t>Interstitial</a:t>
            </a:r>
            <a:r>
              <a:rPr lang="tr-TR" sz="2800" dirty="0" smtClean="0">
                <a:latin typeface="+mj-lt"/>
                <a:cs typeface="Arial" pitchFamily="34" charset="0"/>
              </a:rPr>
              <a:t> </a:t>
            </a:r>
            <a:r>
              <a:rPr lang="tr-TR" sz="2800" dirty="0" err="1" smtClean="0">
                <a:latin typeface="+mj-lt"/>
                <a:cs typeface="Arial" pitchFamily="34" charset="0"/>
              </a:rPr>
              <a:t>fluids</a:t>
            </a:r>
            <a:r>
              <a:rPr lang="tr-TR" sz="2800" dirty="0" smtClean="0">
                <a:latin typeface="+mj-lt"/>
                <a:cs typeface="Arial" pitchFamily="34" charset="0"/>
              </a:rPr>
              <a:t> </a:t>
            </a:r>
          </a:p>
          <a:p>
            <a:pPr marL="812800" indent="-812800">
              <a:lnSpc>
                <a:spcPct val="80000"/>
              </a:lnSpc>
              <a:defRPr/>
            </a:pPr>
            <a:endParaRPr lang="tr-TR" sz="2800" dirty="0" smtClean="0">
              <a:latin typeface="+mj-lt"/>
              <a:cs typeface="Arial" pitchFamily="34" charset="0"/>
            </a:endParaRPr>
          </a:p>
          <a:p>
            <a:pPr marL="812800" indent="-812800">
              <a:lnSpc>
                <a:spcPct val="80000"/>
              </a:lnSpc>
              <a:defRPr/>
            </a:pPr>
            <a:r>
              <a:rPr lang="tr-TR" sz="2800" dirty="0" err="1" smtClean="0">
                <a:latin typeface="+mj-lt"/>
                <a:cs typeface="Arial" pitchFamily="34" charset="0"/>
              </a:rPr>
              <a:t>Intercelular</a:t>
            </a:r>
            <a:r>
              <a:rPr lang="tr-TR" sz="2800" dirty="0" smtClean="0">
                <a:latin typeface="+mj-lt"/>
                <a:cs typeface="Arial" pitchFamily="34" charset="0"/>
              </a:rPr>
              <a:t> </a:t>
            </a:r>
            <a:r>
              <a:rPr lang="tr-TR" sz="2800" dirty="0" err="1" smtClean="0">
                <a:latin typeface="+mj-lt"/>
                <a:cs typeface="Arial" pitchFamily="34" charset="0"/>
              </a:rPr>
              <a:t>fluids</a:t>
            </a:r>
            <a:endParaRPr lang="tr-TR" sz="2800" b="1" dirty="0">
              <a:latin typeface="+mj-lt"/>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Binding</a:t>
            </a:r>
            <a:r>
              <a:rPr lang="tr-TR" dirty="0" smtClean="0"/>
              <a:t> </a:t>
            </a:r>
            <a:r>
              <a:rPr lang="tr-TR" dirty="0" err="1" smtClean="0"/>
              <a:t>ratio</a:t>
            </a:r>
            <a:r>
              <a:rPr lang="tr-TR" dirty="0" smtClean="0"/>
              <a:t> of </a:t>
            </a:r>
            <a:r>
              <a:rPr lang="tr-TR" dirty="0" err="1" smtClean="0"/>
              <a:t>the</a:t>
            </a:r>
            <a:r>
              <a:rPr lang="tr-TR" dirty="0" smtClean="0"/>
              <a:t> </a:t>
            </a:r>
            <a:r>
              <a:rPr lang="tr-TR" dirty="0" err="1" smtClean="0"/>
              <a:t>drugs</a:t>
            </a:r>
            <a:r>
              <a:rPr lang="tr-TR" dirty="0" smtClean="0"/>
              <a:t>;</a:t>
            </a:r>
            <a:endParaRPr lang="tr-TR" dirty="0"/>
          </a:p>
        </p:txBody>
      </p:sp>
      <p:sp>
        <p:nvSpPr>
          <p:cNvPr id="3" name="2 İçerik Yer Tutucusu"/>
          <p:cNvSpPr>
            <a:spLocks noGrp="1"/>
          </p:cNvSpPr>
          <p:nvPr>
            <p:ph idx="1"/>
          </p:nvPr>
        </p:nvSpPr>
        <p:spPr/>
        <p:txBody>
          <a:bodyPr/>
          <a:lstStyle/>
          <a:p>
            <a:r>
              <a:rPr lang="tr-TR" dirty="0" smtClean="0"/>
              <a:t>Protein </a:t>
            </a:r>
            <a:r>
              <a:rPr lang="tr-TR" dirty="0" err="1" smtClean="0"/>
              <a:t>concentration</a:t>
            </a:r>
            <a:endParaRPr lang="tr-TR" dirty="0" smtClean="0"/>
          </a:p>
          <a:p>
            <a:r>
              <a:rPr lang="tr-TR" dirty="0" err="1" smtClean="0"/>
              <a:t>Drug</a:t>
            </a:r>
            <a:r>
              <a:rPr lang="tr-TR" dirty="0" smtClean="0"/>
              <a:t> </a:t>
            </a:r>
            <a:r>
              <a:rPr lang="tr-TR" dirty="0" err="1" smtClean="0"/>
              <a:t>concentration</a:t>
            </a:r>
            <a:endParaRPr lang="tr-TR" dirty="0" smtClean="0"/>
          </a:p>
          <a:p>
            <a:r>
              <a:rPr lang="tr-TR" dirty="0" err="1" smtClean="0"/>
              <a:t>Number</a:t>
            </a:r>
            <a:r>
              <a:rPr lang="tr-TR" dirty="0" smtClean="0"/>
              <a:t> of </a:t>
            </a:r>
            <a:r>
              <a:rPr lang="tr-TR" dirty="0" err="1" smtClean="0"/>
              <a:t>binding</a:t>
            </a:r>
            <a:r>
              <a:rPr lang="tr-TR" dirty="0" smtClean="0"/>
              <a:t> </a:t>
            </a:r>
            <a:r>
              <a:rPr lang="tr-TR" dirty="0" err="1" smtClean="0"/>
              <a:t>sites</a:t>
            </a:r>
            <a:r>
              <a:rPr lang="tr-TR" dirty="0" smtClean="0"/>
              <a:t> on </a:t>
            </a:r>
            <a:r>
              <a:rPr lang="tr-TR" dirty="0" err="1" smtClean="0"/>
              <a:t>the</a:t>
            </a:r>
            <a:r>
              <a:rPr lang="tr-TR" dirty="0" smtClean="0"/>
              <a:t> </a:t>
            </a:r>
            <a:r>
              <a:rPr lang="tr-TR" dirty="0" err="1" smtClean="0"/>
              <a:t>plasma</a:t>
            </a:r>
            <a:r>
              <a:rPr lang="tr-TR" dirty="0" smtClean="0"/>
              <a:t> </a:t>
            </a:r>
            <a:r>
              <a:rPr lang="tr-TR" dirty="0" err="1" smtClean="0"/>
              <a:t>proteins</a:t>
            </a:r>
            <a:endParaRPr lang="tr-TR" dirty="0" smtClean="0"/>
          </a:p>
          <a:p>
            <a:r>
              <a:rPr lang="tr-TR" dirty="0" err="1" smtClean="0"/>
              <a:t>Afinity</a:t>
            </a:r>
            <a:r>
              <a:rPr lang="tr-TR" dirty="0" smtClean="0"/>
              <a:t> of </a:t>
            </a:r>
            <a:r>
              <a:rPr lang="tr-TR" dirty="0" err="1" smtClean="0"/>
              <a:t>the</a:t>
            </a:r>
            <a:r>
              <a:rPr lang="tr-TR" dirty="0" smtClean="0"/>
              <a:t> </a:t>
            </a:r>
            <a:r>
              <a:rPr lang="tr-TR" dirty="0" err="1" smtClean="0"/>
              <a:t>drugs</a:t>
            </a:r>
            <a:r>
              <a:rPr lang="tr-TR" dirty="0" smtClean="0"/>
              <a:t> </a:t>
            </a:r>
            <a:r>
              <a:rPr lang="tr-TR" dirty="0" err="1" smtClean="0"/>
              <a:t>for</a:t>
            </a:r>
            <a:r>
              <a:rPr lang="tr-TR" dirty="0" smtClean="0"/>
              <a:t> </a:t>
            </a:r>
            <a:r>
              <a:rPr lang="tr-TR" dirty="0" err="1" smtClean="0"/>
              <a:t>this</a:t>
            </a:r>
            <a:r>
              <a:rPr lang="tr-TR" dirty="0" smtClean="0"/>
              <a:t> site</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Aspirin</a:t>
            </a:r>
          </a:p>
          <a:p>
            <a:r>
              <a:rPr lang="tr-TR" dirty="0" err="1" smtClean="0"/>
              <a:t>Disopyramide</a:t>
            </a:r>
            <a:endParaRPr lang="tr-TR" dirty="0" smtClean="0"/>
          </a:p>
          <a:p>
            <a:r>
              <a:rPr lang="tr-TR" dirty="0" err="1" smtClean="0"/>
              <a:t>Quinidine</a:t>
            </a:r>
            <a:endParaRPr lang="tr-TR" dirty="0" smtClean="0"/>
          </a:p>
          <a:p>
            <a:r>
              <a:rPr lang="tr-TR" dirty="0" err="1" smtClean="0"/>
              <a:t>Prednizolon</a:t>
            </a:r>
            <a:endParaRPr lang="tr-TR" dirty="0" smtClean="0"/>
          </a:p>
          <a:p>
            <a:r>
              <a:rPr lang="tr-TR" dirty="0" err="1" smtClean="0"/>
              <a:t>Valproic</a:t>
            </a:r>
            <a:r>
              <a:rPr lang="tr-TR" dirty="0" smtClean="0"/>
              <a:t> </a:t>
            </a:r>
            <a:r>
              <a:rPr lang="tr-TR" dirty="0" err="1" smtClean="0"/>
              <a:t>acide</a:t>
            </a:r>
            <a:endParaRPr lang="tr-TR" dirty="0" smtClean="0"/>
          </a:p>
          <a:p>
            <a:r>
              <a:rPr lang="tr-TR" dirty="0" err="1" smtClean="0"/>
              <a:t>Sulphonamides</a:t>
            </a:r>
            <a:endParaRPr lang="tr-TR" dirty="0" smtClean="0"/>
          </a:p>
          <a:p>
            <a:pPr>
              <a:buNone/>
            </a:pPr>
            <a:r>
              <a:rPr lang="tr-TR" dirty="0" err="1" smtClean="0"/>
              <a:t>Binding</a:t>
            </a:r>
            <a:r>
              <a:rPr lang="tr-TR" dirty="0" smtClean="0"/>
              <a:t> </a:t>
            </a:r>
            <a:r>
              <a:rPr lang="tr-TR" dirty="0" err="1" smtClean="0"/>
              <a:t>sites</a:t>
            </a:r>
            <a:r>
              <a:rPr lang="tr-TR" dirty="0" smtClean="0"/>
              <a:t> </a:t>
            </a:r>
            <a:r>
              <a:rPr lang="tr-TR" dirty="0" err="1" smtClean="0"/>
              <a:t>could</a:t>
            </a:r>
            <a:r>
              <a:rPr lang="tr-TR" dirty="0" smtClean="0"/>
              <a:t> be </a:t>
            </a:r>
            <a:r>
              <a:rPr lang="tr-TR" dirty="0" err="1" smtClean="0"/>
              <a:t>full</a:t>
            </a:r>
            <a:r>
              <a:rPr lang="tr-TR" dirty="0" smtClean="0"/>
              <a:t> </a:t>
            </a:r>
            <a:r>
              <a:rPr lang="tr-TR" dirty="0" err="1" smtClean="0"/>
              <a:t>occupied</a:t>
            </a:r>
            <a:r>
              <a:rPr lang="tr-TR" dirty="0" smtClean="0"/>
              <a:t> at </a:t>
            </a:r>
            <a:r>
              <a:rPr lang="tr-TR" dirty="0" err="1" smtClean="0"/>
              <a:t>the</a:t>
            </a:r>
            <a:r>
              <a:rPr lang="tr-TR" dirty="0" smtClean="0"/>
              <a:t> </a:t>
            </a:r>
            <a:r>
              <a:rPr lang="tr-TR" dirty="0" err="1" smtClean="0"/>
              <a:t>therapeutic</a:t>
            </a:r>
            <a:r>
              <a:rPr lang="tr-TR" dirty="0" smtClean="0"/>
              <a:t> </a:t>
            </a:r>
            <a:r>
              <a:rPr lang="tr-TR" dirty="0" err="1" smtClean="0"/>
              <a:t>dosages</a:t>
            </a:r>
            <a:r>
              <a:rPr lang="tr-TR" dirty="0" smtClean="0"/>
              <a:t>, </a:t>
            </a:r>
            <a:r>
              <a:rPr lang="tr-TR" dirty="0" err="1" smtClean="0"/>
              <a:t>free</a:t>
            </a:r>
            <a:r>
              <a:rPr lang="tr-TR" dirty="0" smtClean="0"/>
              <a:t> </a:t>
            </a:r>
            <a:r>
              <a:rPr lang="tr-TR" dirty="0" err="1" smtClean="0"/>
              <a:t>drug</a:t>
            </a:r>
            <a:r>
              <a:rPr lang="tr-TR" dirty="0" smtClean="0"/>
              <a:t> </a:t>
            </a:r>
            <a:r>
              <a:rPr lang="tr-TR" dirty="0" err="1" smtClean="0"/>
              <a:t>concentration</a:t>
            </a:r>
            <a:r>
              <a:rPr lang="tr-TR" dirty="0" smtClean="0"/>
              <a:t> </a:t>
            </a:r>
            <a:r>
              <a:rPr lang="tr-TR" dirty="0" err="1" smtClean="0"/>
              <a:t>rises</a:t>
            </a:r>
            <a:endParaRPr lang="tr-TR" dirty="0" smtClean="0"/>
          </a:p>
          <a:p>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Some</a:t>
            </a:r>
            <a:r>
              <a:rPr lang="tr-TR" dirty="0" smtClean="0"/>
              <a:t> </a:t>
            </a:r>
            <a:r>
              <a:rPr lang="tr-TR" dirty="0" err="1" smtClean="0"/>
              <a:t>lipophilic</a:t>
            </a:r>
            <a:r>
              <a:rPr lang="tr-TR" dirty="0" smtClean="0"/>
              <a:t> </a:t>
            </a:r>
            <a:r>
              <a:rPr lang="tr-TR" dirty="0" err="1" smtClean="0"/>
              <a:t>drugs</a:t>
            </a:r>
            <a:r>
              <a:rPr lang="tr-TR" dirty="0" smtClean="0"/>
              <a:t> </a:t>
            </a:r>
            <a:r>
              <a:rPr lang="tr-TR" dirty="0" err="1" smtClean="0"/>
              <a:t>that</a:t>
            </a:r>
            <a:r>
              <a:rPr lang="tr-TR" dirty="0" smtClean="0"/>
              <a:t> </a:t>
            </a:r>
            <a:r>
              <a:rPr lang="tr-TR" dirty="0" err="1" smtClean="0"/>
              <a:t>bind</a:t>
            </a:r>
            <a:r>
              <a:rPr lang="tr-TR" dirty="0" smtClean="0"/>
              <a:t> </a:t>
            </a:r>
            <a:r>
              <a:rPr lang="tr-TR" dirty="0" err="1" smtClean="0"/>
              <a:t>highly</a:t>
            </a:r>
            <a:r>
              <a:rPr lang="tr-TR" dirty="0" smtClean="0"/>
              <a:t> </a:t>
            </a:r>
            <a:r>
              <a:rPr lang="tr-TR" dirty="0" err="1" smtClean="0"/>
              <a:t>to</a:t>
            </a:r>
            <a:r>
              <a:rPr lang="tr-TR" dirty="0" smtClean="0"/>
              <a:t> </a:t>
            </a:r>
            <a:r>
              <a:rPr lang="tr-TR" dirty="0" err="1" smtClean="0"/>
              <a:t>the</a:t>
            </a:r>
            <a:r>
              <a:rPr lang="tr-TR" dirty="0" smtClean="0"/>
              <a:t> </a:t>
            </a:r>
            <a:r>
              <a:rPr lang="tr-TR" dirty="0" err="1" smtClean="0"/>
              <a:t>plasma</a:t>
            </a:r>
            <a:r>
              <a:rPr lang="tr-TR" dirty="0" smtClean="0"/>
              <a:t> </a:t>
            </a:r>
            <a:r>
              <a:rPr lang="tr-TR" dirty="0" err="1" smtClean="0"/>
              <a:t>proteins</a:t>
            </a:r>
            <a:r>
              <a:rPr lang="tr-TR" dirty="0" smtClean="0"/>
              <a:t>;</a:t>
            </a:r>
            <a:endParaRPr lang="tr-TR" dirty="0"/>
          </a:p>
        </p:txBody>
      </p:sp>
      <p:sp>
        <p:nvSpPr>
          <p:cNvPr id="3" name="2 İçerik Yer Tutucusu"/>
          <p:cNvSpPr>
            <a:spLocks noGrp="1"/>
          </p:cNvSpPr>
          <p:nvPr>
            <p:ph idx="1"/>
          </p:nvPr>
        </p:nvSpPr>
        <p:spPr/>
        <p:txBody>
          <a:bodyPr/>
          <a:lstStyle/>
          <a:p>
            <a:r>
              <a:rPr lang="tr-TR" dirty="0" err="1" smtClean="0"/>
              <a:t>Dicumarol</a:t>
            </a:r>
            <a:endParaRPr lang="tr-TR" dirty="0" smtClean="0"/>
          </a:p>
          <a:p>
            <a:r>
              <a:rPr lang="tr-TR" dirty="0" err="1" smtClean="0"/>
              <a:t>Warfarine</a:t>
            </a:r>
            <a:endParaRPr lang="tr-TR" dirty="0" smtClean="0"/>
          </a:p>
          <a:p>
            <a:r>
              <a:rPr lang="tr-TR" dirty="0" err="1" smtClean="0"/>
              <a:t>Phenytoin</a:t>
            </a:r>
            <a:endParaRPr lang="tr-TR" dirty="0" smtClean="0"/>
          </a:p>
          <a:p>
            <a:r>
              <a:rPr lang="tr-TR" dirty="0" err="1" smtClean="0"/>
              <a:t>Digitoxin</a:t>
            </a:r>
            <a:endParaRPr lang="tr-TR" dirty="0" smtClean="0"/>
          </a:p>
          <a:p>
            <a:r>
              <a:rPr lang="tr-TR" dirty="0" err="1" smtClean="0"/>
              <a:t>Salisilic</a:t>
            </a:r>
            <a:r>
              <a:rPr lang="tr-TR" dirty="0" smtClean="0"/>
              <a:t> </a:t>
            </a:r>
            <a:r>
              <a:rPr lang="tr-TR" dirty="0" err="1" smtClean="0"/>
              <a:t>acid</a:t>
            </a:r>
            <a:endParaRPr lang="tr-TR" dirty="0" smtClean="0"/>
          </a:p>
          <a:p>
            <a:r>
              <a:rPr lang="tr-TR" dirty="0" err="1" smtClean="0"/>
              <a:t>imipramine</a:t>
            </a:r>
            <a:endParaRPr lang="tr-TR"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Distribution</a:t>
            </a:r>
            <a:r>
              <a:rPr lang="tr-TR" dirty="0" smtClean="0"/>
              <a:t> rate;</a:t>
            </a:r>
            <a:endParaRPr lang="tr-TR" dirty="0"/>
          </a:p>
        </p:txBody>
      </p:sp>
      <p:sp>
        <p:nvSpPr>
          <p:cNvPr id="3" name="2 İçerik Yer Tutucusu"/>
          <p:cNvSpPr>
            <a:spLocks noGrp="1"/>
          </p:cNvSpPr>
          <p:nvPr>
            <p:ph idx="1"/>
          </p:nvPr>
        </p:nvSpPr>
        <p:spPr/>
        <p:txBody>
          <a:bodyPr/>
          <a:lstStyle/>
          <a:p>
            <a:r>
              <a:rPr lang="tr-TR" dirty="0" err="1" smtClean="0"/>
              <a:t>Difusion</a:t>
            </a:r>
            <a:r>
              <a:rPr lang="tr-TR" dirty="0" smtClean="0"/>
              <a:t> rate</a:t>
            </a:r>
          </a:p>
          <a:p>
            <a:r>
              <a:rPr lang="tr-TR" dirty="0" err="1" smtClean="0"/>
              <a:t>Tissue</a:t>
            </a:r>
            <a:r>
              <a:rPr lang="tr-TR" dirty="0" smtClean="0"/>
              <a:t> </a:t>
            </a:r>
            <a:r>
              <a:rPr lang="tr-TR" dirty="0" err="1" smtClean="0"/>
              <a:t>perfusion</a:t>
            </a:r>
            <a:r>
              <a:rPr lang="tr-TR" dirty="0" smtClean="0"/>
              <a:t> rate</a:t>
            </a:r>
          </a:p>
          <a:p>
            <a:r>
              <a:rPr lang="tr-TR" dirty="0" smtClean="0"/>
              <a:t>The </a:t>
            </a:r>
            <a:r>
              <a:rPr lang="tr-TR" dirty="0" err="1" smtClean="0"/>
              <a:t>afinity</a:t>
            </a:r>
            <a:r>
              <a:rPr lang="tr-TR" dirty="0" smtClean="0"/>
              <a:t> of </a:t>
            </a:r>
            <a:r>
              <a:rPr lang="tr-TR" dirty="0" err="1" smtClean="0"/>
              <a:t>drug</a:t>
            </a:r>
            <a:r>
              <a:rPr lang="tr-TR" dirty="0" smtClean="0"/>
              <a:t> </a:t>
            </a:r>
            <a:r>
              <a:rPr lang="tr-TR" dirty="0" err="1" smtClean="0"/>
              <a:t>to</a:t>
            </a:r>
            <a:r>
              <a:rPr lang="tr-TR" dirty="0" smtClean="0"/>
              <a:t> </a:t>
            </a:r>
            <a:r>
              <a:rPr lang="tr-TR" dirty="0" err="1" smtClean="0"/>
              <a:t>tissue</a:t>
            </a:r>
            <a:r>
              <a:rPr lang="tr-TR" dirty="0" smtClean="0"/>
              <a:t> </a:t>
            </a:r>
            <a:r>
              <a:rPr lang="tr-TR" dirty="0" err="1" smtClean="0"/>
              <a:t>components</a:t>
            </a:r>
            <a:endParaRPr lang="tr-TR" dirty="0" smtClean="0"/>
          </a:p>
          <a:p>
            <a:r>
              <a:rPr lang="tr-TR" dirty="0" err="1" smtClean="0"/>
              <a:t>Binding</a:t>
            </a:r>
            <a:r>
              <a:rPr lang="tr-TR" dirty="0" smtClean="0"/>
              <a:t> </a:t>
            </a:r>
            <a:r>
              <a:rPr lang="tr-TR" dirty="0" err="1" smtClean="0"/>
              <a:t>to</a:t>
            </a:r>
            <a:r>
              <a:rPr lang="tr-TR" dirty="0" smtClean="0"/>
              <a:t> </a:t>
            </a:r>
            <a:r>
              <a:rPr lang="tr-TR" dirty="0" err="1" smtClean="0"/>
              <a:t>plasma</a:t>
            </a:r>
            <a:r>
              <a:rPr lang="tr-TR" dirty="0" smtClean="0"/>
              <a:t> </a:t>
            </a:r>
            <a:r>
              <a:rPr lang="tr-TR" dirty="0" err="1" smtClean="0"/>
              <a:t>proteins</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Liver</a:t>
            </a:r>
            <a:r>
              <a:rPr lang="tr-TR" dirty="0" smtClean="0"/>
              <a:t> </a:t>
            </a:r>
            <a:r>
              <a:rPr lang="tr-TR" dirty="0" err="1" smtClean="0"/>
              <a:t>diseases</a:t>
            </a:r>
            <a:r>
              <a:rPr lang="tr-TR" dirty="0" smtClean="0"/>
              <a:t> (</a:t>
            </a:r>
            <a:r>
              <a:rPr lang="tr-TR" dirty="0" err="1" smtClean="0"/>
              <a:t>cirrohis</a:t>
            </a:r>
            <a:r>
              <a:rPr lang="tr-TR" dirty="0" smtClean="0"/>
              <a:t>), </a:t>
            </a:r>
            <a:r>
              <a:rPr lang="tr-TR" dirty="0" err="1" smtClean="0"/>
              <a:t>renal</a:t>
            </a:r>
            <a:r>
              <a:rPr lang="tr-TR" dirty="0" smtClean="0"/>
              <a:t> </a:t>
            </a:r>
            <a:r>
              <a:rPr lang="tr-TR" dirty="0" err="1" smtClean="0"/>
              <a:t>failure</a:t>
            </a:r>
            <a:r>
              <a:rPr lang="tr-TR" dirty="0" smtClean="0"/>
              <a:t>… </a:t>
            </a:r>
            <a:r>
              <a:rPr lang="tr-TR" dirty="0" err="1" smtClean="0"/>
              <a:t>could</a:t>
            </a:r>
            <a:r>
              <a:rPr lang="tr-TR" dirty="0" smtClean="0"/>
              <a:t> </a:t>
            </a:r>
            <a:r>
              <a:rPr lang="tr-TR" dirty="0" err="1" smtClean="0"/>
              <a:t>lead</a:t>
            </a:r>
            <a:r>
              <a:rPr lang="tr-TR" dirty="0" smtClean="0"/>
              <a:t> </a:t>
            </a:r>
            <a:r>
              <a:rPr lang="tr-TR" dirty="0" err="1" smtClean="0"/>
              <a:t>to</a:t>
            </a:r>
            <a:r>
              <a:rPr lang="tr-TR" dirty="0" smtClean="0"/>
              <a:t> </a:t>
            </a:r>
            <a:r>
              <a:rPr lang="tr-TR" dirty="0" err="1" smtClean="0"/>
              <a:t>hypoalbunemia</a:t>
            </a: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88640"/>
            <a:ext cx="6044208" cy="980728"/>
          </a:xfrm>
        </p:spPr>
        <p:txBody>
          <a:bodyPr/>
          <a:lstStyle/>
          <a:p>
            <a:r>
              <a:rPr lang="tr-TR" dirty="0" err="1" smtClean="0"/>
              <a:t>Blood</a:t>
            </a:r>
            <a:r>
              <a:rPr lang="tr-TR" dirty="0" smtClean="0"/>
              <a:t>-</a:t>
            </a:r>
            <a:r>
              <a:rPr lang="tr-TR" dirty="0" err="1" smtClean="0"/>
              <a:t>brain</a:t>
            </a:r>
            <a:r>
              <a:rPr lang="tr-TR" dirty="0" smtClean="0"/>
              <a:t> </a:t>
            </a:r>
            <a:r>
              <a:rPr lang="tr-TR" dirty="0" err="1" smtClean="0"/>
              <a:t>barrier</a:t>
            </a:r>
            <a:endParaRPr lang="tr-TR" dirty="0"/>
          </a:p>
        </p:txBody>
      </p:sp>
      <p:sp>
        <p:nvSpPr>
          <p:cNvPr id="5" name="4 Metin kutusu"/>
          <p:cNvSpPr txBox="1"/>
          <p:nvPr/>
        </p:nvSpPr>
        <p:spPr>
          <a:xfrm>
            <a:off x="971600" y="2636912"/>
            <a:ext cx="6123408" cy="2616101"/>
          </a:xfrm>
          <a:prstGeom prst="rect">
            <a:avLst/>
          </a:prstGeom>
          <a:noFill/>
        </p:spPr>
        <p:txBody>
          <a:bodyPr wrap="none" rtlCol="0">
            <a:spAutoFit/>
          </a:bodyPr>
          <a:lstStyle/>
          <a:p>
            <a:pPr>
              <a:buFont typeface="Arial" pitchFamily="34" charset="0"/>
              <a:buChar char="•"/>
            </a:pPr>
            <a:r>
              <a:rPr lang="tr-TR" sz="3200" dirty="0" err="1" smtClean="0"/>
              <a:t>Carrier</a:t>
            </a:r>
            <a:r>
              <a:rPr lang="tr-TR" sz="3200" dirty="0" smtClean="0"/>
              <a:t> </a:t>
            </a:r>
            <a:r>
              <a:rPr lang="tr-TR" sz="3200" dirty="0" err="1" smtClean="0"/>
              <a:t>mediated</a:t>
            </a:r>
            <a:r>
              <a:rPr lang="tr-TR" sz="3200" dirty="0" smtClean="0"/>
              <a:t> transport</a:t>
            </a:r>
          </a:p>
          <a:p>
            <a:pPr>
              <a:buFont typeface="Arial" pitchFamily="34" charset="0"/>
              <a:buChar char="•"/>
            </a:pPr>
            <a:r>
              <a:rPr lang="tr-TR" sz="3200" dirty="0" err="1" smtClean="0"/>
              <a:t>Glial</a:t>
            </a:r>
            <a:r>
              <a:rPr lang="tr-TR" sz="3200" dirty="0" smtClean="0"/>
              <a:t> </a:t>
            </a:r>
            <a:r>
              <a:rPr lang="tr-TR" sz="3200" dirty="0" err="1" smtClean="0"/>
              <a:t>brain</a:t>
            </a:r>
            <a:r>
              <a:rPr lang="tr-TR" sz="3200" dirty="0" smtClean="0"/>
              <a:t> </a:t>
            </a:r>
            <a:r>
              <a:rPr lang="tr-TR" sz="3200" dirty="0" err="1" smtClean="0"/>
              <a:t>cells</a:t>
            </a:r>
            <a:r>
              <a:rPr lang="tr-TR" sz="3200" dirty="0" smtClean="0"/>
              <a:t> </a:t>
            </a:r>
            <a:r>
              <a:rPr lang="tr-TR" sz="3200" dirty="0" err="1" smtClean="0"/>
              <a:t>supoort</a:t>
            </a:r>
            <a:r>
              <a:rPr lang="tr-TR" sz="3200" dirty="0" smtClean="0"/>
              <a:t> </a:t>
            </a:r>
            <a:r>
              <a:rPr lang="tr-TR" sz="3200" dirty="0" err="1" smtClean="0"/>
              <a:t>the</a:t>
            </a:r>
            <a:r>
              <a:rPr lang="tr-TR" sz="3200" dirty="0" smtClean="0"/>
              <a:t> </a:t>
            </a:r>
            <a:r>
              <a:rPr lang="tr-TR" sz="3200" dirty="0" err="1" smtClean="0"/>
              <a:t>barrier</a:t>
            </a:r>
            <a:endParaRPr lang="tr-TR" sz="3200" dirty="0" smtClean="0"/>
          </a:p>
          <a:p>
            <a:pPr>
              <a:buFont typeface="Arial" pitchFamily="34" charset="0"/>
              <a:buChar char="•"/>
            </a:pPr>
            <a:r>
              <a:rPr lang="tr-TR" sz="3200" dirty="0" err="1" smtClean="0"/>
              <a:t>Tight</a:t>
            </a:r>
            <a:r>
              <a:rPr lang="tr-TR" sz="3200" dirty="0" smtClean="0"/>
              <a:t> </a:t>
            </a:r>
            <a:r>
              <a:rPr lang="tr-TR" sz="3200" dirty="0" err="1" smtClean="0"/>
              <a:t>junctions</a:t>
            </a:r>
            <a:endParaRPr lang="tr-TR" sz="3200" dirty="0" smtClean="0"/>
          </a:p>
          <a:p>
            <a:pPr>
              <a:buFont typeface="Arial" pitchFamily="34" charset="0"/>
              <a:buChar char="•"/>
            </a:pPr>
            <a:r>
              <a:rPr lang="tr-TR" sz="3200" dirty="0" smtClean="0"/>
              <a:t>P-</a:t>
            </a:r>
            <a:r>
              <a:rPr lang="tr-TR" sz="3200" dirty="0" err="1" smtClean="0"/>
              <a:t>glycoprotein</a:t>
            </a:r>
            <a:endParaRPr lang="tr-TR" sz="3200" dirty="0" smtClean="0"/>
          </a:p>
          <a:p>
            <a:endParaRPr lang="tr-TR" dirty="0" smtClean="0"/>
          </a:p>
          <a:p>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factors</a:t>
            </a:r>
            <a:r>
              <a:rPr lang="tr-TR" dirty="0" smtClean="0">
                <a:latin typeface="+mj-lt"/>
                <a:cs typeface="Arial" pitchFamily="34" charset="0"/>
              </a:rPr>
              <a:t> </a:t>
            </a:r>
            <a:r>
              <a:rPr lang="tr-TR" dirty="0" err="1" smtClean="0">
                <a:latin typeface="+mj-lt"/>
                <a:cs typeface="Arial" pitchFamily="34" charset="0"/>
              </a:rPr>
              <a:t>that</a:t>
            </a:r>
            <a:r>
              <a:rPr lang="tr-TR" dirty="0" smtClean="0">
                <a:latin typeface="+mj-lt"/>
                <a:cs typeface="Arial" pitchFamily="34" charset="0"/>
              </a:rPr>
              <a:t> </a:t>
            </a:r>
            <a:r>
              <a:rPr lang="tr-TR" dirty="0" err="1" smtClean="0">
                <a:latin typeface="+mj-lt"/>
                <a:cs typeface="Arial" pitchFamily="34" charset="0"/>
              </a:rPr>
              <a:t>disrupts</a:t>
            </a:r>
            <a:r>
              <a:rPr lang="tr-TR" dirty="0" smtClean="0">
                <a:latin typeface="+mj-lt"/>
                <a:cs typeface="Arial" pitchFamily="34" charset="0"/>
              </a:rPr>
              <a:t> </a:t>
            </a:r>
            <a:r>
              <a:rPr lang="tr-TR" dirty="0" err="1" smtClean="0">
                <a:latin typeface="+mj-lt"/>
                <a:cs typeface="Arial" pitchFamily="34" charset="0"/>
              </a:rPr>
              <a:t>brain</a:t>
            </a:r>
            <a:r>
              <a:rPr lang="tr-TR" dirty="0" smtClean="0">
                <a:latin typeface="+mj-lt"/>
                <a:cs typeface="Arial" pitchFamily="34" charset="0"/>
              </a:rPr>
              <a:t> </a:t>
            </a:r>
            <a:r>
              <a:rPr lang="tr-TR" dirty="0" err="1" smtClean="0">
                <a:latin typeface="+mj-lt"/>
                <a:cs typeface="Arial" pitchFamily="34" charset="0"/>
              </a:rPr>
              <a:t>blood</a:t>
            </a:r>
            <a:r>
              <a:rPr lang="tr-TR" dirty="0" smtClean="0">
                <a:latin typeface="+mj-lt"/>
                <a:cs typeface="Arial" pitchFamily="34" charset="0"/>
              </a:rPr>
              <a:t> </a:t>
            </a:r>
            <a:r>
              <a:rPr lang="tr-TR" dirty="0" err="1" smtClean="0">
                <a:latin typeface="+mj-lt"/>
                <a:cs typeface="Arial" pitchFamily="34" charset="0"/>
              </a:rPr>
              <a:t>barrier</a:t>
            </a:r>
            <a:r>
              <a:rPr lang="tr-TR" dirty="0" smtClean="0">
                <a:latin typeface="+mj-lt"/>
                <a:cs typeface="Arial" pitchFamily="34" charset="0"/>
              </a:rPr>
              <a:t>:</a:t>
            </a:r>
          </a:p>
          <a:p>
            <a:pPr>
              <a:buNone/>
            </a:pPr>
            <a:endParaRPr lang="tr-TR" dirty="0" smtClean="0">
              <a:solidFill>
                <a:srgbClr val="FF0000"/>
              </a:solidFill>
              <a:latin typeface="+mj-lt"/>
              <a:cs typeface="Arial" pitchFamily="34" charset="0"/>
            </a:endParaRPr>
          </a:p>
          <a:p>
            <a:pPr>
              <a:buNone/>
            </a:pP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radiation</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infection</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hypertonic</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solutions</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high</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dose</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ethanol</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cytotoxic</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anticancer</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drugs</a:t>
            </a:r>
            <a:endParaRPr lang="tr-TR" dirty="0">
              <a:solidFill>
                <a:srgbClr val="FF0000"/>
              </a:solidFill>
              <a:latin typeface="+mj-lt"/>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mj-lt"/>
                <a:cs typeface="Arial" pitchFamily="34" charset="0"/>
              </a:rPr>
              <a:t>At </a:t>
            </a:r>
            <a:r>
              <a:rPr lang="tr-TR" dirty="0" err="1" smtClean="0">
                <a:latin typeface="+mj-lt"/>
                <a:cs typeface="Arial" pitchFamily="34" charset="0"/>
              </a:rPr>
              <a:t>which</a:t>
            </a:r>
            <a:r>
              <a:rPr lang="tr-TR" dirty="0" smtClean="0">
                <a:latin typeface="+mj-lt"/>
                <a:cs typeface="Arial" pitchFamily="34" charset="0"/>
              </a:rPr>
              <a:t> site of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brain</a:t>
            </a:r>
            <a:r>
              <a:rPr lang="tr-TR" dirty="0" smtClean="0">
                <a:latin typeface="+mj-lt"/>
                <a:cs typeface="Arial" pitchFamily="34" charset="0"/>
              </a:rPr>
              <a:t> </a:t>
            </a:r>
            <a:r>
              <a:rPr lang="tr-TR" dirty="0" err="1" smtClean="0">
                <a:latin typeface="+mj-lt"/>
                <a:cs typeface="Arial" pitchFamily="34" charset="0"/>
              </a:rPr>
              <a:t>blood</a:t>
            </a:r>
            <a:r>
              <a:rPr lang="tr-TR" dirty="0" smtClean="0">
                <a:latin typeface="+mj-lt"/>
                <a:cs typeface="Arial" pitchFamily="34" charset="0"/>
              </a:rPr>
              <a:t> </a:t>
            </a:r>
            <a:r>
              <a:rPr lang="tr-TR" dirty="0" err="1" smtClean="0">
                <a:latin typeface="+mj-lt"/>
                <a:cs typeface="Arial" pitchFamily="34" charset="0"/>
              </a:rPr>
              <a:t>brain</a:t>
            </a:r>
            <a:r>
              <a:rPr lang="tr-TR" dirty="0" smtClean="0">
                <a:latin typeface="+mj-lt"/>
                <a:cs typeface="Arial" pitchFamily="34" charset="0"/>
              </a:rPr>
              <a:t> </a:t>
            </a:r>
            <a:r>
              <a:rPr lang="tr-TR" dirty="0" err="1" smtClean="0">
                <a:latin typeface="+mj-lt"/>
                <a:cs typeface="Arial" pitchFamily="34" charset="0"/>
              </a:rPr>
              <a:t>barrier</a:t>
            </a:r>
            <a:r>
              <a:rPr lang="tr-TR" dirty="0" smtClean="0">
                <a:latin typeface="+mj-lt"/>
                <a:cs typeface="Arial" pitchFamily="34" charset="0"/>
              </a:rPr>
              <a:t> </a:t>
            </a:r>
            <a:r>
              <a:rPr lang="tr-TR" dirty="0" err="1" smtClean="0">
                <a:latin typeface="+mj-lt"/>
                <a:cs typeface="Arial" pitchFamily="34" charset="0"/>
              </a:rPr>
              <a:t>does</a:t>
            </a:r>
            <a:r>
              <a:rPr lang="tr-TR" dirty="0" smtClean="0">
                <a:latin typeface="+mj-lt"/>
                <a:cs typeface="Arial" pitchFamily="34" charset="0"/>
              </a:rPr>
              <a:t> not </a:t>
            </a:r>
            <a:r>
              <a:rPr lang="tr-TR" dirty="0" err="1" smtClean="0">
                <a:latin typeface="+mj-lt"/>
                <a:cs typeface="Arial" pitchFamily="34" charset="0"/>
              </a:rPr>
              <a:t>exist</a:t>
            </a:r>
            <a:r>
              <a:rPr lang="tr-TR" dirty="0" smtClean="0">
                <a:latin typeface="+mj-lt"/>
                <a:cs typeface="Arial" pitchFamily="34" charset="0"/>
              </a:rPr>
              <a:t>?</a:t>
            </a:r>
          </a:p>
          <a:p>
            <a:pPr>
              <a:buNone/>
            </a:pPr>
            <a:endParaRPr lang="tr-TR" dirty="0" smtClean="0">
              <a:solidFill>
                <a:srgbClr val="FF0000"/>
              </a:solidFill>
              <a:latin typeface="+mj-lt"/>
              <a:cs typeface="Arial" pitchFamily="34" charset="0"/>
            </a:endParaRPr>
          </a:p>
          <a:p>
            <a:pPr>
              <a:buNone/>
            </a:pPr>
            <a:r>
              <a:rPr lang="tr-TR" dirty="0" err="1" smtClean="0">
                <a:solidFill>
                  <a:srgbClr val="FF0000"/>
                </a:solidFill>
                <a:latin typeface="+mj-lt"/>
                <a:cs typeface="Arial" pitchFamily="34" charset="0"/>
              </a:rPr>
              <a:t>Area</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postrema</a:t>
            </a:r>
            <a:r>
              <a:rPr lang="tr-TR" dirty="0" smtClean="0">
                <a:solidFill>
                  <a:srgbClr val="FF0000"/>
                </a:solidFill>
                <a:latin typeface="+mj-lt"/>
                <a:cs typeface="Arial" pitchFamily="34" charset="0"/>
              </a:rPr>
              <a:t> (CTZ), </a:t>
            </a:r>
            <a:r>
              <a:rPr lang="tr-TR" dirty="0" err="1" smtClean="0">
                <a:solidFill>
                  <a:srgbClr val="FF0000"/>
                </a:solidFill>
                <a:latin typeface="+mj-lt"/>
                <a:cs typeface="Arial" pitchFamily="34" charset="0"/>
              </a:rPr>
              <a:t>eminentia</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media</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subfornical</a:t>
            </a:r>
            <a:r>
              <a:rPr lang="tr-TR" dirty="0" smtClean="0">
                <a:solidFill>
                  <a:srgbClr val="FF0000"/>
                </a:solidFill>
                <a:latin typeface="+mj-lt"/>
                <a:cs typeface="Arial" pitchFamily="34" charset="0"/>
              </a:rPr>
              <a:t> organ, </a:t>
            </a:r>
            <a:r>
              <a:rPr lang="tr-TR" dirty="0" err="1" smtClean="0">
                <a:solidFill>
                  <a:srgbClr val="FF0000"/>
                </a:solidFill>
                <a:latin typeface="+mj-lt"/>
                <a:cs typeface="Arial" pitchFamily="34" charset="0"/>
              </a:rPr>
              <a:t>neuropituitary</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supraoptic</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crista</a:t>
            </a:r>
            <a:r>
              <a:rPr lang="tr-TR" dirty="0" smtClean="0">
                <a:solidFill>
                  <a:srgbClr val="FF0000"/>
                </a:solidFill>
                <a:latin typeface="+mj-lt"/>
                <a:cs typeface="Arial" pitchFamily="34" charset="0"/>
              </a:rPr>
              <a:t>, </a:t>
            </a:r>
            <a:r>
              <a:rPr lang="tr-TR" dirty="0" err="1" smtClean="0">
                <a:solidFill>
                  <a:srgbClr val="FF0000"/>
                </a:solidFill>
                <a:latin typeface="+mj-lt"/>
                <a:cs typeface="Arial" pitchFamily="34" charset="0"/>
              </a:rPr>
              <a:t>epiphyses</a:t>
            </a:r>
            <a:endParaRPr lang="tr-TR" dirty="0" smtClean="0">
              <a:solidFill>
                <a:srgbClr val="FF0000"/>
              </a:solidFill>
              <a:latin typeface="+mj-lt"/>
              <a:cs typeface="Arial" pitchFamily="34" charset="0"/>
            </a:endParaRPr>
          </a:p>
          <a:p>
            <a:pPr>
              <a:buNone/>
            </a:pPr>
            <a:endParaRPr lang="tr-TR" dirty="0" smtClean="0">
              <a:solidFill>
                <a:srgbClr val="FF0000"/>
              </a:solidFill>
              <a:latin typeface="+mj-lt"/>
              <a:cs typeface="Arial" pitchFamily="34" charset="0"/>
            </a:endParaRPr>
          </a:p>
          <a:p>
            <a:pPr>
              <a:buNone/>
            </a:pPr>
            <a:r>
              <a:rPr lang="tr-TR" dirty="0" err="1" smtClean="0">
                <a:solidFill>
                  <a:srgbClr val="FF0000"/>
                </a:solidFill>
                <a:latin typeface="+mj-lt"/>
                <a:cs typeface="Arial" pitchFamily="34" charset="0"/>
              </a:rPr>
              <a:t>Why</a:t>
            </a:r>
            <a:r>
              <a:rPr lang="tr-TR" dirty="0" smtClean="0">
                <a:solidFill>
                  <a:srgbClr val="FF0000"/>
                </a:solidFill>
                <a:latin typeface="+mj-lt"/>
                <a:cs typeface="Arial" pitchFamily="34" charset="0"/>
              </a:rPr>
              <a:t>?</a:t>
            </a:r>
            <a:endParaRPr lang="tr-TR" dirty="0">
              <a:solidFill>
                <a:srgbClr val="FF0000"/>
              </a:solidFill>
              <a:latin typeface="+mj-lt"/>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24744"/>
            <a:ext cx="8229600" cy="4325112"/>
          </a:xfrm>
        </p:spPr>
        <p:txBody>
          <a:bodyPr>
            <a:noAutofit/>
          </a:bodyPr>
          <a:lstStyle/>
          <a:p>
            <a:pPr>
              <a:buNone/>
            </a:pPr>
            <a:r>
              <a:rPr lang="tr-TR" sz="4000" dirty="0" err="1" smtClean="0">
                <a:solidFill>
                  <a:srgbClr val="FF0000"/>
                </a:solidFill>
                <a:latin typeface="+mj-lt"/>
                <a:cs typeface="Arial" pitchFamily="34" charset="0"/>
              </a:rPr>
              <a:t>Pharmacon</a:t>
            </a:r>
            <a:r>
              <a:rPr lang="tr-TR" sz="4000" dirty="0" smtClean="0">
                <a:solidFill>
                  <a:srgbClr val="FF0000"/>
                </a:solidFill>
                <a:latin typeface="+mj-lt"/>
                <a:cs typeface="Arial" pitchFamily="34" charset="0"/>
              </a:rPr>
              <a:t>: </a:t>
            </a:r>
            <a:r>
              <a:rPr lang="tr-TR" sz="4000" dirty="0" err="1" smtClean="0">
                <a:latin typeface="+mj-lt"/>
                <a:cs typeface="Arial" pitchFamily="34" charset="0"/>
              </a:rPr>
              <a:t>drug</a:t>
            </a:r>
            <a:endParaRPr lang="tr-TR" sz="4000" dirty="0" smtClean="0">
              <a:latin typeface="+mj-lt"/>
              <a:cs typeface="Arial" pitchFamily="34" charset="0"/>
            </a:endParaRPr>
          </a:p>
          <a:p>
            <a:pPr>
              <a:buNone/>
            </a:pPr>
            <a:r>
              <a:rPr lang="tr-TR" sz="4000" dirty="0" smtClean="0">
                <a:solidFill>
                  <a:srgbClr val="00B0F0"/>
                </a:solidFill>
                <a:latin typeface="+mj-lt"/>
                <a:cs typeface="Arial" pitchFamily="34" charset="0"/>
              </a:rPr>
              <a:t>Logos: </a:t>
            </a:r>
            <a:r>
              <a:rPr lang="tr-TR" sz="4000" dirty="0" err="1" smtClean="0">
                <a:latin typeface="+mj-lt"/>
                <a:cs typeface="Arial" pitchFamily="34" charset="0"/>
              </a:rPr>
              <a:t>discourse</a:t>
            </a:r>
            <a:endParaRPr lang="tr-TR" sz="4000" dirty="0" smtClean="0">
              <a:latin typeface="+mj-lt"/>
              <a:cs typeface="Arial" pitchFamily="34" charset="0"/>
            </a:endParaRPr>
          </a:p>
          <a:p>
            <a:pPr>
              <a:buNone/>
            </a:pPr>
            <a:endParaRPr lang="tr-TR" sz="4000" dirty="0" smtClean="0">
              <a:latin typeface="+mj-lt"/>
              <a:cs typeface="Arial" pitchFamily="34" charset="0"/>
            </a:endParaRPr>
          </a:p>
          <a:p>
            <a:pPr>
              <a:buNone/>
            </a:pPr>
            <a:endParaRPr lang="tr-TR" sz="4000" dirty="0" smtClean="0">
              <a:latin typeface="+mj-lt"/>
              <a:cs typeface="Arial" pitchFamily="34" charset="0"/>
            </a:endParaRPr>
          </a:p>
          <a:p>
            <a:pPr>
              <a:buNone/>
            </a:pPr>
            <a:r>
              <a:rPr lang="tr-TR" sz="4000" dirty="0" smtClean="0">
                <a:latin typeface="+mj-lt"/>
                <a:cs typeface="Arial" pitchFamily="34" charset="0"/>
              </a:rPr>
              <a:t>Pharmacology </a:t>
            </a:r>
            <a:r>
              <a:rPr lang="tr-TR" sz="4000" dirty="0" err="1" smtClean="0">
                <a:latin typeface="+mj-lt"/>
                <a:cs typeface="Arial" pitchFamily="34" charset="0"/>
              </a:rPr>
              <a:t>focuses</a:t>
            </a:r>
            <a:r>
              <a:rPr lang="tr-TR" sz="4000" dirty="0" smtClean="0">
                <a:latin typeface="+mj-lt"/>
                <a:cs typeface="Arial" pitchFamily="34" charset="0"/>
              </a:rPr>
              <a:t> on </a:t>
            </a:r>
            <a:r>
              <a:rPr lang="tr-TR" sz="4000" dirty="0" err="1" smtClean="0">
                <a:latin typeface="+mj-lt"/>
                <a:cs typeface="Arial" pitchFamily="34" charset="0"/>
              </a:rPr>
              <a:t>how</a:t>
            </a:r>
            <a:r>
              <a:rPr lang="tr-TR" sz="4000" dirty="0" smtClean="0">
                <a:latin typeface="+mj-lt"/>
                <a:cs typeface="Arial" pitchFamily="34" charset="0"/>
              </a:rPr>
              <a:t> </a:t>
            </a:r>
            <a:r>
              <a:rPr lang="tr-TR" sz="4000" dirty="0" err="1" smtClean="0">
                <a:latin typeface="+mj-lt"/>
                <a:cs typeface="Arial" pitchFamily="34" charset="0"/>
              </a:rPr>
              <a:t>chemical</a:t>
            </a:r>
            <a:r>
              <a:rPr lang="tr-TR" sz="4000" dirty="0" smtClean="0">
                <a:latin typeface="+mj-lt"/>
                <a:cs typeface="Arial" pitchFamily="34" charset="0"/>
              </a:rPr>
              <a:t> </a:t>
            </a:r>
            <a:r>
              <a:rPr lang="tr-TR" sz="4000" dirty="0" err="1" smtClean="0">
                <a:latin typeface="+mj-lt"/>
                <a:cs typeface="Arial" pitchFamily="34" charset="0"/>
              </a:rPr>
              <a:t>agents</a:t>
            </a:r>
            <a:r>
              <a:rPr lang="tr-TR" sz="4000" dirty="0" smtClean="0">
                <a:latin typeface="+mj-lt"/>
                <a:cs typeface="Arial" pitchFamily="34" charset="0"/>
              </a:rPr>
              <a:t> (</a:t>
            </a:r>
            <a:r>
              <a:rPr lang="tr-TR" sz="4000" dirty="0" err="1" smtClean="0">
                <a:latin typeface="+mj-lt"/>
                <a:cs typeface="Arial" pitchFamily="34" charset="0"/>
              </a:rPr>
              <a:t>drugs</a:t>
            </a:r>
            <a:r>
              <a:rPr lang="tr-TR" sz="4000" dirty="0" smtClean="0">
                <a:latin typeface="+mj-lt"/>
                <a:cs typeface="Arial" pitchFamily="34" charset="0"/>
              </a:rPr>
              <a:t> and </a:t>
            </a:r>
            <a:r>
              <a:rPr lang="tr-TR" sz="4000" dirty="0" err="1" smtClean="0">
                <a:latin typeface="+mj-lt"/>
                <a:cs typeface="Arial" pitchFamily="34" charset="0"/>
              </a:rPr>
              <a:t>other</a:t>
            </a:r>
            <a:r>
              <a:rPr lang="tr-TR" sz="4000" dirty="0" smtClean="0">
                <a:latin typeface="+mj-lt"/>
                <a:cs typeface="Arial" pitchFamily="34" charset="0"/>
              </a:rPr>
              <a:t>) </a:t>
            </a:r>
            <a:r>
              <a:rPr lang="tr-TR" sz="4000" dirty="0" err="1" smtClean="0">
                <a:latin typeface="+mj-lt"/>
                <a:cs typeface="Arial" pitchFamily="34" charset="0"/>
              </a:rPr>
              <a:t>affect</a:t>
            </a:r>
            <a:r>
              <a:rPr lang="tr-TR" sz="4000" dirty="0" smtClean="0">
                <a:latin typeface="+mj-lt"/>
                <a:cs typeface="Arial" pitchFamily="34" charset="0"/>
              </a:rPr>
              <a:t> </a:t>
            </a:r>
            <a:r>
              <a:rPr lang="tr-TR" sz="4000" dirty="0" err="1" smtClean="0">
                <a:latin typeface="+mj-lt"/>
                <a:cs typeface="Arial" pitchFamily="34" charset="0"/>
              </a:rPr>
              <a:t>living</a:t>
            </a:r>
            <a:r>
              <a:rPr lang="tr-TR" sz="4000" dirty="0" smtClean="0">
                <a:latin typeface="+mj-lt"/>
                <a:cs typeface="Arial" pitchFamily="34" charset="0"/>
              </a:rPr>
              <a:t> </a:t>
            </a:r>
            <a:r>
              <a:rPr lang="tr-TR" sz="4000" dirty="0" err="1" smtClean="0">
                <a:latin typeface="+mj-lt"/>
                <a:cs typeface="Arial" pitchFamily="34" charset="0"/>
              </a:rPr>
              <a:t>processes</a:t>
            </a:r>
            <a:endParaRPr lang="tr-TR" sz="4000" dirty="0" smtClean="0">
              <a:latin typeface="+mj-lt"/>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pitchFamily="34" charset="0"/>
                <a:cs typeface="Arial" pitchFamily="34" charset="0"/>
              </a:rPr>
              <a:t>SEQUESTRATION</a:t>
            </a:r>
            <a:endParaRPr lang="tr-TR" dirty="0">
              <a:latin typeface="Arial" pitchFamily="34" charset="0"/>
              <a:cs typeface="Arial" pitchFamily="34" charset="0"/>
            </a:endParaRPr>
          </a:p>
        </p:txBody>
      </p:sp>
      <p:sp>
        <p:nvSpPr>
          <p:cNvPr id="3" name="2 İçerik Yer Tutucusu"/>
          <p:cNvSpPr>
            <a:spLocks noGrp="1"/>
          </p:cNvSpPr>
          <p:nvPr>
            <p:ph idx="1"/>
          </p:nvPr>
        </p:nvSpPr>
        <p:spPr/>
        <p:txBody>
          <a:bodyPr/>
          <a:lstStyle/>
          <a:p>
            <a:r>
              <a:rPr lang="tr-TR" dirty="0" err="1" smtClean="0">
                <a:latin typeface="+mj-lt"/>
                <a:cs typeface="Arial" pitchFamily="34" charset="0"/>
              </a:rPr>
              <a:t>Thiopental</a:t>
            </a:r>
            <a:endParaRPr lang="tr-TR" dirty="0" smtClean="0">
              <a:latin typeface="+mj-lt"/>
              <a:cs typeface="Arial" pitchFamily="34" charset="0"/>
            </a:endParaRPr>
          </a:p>
          <a:p>
            <a:r>
              <a:rPr lang="tr-TR" dirty="0" err="1" smtClean="0">
                <a:latin typeface="+mj-lt"/>
                <a:cs typeface="Arial" pitchFamily="34" charset="0"/>
              </a:rPr>
              <a:t>Iodine</a:t>
            </a:r>
            <a:endParaRPr lang="tr-TR" dirty="0" smtClean="0">
              <a:latin typeface="+mj-lt"/>
              <a:cs typeface="Arial" pitchFamily="34" charset="0"/>
            </a:endParaRPr>
          </a:p>
          <a:p>
            <a:r>
              <a:rPr lang="tr-TR" dirty="0" err="1" smtClean="0">
                <a:latin typeface="+mj-lt"/>
                <a:cs typeface="Arial" pitchFamily="34" charset="0"/>
              </a:rPr>
              <a:t>Tetracycline</a:t>
            </a:r>
            <a:endParaRPr lang="tr-TR" dirty="0" smtClean="0">
              <a:latin typeface="+mj-lt"/>
              <a:cs typeface="Arial" pitchFamily="34" charset="0"/>
            </a:endParaRPr>
          </a:p>
          <a:p>
            <a:endParaRPr lang="tr-TR" dirty="0" smtClean="0">
              <a:latin typeface="Arial" pitchFamily="34" charset="0"/>
              <a:cs typeface="Arial" pitchFamily="34" charset="0"/>
            </a:endParaRPr>
          </a:p>
          <a:p>
            <a:endParaRPr lang="tr-TR" dirty="0">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REDISTRIBUTION</a:t>
            </a:r>
            <a:endParaRPr lang="tr-TR" dirty="0"/>
          </a:p>
        </p:txBody>
      </p:sp>
      <p:sp>
        <p:nvSpPr>
          <p:cNvPr id="3" name="2 İçerik Yer Tutucusu"/>
          <p:cNvSpPr>
            <a:spLocks noGrp="1"/>
          </p:cNvSpPr>
          <p:nvPr>
            <p:ph idx="1"/>
          </p:nvPr>
        </p:nvSpPr>
        <p:spPr>
          <a:xfrm>
            <a:off x="323528" y="2996952"/>
            <a:ext cx="8064896" cy="3168352"/>
          </a:xfrm>
        </p:spPr>
        <p:txBody>
          <a:bodyPr>
            <a:noAutofit/>
          </a:bodyPr>
          <a:lstStyle/>
          <a:p>
            <a:pPr>
              <a:buNone/>
            </a:pPr>
            <a:r>
              <a:rPr lang="tr-TR" sz="2800" dirty="0" smtClean="0">
                <a:latin typeface="Arial" pitchFamily="34" charset="0"/>
                <a:cs typeface="Arial" pitchFamily="34" charset="0"/>
              </a:rPr>
              <a:t>A </a:t>
            </a:r>
            <a:r>
              <a:rPr lang="tr-TR" sz="2800" dirty="0" err="1" smtClean="0">
                <a:latin typeface="Arial" pitchFamily="34" charset="0"/>
                <a:cs typeface="Arial" pitchFamily="34" charset="0"/>
              </a:rPr>
              <a:t>drug</a:t>
            </a:r>
            <a:r>
              <a:rPr lang="tr-TR" sz="2800" dirty="0" smtClean="0">
                <a:latin typeface="Arial" pitchFamily="34" charset="0"/>
                <a:cs typeface="Arial" pitchFamily="34" charset="0"/>
              </a:rPr>
              <a:t> is </a:t>
            </a:r>
            <a:r>
              <a:rPr lang="tr-TR" sz="2800" dirty="0" err="1" smtClean="0">
                <a:latin typeface="Arial" pitchFamily="34" charset="0"/>
                <a:cs typeface="Arial" pitchFamily="34" charset="0"/>
              </a:rPr>
              <a:t>first</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distributed</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to</a:t>
            </a:r>
            <a:r>
              <a:rPr lang="tr-TR" sz="2800" dirty="0" smtClean="0">
                <a:latin typeface="Arial" pitchFamily="34" charset="0"/>
                <a:cs typeface="Arial" pitchFamily="34" charset="0"/>
              </a:rPr>
              <a:t> an organ, </a:t>
            </a:r>
            <a:r>
              <a:rPr lang="tr-TR" sz="2800" dirty="0" err="1" smtClean="0">
                <a:latin typeface="Arial" pitchFamily="34" charset="0"/>
                <a:cs typeface="Arial" pitchFamily="34" charset="0"/>
              </a:rPr>
              <a:t>then</a:t>
            </a:r>
            <a:r>
              <a:rPr lang="tr-TR" sz="2800" dirty="0" smtClean="0">
                <a:latin typeface="Arial" pitchFamily="34" charset="0"/>
                <a:cs typeface="Arial" pitchFamily="34" charset="0"/>
              </a:rPr>
              <a:t> it is </a:t>
            </a:r>
            <a:r>
              <a:rPr lang="tr-TR" sz="2800" dirty="0" err="1" smtClean="0">
                <a:latin typeface="Arial" pitchFamily="34" charset="0"/>
                <a:cs typeface="Arial" pitchFamily="34" charset="0"/>
              </a:rPr>
              <a:t>redistributed</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to</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another</a:t>
            </a:r>
            <a:r>
              <a:rPr lang="tr-TR" sz="2800" dirty="0" smtClean="0">
                <a:latin typeface="Arial" pitchFamily="34" charset="0"/>
                <a:cs typeface="Arial" pitchFamily="34" charset="0"/>
              </a:rPr>
              <a:t> organ.</a:t>
            </a:r>
          </a:p>
          <a:p>
            <a:pPr>
              <a:buNone/>
            </a:pPr>
            <a:endParaRPr lang="tr-TR" sz="2800" dirty="0" smtClean="0">
              <a:latin typeface="Arial" pitchFamily="34" charset="0"/>
              <a:cs typeface="Arial" pitchFamily="34" charset="0"/>
            </a:endParaRPr>
          </a:p>
          <a:p>
            <a:pPr>
              <a:buNone/>
            </a:pPr>
            <a:r>
              <a:rPr lang="tr-TR" sz="2800" dirty="0" err="1" smtClean="0">
                <a:latin typeface="Arial" pitchFamily="34" charset="0"/>
                <a:cs typeface="Arial" pitchFamily="34" charset="0"/>
              </a:rPr>
              <a:t>Thiopental</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first</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to</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brain</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then</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to</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adipose</a:t>
            </a:r>
            <a:r>
              <a:rPr lang="tr-TR" sz="2800" dirty="0" smtClean="0">
                <a:latin typeface="Arial" pitchFamily="34" charset="0"/>
                <a:cs typeface="Arial" pitchFamily="34" charset="0"/>
              </a:rPr>
              <a:t> </a:t>
            </a:r>
            <a:r>
              <a:rPr lang="tr-TR" sz="2800" dirty="0" err="1" smtClean="0">
                <a:latin typeface="Arial" pitchFamily="34" charset="0"/>
                <a:cs typeface="Arial" pitchFamily="34" charset="0"/>
              </a:rPr>
              <a:t>tissue</a:t>
            </a:r>
            <a:endParaRPr lang="tr-TR" sz="2800" dirty="0">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786" y="142852"/>
            <a:ext cx="7772400" cy="1143000"/>
          </a:xfrm>
        </p:spPr>
        <p:txBody>
          <a:bodyPr>
            <a:normAutofit/>
          </a:bodyPr>
          <a:lstStyle/>
          <a:p>
            <a:r>
              <a:rPr lang="tr-TR" dirty="0" smtClean="0"/>
              <a:t>ION TRAPPING</a:t>
            </a:r>
            <a:endParaRPr lang="tr-TR" dirty="0"/>
          </a:p>
        </p:txBody>
      </p:sp>
      <p:sp>
        <p:nvSpPr>
          <p:cNvPr id="4" name="3 Metin kutusu"/>
          <p:cNvSpPr txBox="1"/>
          <p:nvPr/>
        </p:nvSpPr>
        <p:spPr>
          <a:xfrm>
            <a:off x="323528" y="2348880"/>
            <a:ext cx="8316416" cy="1077218"/>
          </a:xfrm>
          <a:prstGeom prst="rect">
            <a:avLst/>
          </a:prstGeom>
          <a:noFill/>
        </p:spPr>
        <p:txBody>
          <a:bodyPr wrap="square" rtlCol="0">
            <a:spAutoFit/>
          </a:bodyPr>
          <a:lstStyle/>
          <a:p>
            <a:r>
              <a:rPr lang="tr-TR" sz="3200" dirty="0" err="1" smtClean="0"/>
              <a:t>Drugs</a:t>
            </a:r>
            <a:r>
              <a:rPr lang="tr-TR" sz="3200" dirty="0" smtClean="0"/>
              <a:t> </a:t>
            </a:r>
            <a:r>
              <a:rPr lang="tr-TR" sz="3200" dirty="0" err="1" smtClean="0"/>
              <a:t>are</a:t>
            </a:r>
            <a:r>
              <a:rPr lang="tr-TR" sz="3200" dirty="0" smtClean="0"/>
              <a:t> </a:t>
            </a:r>
            <a:r>
              <a:rPr lang="tr-TR" sz="3200" dirty="0" err="1" smtClean="0"/>
              <a:t>accumulated</a:t>
            </a:r>
            <a:r>
              <a:rPr lang="tr-TR" sz="3200" dirty="0" smtClean="0"/>
              <a:t> in a body </a:t>
            </a:r>
            <a:r>
              <a:rPr lang="tr-TR" sz="3200" dirty="0" err="1" smtClean="0"/>
              <a:t>compartment</a:t>
            </a:r>
            <a:r>
              <a:rPr lang="tr-TR" sz="3200" dirty="0" smtClean="0"/>
              <a:t> </a:t>
            </a:r>
            <a:r>
              <a:rPr lang="tr-TR" sz="3200" dirty="0" err="1" smtClean="0"/>
              <a:t>where</a:t>
            </a:r>
            <a:r>
              <a:rPr lang="tr-TR" sz="3200" dirty="0" smtClean="0"/>
              <a:t> </a:t>
            </a:r>
            <a:r>
              <a:rPr lang="tr-TR" sz="3200" dirty="0" err="1" smtClean="0"/>
              <a:t>they</a:t>
            </a:r>
            <a:r>
              <a:rPr lang="tr-TR" sz="3200" dirty="0" smtClean="0"/>
              <a:t> </a:t>
            </a:r>
            <a:r>
              <a:rPr lang="tr-TR" sz="3200" dirty="0" err="1" smtClean="0"/>
              <a:t>could</a:t>
            </a:r>
            <a:r>
              <a:rPr lang="tr-TR" sz="3200" dirty="0" smtClean="0"/>
              <a:t> be </a:t>
            </a:r>
            <a:r>
              <a:rPr lang="tr-TR" sz="3200" dirty="0" err="1" smtClean="0"/>
              <a:t>more</a:t>
            </a:r>
            <a:r>
              <a:rPr lang="tr-TR" sz="3200" dirty="0" smtClean="0"/>
              <a:t> </a:t>
            </a:r>
            <a:r>
              <a:rPr lang="tr-TR" sz="3200" dirty="0" err="1" smtClean="0"/>
              <a:t>ionized</a:t>
            </a:r>
            <a:r>
              <a:rPr lang="tr-TR" sz="3200" dirty="0" smtClean="0"/>
              <a:t>.</a:t>
            </a:r>
            <a:endParaRPr lang="tr-TR" sz="32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cs typeface="Arial" pitchFamily="34" charset="0"/>
              </a:rPr>
              <a:t>Transfer </a:t>
            </a:r>
            <a:r>
              <a:rPr lang="tr-TR" dirty="0" err="1" smtClean="0">
                <a:cs typeface="Arial" pitchFamily="34" charset="0"/>
              </a:rPr>
              <a:t>to</a:t>
            </a:r>
            <a:r>
              <a:rPr lang="tr-TR" dirty="0" smtClean="0">
                <a:cs typeface="Arial" pitchFamily="34" charset="0"/>
              </a:rPr>
              <a:t> </a:t>
            </a:r>
            <a:r>
              <a:rPr lang="tr-TR" dirty="0" err="1" smtClean="0">
                <a:cs typeface="Arial" pitchFamily="34" charset="0"/>
              </a:rPr>
              <a:t>breast</a:t>
            </a:r>
            <a:r>
              <a:rPr lang="tr-TR" dirty="0" smtClean="0">
                <a:cs typeface="Arial" pitchFamily="34" charset="0"/>
              </a:rPr>
              <a:t> </a:t>
            </a:r>
            <a:r>
              <a:rPr lang="tr-TR" dirty="0" err="1" smtClean="0">
                <a:cs typeface="Arial" pitchFamily="34" charset="0"/>
              </a:rPr>
              <a:t>milk</a:t>
            </a:r>
            <a:r>
              <a:rPr lang="tr-TR" dirty="0" smtClean="0">
                <a:cs typeface="Arial" pitchFamily="34" charset="0"/>
              </a:rPr>
              <a:t>;</a:t>
            </a:r>
            <a:endParaRPr lang="tr-TR" dirty="0">
              <a:cs typeface="Arial" pitchFamily="34" charset="0"/>
            </a:endParaRPr>
          </a:p>
        </p:txBody>
      </p:sp>
      <p:sp>
        <p:nvSpPr>
          <p:cNvPr id="3" name="2 İçerik Yer Tutucusu"/>
          <p:cNvSpPr>
            <a:spLocks noGrp="1"/>
          </p:cNvSpPr>
          <p:nvPr>
            <p:ph idx="1"/>
          </p:nvPr>
        </p:nvSpPr>
        <p:spPr/>
        <p:txBody>
          <a:bodyPr/>
          <a:lstStyle/>
          <a:p>
            <a:r>
              <a:rPr lang="tr-TR" dirty="0" err="1" smtClean="0">
                <a:latin typeface="+mj-lt"/>
                <a:cs typeface="Arial" pitchFamily="34" charset="0"/>
              </a:rPr>
              <a:t>Iodides</a:t>
            </a:r>
            <a:r>
              <a:rPr lang="tr-TR" dirty="0" smtClean="0">
                <a:latin typeface="+mj-lt"/>
                <a:cs typeface="Arial" pitchFamily="34" charset="0"/>
              </a:rPr>
              <a:t>, </a:t>
            </a:r>
            <a:r>
              <a:rPr lang="tr-TR" dirty="0" err="1" smtClean="0">
                <a:latin typeface="+mj-lt"/>
                <a:cs typeface="Arial" pitchFamily="34" charset="0"/>
              </a:rPr>
              <a:t>thyroid</a:t>
            </a:r>
            <a:r>
              <a:rPr lang="tr-TR" dirty="0" smtClean="0">
                <a:latin typeface="+mj-lt"/>
                <a:cs typeface="Arial" pitchFamily="34" charset="0"/>
              </a:rPr>
              <a:t> </a:t>
            </a:r>
            <a:r>
              <a:rPr lang="tr-TR" dirty="0" err="1" smtClean="0">
                <a:latin typeface="+mj-lt"/>
                <a:cs typeface="Arial" pitchFamily="34" charset="0"/>
              </a:rPr>
              <a:t>abnormalities</a:t>
            </a:r>
            <a:endParaRPr lang="tr-TR" dirty="0" smtClean="0">
              <a:latin typeface="+mj-lt"/>
              <a:cs typeface="Arial" pitchFamily="34" charset="0"/>
            </a:endParaRPr>
          </a:p>
          <a:p>
            <a:r>
              <a:rPr lang="tr-TR" dirty="0" err="1" smtClean="0">
                <a:latin typeface="+mj-lt"/>
                <a:cs typeface="Arial" pitchFamily="34" charset="0"/>
              </a:rPr>
              <a:t>Lithium</a:t>
            </a:r>
            <a:r>
              <a:rPr lang="tr-TR" dirty="0" smtClean="0">
                <a:latin typeface="+mj-lt"/>
                <a:cs typeface="Arial" pitchFamily="34" charset="0"/>
              </a:rPr>
              <a:t>, </a:t>
            </a:r>
            <a:r>
              <a:rPr lang="tr-TR" dirty="0" err="1" smtClean="0">
                <a:latin typeface="+mj-lt"/>
                <a:cs typeface="Arial" pitchFamily="34" charset="0"/>
              </a:rPr>
              <a:t>floopy</a:t>
            </a:r>
            <a:r>
              <a:rPr lang="tr-TR" dirty="0" smtClean="0">
                <a:latin typeface="+mj-lt"/>
                <a:cs typeface="Arial" pitchFamily="34" charset="0"/>
              </a:rPr>
              <a:t> </a:t>
            </a:r>
            <a:r>
              <a:rPr lang="tr-TR" dirty="0" err="1" smtClean="0">
                <a:latin typeface="+mj-lt"/>
                <a:cs typeface="Arial" pitchFamily="34" charset="0"/>
              </a:rPr>
              <a:t>baby</a:t>
            </a:r>
            <a:r>
              <a:rPr lang="tr-TR" dirty="0" smtClean="0">
                <a:latin typeface="+mj-lt"/>
                <a:cs typeface="Arial" pitchFamily="34" charset="0"/>
              </a:rPr>
              <a:t> </a:t>
            </a:r>
            <a:r>
              <a:rPr lang="tr-TR" dirty="0" err="1" smtClean="0">
                <a:latin typeface="+mj-lt"/>
                <a:cs typeface="Arial" pitchFamily="34" charset="0"/>
              </a:rPr>
              <a:t>syndrome</a:t>
            </a:r>
            <a:endParaRPr lang="tr-TR" dirty="0" smtClean="0">
              <a:latin typeface="+mj-lt"/>
              <a:cs typeface="Arial" pitchFamily="34" charset="0"/>
            </a:endParaRPr>
          </a:p>
          <a:p>
            <a:r>
              <a:rPr lang="tr-TR" dirty="0" err="1" smtClean="0">
                <a:latin typeface="+mj-lt"/>
                <a:cs typeface="Arial" pitchFamily="34" charset="0"/>
              </a:rPr>
              <a:t>Tetracycline</a:t>
            </a:r>
            <a:r>
              <a:rPr lang="tr-TR" dirty="0" smtClean="0">
                <a:latin typeface="+mj-lt"/>
                <a:cs typeface="Arial" pitchFamily="34" charset="0"/>
              </a:rPr>
              <a:t>, </a:t>
            </a:r>
            <a:r>
              <a:rPr lang="tr-TR" dirty="0" err="1" smtClean="0">
                <a:latin typeface="+mj-lt"/>
                <a:cs typeface="Arial" pitchFamily="34" charset="0"/>
              </a:rPr>
              <a:t>discoloration</a:t>
            </a:r>
            <a:r>
              <a:rPr lang="tr-TR" dirty="0" smtClean="0">
                <a:latin typeface="+mj-lt"/>
                <a:cs typeface="Arial" pitchFamily="34" charset="0"/>
              </a:rPr>
              <a:t> on </a:t>
            </a:r>
            <a:r>
              <a:rPr lang="tr-TR" dirty="0" err="1" smtClean="0">
                <a:latin typeface="+mj-lt"/>
                <a:cs typeface="Arial" pitchFamily="34" charset="0"/>
              </a:rPr>
              <a:t>teeth</a:t>
            </a:r>
            <a:endParaRPr lang="tr-TR" dirty="0" smtClean="0">
              <a:latin typeface="+mj-lt"/>
              <a:cs typeface="Arial" pitchFamily="34" charset="0"/>
            </a:endParaRPr>
          </a:p>
          <a:p>
            <a:r>
              <a:rPr lang="tr-TR" dirty="0" err="1" smtClean="0">
                <a:latin typeface="+mj-lt"/>
                <a:cs typeface="Arial" pitchFamily="34" charset="0"/>
              </a:rPr>
              <a:t>Chloramphenicole</a:t>
            </a:r>
            <a:r>
              <a:rPr lang="tr-TR" dirty="0" smtClean="0">
                <a:latin typeface="+mj-lt"/>
                <a:cs typeface="Arial" pitchFamily="34" charset="0"/>
              </a:rPr>
              <a:t>, bone </a:t>
            </a:r>
            <a:r>
              <a:rPr lang="tr-TR" dirty="0" err="1" smtClean="0">
                <a:latin typeface="+mj-lt"/>
                <a:cs typeface="Arial" pitchFamily="34" charset="0"/>
              </a:rPr>
              <a:t>marrow</a:t>
            </a:r>
            <a:r>
              <a:rPr lang="tr-TR" dirty="0" smtClean="0">
                <a:latin typeface="+mj-lt"/>
                <a:cs typeface="Arial" pitchFamily="34" charset="0"/>
              </a:rPr>
              <a:t> </a:t>
            </a:r>
            <a:r>
              <a:rPr lang="tr-TR" dirty="0" err="1" smtClean="0">
                <a:latin typeface="+mj-lt"/>
                <a:cs typeface="Arial" pitchFamily="34" charset="0"/>
              </a:rPr>
              <a:t>depression</a:t>
            </a:r>
            <a:endParaRPr lang="tr-TR" dirty="0" smtClean="0">
              <a:latin typeface="+mj-l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In</a:t>
            </a:r>
            <a:r>
              <a:rPr lang="tr-TR" dirty="0" smtClean="0"/>
              <a:t> </a:t>
            </a:r>
            <a:r>
              <a:rPr lang="tr-TR" dirty="0" err="1" smtClean="0"/>
              <a:t>different</a:t>
            </a:r>
            <a:r>
              <a:rPr lang="tr-TR" dirty="0" smtClean="0"/>
              <a:t> </a:t>
            </a:r>
            <a:r>
              <a:rPr lang="tr-TR" dirty="0" err="1" smtClean="0"/>
              <a:t>words</a:t>
            </a:r>
            <a:r>
              <a:rPr lang="tr-TR" dirty="0" smtClean="0"/>
              <a:t>,</a:t>
            </a:r>
            <a:endParaRPr lang="tr-TR" dirty="0"/>
          </a:p>
        </p:txBody>
      </p:sp>
      <p:sp>
        <p:nvSpPr>
          <p:cNvPr id="3" name="2 İçerik Yer Tutucusu"/>
          <p:cNvSpPr>
            <a:spLocks noGrp="1"/>
          </p:cNvSpPr>
          <p:nvPr>
            <p:ph idx="1"/>
          </p:nvPr>
        </p:nvSpPr>
        <p:spPr/>
        <p:txBody>
          <a:bodyPr/>
          <a:lstStyle/>
          <a:p>
            <a:pPr>
              <a:buNone/>
            </a:pPr>
            <a:r>
              <a:rPr lang="tr-TR" dirty="0" smtClean="0">
                <a:latin typeface="+mj-lt"/>
              </a:rPr>
              <a:t>   “</a:t>
            </a:r>
            <a:r>
              <a:rPr lang="en-US" dirty="0" smtClean="0">
                <a:latin typeface="+mj-lt"/>
              </a:rPr>
              <a:t>an experimental science which has for its purpose the study of changes brought about in living organisms by chemically acting substances (with the exception of foods), whether used for therapeutic purposes or not.”</a:t>
            </a:r>
            <a:endParaRPr lang="tr-TR" dirty="0">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29600" cy="1066800"/>
          </a:xfrm>
        </p:spPr>
        <p:txBody>
          <a:bodyPr/>
          <a:lstStyle/>
          <a:p>
            <a:r>
              <a:rPr lang="tr-TR" dirty="0" err="1" smtClean="0"/>
              <a:t>Pharmacology</a:t>
            </a:r>
            <a:r>
              <a:rPr lang="tr-TR" dirty="0" smtClean="0"/>
              <a:t> </a:t>
            </a:r>
            <a:endParaRPr lang="tr-TR" dirty="0"/>
          </a:p>
        </p:txBody>
      </p:sp>
      <p:sp>
        <p:nvSpPr>
          <p:cNvPr id="3" name="2 İçerik Yer Tutucusu"/>
          <p:cNvSpPr>
            <a:spLocks noGrp="1"/>
          </p:cNvSpPr>
          <p:nvPr>
            <p:ph idx="1"/>
          </p:nvPr>
        </p:nvSpPr>
        <p:spPr>
          <a:xfrm>
            <a:off x="323528" y="1484784"/>
            <a:ext cx="8229600" cy="4325112"/>
          </a:xfrm>
        </p:spPr>
        <p:txBody>
          <a:bodyPr/>
          <a:lstStyle/>
          <a:p>
            <a:pPr>
              <a:buNone/>
            </a:pPr>
            <a:r>
              <a:rPr lang="tr-TR" dirty="0" smtClean="0">
                <a:latin typeface="+mj-lt"/>
              </a:rPr>
              <a:t>   </a:t>
            </a:r>
            <a:r>
              <a:rPr lang="en-US" dirty="0" smtClean="0">
                <a:latin typeface="+mj-lt"/>
              </a:rPr>
              <a:t>studies the effects of drugs and how they exert their effects</a:t>
            </a:r>
            <a:endParaRPr lang="tr-TR" dirty="0" smtClean="0">
              <a:latin typeface="+mj-lt"/>
            </a:endParaRPr>
          </a:p>
          <a:p>
            <a:pPr>
              <a:buNone/>
            </a:pPr>
            <a:r>
              <a:rPr lang="tr-TR" dirty="0" smtClean="0">
                <a:latin typeface="+mj-lt"/>
              </a:rPr>
              <a:t>i.e. aspirin </a:t>
            </a:r>
            <a:r>
              <a:rPr lang="tr-TR" dirty="0" err="1" smtClean="0">
                <a:latin typeface="+mj-lt"/>
              </a:rPr>
              <a:t>relieves</a:t>
            </a:r>
            <a:r>
              <a:rPr lang="tr-TR" dirty="0" smtClean="0">
                <a:latin typeface="+mj-lt"/>
              </a:rPr>
              <a:t> </a:t>
            </a:r>
            <a:r>
              <a:rPr lang="tr-TR" dirty="0" err="1" smtClean="0">
                <a:latin typeface="+mj-lt"/>
              </a:rPr>
              <a:t>pain</a:t>
            </a:r>
            <a:r>
              <a:rPr lang="tr-TR" dirty="0" smtClean="0">
                <a:latin typeface="+mj-lt"/>
              </a:rPr>
              <a:t>, </a:t>
            </a:r>
            <a:r>
              <a:rPr lang="tr-TR" dirty="0" err="1" smtClean="0">
                <a:latin typeface="+mj-lt"/>
              </a:rPr>
              <a:t>how</a:t>
            </a:r>
            <a:r>
              <a:rPr lang="tr-TR" dirty="0" smtClean="0">
                <a:latin typeface="+mj-lt"/>
              </a:rPr>
              <a:t>?, it </a:t>
            </a:r>
            <a:r>
              <a:rPr lang="tr-TR" dirty="0" err="1" smtClean="0">
                <a:latin typeface="+mj-lt"/>
              </a:rPr>
              <a:t>inhibites</a:t>
            </a:r>
            <a:r>
              <a:rPr lang="tr-TR" dirty="0" smtClean="0">
                <a:latin typeface="+mj-lt"/>
              </a:rPr>
              <a:t> COX </a:t>
            </a:r>
            <a:r>
              <a:rPr lang="tr-TR" dirty="0" err="1" smtClean="0">
                <a:latin typeface="+mj-lt"/>
              </a:rPr>
              <a:t>enzyme</a:t>
            </a:r>
            <a:endParaRPr lang="tr-TR"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History</a:t>
            </a:r>
            <a:endParaRPr lang="tr-TR" dirty="0"/>
          </a:p>
        </p:txBody>
      </p:sp>
      <p:sp>
        <p:nvSpPr>
          <p:cNvPr id="3" name="2 İçerik Yer Tutucusu"/>
          <p:cNvSpPr>
            <a:spLocks noGrp="1"/>
          </p:cNvSpPr>
          <p:nvPr>
            <p:ph idx="1"/>
          </p:nvPr>
        </p:nvSpPr>
        <p:spPr>
          <a:xfrm>
            <a:off x="107504" y="1600200"/>
            <a:ext cx="8229600" cy="4525963"/>
          </a:xfrm>
        </p:spPr>
        <p:txBody>
          <a:bodyPr>
            <a:normAutofit fontScale="92500" lnSpcReduction="20000"/>
          </a:bodyPr>
          <a:lstStyle/>
          <a:p>
            <a:pPr>
              <a:buNone/>
            </a:pPr>
            <a:r>
              <a:rPr lang="tr-TR" dirty="0" smtClean="0">
                <a:latin typeface="+mj-lt"/>
                <a:cs typeface="Arial" pitchFamily="34" charset="0"/>
              </a:rPr>
              <a:t>   </a:t>
            </a:r>
            <a:r>
              <a:rPr lang="tr-TR" dirty="0" err="1" smtClean="0">
                <a:latin typeface="+mj-lt"/>
                <a:cs typeface="Arial" pitchFamily="34" charset="0"/>
              </a:rPr>
              <a:t>Late</a:t>
            </a:r>
            <a:r>
              <a:rPr lang="tr-TR" dirty="0" smtClean="0">
                <a:latin typeface="+mj-lt"/>
                <a:cs typeface="Arial" pitchFamily="34" charset="0"/>
              </a:rPr>
              <a:t> 18th and </a:t>
            </a:r>
            <a:r>
              <a:rPr lang="tr-TR" dirty="0" err="1" smtClean="0">
                <a:latin typeface="+mj-lt"/>
                <a:cs typeface="Arial" pitchFamily="34" charset="0"/>
              </a:rPr>
              <a:t>early</a:t>
            </a:r>
            <a:r>
              <a:rPr lang="tr-TR" dirty="0" smtClean="0">
                <a:latin typeface="+mj-lt"/>
                <a:cs typeface="Arial" pitchFamily="34" charset="0"/>
              </a:rPr>
              <a:t> 19th </a:t>
            </a:r>
            <a:r>
              <a:rPr lang="tr-TR" dirty="0" err="1" smtClean="0">
                <a:latin typeface="+mj-lt"/>
                <a:cs typeface="Arial" pitchFamily="34" charset="0"/>
              </a:rPr>
              <a:t>centuries</a:t>
            </a:r>
            <a:r>
              <a:rPr lang="tr-TR" dirty="0" smtClean="0">
                <a:latin typeface="+mj-lt"/>
                <a:cs typeface="Arial" pitchFamily="34" charset="0"/>
              </a:rPr>
              <a:t>, </a:t>
            </a:r>
          </a:p>
          <a:p>
            <a:pPr>
              <a:buNone/>
            </a:pPr>
            <a:r>
              <a:rPr lang="tr-TR" dirty="0" smtClean="0">
                <a:solidFill>
                  <a:srgbClr val="7030A0"/>
                </a:solidFill>
                <a:latin typeface="+mj-lt"/>
                <a:cs typeface="Arial" pitchFamily="34" charset="0"/>
              </a:rPr>
              <a:t>   </a:t>
            </a:r>
            <a:r>
              <a:rPr lang="tr-TR" dirty="0" err="1" smtClean="0">
                <a:solidFill>
                  <a:srgbClr val="7030A0"/>
                </a:solidFill>
                <a:latin typeface="+mj-lt"/>
                <a:cs typeface="Arial" pitchFamily="34" charset="0"/>
              </a:rPr>
              <a:t>Francoise</a:t>
            </a:r>
            <a:r>
              <a:rPr lang="tr-TR" dirty="0" smtClean="0">
                <a:solidFill>
                  <a:srgbClr val="7030A0"/>
                </a:solidFill>
                <a:latin typeface="+mj-lt"/>
                <a:cs typeface="Arial" pitchFamily="34" charset="0"/>
              </a:rPr>
              <a:t> </a:t>
            </a:r>
            <a:r>
              <a:rPr lang="tr-TR" dirty="0" err="1" smtClean="0">
                <a:latin typeface="+mj-lt"/>
                <a:cs typeface="Arial" pitchFamily="34" charset="0"/>
              </a:rPr>
              <a:t>Magendie</a:t>
            </a:r>
            <a:r>
              <a:rPr lang="tr-TR" dirty="0" smtClean="0">
                <a:latin typeface="+mj-lt"/>
                <a:cs typeface="Arial" pitchFamily="34" charset="0"/>
              </a:rPr>
              <a:t> </a:t>
            </a:r>
            <a:r>
              <a:rPr lang="tr-TR" dirty="0" err="1" smtClean="0">
                <a:latin typeface="+mj-lt"/>
                <a:cs typeface="Arial" pitchFamily="34" charset="0"/>
              </a:rPr>
              <a:t>shows</a:t>
            </a:r>
            <a:r>
              <a:rPr lang="tr-TR" dirty="0" smtClean="0">
                <a:latin typeface="+mj-lt"/>
                <a:cs typeface="Arial" pitchFamily="34" charset="0"/>
              </a:rPr>
              <a:t> </a:t>
            </a:r>
            <a:r>
              <a:rPr lang="tr-TR" dirty="0" err="1" smtClean="0">
                <a:latin typeface="+mj-lt"/>
                <a:cs typeface="Arial" pitchFamily="34" charset="0"/>
              </a:rPr>
              <a:t>that</a:t>
            </a:r>
            <a:r>
              <a:rPr lang="tr-TR" dirty="0" smtClean="0">
                <a:latin typeface="+mj-lt"/>
                <a:cs typeface="Arial" pitchFamily="34" charset="0"/>
              </a:rPr>
              <a:t> </a:t>
            </a:r>
            <a:r>
              <a:rPr lang="tr-TR" dirty="0" err="1" smtClean="0">
                <a:latin typeface="+mj-lt"/>
                <a:cs typeface="Arial" pitchFamily="34" charset="0"/>
              </a:rPr>
              <a:t>the</a:t>
            </a:r>
            <a:r>
              <a:rPr lang="tr-TR" dirty="0" smtClean="0">
                <a:latin typeface="+mj-lt"/>
                <a:cs typeface="Arial" pitchFamily="34" charset="0"/>
              </a:rPr>
              <a:t> site of </a:t>
            </a:r>
            <a:r>
              <a:rPr lang="tr-TR" dirty="0" err="1" smtClean="0">
                <a:latin typeface="+mj-lt"/>
                <a:cs typeface="Arial" pitchFamily="34" charset="0"/>
              </a:rPr>
              <a:t>the</a:t>
            </a:r>
            <a:r>
              <a:rPr lang="tr-TR" dirty="0" smtClean="0">
                <a:latin typeface="+mj-lt"/>
                <a:cs typeface="Arial" pitchFamily="34" charset="0"/>
              </a:rPr>
              <a:t> </a:t>
            </a:r>
            <a:r>
              <a:rPr lang="tr-TR" dirty="0" err="1" smtClean="0">
                <a:latin typeface="+mj-lt"/>
                <a:cs typeface="Arial" pitchFamily="34" charset="0"/>
              </a:rPr>
              <a:t>action</a:t>
            </a:r>
            <a:r>
              <a:rPr lang="tr-TR" dirty="0" smtClean="0">
                <a:latin typeface="+mj-lt"/>
                <a:cs typeface="Arial" pitchFamily="34" charset="0"/>
              </a:rPr>
              <a:t> of </a:t>
            </a:r>
            <a:r>
              <a:rPr lang="tr-TR" dirty="0" err="1" smtClean="0">
                <a:latin typeface="+mj-lt"/>
                <a:cs typeface="Arial" pitchFamily="34" charset="0"/>
              </a:rPr>
              <a:t>anticonvulsant</a:t>
            </a:r>
            <a:r>
              <a:rPr lang="tr-TR" dirty="0" smtClean="0">
                <a:latin typeface="+mj-lt"/>
                <a:cs typeface="Arial" pitchFamily="34" charset="0"/>
              </a:rPr>
              <a:t> </a:t>
            </a:r>
            <a:r>
              <a:rPr lang="tr-TR" dirty="0" err="1" smtClean="0">
                <a:latin typeface="+mj-lt"/>
                <a:cs typeface="Arial" pitchFamily="34" charset="0"/>
              </a:rPr>
              <a:t>effect</a:t>
            </a:r>
            <a:r>
              <a:rPr lang="tr-TR" dirty="0" smtClean="0">
                <a:latin typeface="+mj-lt"/>
                <a:cs typeface="Arial" pitchFamily="34" charset="0"/>
              </a:rPr>
              <a:t> of “</a:t>
            </a:r>
            <a:r>
              <a:rPr lang="tr-TR" dirty="0" err="1" smtClean="0">
                <a:latin typeface="+mj-lt"/>
                <a:cs typeface="Arial" pitchFamily="34" charset="0"/>
              </a:rPr>
              <a:t>nux</a:t>
            </a:r>
            <a:r>
              <a:rPr lang="tr-TR" dirty="0" smtClean="0">
                <a:latin typeface="+mj-lt"/>
                <a:cs typeface="Arial" pitchFamily="34" charset="0"/>
              </a:rPr>
              <a:t> </a:t>
            </a:r>
            <a:r>
              <a:rPr lang="tr-TR" dirty="0" err="1" smtClean="0">
                <a:latin typeface="+mj-lt"/>
                <a:cs typeface="Arial" pitchFamily="34" charset="0"/>
              </a:rPr>
              <a:t>vomica</a:t>
            </a:r>
            <a:r>
              <a:rPr lang="tr-TR" dirty="0" smtClean="0">
                <a:latin typeface="+mj-lt"/>
                <a:cs typeface="Arial" pitchFamily="34" charset="0"/>
              </a:rPr>
              <a:t>” </a:t>
            </a:r>
            <a:r>
              <a:rPr lang="tr-TR" dirty="0" err="1" smtClean="0">
                <a:latin typeface="+mj-lt"/>
                <a:cs typeface="Arial" pitchFamily="34" charset="0"/>
              </a:rPr>
              <a:t>was</a:t>
            </a:r>
            <a:r>
              <a:rPr lang="tr-TR" dirty="0" smtClean="0">
                <a:latin typeface="+mj-lt"/>
                <a:cs typeface="Arial" pitchFamily="34" charset="0"/>
              </a:rPr>
              <a:t> </a:t>
            </a:r>
            <a:r>
              <a:rPr lang="tr-TR" dirty="0" err="1" smtClean="0">
                <a:latin typeface="+mj-lt"/>
                <a:cs typeface="Arial" pitchFamily="34" charset="0"/>
              </a:rPr>
              <a:t>spinal</a:t>
            </a:r>
            <a:r>
              <a:rPr lang="tr-TR" dirty="0" smtClean="0">
                <a:latin typeface="+mj-lt"/>
                <a:cs typeface="Arial" pitchFamily="34" charset="0"/>
              </a:rPr>
              <a:t> </a:t>
            </a:r>
            <a:r>
              <a:rPr lang="tr-TR" dirty="0" err="1" smtClean="0">
                <a:latin typeface="+mj-lt"/>
                <a:cs typeface="Arial" pitchFamily="34" charset="0"/>
              </a:rPr>
              <a:t>cord</a:t>
            </a:r>
            <a:endParaRPr lang="tr-TR" dirty="0" smtClean="0">
              <a:latin typeface="+mj-lt"/>
              <a:cs typeface="Arial" pitchFamily="34" charset="0"/>
            </a:endParaRPr>
          </a:p>
          <a:p>
            <a:pPr>
              <a:buNone/>
            </a:pPr>
            <a:endParaRPr lang="tr-TR" dirty="0" smtClean="0">
              <a:solidFill>
                <a:srgbClr val="7030A0"/>
              </a:solidFill>
              <a:latin typeface="+mj-lt"/>
              <a:cs typeface="Arial" pitchFamily="34" charset="0"/>
            </a:endParaRPr>
          </a:p>
          <a:p>
            <a:pPr>
              <a:buNone/>
            </a:pPr>
            <a:r>
              <a:rPr lang="tr-TR" dirty="0" smtClean="0">
                <a:solidFill>
                  <a:srgbClr val="7030A0"/>
                </a:solidFill>
                <a:latin typeface="+mj-lt"/>
                <a:cs typeface="Arial" pitchFamily="34" charset="0"/>
              </a:rPr>
              <a:t> </a:t>
            </a:r>
            <a:r>
              <a:rPr lang="tr-TR" dirty="0" err="1" smtClean="0">
                <a:solidFill>
                  <a:srgbClr val="00B0F0"/>
                </a:solidFill>
                <a:latin typeface="+mj-lt"/>
                <a:cs typeface="Arial" pitchFamily="34" charset="0"/>
              </a:rPr>
              <a:t>Claude</a:t>
            </a:r>
            <a:r>
              <a:rPr lang="tr-TR" dirty="0" smtClean="0">
                <a:solidFill>
                  <a:srgbClr val="00B0F0"/>
                </a:solidFill>
                <a:latin typeface="+mj-lt"/>
                <a:cs typeface="Arial" pitchFamily="34" charset="0"/>
              </a:rPr>
              <a:t> </a:t>
            </a:r>
            <a:r>
              <a:rPr lang="tr-TR" dirty="0" err="1" smtClean="0">
                <a:solidFill>
                  <a:srgbClr val="00B0F0"/>
                </a:solidFill>
                <a:latin typeface="+mj-lt"/>
                <a:cs typeface="Arial" pitchFamily="34" charset="0"/>
              </a:rPr>
              <a:t>Bernard</a:t>
            </a:r>
            <a:r>
              <a:rPr lang="tr-TR" dirty="0" smtClean="0">
                <a:latin typeface="+mj-lt"/>
                <a:cs typeface="Arial" pitchFamily="34" charset="0"/>
              </a:rPr>
              <a:t> </a:t>
            </a:r>
            <a:r>
              <a:rPr lang="tr-TR" dirty="0" err="1" smtClean="0">
                <a:latin typeface="+mj-lt"/>
                <a:cs typeface="Arial" pitchFamily="34" charset="0"/>
              </a:rPr>
              <a:t>showed</a:t>
            </a:r>
            <a:r>
              <a:rPr lang="tr-TR" dirty="0" smtClean="0">
                <a:latin typeface="+mj-lt"/>
                <a:cs typeface="Arial" pitchFamily="34" charset="0"/>
              </a:rPr>
              <a:t> </a:t>
            </a:r>
            <a:r>
              <a:rPr lang="tr-TR" dirty="0" err="1" smtClean="0">
                <a:latin typeface="+mj-lt"/>
                <a:cs typeface="Arial" pitchFamily="34" charset="0"/>
              </a:rPr>
              <a:t>that</a:t>
            </a:r>
            <a:r>
              <a:rPr lang="tr-TR" dirty="0" smtClean="0">
                <a:latin typeface="+mj-lt"/>
                <a:cs typeface="Arial" pitchFamily="34" charset="0"/>
              </a:rPr>
              <a:t> </a:t>
            </a:r>
            <a:r>
              <a:rPr lang="tr-TR" dirty="0" err="1" smtClean="0">
                <a:latin typeface="+mj-lt"/>
                <a:cs typeface="Arial" pitchFamily="34" charset="0"/>
              </a:rPr>
              <a:t>curare</a:t>
            </a:r>
            <a:r>
              <a:rPr lang="tr-TR" dirty="0" smtClean="0">
                <a:latin typeface="+mj-lt"/>
                <a:cs typeface="Arial" pitchFamily="34" charset="0"/>
              </a:rPr>
              <a:t> </a:t>
            </a:r>
            <a:r>
              <a:rPr lang="tr-TR" dirty="0" err="1" smtClean="0">
                <a:latin typeface="+mj-lt"/>
                <a:cs typeface="Arial" pitchFamily="34" charset="0"/>
              </a:rPr>
              <a:t>acts</a:t>
            </a:r>
            <a:r>
              <a:rPr lang="tr-TR" dirty="0" smtClean="0">
                <a:latin typeface="+mj-lt"/>
                <a:cs typeface="Arial" pitchFamily="34" charset="0"/>
              </a:rPr>
              <a:t> on </a:t>
            </a:r>
            <a:r>
              <a:rPr lang="tr-TR" dirty="0" err="1" smtClean="0">
                <a:latin typeface="+mj-lt"/>
                <a:cs typeface="Arial" pitchFamily="34" charset="0"/>
              </a:rPr>
              <a:t>neuromuscular</a:t>
            </a:r>
            <a:r>
              <a:rPr lang="tr-TR" dirty="0" smtClean="0">
                <a:latin typeface="+mj-lt"/>
                <a:cs typeface="Arial" pitchFamily="34" charset="0"/>
              </a:rPr>
              <a:t> </a:t>
            </a:r>
            <a:r>
              <a:rPr lang="tr-TR" dirty="0" err="1" smtClean="0">
                <a:latin typeface="+mj-lt"/>
                <a:cs typeface="Arial" pitchFamily="34" charset="0"/>
              </a:rPr>
              <a:t>junction</a:t>
            </a:r>
            <a:endParaRPr lang="tr-TR" dirty="0" smtClean="0">
              <a:latin typeface="+mj-lt"/>
              <a:cs typeface="Arial" pitchFamily="34" charset="0"/>
            </a:endParaRPr>
          </a:p>
          <a:p>
            <a:pPr>
              <a:buNone/>
            </a:pPr>
            <a:endParaRPr lang="tr-TR" dirty="0" smtClean="0">
              <a:latin typeface="+mj-lt"/>
              <a:cs typeface="Arial" pitchFamily="34" charset="0"/>
            </a:endParaRPr>
          </a:p>
          <a:p>
            <a:pPr>
              <a:buNone/>
            </a:pPr>
            <a:r>
              <a:rPr lang="tr-TR" dirty="0" smtClean="0">
                <a:latin typeface="+mj-lt"/>
                <a:cs typeface="Arial" pitchFamily="34" charset="0"/>
              </a:rPr>
              <a:t> </a:t>
            </a:r>
            <a:r>
              <a:rPr lang="tr-TR" dirty="0" err="1" smtClean="0">
                <a:latin typeface="+mj-lt"/>
                <a:cs typeface="Arial" pitchFamily="34" charset="0"/>
              </a:rPr>
              <a:t>development</a:t>
            </a:r>
            <a:r>
              <a:rPr lang="tr-TR" dirty="0" smtClean="0">
                <a:latin typeface="+mj-lt"/>
                <a:cs typeface="Arial" pitchFamily="34" charset="0"/>
              </a:rPr>
              <a:t> of </a:t>
            </a:r>
            <a:r>
              <a:rPr lang="tr-TR" dirty="0" err="1" smtClean="0">
                <a:latin typeface="+mj-lt"/>
                <a:cs typeface="Arial" pitchFamily="34" charset="0"/>
              </a:rPr>
              <a:t>methods</a:t>
            </a:r>
            <a:r>
              <a:rPr lang="tr-TR" dirty="0" smtClean="0">
                <a:latin typeface="+mj-lt"/>
                <a:cs typeface="Arial" pitchFamily="34" charset="0"/>
              </a:rPr>
              <a:t> of </a:t>
            </a:r>
            <a:r>
              <a:rPr lang="tr-TR" dirty="0" err="1" smtClean="0">
                <a:latin typeface="+mj-lt"/>
                <a:cs typeface="Arial" pitchFamily="34" charset="0"/>
              </a:rPr>
              <a:t>experimental</a:t>
            </a:r>
            <a:r>
              <a:rPr lang="tr-TR" dirty="0" smtClean="0">
                <a:latin typeface="+mj-lt"/>
                <a:cs typeface="Arial" pitchFamily="34" charset="0"/>
              </a:rPr>
              <a:t>  </a:t>
            </a:r>
            <a:r>
              <a:rPr lang="tr-TR" dirty="0" err="1" smtClean="0">
                <a:latin typeface="+mj-lt"/>
                <a:cs typeface="Arial" pitchFamily="34" charset="0"/>
              </a:rPr>
              <a:t>physiology</a:t>
            </a:r>
            <a:r>
              <a:rPr lang="tr-TR" dirty="0" smtClean="0">
                <a:latin typeface="+mj-lt"/>
                <a:cs typeface="Arial" pitchFamily="34" charset="0"/>
              </a:rPr>
              <a:t> and </a:t>
            </a:r>
            <a:r>
              <a:rPr lang="tr-TR" dirty="0" err="1" smtClean="0">
                <a:latin typeface="+mj-lt"/>
                <a:cs typeface="Arial" pitchFamily="34" charset="0"/>
              </a:rPr>
              <a:t>pharmacology</a:t>
            </a:r>
            <a:endParaRPr lang="tr-TR" dirty="0">
              <a:latin typeface="+mj-lt"/>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8330</TotalTime>
  <Words>1552</Words>
  <Application>Microsoft Office PowerPoint</Application>
  <PresentationFormat>Ekran Gösterisi (4:3)</PresentationFormat>
  <Paragraphs>304</Paragraphs>
  <Slides>63</Slides>
  <Notes>0</Notes>
  <HiddenSlides>0</HiddenSlides>
  <MMClips>0</MMClips>
  <ScaleCrop>false</ScaleCrop>
  <HeadingPairs>
    <vt:vector size="4" baseType="variant">
      <vt:variant>
        <vt:lpstr>Tema</vt:lpstr>
      </vt:variant>
      <vt:variant>
        <vt:i4>1</vt:i4>
      </vt:variant>
      <vt:variant>
        <vt:lpstr>Slayt Başlıkları</vt:lpstr>
      </vt:variant>
      <vt:variant>
        <vt:i4>63</vt:i4>
      </vt:variant>
    </vt:vector>
  </HeadingPairs>
  <TitlesOfParts>
    <vt:vector size="64" baseType="lpstr">
      <vt:lpstr>Ofis Teması</vt:lpstr>
      <vt:lpstr>BASIC PRINCIPLES</vt:lpstr>
      <vt:lpstr>SCOPES </vt:lpstr>
      <vt:lpstr>CONTENT</vt:lpstr>
      <vt:lpstr>Recommended text books</vt:lpstr>
      <vt:lpstr>1 Introduction:  The nature of drugs Drug development  </vt:lpstr>
      <vt:lpstr>Slayt 6</vt:lpstr>
      <vt:lpstr>In different words,</vt:lpstr>
      <vt:lpstr>Pharmacology </vt:lpstr>
      <vt:lpstr>History</vt:lpstr>
      <vt:lpstr>Slayt 10</vt:lpstr>
      <vt:lpstr>Pharmacology is a combination of:</vt:lpstr>
      <vt:lpstr>Slayt 12</vt:lpstr>
      <vt:lpstr>Pharmacoepidemiology</vt:lpstr>
      <vt:lpstr>Pharmacogenomics</vt:lpstr>
      <vt:lpstr>Pharmacoeconomics</vt:lpstr>
      <vt:lpstr>Chemotherapy</vt:lpstr>
      <vt:lpstr>Toxicology</vt:lpstr>
      <vt:lpstr>Slayt 18</vt:lpstr>
      <vt:lpstr>Drug</vt:lpstr>
      <vt:lpstr>Orphan drug</vt:lpstr>
      <vt:lpstr>Drug Nomenclature</vt:lpstr>
      <vt:lpstr>Sources of Drugs</vt:lpstr>
      <vt:lpstr>Slayt 23</vt:lpstr>
      <vt:lpstr>New Drug Development</vt:lpstr>
      <vt:lpstr>Paracelsus stated;</vt:lpstr>
      <vt:lpstr>The effect of the drugs;</vt:lpstr>
      <vt:lpstr>Physical nature of drugs </vt:lpstr>
      <vt:lpstr>Drug size</vt:lpstr>
      <vt:lpstr>Drug-Receptor Bonds</vt:lpstr>
      <vt:lpstr>Drug shape</vt:lpstr>
      <vt:lpstr>Slayt 31</vt:lpstr>
      <vt:lpstr>Drug-Body Interactions</vt:lpstr>
      <vt:lpstr>PHARMACOKINETICS</vt:lpstr>
      <vt:lpstr>Pharmacokinetic principles:</vt:lpstr>
      <vt:lpstr>Pharmaceutical forms of the drugs</vt:lpstr>
      <vt:lpstr>Slayt 36</vt:lpstr>
      <vt:lpstr>Local administration</vt:lpstr>
      <vt:lpstr>Topical dosage forms</vt:lpstr>
      <vt:lpstr>To have systemic effect;</vt:lpstr>
      <vt:lpstr>Permeation:penetration of drug into the tissues</vt:lpstr>
      <vt:lpstr>Fick’s Law of diffusion:</vt:lpstr>
      <vt:lpstr>Slayt 42</vt:lpstr>
      <vt:lpstr>Henderson-Hasselbach Equation</vt:lpstr>
      <vt:lpstr>pKa</vt:lpstr>
      <vt:lpstr>Slayt 45</vt:lpstr>
      <vt:lpstr>Bioavailibility</vt:lpstr>
      <vt:lpstr>Slayt 47</vt:lpstr>
      <vt:lpstr>Slayt 48</vt:lpstr>
      <vt:lpstr>These drugs;</vt:lpstr>
      <vt:lpstr>Enterohepatic cycle</vt:lpstr>
      <vt:lpstr>Distribution of the drugs</vt:lpstr>
      <vt:lpstr>Binding ratio of the drugs;</vt:lpstr>
      <vt:lpstr>Slayt 53</vt:lpstr>
      <vt:lpstr>Some lipophilic drugs that bind highly to the plasma proteins;</vt:lpstr>
      <vt:lpstr>Distribution rate;</vt:lpstr>
      <vt:lpstr>Slayt 56</vt:lpstr>
      <vt:lpstr>Blood-brain barrier</vt:lpstr>
      <vt:lpstr>Slayt 58</vt:lpstr>
      <vt:lpstr>Slayt 59</vt:lpstr>
      <vt:lpstr>SEQUESTRATION</vt:lpstr>
      <vt:lpstr>REDISTRIBUTION</vt:lpstr>
      <vt:lpstr>ION TRAPPING</vt:lpstr>
      <vt:lpstr>Transfer to breast milk;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ebru</dc:creator>
  <cp:lastModifiedBy>ebru</cp:lastModifiedBy>
  <cp:revision>450</cp:revision>
  <dcterms:created xsi:type="dcterms:W3CDTF">2016-09-26T08:55:45Z</dcterms:created>
  <dcterms:modified xsi:type="dcterms:W3CDTF">2019-12-11T08:29:37Z</dcterms:modified>
</cp:coreProperties>
</file>