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2"/>
  </p:handoutMasterIdLst>
  <p:sldIdLst>
    <p:sldId id="328" r:id="rId2"/>
    <p:sldId id="268" r:id="rId3"/>
    <p:sldId id="330" r:id="rId4"/>
    <p:sldId id="257" r:id="rId5"/>
    <p:sldId id="258" r:id="rId6"/>
    <p:sldId id="259" r:id="rId7"/>
    <p:sldId id="338" r:id="rId8"/>
    <p:sldId id="271" r:id="rId9"/>
    <p:sldId id="260" r:id="rId10"/>
    <p:sldId id="335" r:id="rId11"/>
    <p:sldId id="261" r:id="rId12"/>
    <p:sldId id="336" r:id="rId13"/>
    <p:sldId id="273" r:id="rId14"/>
    <p:sldId id="337" r:id="rId15"/>
    <p:sldId id="262" r:id="rId16"/>
    <p:sldId id="342" r:id="rId17"/>
    <p:sldId id="341" r:id="rId18"/>
    <p:sldId id="332" r:id="rId19"/>
    <p:sldId id="339" r:id="rId20"/>
    <p:sldId id="274" r:id="rId21"/>
    <p:sldId id="340" r:id="rId22"/>
    <p:sldId id="276" r:id="rId23"/>
    <p:sldId id="343" r:id="rId24"/>
    <p:sldId id="263" r:id="rId25"/>
    <p:sldId id="344" r:id="rId26"/>
    <p:sldId id="264" r:id="rId27"/>
    <p:sldId id="345" r:id="rId28"/>
    <p:sldId id="283" r:id="rId29"/>
    <p:sldId id="347" r:id="rId30"/>
    <p:sldId id="359" r:id="rId31"/>
    <p:sldId id="349" r:id="rId32"/>
    <p:sldId id="351" r:id="rId33"/>
    <p:sldId id="352" r:id="rId34"/>
    <p:sldId id="361" r:id="rId35"/>
    <p:sldId id="353" r:id="rId36"/>
    <p:sldId id="355" r:id="rId37"/>
    <p:sldId id="357" r:id="rId38"/>
    <p:sldId id="360" r:id="rId39"/>
    <p:sldId id="358" r:id="rId40"/>
    <p:sldId id="350" r:id="rId41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F243ED-B7E1-45C7-9888-6E52278516C6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0062F1F-7FED-408C-8412-7AD3581FAC4C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Taşınmaza Sayfa Açılması İlkesi</a:t>
          </a:r>
        </a:p>
        <a:p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Ayni Sistem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tr-T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BC66FF-DAFC-447C-9FB5-5F49751D30A0}" type="parTrans" cxnId="{F2CD41EC-8F48-4352-BB98-605A442DD058}">
      <dgm:prSet/>
      <dgm:spPr/>
      <dgm:t>
        <a:bodyPr/>
        <a:lstStyle/>
        <a:p>
          <a:endParaRPr lang="tr-TR"/>
        </a:p>
      </dgm:t>
    </dgm:pt>
    <dgm:pt modelId="{28861D7B-4975-477C-A73D-0608A2254B93}" type="sibTrans" cxnId="{F2CD41EC-8F48-4352-BB98-605A442DD058}">
      <dgm:prSet/>
      <dgm:spPr/>
      <dgm:t>
        <a:bodyPr/>
        <a:lstStyle/>
        <a:p>
          <a:endParaRPr lang="tr-TR"/>
        </a:p>
      </dgm:t>
    </dgm:pt>
    <dgm:pt modelId="{94FF5C34-C03E-46A7-97F9-D6242A2D5AA4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Tescilin Sebebe Bağlılığı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27BB4F-D59B-4422-B5D7-4108C6D7398A}" type="parTrans" cxnId="{169DBFA3-4B08-4ECF-A643-2008CD3FCEFA}">
      <dgm:prSet/>
      <dgm:spPr/>
      <dgm:t>
        <a:bodyPr/>
        <a:lstStyle/>
        <a:p>
          <a:endParaRPr lang="tr-TR"/>
        </a:p>
      </dgm:t>
    </dgm:pt>
    <dgm:pt modelId="{FF0F5697-C058-41D8-B245-B26F9D293425}" type="sibTrans" cxnId="{169DBFA3-4B08-4ECF-A643-2008CD3FCEFA}">
      <dgm:prSet/>
      <dgm:spPr/>
      <dgm:t>
        <a:bodyPr/>
        <a:lstStyle/>
        <a:p>
          <a:endParaRPr lang="tr-TR"/>
        </a:p>
      </dgm:t>
    </dgm:pt>
    <dgm:pt modelId="{FE6B71C8-93D6-4FC6-A773-26D750D65B07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Siciline Güven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E4B6DE-A8AD-4783-B546-8C722FC61B22}" type="parTrans" cxnId="{677397B1-EEB5-4342-8F18-4DF488FA6CB7}">
      <dgm:prSet/>
      <dgm:spPr/>
      <dgm:t>
        <a:bodyPr/>
        <a:lstStyle/>
        <a:p>
          <a:endParaRPr lang="tr-TR"/>
        </a:p>
      </dgm:t>
    </dgm:pt>
    <dgm:pt modelId="{2B6CAE63-9B40-4617-888C-894CA111DC5B}" type="sibTrans" cxnId="{677397B1-EEB5-4342-8F18-4DF488FA6CB7}">
      <dgm:prSet/>
      <dgm:spPr/>
      <dgm:t>
        <a:bodyPr/>
        <a:lstStyle/>
        <a:p>
          <a:endParaRPr lang="tr-TR"/>
        </a:p>
      </dgm:t>
    </dgm:pt>
    <dgm:pt modelId="{91E30E90-5330-49CA-9240-F267C9127FBF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Tescil İlkesi </a:t>
          </a:r>
        </a:p>
      </dgm:t>
    </dgm:pt>
    <dgm:pt modelId="{329DAA66-CA77-49AC-9ED5-13A60A41B14E}" type="parTrans" cxnId="{609162B3-8B0B-4418-B5A0-D8B9C0092338}">
      <dgm:prSet/>
      <dgm:spPr/>
      <dgm:t>
        <a:bodyPr/>
        <a:lstStyle/>
        <a:p>
          <a:endParaRPr lang="tr-TR"/>
        </a:p>
      </dgm:t>
    </dgm:pt>
    <dgm:pt modelId="{A7AF77C4-6436-4B7F-8B2F-6387073FF79E}" type="sibTrans" cxnId="{609162B3-8B0B-4418-B5A0-D8B9C0092338}">
      <dgm:prSet/>
      <dgm:spPr/>
      <dgm:t>
        <a:bodyPr/>
        <a:lstStyle/>
        <a:p>
          <a:endParaRPr lang="tr-TR"/>
        </a:p>
      </dgm:t>
    </dgm:pt>
    <dgm:pt modelId="{8365628A-27BE-43CA-9A9D-3A0AD623D45D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Sicilinin  Açıklığı (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Aleniyeti)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İlkesi</a:t>
          </a:r>
          <a:endParaRPr lang="tr-T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352A1AB-3D76-4049-B4F9-5F8D05629535}" type="parTrans" cxnId="{574C5458-A5FB-4638-9859-34B61F2801BF}">
      <dgm:prSet/>
      <dgm:spPr/>
      <dgm:t>
        <a:bodyPr/>
        <a:lstStyle/>
        <a:p>
          <a:endParaRPr lang="tr-TR"/>
        </a:p>
      </dgm:t>
    </dgm:pt>
    <dgm:pt modelId="{25EF0749-D297-497F-AE00-093F3858DA30}" type="sibTrans" cxnId="{574C5458-A5FB-4638-9859-34B61F2801BF}">
      <dgm:prSet/>
      <dgm:spPr/>
      <dgm:t>
        <a:bodyPr/>
        <a:lstStyle/>
        <a:p>
          <a:endParaRPr lang="tr-TR"/>
        </a:p>
      </dgm:t>
    </dgm:pt>
    <dgm:pt modelId="{D3E7F233-4761-4850-AD95-B3BFCF47C528}" type="pres">
      <dgm:prSet presAssocID="{EDF243ED-B7E1-45C7-9888-6E52278516C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6F1C276-C4A8-47E1-8B05-D43E457EAECC}" type="pres">
      <dgm:prSet presAssocID="{E0062F1F-7FED-408C-8412-7AD3581FAC4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9E02CF6-7CFD-4D51-BD77-4193B29760DA}" type="pres">
      <dgm:prSet presAssocID="{28861D7B-4975-477C-A73D-0608A2254B93}" presName="sibTrans" presStyleCnt="0"/>
      <dgm:spPr/>
      <dgm:t>
        <a:bodyPr/>
        <a:lstStyle/>
        <a:p>
          <a:endParaRPr lang="tr-TR"/>
        </a:p>
      </dgm:t>
    </dgm:pt>
    <dgm:pt modelId="{CA16B03D-8155-4D3A-9008-0374FD9E3F7B}" type="pres">
      <dgm:prSet presAssocID="{94FF5C34-C03E-46A7-97F9-D6242A2D5AA4}" presName="node" presStyleLbl="node1" presStyleIdx="1" presStyleCnt="5" custScaleY="163423" custLinFactNeighborX="-399" custLinFactNeighborY="699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E40CF16-2783-4E28-A5B6-40DDB92E715D}" type="pres">
      <dgm:prSet presAssocID="{FF0F5697-C058-41D8-B245-B26F9D293425}" presName="sibTrans" presStyleCnt="0"/>
      <dgm:spPr/>
      <dgm:t>
        <a:bodyPr/>
        <a:lstStyle/>
        <a:p>
          <a:endParaRPr lang="tr-TR"/>
        </a:p>
      </dgm:t>
    </dgm:pt>
    <dgm:pt modelId="{9D90D1BB-F5D9-4C9F-B3F3-2CEB0274E0A3}" type="pres">
      <dgm:prSet presAssocID="{FE6B71C8-93D6-4FC6-A773-26D750D65B0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611D91-8479-421E-8079-327D863E6F3E}" type="pres">
      <dgm:prSet presAssocID="{2B6CAE63-9B40-4617-888C-894CA111DC5B}" presName="sibTrans" presStyleCnt="0"/>
      <dgm:spPr/>
      <dgm:t>
        <a:bodyPr/>
        <a:lstStyle/>
        <a:p>
          <a:endParaRPr lang="tr-TR"/>
        </a:p>
      </dgm:t>
    </dgm:pt>
    <dgm:pt modelId="{AE003865-A06A-434A-91E5-D298031101AC}" type="pres">
      <dgm:prSet presAssocID="{91E30E90-5330-49CA-9240-F267C9127FBF}" presName="node" presStyleLbl="node1" presStyleIdx="3" presStyleCnt="5" custLinFactNeighborX="-51798" custLinFactNeighborY="-3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5002636-93C8-416F-BC81-055101F10834}" type="pres">
      <dgm:prSet presAssocID="{A7AF77C4-6436-4B7F-8B2F-6387073FF79E}" presName="sibTrans" presStyleCnt="0"/>
      <dgm:spPr/>
      <dgm:t>
        <a:bodyPr/>
        <a:lstStyle/>
        <a:p>
          <a:endParaRPr lang="tr-TR"/>
        </a:p>
      </dgm:t>
    </dgm:pt>
    <dgm:pt modelId="{54EA869C-8BF8-4E52-B0E7-99BE9BEA2EFD}" type="pres">
      <dgm:prSet presAssocID="{8365628A-27BE-43CA-9A9D-3A0AD623D45D}" presName="node" presStyleLbl="node1" presStyleIdx="4" presStyleCnt="5" custLinFactNeighborX="53799" custLinFactNeighborY="-3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74C5458-A5FB-4638-9859-34B61F2801BF}" srcId="{EDF243ED-B7E1-45C7-9888-6E52278516C6}" destId="{8365628A-27BE-43CA-9A9D-3A0AD623D45D}" srcOrd="4" destOrd="0" parTransId="{9352A1AB-3D76-4049-B4F9-5F8D05629535}" sibTransId="{25EF0749-D297-497F-AE00-093F3858DA30}"/>
    <dgm:cxn modelId="{E87BAA77-F5CA-4462-9535-B2619CAFACA5}" type="presOf" srcId="{E0062F1F-7FED-408C-8412-7AD3581FAC4C}" destId="{56F1C276-C4A8-47E1-8B05-D43E457EAECC}" srcOrd="0" destOrd="0" presId="urn:microsoft.com/office/officeart/2005/8/layout/default#3"/>
    <dgm:cxn modelId="{4F7EFC24-616C-4B38-ADEA-E862EC2C5A7A}" type="presOf" srcId="{91E30E90-5330-49CA-9240-F267C9127FBF}" destId="{AE003865-A06A-434A-91E5-D298031101AC}" srcOrd="0" destOrd="0" presId="urn:microsoft.com/office/officeart/2005/8/layout/default#3"/>
    <dgm:cxn modelId="{609162B3-8B0B-4418-B5A0-D8B9C0092338}" srcId="{EDF243ED-B7E1-45C7-9888-6E52278516C6}" destId="{91E30E90-5330-49CA-9240-F267C9127FBF}" srcOrd="3" destOrd="0" parTransId="{329DAA66-CA77-49AC-9ED5-13A60A41B14E}" sibTransId="{A7AF77C4-6436-4B7F-8B2F-6387073FF79E}"/>
    <dgm:cxn modelId="{18EEBE16-6418-472C-886C-22D6EA1D8917}" type="presOf" srcId="{EDF243ED-B7E1-45C7-9888-6E52278516C6}" destId="{D3E7F233-4761-4850-AD95-B3BFCF47C528}" srcOrd="0" destOrd="0" presId="urn:microsoft.com/office/officeart/2005/8/layout/default#3"/>
    <dgm:cxn modelId="{169DBFA3-4B08-4ECF-A643-2008CD3FCEFA}" srcId="{EDF243ED-B7E1-45C7-9888-6E52278516C6}" destId="{94FF5C34-C03E-46A7-97F9-D6242A2D5AA4}" srcOrd="1" destOrd="0" parTransId="{DB27BB4F-D59B-4422-B5D7-4108C6D7398A}" sibTransId="{FF0F5697-C058-41D8-B245-B26F9D293425}"/>
    <dgm:cxn modelId="{84BE4C7A-047A-44F6-927E-A89975769A0C}" type="presOf" srcId="{8365628A-27BE-43CA-9A9D-3A0AD623D45D}" destId="{54EA869C-8BF8-4E52-B0E7-99BE9BEA2EFD}" srcOrd="0" destOrd="0" presId="urn:microsoft.com/office/officeart/2005/8/layout/default#3"/>
    <dgm:cxn modelId="{9935CC40-B763-425A-A113-ABF6E47ABAAF}" type="presOf" srcId="{FE6B71C8-93D6-4FC6-A773-26D750D65B07}" destId="{9D90D1BB-F5D9-4C9F-B3F3-2CEB0274E0A3}" srcOrd="0" destOrd="0" presId="urn:microsoft.com/office/officeart/2005/8/layout/default#3"/>
    <dgm:cxn modelId="{F2CD41EC-8F48-4352-BB98-605A442DD058}" srcId="{EDF243ED-B7E1-45C7-9888-6E52278516C6}" destId="{E0062F1F-7FED-408C-8412-7AD3581FAC4C}" srcOrd="0" destOrd="0" parTransId="{69BC66FF-DAFC-447C-9FB5-5F49751D30A0}" sibTransId="{28861D7B-4975-477C-A73D-0608A2254B93}"/>
    <dgm:cxn modelId="{677397B1-EEB5-4342-8F18-4DF488FA6CB7}" srcId="{EDF243ED-B7E1-45C7-9888-6E52278516C6}" destId="{FE6B71C8-93D6-4FC6-A773-26D750D65B07}" srcOrd="2" destOrd="0" parTransId="{82E4B6DE-A8AD-4783-B546-8C722FC61B22}" sibTransId="{2B6CAE63-9B40-4617-888C-894CA111DC5B}"/>
    <dgm:cxn modelId="{1B33DDC3-30C8-4D7F-8209-597CFC145A21}" type="presOf" srcId="{94FF5C34-C03E-46A7-97F9-D6242A2D5AA4}" destId="{CA16B03D-8155-4D3A-9008-0374FD9E3F7B}" srcOrd="0" destOrd="0" presId="urn:microsoft.com/office/officeart/2005/8/layout/default#3"/>
    <dgm:cxn modelId="{D9249418-CAC9-4D3D-87DD-22CF19BD4A67}" type="presParOf" srcId="{D3E7F233-4761-4850-AD95-B3BFCF47C528}" destId="{56F1C276-C4A8-47E1-8B05-D43E457EAECC}" srcOrd="0" destOrd="0" presId="urn:microsoft.com/office/officeart/2005/8/layout/default#3"/>
    <dgm:cxn modelId="{F25BBA36-F15D-49A0-8922-B6F4CCFD0019}" type="presParOf" srcId="{D3E7F233-4761-4850-AD95-B3BFCF47C528}" destId="{99E02CF6-7CFD-4D51-BD77-4193B29760DA}" srcOrd="1" destOrd="0" presId="urn:microsoft.com/office/officeart/2005/8/layout/default#3"/>
    <dgm:cxn modelId="{006184B5-031B-4023-AC89-1AB4558498B0}" type="presParOf" srcId="{D3E7F233-4761-4850-AD95-B3BFCF47C528}" destId="{CA16B03D-8155-4D3A-9008-0374FD9E3F7B}" srcOrd="2" destOrd="0" presId="urn:microsoft.com/office/officeart/2005/8/layout/default#3"/>
    <dgm:cxn modelId="{B58EA2DA-2C2F-452F-9239-B4F9C155A3B1}" type="presParOf" srcId="{D3E7F233-4761-4850-AD95-B3BFCF47C528}" destId="{2E40CF16-2783-4E28-A5B6-40DDB92E715D}" srcOrd="3" destOrd="0" presId="urn:microsoft.com/office/officeart/2005/8/layout/default#3"/>
    <dgm:cxn modelId="{9AF9964A-3B57-4389-80E2-34B2EB337DB3}" type="presParOf" srcId="{D3E7F233-4761-4850-AD95-B3BFCF47C528}" destId="{9D90D1BB-F5D9-4C9F-B3F3-2CEB0274E0A3}" srcOrd="4" destOrd="0" presId="urn:microsoft.com/office/officeart/2005/8/layout/default#3"/>
    <dgm:cxn modelId="{503D4096-ADAB-433E-8E22-0397EC82798C}" type="presParOf" srcId="{D3E7F233-4761-4850-AD95-B3BFCF47C528}" destId="{42611D91-8479-421E-8079-327D863E6F3E}" srcOrd="5" destOrd="0" presId="urn:microsoft.com/office/officeart/2005/8/layout/default#3"/>
    <dgm:cxn modelId="{A43F42A0-0D8B-4544-90DD-FCA461022B8B}" type="presParOf" srcId="{D3E7F233-4761-4850-AD95-B3BFCF47C528}" destId="{AE003865-A06A-434A-91E5-D298031101AC}" srcOrd="6" destOrd="0" presId="urn:microsoft.com/office/officeart/2005/8/layout/default#3"/>
    <dgm:cxn modelId="{05C9DFCF-1121-4802-BDE6-984876AEBDBD}" type="presParOf" srcId="{D3E7F233-4761-4850-AD95-B3BFCF47C528}" destId="{15002636-93C8-416F-BC81-055101F10834}" srcOrd="7" destOrd="0" presId="urn:microsoft.com/office/officeart/2005/8/layout/default#3"/>
    <dgm:cxn modelId="{EA6ED313-29DB-4E8D-8AE6-8938D34887F8}" type="presParOf" srcId="{D3E7F233-4761-4850-AD95-B3BFCF47C528}" destId="{54EA869C-8BF8-4E52-B0E7-99BE9BEA2EFD}" srcOrd="8" destOrd="0" presId="urn:microsoft.com/office/officeart/2005/8/layout/default#3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8AFC7-C4A5-4AA9-AF00-8DE480095757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D8337-2E3B-4593-9DD7-AED2D19B61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553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6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46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56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7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871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04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27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55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07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888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70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2D6C3-79CC-4839-AD40-6AFE0C6F928A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76CDE-5388-44D5-8A36-012C5C7C7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00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/>
              <a:t/>
            </a:r>
            <a:br>
              <a:rPr lang="tr-TR" sz="5400" dirty="0"/>
            </a:br>
            <a:r>
              <a:rPr lang="tr-TR" sz="3600" dirty="0" smtClean="0"/>
              <a:t>A.Ü.H.F. 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b="1" dirty="0" smtClean="0"/>
              <a:t>3/A EŞYA HUKUKU DERS NOTLARI</a:t>
            </a:r>
            <a:r>
              <a:rPr lang="tr-TR" sz="4900" dirty="0" smtClean="0"/>
              <a:t/>
            </a:r>
            <a:br>
              <a:rPr lang="tr-TR" sz="4900" dirty="0" smtClean="0"/>
            </a:br>
            <a:r>
              <a:rPr lang="tr-TR" sz="3600" smtClean="0"/>
              <a:t>(</a:t>
            </a:r>
            <a:r>
              <a:rPr lang="tr-TR" sz="4400" u="sng" smtClean="0">
                <a:latin typeface="+mn-lt"/>
              </a:rPr>
              <a:t>12.Hafta</a:t>
            </a:r>
            <a:r>
              <a:rPr lang="tr-TR" sz="4400" smtClean="0">
                <a:latin typeface="+mn-lt"/>
              </a:rPr>
              <a:t>- 04.12.2019</a:t>
            </a:r>
            <a:r>
              <a:rPr lang="tr-TR" sz="4400" dirty="0" smtClean="0"/>
              <a:t>)</a:t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SİCİLİ SİSTEMİNE HAKİM OLAN İLKELER 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Tapu </a:t>
            </a:r>
            <a:r>
              <a:rPr lang="tr-TR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 Teşkilatı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Yıldız ABİK </a:t>
            </a:r>
            <a:endParaRPr lang="tr-TR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512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1025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 hükmünde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Tescil nedeni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Hakları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zedelenmiş olan kimselerin,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Düzeltilmesini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isteyebilecekleri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belirtilmiştir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Tescilin Sebebe Bağlılığı İlkesi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 uygulanan yerlerde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olmuştur. </a:t>
            </a:r>
          </a:p>
          <a:p>
            <a:pPr marL="0" indent="0" algn="just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815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 Siciline Güven İlkesi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açıklama görevi gereği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daima 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 durum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 bir uyum içinde olmak zorundadır.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icilinin tutulması işini Devletin üzerine alması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yine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çıklama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orunluluğunun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Sonucudur. </a:t>
            </a:r>
          </a:p>
        </p:txBody>
      </p:sp>
    </p:spTree>
    <p:extLst>
      <p:ext uri="{BB962C8B-B14F-4D97-AF65-F5344CB8AC3E}">
        <p14:creationId xmlns:p14="http://schemas.microsoft.com/office/powerpoint/2010/main" val="682743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türlü Özen ve Dikkate rağmen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Sicilindeki Kayıtların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zaman yanlış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eksik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olup,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 Hak Durumunu yansıtmadığı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dikkate alan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 Koyucu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üzerindeki Ayni Hak ilişkilerinde İşlem Güvenliğini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 üzere,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Kişilerin Tapu Sicilindeki Kayıtlara güvenerek kazandıkları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Hakları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geçerli saymıştır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(MK  m. 1023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073212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Siciline Güven İlkesini»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bazı Yazarlar, «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olsuz da olsa İyiniyetli Üçüncü Kişiler için Hüküm İfade Etmesi İlkesi»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adlandırmaktadırlar.</a:t>
            </a:r>
          </a:p>
          <a:p>
            <a:pPr marL="0" indent="0" algn="just">
              <a:buNone/>
            </a:pP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Bkz.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– Özdemir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 , 20. B., s. 154;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Kısaltılmış Ders Kitabı, 1. B., s. 91)</a:t>
            </a:r>
          </a:p>
        </p:txBody>
      </p:sp>
    </p:spTree>
    <p:extLst>
      <p:ext uri="{BB962C8B-B14F-4D97-AF65-F5344CB8AC3E}">
        <p14:creationId xmlns:p14="http://schemas.microsoft.com/office/powerpoint/2010/main" val="2507628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MK m. 1023 – </a:t>
            </a:r>
            <a:r>
              <a:rPr lang="tr-TR" b="1" i="1" dirty="0" smtClean="0">
                <a:latin typeface="+mn-lt"/>
              </a:rPr>
              <a:t>Tapu Siciline Güven İlkesi </a:t>
            </a:r>
            <a:endParaRPr lang="tr-TR" b="1" i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Kişilerin İnancını koruyan bu Prensip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aracılığıyla,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Siciline Güven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sağlanmış olur.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hususta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Üçüncü Kişilerin </a:t>
            </a:r>
            <a:r>
              <a:rPr lang="tr-TR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İyiniyetini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olarak koruyan şu hükmü koymuştur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kütüğündeki tescile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dayanarak mülkiyet veya bir başka ayni hak kazanan üçüncü kişinin bu kazanımı korunur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1023).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Prensip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Zabıt Defteri uygulanan yerlerde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olmuştur.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62498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 Sicilinin Açıklığı (</a:t>
            </a:r>
            <a:r>
              <a:rPr lang="tr-TR" b="1" i="1" dirty="0" smtClean="0">
                <a:latin typeface="+mn-lt"/>
              </a:rPr>
              <a:t>Aleniyeti) </a:t>
            </a:r>
            <a:r>
              <a:rPr lang="tr-TR" b="1" dirty="0" smtClean="0">
                <a:latin typeface="+mn-lt"/>
              </a:rPr>
              <a:t>İlkesi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Kaynakça: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Aybay, Rona; «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 Edinme Hakkı Kanunu MK . 1020 /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II’yi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Yürürlükten Kaldırdı mı?»,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TBBD, s. 53, s. 216- 220.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Aybay, Rona; «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Herkese Açık mıdır? Çelişkiler Yumağı Bir Madde: MK m. 1020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İBD Mart- Nisan 2013, C. 87, S. 2013 /2, s. 15- 31.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Oktay –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Özdemir; «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Kişilik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 ve Bilgi Alma Hakkı Çerçevesinde Tapu Sicilinin Aleniliği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(Kamuya Açıklığı)İlkesi»,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Özer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Seliçi’ye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Armağan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2006, s. 503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-528.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Şengül, Mehmet;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Aleniyeti, Ankara 2013). </a:t>
            </a:r>
          </a:p>
          <a:p>
            <a:pPr algn="just"/>
            <a:endParaRPr lang="tr-TR" sz="3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768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başlıca İşlevi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üzerindeki Ayni Hakları dışa açıklamak olduğuna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Sicilin herkese açık olması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İlgililerce incelenebilir olması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Kanunumuzun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«Tapu Sicilinin Açıklığı»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kenar başlığını taşıyan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1020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maddesinde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089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MK m. 1020 hükmü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1020 / I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şu şekildedir: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herkese açıktır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1020 / II hükmünde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şu ifadeye yer verilmiştir: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İlgisini inanılır kılan herkes, tapu kütüğündeki ilgili sayfanın ve belgelerin tapu memuru önünde kendisine gösterilmesini veya bunların örneklerinin verilmesini isteyebilir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660128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Tapu Sicili Tüzüğü ve İlgili Yönetmelik Bakımından Elektronik Ortamda Verilere Erişim Hakkı </a:t>
            </a:r>
            <a:endParaRPr lang="tr-TR" sz="32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Tüzüğünün 14. maddesinde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Elektronik Ortamda Verilere Erişim Hakkı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hükme göre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Protokol veya ilgili Genel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üdürlükçe belirlenecek Sözleşme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Mahkemeler, İcra İflas Müdürlükleri, Meslek Kuruluşları gibi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Resmi Kurumlara,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ilişkin konularda faaliyet gösteren Gerçek ve Tüzel Kişilere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Sahiplerine,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lektronik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rtamda Taşınmazla ilgili Verilere Erişim imkânı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sağlanabileceği belirtilmektedir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16205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Hatta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Düzenlemeye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herkesin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Şartları kapsamında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Taşınmazlara ilişkin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Tanımlayıcı Bilgileri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sorgulaması mümkün olabilecektir.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konuda,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Verilerinin Paylaşımı Hakkında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Yönetmelik (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RG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7.3. 2015, s.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29288)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yayımlanmıştır. </a:t>
            </a:r>
          </a:p>
          <a:p>
            <a:pPr marL="0" indent="0" algn="just">
              <a:buNone/>
            </a:pP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(Bu konuda bkz.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245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1544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91444" y="376414"/>
            <a:ext cx="10515600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tr-TR" sz="3100" b="1" dirty="0" smtClean="0">
                <a:latin typeface="+mn-lt"/>
              </a:rPr>
              <a:t>Tapu Sicili Sistemine Hakim Olan İlkeler </a:t>
            </a:r>
            <a:r>
              <a:rPr lang="tr-TR" b="1" dirty="0" smtClean="0"/>
              <a:t>(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119 vd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- Özdemir, Eşya H.,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B., s. 152 vd.;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Kısaltılmış Ders Kitabı, 1. B., s. 90 vd.; 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B., s.284 vd.; E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rtaş,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14. B., s. 93 vd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 Antalya / Topuz,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C. III, Tapu Sicili, İstanbul 2018, s. 57 vd.)</a:t>
            </a:r>
            <a:endParaRPr lang="tr-TR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İlkeler şunlardır: </a:t>
            </a:r>
          </a:p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Sayfa Açılması İlkesi </a:t>
            </a:r>
          </a:p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İlkesi </a:t>
            </a:r>
          </a:p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Tescilin Sebebe Bağlılığı İlkesi </a:t>
            </a:r>
          </a:p>
          <a:p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4)Tapu Siciline Güven İlkesi </a:t>
            </a:r>
          </a:p>
          <a:p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5)Tapu Sicilinin Açıklığı İlkesi </a:t>
            </a:r>
            <a:endParaRPr lang="tr-TR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756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İsviçre Medeni Kanununda Tapu Sicilinin Açıklığı İlkesi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İsviçre Medeni Kanunu’nun aynı konuyu düzenleyen 970. maddesinde,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1.1.1994 tarihinde yürürlüğe giren bir değişiklik hükmü vardır.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hükme göre,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herkes,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Sicilindeki Tescilde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 olarak görünen Kişiyi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ğrenme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Sebep göstermek zorunda olmadan sahiptir.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İMK m. 970 / II)</a:t>
            </a: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maddenin birinci fıkrasına göre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İMK m. 970 /1)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İlgisini inanılır kılan Kişi,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Kütüğünü inceleyerek kendisine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verilmesini isteyebilecektir. </a:t>
            </a:r>
          </a:p>
          <a:p>
            <a:pPr marL="0" indent="0" algn="just">
              <a:buNone/>
            </a:pPr>
            <a:endParaRPr lang="tr-TR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463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2005 tarihinde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yürürlüğe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giren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 ile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İsviçre Medeni Kanunu’na eklenen  970 a maddesinde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Kantonların,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Kazanımlarının yayınlanmasını öngörebileceği hükme bağlanmıştır.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maddenin 2. fıkrası uyarınca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Miras Paylaşma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Miras Payının Devri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Rejimi Sözleşmelerinde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karşı Edimin Yayınlanması, kesinlikle yasaklanmıştır.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Kısaltılmış Ders Kitabı, 1. B., s. 91,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223;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 ,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7. B., s. 120,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245.)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8454744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İlgisini İnanılır Kılan Kişilerin Tapuyu İncelemesi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Medeni Kanunu’nun konuyu düzenleyen 1020. maddesinden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anlaşılacağı gibi,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Hukukuna göre,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Açıklığı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Kamuya Açıklık Prensibi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rastgele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Kişinin,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 incelemesi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anlamını taşımamaktadır.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Açıklık İlkesi,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isteyen herkesin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İlgisini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inanılır kılan Kişilerin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 inceleyebileceğini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ifade eder. </a:t>
            </a:r>
          </a:p>
        </p:txBody>
      </p:sp>
    </p:spTree>
    <p:extLst>
      <p:ext uri="{BB962C8B-B14F-4D97-AF65-F5344CB8AC3E}">
        <p14:creationId xmlns:p14="http://schemas.microsoft.com/office/powerpoint/2010/main" val="42176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Hukuki İlgi / Bilimsel İlgi / Diğer İlgiler Ayrımı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İlgi,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 bir ilgi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 </a:t>
            </a:r>
            <a:endParaRPr lang="tr-T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İlgiye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veya Kiralama ya da İpotek Karşılığı Borç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Verme,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olarak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verilebilir.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b="1" dirty="0" smtClean="0"/>
              <a:t> </a:t>
            </a:r>
            <a:endParaRPr lang="tr-TR" sz="3500" b="1" dirty="0"/>
          </a:p>
          <a:p>
            <a:pPr algn="just"/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yanısıra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İlgi,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bir İlgi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olabilir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İlgiye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İstatistik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Tez Hazırlama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olarak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verilebilir. </a:t>
            </a:r>
          </a:p>
          <a:p>
            <a:pPr algn="just"/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Ailevi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Şahsi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olabilir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BGE 132 III 606)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22265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durumda, </a:t>
            </a:r>
            <a:r>
              <a:rPr lang="tr-T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lginin hukuken korunmaya layık bir İlgi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icillerinin kullanılma amacına uygun bir İlgi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gerekir. </a:t>
            </a:r>
          </a:p>
          <a:p>
            <a:pPr algn="just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Merak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 incelemek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Sebep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oluşturmaz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7968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bir kimsenin Malvarlığı hakkında Bilgi Alma İsteği,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Hukuken korunmaya değer,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 Açıklığından yararlanılabilmesini gerektiren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müstakbel damadın, kayınpederinin mali durumunu öğrenmek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arzusu, bu bağlamda,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hukuken korunmaya layık sayılmamaktadır.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İlgisi kabul edilen kimse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ancak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İlginin Sınırları içinde,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«Sicilin Açıklığından»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yararlanabilir. 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Özdemir, Eşya H., 21. B., İstanbul 2018, N. 671)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97272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Açıklıktan Yararlanan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imse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Müdürlüğüne başvururken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iki şekilde davranabilir.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Bunlardan ilki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çıklıktan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ararlanan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imsenin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emurlarından birinin önünde Sicili incelemesidir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İkinci olasılık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Açıklıktan Yararlanan Kimsenin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kendisini ilgilendiren konularda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rneklerinin verilmesini istemesidir.  </a:t>
            </a:r>
          </a:p>
        </p:txBody>
      </p:sp>
    </p:spTree>
    <p:extLst>
      <p:ext uri="{BB962C8B-B14F-4D97-AF65-F5344CB8AC3E}">
        <p14:creationId xmlns:p14="http://schemas.microsoft.com/office/powerpoint/2010/main" val="5866274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Açıklık İlkesinin </a:t>
            </a:r>
            <a:r>
              <a:rPr lang="tr-TR" b="1" i="1" dirty="0" smtClean="0">
                <a:latin typeface="+mn-lt"/>
              </a:rPr>
              <a:t>Ana Sicilleri </a:t>
            </a:r>
            <a:r>
              <a:rPr lang="tr-TR" b="1" dirty="0" smtClean="0">
                <a:latin typeface="+mn-lt"/>
              </a:rPr>
              <a:t>Kapsaması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Açıklık İlkesi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997 / II hükmünde belirtilen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Sicillerin hepsini,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Kütüğünü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Kütüğünü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 tamamlayan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Defterini, Belgeleri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Planları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kapsar. 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İlgisini inanılır kılmasına rağmen,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 Kaydı kendisine gösterilmeyen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verilmeyen kimse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Kanuna aykırı davranan Memuru,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Bölge Müdürlüğüne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şikayet edebilir.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30874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 Sicilinin Açıklığı İlkesinin Sonucu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Açıklığı İlkesinin </a:t>
            </a:r>
            <a:r>
              <a:rPr lang="tr-TR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Kamuya Açıklık Prensibinin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sonucu şudur: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İlgisini inanılır kılan herkes,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nceleme İmkânına sahip olduğuna göre,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İmkânı kullanmayan Kişi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gerekli Özeni sarf etmiş olmayacağı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Sicilde, mevcut bir Kaydı bilmediği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ddiasında bulunamaz.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Sonuç ise,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1020 / III hükmünde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şöyle ifade edilmiştir: </a:t>
            </a: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«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Kimse tapu sicilindeki bir kaydı bilmediğini ileri süremez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92935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SİCİLİ TEŞKİLATI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i="1" dirty="0" smtClean="0"/>
              <a:t>(</a:t>
            </a: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Bası, s.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121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vd.; </a:t>
            </a: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Ertaş,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Eşya Hukuku,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Bası, s. 88 vd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Şekli Eşya Hukuku, 9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Bası, s.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384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vd.; </a:t>
            </a:r>
            <a:r>
              <a:rPr lang="tr-TR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Bası, s.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143,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– Özdemir,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Kısaltılmış Ders Kitabı, 1. B., s. 84- 85)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1006 hükmü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Tapu İdarelerinin kuruluş, işleyiş ve hizmetlerinin yürütülmesini, 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anunlara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bırakmıştır.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11. 2010 tarih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6083 sayılı Tapu ve Kadastro Genel Müdürlüğü Teşkilat ve Görevleri Hakkında Kanun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Genel Müdürlük yeniden teşkilatlandırılmıştır. 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2405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Tapu Sicili Sistemine Hakim Olan İlkeler 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906033"/>
              </p:ext>
            </p:extLst>
          </p:nvPr>
        </p:nvGraphicFramePr>
        <p:xfrm>
          <a:off x="1981200" y="1844825"/>
          <a:ext cx="8229600" cy="4609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723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 olarak,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Numaralı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Bakanlıklara Bağlı, İlgili, İlişkili Kurum ve Kuruluşlar ile Diğer Kurum ve Kuruluşların Teşkilatı Hakkında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Cumhurbaşkanlığı Kararnamesinde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(478 vd. maddelerinde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Genel Müdürlüğü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Çevre ve Şehircilik Bakanlığına bağlı bir genel müdürlük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yeniden düzenlenmiştir.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Kararnamedeki düzenleme,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içerik bakımından,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6083 sayılı Kanundaki düzenleme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bir benzerlik arz etmektedir.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Numaralı Cumhurbaşkanlığı Kararnamesinin bazı maddeleri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daha sonra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Numaralı Cumhurbaşkanlığı Kararnamesi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değişikliğe uğramıştır. 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971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634 sayılı Kat Mülkiyeti Kanunu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22. 12. 1934 tarih ve 2644 sayılı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Kanunda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hükümler vardır.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Özellikle, çeşitli Kanunlarla değiştirilen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Kanunu m. 26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ilgili önemli hükümler içermektedir. </a:t>
            </a:r>
          </a:p>
        </p:txBody>
      </p:sp>
    </p:spTree>
    <p:extLst>
      <p:ext uri="{BB962C8B-B14F-4D97-AF65-F5344CB8AC3E}">
        <p14:creationId xmlns:p14="http://schemas.microsoft.com/office/powerpoint/2010/main" val="17639744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İdareleri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Devletin Sorumluluğu altındaki Tapu Sicillerinin düzenli bir biçimde tutulmasını, Taşınmazlarla ilgili her türlü akitli ve akitsiz tapu işlemleri ile tescil işlerinin yapılmasını, siciller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değişikliklerin takibini, denetlenmesini, sicil ve belgelerin arşivlenerek korunmasını sağlamakla, taşınmazlarla ilgili bütün tapu kütüğü işlemleri ile hukuki muameleleri yapmakla görevli resmi kuruluşlardır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TKGMK m. 2). </a:t>
            </a:r>
          </a:p>
          <a:p>
            <a:pPr algn="just"/>
            <a:endParaRPr lang="tr-T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86668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 1006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idarelerin özel kanunlarla kurulacağını hükme bağlamıştır.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Ülkemizde, özel kanunla kurulmuş olan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Çevre ve Şehircilik Bakanlığı’na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bağlı bir Tapu ve Kadastro Genel Müdürlüğü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Müdürlük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Taşra Teşkilatlarına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ayrılmıştır. </a:t>
            </a:r>
          </a:p>
          <a:p>
            <a:pPr marL="0" indent="0" algn="just">
              <a:buNone/>
            </a:pP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181678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Müdürlük,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İşleminin ülke çapında yürütülmesiyle görevli bir merkezi kuruluştur.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 olarak Kadastro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alışmalarını planlamak ve yürütmek, Tapu Sicillerini oluşturmak üzere kurulmuş olan Genel Müdürlüğün 4 Numaralı Cumhurbaşkanlığı Kararnamesinin 480. maddesinde ayrıntılı olarak görevleri düzenlenmiştir.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9107023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Müdürlük Merkez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Teşkilatında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 Daire Başkanlıkları bulunmaktadır.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Dairesi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Başkanlığı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Dairesi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Başkanlığı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Harita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Dairesi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Başkanlığı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Yabancı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İşler Dairesi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Başkanlığı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Arşiv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Dairesi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Başkanlığı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Teftiş Kurulu Başkanlığı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Strateji Geliştirme Daire Başkanlığı </a:t>
            </a: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48481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Personel Dairesi Başkanlığı</a:t>
            </a:r>
          </a:p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Destek Hizmetleri Dairesi Başkanlığı</a:t>
            </a:r>
          </a:p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 Teknolojileri Dairesi Başkanlığı</a:t>
            </a:r>
          </a:p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Müşavirliği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Yukarıda sayılan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Daire Başkanlıkları,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eskiden beri süregelen Daire Başkanlıklarıdır.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737190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Taşınmaz Değerleme Dairesi Başkanlığı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Değerleme Dairesi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Başkanlığı,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daire  başkanlıklarına göre daha yeni kurulmuş bir Daire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aşkanlığıdır.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Değerleme Dairesi Başkanlığı, 4 Numaralı Cumhurbaşkanlığı Kararnamesinde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30 Numaralı Cumhurbaşkanlığı Kararnamesi ile yapılan değişiklikle kurulmuş bulunmaktadır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19- 20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.</a:t>
            </a:r>
          </a:p>
        </p:txBody>
      </p:sp>
    </p:spTree>
    <p:extLst>
      <p:ext uri="{BB962C8B-B14F-4D97-AF65-F5344CB8AC3E}">
        <p14:creationId xmlns:p14="http://schemas.microsoft.com/office/powerpoint/2010/main" val="33134716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Değerleme Dairesi Başkanlığı’nın başlıca görevleri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Taşınmazların toplu değerleme yöntemleriyle değerini belirlemek, değer bilgi merkezini kurmak, yönetmek ve değer haritalarının üretilmesi ile güncel tutulmasını sağlamak ve toplu değerleme standartlarına ilişkin çalışmaları yürütmektir. </a:t>
            </a:r>
          </a:p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7. B. ,s. 125)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04373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Taşra Teşkilatında 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şu Müdürlükler bulunmaktadır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Bölge Müdürlükleri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Müdürlükleri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Müdürlükleri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bir 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 Teşkilatı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64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Taşınmaza Sayfa Açılması İlkesi (</a:t>
            </a:r>
            <a:r>
              <a:rPr lang="tr-TR" b="1" i="1" dirty="0" smtClean="0">
                <a:latin typeface="+mn-lt"/>
              </a:rPr>
              <a:t>Ayni Sistem</a:t>
            </a:r>
            <a:r>
              <a:rPr lang="tr-TR" b="1" dirty="0" smtClean="0">
                <a:latin typeface="+mn-lt"/>
              </a:rPr>
              <a:t>)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İsviçre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Medeni Kanunlarında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Siciline Hakim Olan Sistem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Sistemdir.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Medeni Kanunu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ütüğünde her Taşınmaz için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ayfa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çılması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lkesini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benimsemiştir 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m.1000 / 1).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Buna, «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Sistem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adı verilir.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Sistem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Taşınmaz üzerindeki bütün 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Taşınmazın kayıtlı olduğu Sayfa üzerinde gözükmesini sağlar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Kanunu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Esası,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Mülkiyetine tabi Bağımsız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ölümler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etmiştir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KMK m. 13). </a:t>
            </a:r>
          </a:p>
          <a:p>
            <a:pPr marL="0" indent="0" algn="just">
              <a:buNone/>
            </a:pP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29458315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 Teşkilatının tarihi gelişimi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numaralı Cumhurbaşkanlığı Kararnamesine göre Tapu ve Kadastro Genel Müdürlüğünün görevleri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 ve Genel Müdür Yardımcıları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Kadastro Kurulu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Müdürlük Merkez ve Taşra Teşkilatı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konularında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ayrıntılı bilgi için bkz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Sirmen,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121- 129)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18214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+mn-lt"/>
              </a:rPr>
              <a:t>Aynı Malike 	Ait Birden Çok Taşınmazın Ortak Sayfaya Kaydı </a:t>
            </a:r>
            <a:endParaRPr lang="tr-TR" sz="40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1000 / IV hükmü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Malike ait birden çok Taşınmazın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ayfaya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aydını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düzenlemiştir. 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hükme göre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alike ait birden çok Taşınmaz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Sınırları birbirine bitişik olmasa bile,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Malikin İstemi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Kütükte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rtak bir Sayfaya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kaydedilebilir.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Aslında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Sistemden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vazgeçilmiş değildir.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rtak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ayfadaki Tesciller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sayfada kayıtlı tüm Taşınmazları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8236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Tescil İlkesi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üzerindeki 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azanılması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bunların Taşınmazın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ayıtlı olduğu Sayfaya,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escil edilmesine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bağlıdır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1022).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Kurucu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Unsurdur.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escil yapılmadıkça,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kazanılamaz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 1021).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Aslında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Kuralın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İstisnaları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vardır. </a:t>
            </a:r>
          </a:p>
          <a:p>
            <a:pPr marL="0" indent="0" algn="just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86381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i="1" dirty="0" smtClean="0">
                <a:latin typeface="+mn-lt"/>
              </a:rPr>
              <a:t>Ayni Hakkın Tescille Kazanıldığı Haller </a:t>
            </a:r>
            <a:r>
              <a:rPr lang="tr-TR" sz="4000" b="1" dirty="0" smtClean="0">
                <a:latin typeface="+mn-lt"/>
              </a:rPr>
              <a:t>ile </a:t>
            </a:r>
            <a:r>
              <a:rPr lang="tr-TR" sz="4000" b="1" i="1" dirty="0" smtClean="0">
                <a:latin typeface="+mn-lt"/>
              </a:rPr>
              <a:t>Sicil Dışı Kazanıldığı Haller </a:t>
            </a:r>
            <a:r>
              <a:rPr lang="tr-TR" sz="4000" b="1" dirty="0" smtClean="0">
                <a:latin typeface="+mn-lt"/>
              </a:rPr>
              <a:t>bakımından </a:t>
            </a:r>
            <a:r>
              <a:rPr lang="tr-TR" sz="4000" b="1" i="1" dirty="0" smtClean="0">
                <a:latin typeface="+mn-lt"/>
              </a:rPr>
              <a:t>Hukuki Niteliği</a:t>
            </a:r>
            <a:endParaRPr lang="tr-TR" sz="4000" b="1" i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Kanunda öngörülen bazı hallerde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Ayni Hak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Tescilden Önce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kazanılır.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İstisnai Hallerde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doğmuş Hakkı,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Kamuya açık hale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Hakkın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ile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kazanıldığı hallerde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Yenilik Doğuran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Kurucu nitelikte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İşlemdir.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Hakkın </a:t>
            </a: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 Dışı kazanıldığı hallerde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</a:t>
            </a: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Açıklayıcı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niteliktedir. 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294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Tescilin Sebebe Bağlılığı İlkesi 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ait sayfaya yapılan Tescil,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oğumu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gerekli diğer bütün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Kurucu Unsurlar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mevcut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Hakkı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kazandırır.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geçerli olmayan bir Hukuki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şleme dayanarak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için gerekli Hukuki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 eksik olmasına rağmen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Tescil yapılmış ise,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olsuz bir Tescildir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1024 / f.2).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Yolsuz Tescil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kazanılmış olmaz. </a:t>
            </a:r>
          </a:p>
          <a:p>
            <a:pPr marL="0" indent="0" algn="just">
              <a:buNone/>
            </a:pPr>
            <a:endParaRPr lang="tr-TR" sz="3200" dirty="0" smtClean="0"/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9658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 Ayni Hakkın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kurulabilmesi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Tescili zorunlu kılarken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bunun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Sebebe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dayanmasını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aramaktadır.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 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1015 / 1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belli olduktan sonra yapılabilir.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1024 / II hükmüne göre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bağlayıcı olmayan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şleme dayanan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ebepten yoksun bulunan Tescil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olsuz Tescildir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diğer bir deyişle,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Tescil,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geçersiz bir Tescildir.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6393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2569</Words>
  <Application>Microsoft Office PowerPoint</Application>
  <PresentationFormat>Geniş ekran</PresentationFormat>
  <Paragraphs>166</Paragraphs>
  <Slides>40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40</vt:i4>
      </vt:variant>
    </vt:vector>
  </HeadingPairs>
  <TitlesOfParts>
    <vt:vector size="45" baseType="lpstr">
      <vt:lpstr>Arial</vt:lpstr>
      <vt:lpstr>Calibri</vt:lpstr>
      <vt:lpstr>Calibri Light</vt:lpstr>
      <vt:lpstr>Times New Roman</vt:lpstr>
      <vt:lpstr>Office Teması</vt:lpstr>
      <vt:lpstr>  A.Ü.H.F.  3/A EŞYA HUKUKU DERS NOTLARI (12.Hafta- 04.12.2019) </vt:lpstr>
      <vt:lpstr>Tapu Sicili Sistemine Hakim Olan İlkeler (Sirmen, Eşya H., 7. B., s. 119 vd.; Oğuzman / Seliçi / Oktay - Özdemir, Eşya H., 20. B., s. 152 vd.; Oğuzman / Seliçi / Oktay- Özdemir, Eşya H., Kısaltılmış Ders Kitabı, 1. B., s. 90 vd.; Ünal / Başpınar, Şekli Eşya H., 9. B., s.284 vd.; Ertaş, Eşya H., 14. B., s. 93 vd.; Antalya / Topuz, Eşya H., C. III, Tapu Sicili, İstanbul 2018, s. 57 vd.)</vt:lpstr>
      <vt:lpstr>Tapu Sicili Sistemine Hakim Olan İlkeler </vt:lpstr>
      <vt:lpstr>Taşınmaza Sayfa Açılması İlkesi (Ayni Sistem)</vt:lpstr>
      <vt:lpstr>Aynı Malike  Ait Birden Çok Taşınmazın Ortak Sayfaya Kaydı </vt:lpstr>
      <vt:lpstr>Tescil İlkesi </vt:lpstr>
      <vt:lpstr>Ayni Hakkın Tescille Kazanıldığı Haller ile Sicil Dışı Kazanıldığı Haller bakımından Hukuki Niteliği</vt:lpstr>
      <vt:lpstr>Tescilin Sebebe Bağlılığı İlkesi </vt:lpstr>
      <vt:lpstr>PowerPoint Sunusu</vt:lpstr>
      <vt:lpstr>PowerPoint Sunusu</vt:lpstr>
      <vt:lpstr>Tapu Siciline Güven İlkesi </vt:lpstr>
      <vt:lpstr>PowerPoint Sunusu</vt:lpstr>
      <vt:lpstr>PowerPoint Sunusu</vt:lpstr>
      <vt:lpstr>MK m. 1023 – Tapu Siciline Güven İlkesi </vt:lpstr>
      <vt:lpstr>Tapu Sicilinin Açıklığı (Aleniyeti) İlkesi </vt:lpstr>
      <vt:lpstr>PowerPoint Sunusu</vt:lpstr>
      <vt:lpstr>MK m. 1020 hükmü </vt:lpstr>
      <vt:lpstr>Tapu Sicili Tüzüğü ve İlgili Yönetmelik Bakımından Elektronik Ortamda Verilere Erişim Hakkı </vt:lpstr>
      <vt:lpstr>PowerPoint Sunusu</vt:lpstr>
      <vt:lpstr>İsviçre Medeni Kanununda Tapu Sicilinin Açıklığı İlkesi </vt:lpstr>
      <vt:lpstr>PowerPoint Sunusu</vt:lpstr>
      <vt:lpstr>İlgisini İnanılır Kılan Kişilerin Tapuyu İncelemesi </vt:lpstr>
      <vt:lpstr>Hukuki İlgi / Bilimsel İlgi / Diğer İlgiler Ayrımı </vt:lpstr>
      <vt:lpstr>PowerPoint Sunusu</vt:lpstr>
      <vt:lpstr>PowerPoint Sunusu</vt:lpstr>
      <vt:lpstr>PowerPoint Sunusu</vt:lpstr>
      <vt:lpstr>Açıklık İlkesinin Ana Sicilleri Kapsaması </vt:lpstr>
      <vt:lpstr>Tapu Sicilinin Açıklığı İlkesinin Sonucu </vt:lpstr>
      <vt:lpstr>TAPU SİCİLİ TEŞKİLATI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Taşınmaz Değerleme Dairesi Başkanlığı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379</cp:revision>
  <cp:lastPrinted>2019-12-03T23:34:50Z</cp:lastPrinted>
  <dcterms:created xsi:type="dcterms:W3CDTF">2015-11-17T16:59:13Z</dcterms:created>
  <dcterms:modified xsi:type="dcterms:W3CDTF">2019-12-03T23:39:03Z</dcterms:modified>
</cp:coreProperties>
</file>