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03" r:id="rId2"/>
    <p:sldId id="304" r:id="rId3"/>
    <p:sldId id="305" r:id="rId4"/>
    <p:sldId id="306" r:id="rId5"/>
    <p:sldId id="307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74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D082-7A3D-4943-A388-15FA49B7C14B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A8F4-3265-304E-80A4-3C81970930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09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değerli dinleyiciler, sizlere köpeklerde suni tohumlama ile ilgili bir seminer sunacağım.</a:t>
            </a:r>
          </a:p>
          <a:p>
            <a:endParaRPr/>
          </a:p>
          <a:p>
            <a:r>
              <a:t>Sunum sırasın</a:t>
            </a:r>
          </a:p>
        </p:txBody>
      </p:sp>
    </p:spTree>
    <p:extLst>
      <p:ext uri="{BB962C8B-B14F-4D97-AF65-F5344CB8AC3E}">
        <p14:creationId xmlns:p14="http://schemas.microsoft.com/office/powerpoint/2010/main" val="69030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348383"/>
            <a:ext cx="9810750" cy="1964531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27226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2463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2973808"/>
            <a:ext cx="9810750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12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190625" y="4473774"/>
            <a:ext cx="9810750" cy="492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6634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5191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1997273" y="1553765"/>
            <a:ext cx="8197455" cy="336567"/>
          </a:xfrm>
          <a:prstGeom prst="rect">
            <a:avLst/>
          </a:prstGeom>
        </p:spPr>
        <p:txBody>
          <a:bodyPr lIns="38100" tIns="38100" rIns="38100" bIns="38100" anchor="t">
            <a:sp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1687" cap="all" spc="152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997273" y="1165324"/>
            <a:ext cx="8197455" cy="395139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321457">
              <a:defRPr sz="2672" cap="all" spc="53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8802" y="5725493"/>
            <a:ext cx="230961" cy="206851"/>
          </a:xfrm>
          <a:prstGeom prst="rect">
            <a:avLst/>
          </a:prstGeom>
        </p:spPr>
        <p:txBody>
          <a:bodyPr lIns="38100" tIns="38100" rIns="38100" bIns="38100"/>
          <a:lstStyle>
            <a:lvl1pPr defTabSz="321457">
              <a:defRPr sz="844" cap="all" spc="17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9706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sz="half" idx="13"/>
          </p:nvPr>
        </p:nvSpPr>
        <p:spPr>
          <a:xfrm>
            <a:off x="6536532" y="2098477"/>
            <a:ext cx="4450420" cy="423267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</p:spPr>
        <p:txBody>
          <a:bodyPr/>
          <a:lstStyle>
            <a:lvl1pPr defTabSz="321457">
              <a:defRPr sz="5062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678632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017948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357264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1696580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05870" y="6465094"/>
            <a:ext cx="444032" cy="297389"/>
          </a:xfrm>
          <a:prstGeom prst="rect">
            <a:avLst/>
          </a:prstGeom>
        </p:spPr>
        <p:txBody>
          <a:bodyPr/>
          <a:lstStyle>
            <a:lvl1pPr algn="r" defTabSz="321457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4025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25442" y="456435"/>
            <a:ext cx="9751220" cy="41177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643438"/>
            <a:ext cx="9810750" cy="1160859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857875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332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000250"/>
            <a:ext cx="9810750" cy="2857500"/>
          </a:xfrm>
          <a:prstGeom prst="rect">
            <a:avLst/>
          </a:prstGeom>
        </p:spPr>
        <p:txBody>
          <a:bodyPr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3131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161485" y="571500"/>
            <a:ext cx="5393531" cy="539353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57187" y="991195"/>
            <a:ext cx="5500688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187" y="3366492"/>
            <a:ext cx="5500688" cy="2616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6087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4267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2479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22281" y="1812726"/>
            <a:ext cx="4179094" cy="41790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1946672"/>
            <a:ext cx="5119688" cy="4018359"/>
          </a:xfrm>
          <a:prstGeom prst="rect">
            <a:avLst/>
          </a:prstGeom>
        </p:spPr>
        <p:txBody>
          <a:bodyPr/>
          <a:lstStyle>
            <a:lvl1pPr marL="312528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1pPr>
            <a:lvl2pPr marL="625056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2pPr>
            <a:lvl3pPr marL="937584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3pPr>
            <a:lvl4pPr marL="1250112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4pPr>
            <a:lvl5pPr marL="1562640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8198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3402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6622071" y="332680"/>
            <a:ext cx="5207001" cy="29289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6651910" y="3528761"/>
            <a:ext cx="5175251" cy="29110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50031" y="339329"/>
            <a:ext cx="6096000" cy="609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9926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892969"/>
            <a:ext cx="9810750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408" y="6518672"/>
            <a:ext cx="28533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180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46469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89293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339406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1785874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2232343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2678811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3125280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3571748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401821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Köpeklerde Sunİ Tohumlama"/>
          <p:cNvSpPr txBox="1">
            <a:spLocks noGrp="1"/>
          </p:cNvSpPr>
          <p:nvPr>
            <p:ph type="ctrTitle"/>
          </p:nvPr>
        </p:nvSpPr>
        <p:spPr>
          <a:xfrm>
            <a:off x="1827118" y="1304515"/>
            <a:ext cx="8336296" cy="20522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dirty="0"/>
              <a:t>Semen </a:t>
            </a:r>
            <a:r>
              <a:rPr lang="tr-TR" dirty="0" err="1"/>
              <a:t>collection</a:t>
            </a:r>
            <a:r>
              <a:rPr lang="tr-TR" dirty="0"/>
              <a:t> in </a:t>
            </a:r>
            <a:r>
              <a:rPr lang="tr-TR" dirty="0" err="1"/>
              <a:t>Cats</a:t>
            </a:r>
            <a:endParaRPr dirty="0"/>
          </a:p>
        </p:txBody>
      </p:sp>
      <p:sp>
        <p:nvSpPr>
          <p:cNvPr id="139" name="Koray tekin"/>
          <p:cNvSpPr txBox="1">
            <a:spLocks noGrp="1"/>
          </p:cNvSpPr>
          <p:nvPr>
            <p:ph type="subTitle" sz="quarter" idx="1"/>
          </p:nvPr>
        </p:nvSpPr>
        <p:spPr>
          <a:xfrm>
            <a:off x="7078227" y="4258369"/>
            <a:ext cx="2919872" cy="5099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cap="all"/>
            </a:lvl1pPr>
          </a:lstStyle>
          <a:p>
            <a:r>
              <a:t>Koray tekin</a:t>
            </a:r>
          </a:p>
        </p:txBody>
      </p:sp>
      <p:sp>
        <p:nvSpPr>
          <p:cNvPr id="140" name="Ankara Üniversitesi, Veteriner Fakültesi…"/>
          <p:cNvSpPr txBox="1"/>
          <p:nvPr/>
        </p:nvSpPr>
        <p:spPr>
          <a:xfrm>
            <a:off x="2695484" y="5534900"/>
            <a:ext cx="6599564" cy="93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Ankara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Üniversitesi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,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Veteriner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Fakültesi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  <a:p>
            <a:pPr algn="ctr" defTabSz="410751" hangingPunct="0"/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Reprodüksiyon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Suni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Tohumlama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Anabilim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Dalı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487482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5BCD727-0B87-E045-9993-7195D453A18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28600"/>
            <a:ext cx="86106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70000" lnSpcReduction="20000"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79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r>
              <a:rPr lang="tr-TR" dirty="0"/>
              <a:t>Semen </a:t>
            </a:r>
            <a:r>
              <a:rPr lang="tr-TR" dirty="0" err="1"/>
              <a:t>collection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preservation</a:t>
            </a:r>
            <a:endParaRPr lang="tr-T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E95BC2B-08CC-564B-AAB2-82BD62CA1419}"/>
              </a:ext>
            </a:extLst>
          </p:cNvPr>
          <p:cNvSpPr txBox="1">
            <a:spLocks noChangeArrowheads="1"/>
          </p:cNvSpPr>
          <p:nvPr/>
        </p:nvSpPr>
        <p:spPr>
          <a:xfrm>
            <a:off x="3360906" y="1382949"/>
            <a:ext cx="2689698" cy="1097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70000" lnSpcReduction="20000"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2678811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3125280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3571748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4018217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dirty="0" err="1"/>
              <a:t>Cryopreservation</a:t>
            </a:r>
            <a:endParaRPr lang="tr-TR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dirty="0"/>
              <a:t>Sperm </a:t>
            </a:r>
            <a:r>
              <a:rPr lang="tr-TR" dirty="0" err="1"/>
              <a:t>morphology</a:t>
            </a:r>
            <a:r>
              <a:rPr lang="tr-TR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dirty="0" err="1"/>
              <a:t>Poor</a:t>
            </a:r>
            <a:r>
              <a:rPr lang="tr-TR" dirty="0"/>
              <a:t> </a:t>
            </a:r>
            <a:r>
              <a:rPr lang="tr-TR" dirty="0" err="1"/>
              <a:t>motility</a:t>
            </a:r>
            <a:r>
              <a:rPr lang="tr-TR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dirty="0" err="1"/>
              <a:t>Longevity</a:t>
            </a:r>
            <a:r>
              <a:rPr lang="tr-TR" dirty="0"/>
              <a:t>.</a:t>
            </a:r>
            <a:endParaRPr lang="en-US" altLang="tr-TR" kern="0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E148F1A-55E8-B64E-9BE3-9E0BD553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0" y="6437448"/>
            <a:ext cx="4319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tr-TR" sz="1200" b="1" dirty="0">
                <a:latin typeface="Arial" panose="020B0604020202020204" pitchFamily="34" charset="0"/>
              </a:rPr>
              <a:t>Gary C. W. England, and Marco Russo In Practice 2014;36:249-254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0EA8C14-1035-7B4F-86AB-E90760AD3FA8}"/>
              </a:ext>
            </a:extLst>
          </p:cNvPr>
          <p:cNvSpPr txBox="1">
            <a:spLocks noChangeArrowheads="1"/>
          </p:cNvSpPr>
          <p:nvPr/>
        </p:nvSpPr>
        <p:spPr>
          <a:xfrm>
            <a:off x="358302" y="1382949"/>
            <a:ext cx="2689698" cy="1097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2678811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3125280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3571748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4018217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algn="just"/>
            <a:r>
              <a:rPr lang="tr-TR" dirty="0" err="1"/>
              <a:t>Fertility</a:t>
            </a:r>
            <a:endParaRPr lang="en-US" altLang="tr-TR" kern="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6C1CAA3-4623-1545-9950-1EFD689EE0B6}"/>
              </a:ext>
            </a:extLst>
          </p:cNvPr>
          <p:cNvSpPr/>
          <p:nvPr/>
        </p:nvSpPr>
        <p:spPr>
          <a:xfrm>
            <a:off x="2211421" y="1536970"/>
            <a:ext cx="836579" cy="297504"/>
          </a:xfrm>
          <a:prstGeom prst="rightArrow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7D03E-F229-DF4E-9BE6-D933F2306AAF}"/>
              </a:ext>
            </a:extLst>
          </p:cNvPr>
          <p:cNvSpPr/>
          <p:nvPr/>
        </p:nvSpPr>
        <p:spPr>
          <a:xfrm>
            <a:off x="910304" y="5815530"/>
            <a:ext cx="2730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homemade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artificial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vagina</a:t>
            </a:r>
            <a:endParaRPr lang="tr-TR" dirty="0">
              <a:solidFill>
                <a:srgbClr val="333333"/>
              </a:solidFill>
              <a:latin typeface="interfaceregular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1F2044-811B-6A49-BB4E-626DAB38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02" y="2634574"/>
            <a:ext cx="3898900" cy="3086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26E639-3554-3E4B-8F1F-616EDDCD4374}"/>
              </a:ext>
            </a:extLst>
          </p:cNvPr>
          <p:cNvSpPr/>
          <p:nvPr/>
        </p:nvSpPr>
        <p:spPr>
          <a:xfrm>
            <a:off x="4895573" y="267620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interfaceregular"/>
              </a:rPr>
              <a:t>Semen </a:t>
            </a:r>
            <a:r>
              <a:rPr lang="tr-TR" dirty="0" err="1">
                <a:solidFill>
                  <a:srgbClr val="222222"/>
                </a:solidFill>
                <a:latin typeface="interfaceregular"/>
              </a:rPr>
              <a:t>collection</a:t>
            </a:r>
            <a:r>
              <a:rPr lang="tr-TR" dirty="0">
                <a:solidFill>
                  <a:srgbClr val="222222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222222"/>
                </a:solidFill>
                <a:latin typeface="interfaceregular"/>
              </a:rPr>
              <a:t>and</a:t>
            </a:r>
            <a:r>
              <a:rPr lang="tr-TR" dirty="0">
                <a:solidFill>
                  <a:srgbClr val="222222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222222"/>
                </a:solidFill>
                <a:latin typeface="interfaceregular"/>
              </a:rPr>
              <a:t>handling</a:t>
            </a:r>
            <a:endParaRPr lang="tr-TR" dirty="0">
              <a:solidFill>
                <a:srgbClr val="222222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contamination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with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urine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,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cellular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debris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or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water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,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>
                <a:solidFill>
                  <a:srgbClr val="333333"/>
                </a:solidFill>
                <a:latin typeface="interfaceregular"/>
              </a:rPr>
              <a:t>in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many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cases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tom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cat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will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not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show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mounting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behaviour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until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left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alone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with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queen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.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collect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semen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using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either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sedation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with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an alpha</a:t>
            </a:r>
            <a:r>
              <a:rPr lang="tr-TR" baseline="-25000" dirty="0">
                <a:solidFill>
                  <a:srgbClr val="333333"/>
                </a:solidFill>
                <a:latin typeface="interfaceregular"/>
              </a:rPr>
              <a:t>2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 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adrenoceptor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agonist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combined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with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urethral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catheterisation</a:t>
            </a:r>
            <a:endParaRPr lang="tr-TR" b="0" i="0" u="none" strike="noStrike" dirty="0">
              <a:solidFill>
                <a:srgbClr val="333333"/>
              </a:solidFill>
              <a:effectLst/>
              <a:latin typeface="interface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528081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8AE3279-D339-794F-86DA-964AEA3BF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7468" y="272373"/>
            <a:ext cx="9253970" cy="7628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400" dirty="0"/>
              <a:t>Semen </a:t>
            </a:r>
            <a:r>
              <a:rPr lang="tr-TR" sz="4400" dirty="0" err="1"/>
              <a:t>collection</a:t>
            </a:r>
            <a:endParaRPr lang="en-US" altLang="tr-TR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69370-ED13-184C-A4BC-9BE7CFB6AE7A}"/>
              </a:ext>
            </a:extLst>
          </p:cNvPr>
          <p:cNvSpPr/>
          <p:nvPr/>
        </p:nvSpPr>
        <p:spPr>
          <a:xfrm>
            <a:off x="6789906" y="1450938"/>
            <a:ext cx="4153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collect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semen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using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either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sedation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with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an alpha</a:t>
            </a:r>
            <a:r>
              <a:rPr lang="tr-TR" baseline="-25000" dirty="0">
                <a:solidFill>
                  <a:srgbClr val="333333"/>
                </a:solidFill>
                <a:latin typeface="interfaceregular"/>
              </a:rPr>
              <a:t>2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 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adrenoceptor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agonist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combined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with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urethral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catheterisation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or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general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anaesthesia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and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electro-ejaculation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.</a:t>
            </a:r>
            <a:endParaRPr lang="tr-TR" b="0" i="0" u="none" strike="noStrike" dirty="0">
              <a:solidFill>
                <a:srgbClr val="333333"/>
              </a:solidFill>
              <a:effectLst/>
              <a:latin typeface="interface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5359F6-B888-5E4D-8D5F-7902C217C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5" y="1262164"/>
            <a:ext cx="5588000" cy="3886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BB9FED-179E-BB4E-9337-A082F840A057}"/>
              </a:ext>
            </a:extLst>
          </p:cNvPr>
          <p:cNvSpPr/>
          <p:nvPr/>
        </p:nvSpPr>
        <p:spPr>
          <a:xfrm>
            <a:off x="1955273" y="5375324"/>
            <a:ext cx="228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333333"/>
                </a:solidFill>
                <a:latin typeface="interfaceregular"/>
              </a:rPr>
              <a:t>An </a:t>
            </a:r>
            <a:r>
              <a:rPr lang="tr-TR" b="1" dirty="0" err="1">
                <a:solidFill>
                  <a:srgbClr val="333333"/>
                </a:solidFill>
                <a:latin typeface="interfaceregular"/>
              </a:rPr>
              <a:t>electro-ejaculator</a:t>
            </a:r>
            <a:r>
              <a:rPr lang="tr-TR" b="1" dirty="0">
                <a:solidFill>
                  <a:srgbClr val="333333"/>
                </a:solidFill>
                <a:latin typeface="interfaceregular"/>
              </a:rPr>
              <a:t>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05031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69ED77-9EAB-A242-A126-D42A4040C946}"/>
              </a:ext>
            </a:extLst>
          </p:cNvPr>
          <p:cNvSpPr/>
          <p:nvPr/>
        </p:nvSpPr>
        <p:spPr>
          <a:xfrm>
            <a:off x="762001" y="6060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interfaceregular"/>
              </a:rPr>
              <a:t>Semen </a:t>
            </a:r>
            <a:r>
              <a:rPr lang="tr-TR" dirty="0" err="1">
                <a:solidFill>
                  <a:srgbClr val="222222"/>
                </a:solidFill>
                <a:latin typeface="interfaceregular"/>
              </a:rPr>
              <a:t>preservation</a:t>
            </a:r>
            <a:endParaRPr lang="tr-TR" dirty="0">
              <a:solidFill>
                <a:srgbClr val="222222"/>
              </a:solidFill>
              <a:latin typeface="interfaceregular"/>
            </a:endParaRPr>
          </a:p>
          <a:p>
            <a:endParaRPr lang="tr-TR" dirty="0">
              <a:solidFill>
                <a:srgbClr val="222222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principles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of semen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preservation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are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similar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other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species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,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ejaculate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is a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small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volume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and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extra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care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has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be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taken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prevent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loss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of sperm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during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handling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and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processing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.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9B6B3-7A84-6E46-9178-3A18DD05FDF5}"/>
              </a:ext>
            </a:extLst>
          </p:cNvPr>
          <p:cNvSpPr/>
          <p:nvPr/>
        </p:nvSpPr>
        <p:spPr>
          <a:xfrm>
            <a:off x="762001" y="253333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Fresh</a:t>
            </a:r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collect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semen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into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a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small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volume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of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non-glycerol-containing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semen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extender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increase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volume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of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sample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that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will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be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handled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.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This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minimises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percentage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lost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during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handling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and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insemination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steps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,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although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some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volume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is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always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lost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by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a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thin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coating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on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inside of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Eppendorf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tube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,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inseminating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syringe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and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catheter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.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Physiological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saline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.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cool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room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temperature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(20</a:t>
            </a:r>
            <a:r>
              <a:rPr lang="tr-TR" baseline="30000" dirty="0">
                <a:solidFill>
                  <a:srgbClr val="333333"/>
                </a:solidFill>
                <a:latin typeface="interfaceregular"/>
              </a:rPr>
              <a:t>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2467568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E9DD6F9-9928-AC4A-9D34-A08B90C69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843" y="306421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tr-TR" dirty="0"/>
              <a:t>Storage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10F03-C3C6-234E-861E-1A77730EC7FA}"/>
              </a:ext>
            </a:extLst>
          </p:cNvPr>
          <p:cNvSpPr/>
          <p:nvPr/>
        </p:nvSpPr>
        <p:spPr>
          <a:xfrm>
            <a:off x="635541" y="136025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rgbClr val="222222"/>
                </a:solidFill>
                <a:latin typeface="interfaceregular"/>
              </a:rPr>
              <a:t>Chilled-rewarmed</a:t>
            </a:r>
            <a:r>
              <a:rPr lang="tr-TR" dirty="0">
                <a:solidFill>
                  <a:srgbClr val="222222"/>
                </a:solidFill>
                <a:latin typeface="interfaceregular"/>
              </a:rPr>
              <a:t> semen</a:t>
            </a:r>
          </a:p>
          <a:p>
            <a:endParaRPr lang="tr-TR" dirty="0">
              <a:solidFill>
                <a:srgbClr val="222222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sample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should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be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diluted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with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a semen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extender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and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cooled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at a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slow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rate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5</a:t>
            </a:r>
            <a:r>
              <a:rPr lang="tr-TR" baseline="30000" dirty="0">
                <a:solidFill>
                  <a:srgbClr val="333333"/>
                </a:solidFill>
                <a:latin typeface="interfaceregular"/>
              </a:rPr>
              <a:t>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C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for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storage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.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It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is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relatively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common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for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equine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extenders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be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used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,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such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as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simple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skimmed-milk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(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Kenney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)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extender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.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222222"/>
                </a:solidFill>
                <a:latin typeface="interfaceregular"/>
              </a:rPr>
              <a:t>Frozen</a:t>
            </a:r>
            <a:r>
              <a:rPr lang="tr-TR" dirty="0">
                <a:solidFill>
                  <a:srgbClr val="222222"/>
                </a:solidFill>
                <a:latin typeface="interfaceregular"/>
              </a:rPr>
              <a:t> semen</a:t>
            </a: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tris-glycerol-egg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yolk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appears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be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most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common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.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standard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1:4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dilution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(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semen:extender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)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>
                <a:solidFill>
                  <a:srgbClr val="333333"/>
                </a:solidFill>
                <a:latin typeface="interfaceregular"/>
              </a:rPr>
              <a:t>A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period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of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equilibration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</a:p>
          <a:p>
            <a:endParaRPr lang="tr-TR" dirty="0">
              <a:solidFill>
                <a:srgbClr val="333333"/>
              </a:solidFill>
              <a:latin typeface="interfaceregular"/>
            </a:endParaRPr>
          </a:p>
          <a:p>
            <a:r>
              <a:rPr lang="tr-TR" dirty="0" err="1">
                <a:solidFill>
                  <a:srgbClr val="333333"/>
                </a:solidFill>
                <a:latin typeface="interfaceregular"/>
              </a:rPr>
              <a:t>Diluted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semen is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normally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loaded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into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0.25 ml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straws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and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then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frozen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either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in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nitrogen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vapour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for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10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minutes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in a basket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suspended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4 cm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above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liquid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interfaceregular"/>
              </a:rPr>
              <a:t>nitrogen</a:t>
            </a:r>
            <a:r>
              <a:rPr lang="tr-TR" dirty="0">
                <a:solidFill>
                  <a:srgbClr val="333333"/>
                </a:solidFill>
                <a:latin typeface="interfaceregular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870962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293</Words>
  <Application>Microsoft Macintosh PowerPoint</Application>
  <PresentationFormat>Widescreen</PresentationFormat>
  <Paragraphs>55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Chalkduster</vt:lpstr>
      <vt:lpstr>Futura</vt:lpstr>
      <vt:lpstr>Gill Sans</vt:lpstr>
      <vt:lpstr>interfaceregular</vt:lpstr>
      <vt:lpstr>Marker Felt</vt:lpstr>
      <vt:lpstr>msgothic</vt:lpstr>
      <vt:lpstr>GraphPaper</vt:lpstr>
      <vt:lpstr>Semen collection in Cats</vt:lpstr>
      <vt:lpstr>PowerPoint Presentation</vt:lpstr>
      <vt:lpstr>Semen collection</vt:lpstr>
      <vt:lpstr>PowerPoint Presentation</vt:lpstr>
      <vt:lpstr>Storage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 in Cats</dc:title>
  <dc:creator>Microsoft</dc:creator>
  <cp:lastModifiedBy>Microsoft</cp:lastModifiedBy>
  <cp:revision>13</cp:revision>
  <dcterms:created xsi:type="dcterms:W3CDTF">2019-05-07T06:40:35Z</dcterms:created>
  <dcterms:modified xsi:type="dcterms:W3CDTF">2019-05-07T10:51:46Z</dcterms:modified>
</cp:coreProperties>
</file>