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5" autoAdjust="0"/>
    <p:restoredTop sz="94660"/>
  </p:normalViewPr>
  <p:slideViewPr>
    <p:cSldViewPr snapToGrid="0">
      <p:cViewPr varScale="1">
        <p:scale>
          <a:sx n="108" d="100"/>
          <a:sy n="108" d="100"/>
        </p:scale>
        <p:origin x="108"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216" y="1447801"/>
            <a:ext cx="6619244" cy="3329581"/>
          </a:xfrm>
        </p:spPr>
        <p:txBody>
          <a:bodyPr anchor="b"/>
          <a:lstStyle>
            <a:lvl1pPr>
              <a:defRPr sz="5400"/>
            </a:lvl1pPr>
          </a:lstStyle>
          <a:p>
            <a:r>
              <a:rPr lang="tr-TR" dirty="0"/>
              <a:t>Asıl başlık stilini düzenlemek için tıklayın</a:t>
            </a:r>
            <a:endParaRPr lang="en-US" dirty="0"/>
          </a:p>
        </p:txBody>
      </p:sp>
      <p:sp>
        <p:nvSpPr>
          <p:cNvPr id="3" name="Subtitle 2"/>
          <p:cNvSpPr>
            <a:spLocks noGrp="1"/>
          </p:cNvSpPr>
          <p:nvPr>
            <p:ph type="subTitle" idx="1"/>
          </p:nvPr>
        </p:nvSpPr>
        <p:spPr>
          <a:xfrm>
            <a:off x="866216" y="4777380"/>
            <a:ext cx="6619244" cy="861420"/>
          </a:xfrm>
        </p:spPr>
        <p:txBody>
          <a:bodyPr anchor="t"/>
          <a:lstStyle>
            <a:lvl1pPr marL="0" indent="0" algn="l">
              <a:buNone/>
              <a:defRPr cap="all">
                <a:solidFill>
                  <a:schemeClr val="bg2">
                    <a:lumMod val="40000"/>
                    <a:lumOff val="6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dirty="0"/>
              <a:t>Asıl alt başlık stilini düzenlemek için tıklayın</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25.05.2018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313830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217" y="4800587"/>
            <a:ext cx="6619243" cy="566738"/>
          </a:xfrm>
        </p:spPr>
        <p:txBody>
          <a:bodyPr anchor="b">
            <a:normAutofit/>
          </a:bodyPr>
          <a:lstStyle>
            <a:lvl1pPr algn="l">
              <a:defRPr sz="18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866216" y="685800"/>
            <a:ext cx="6619244"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66217" y="5367325"/>
            <a:ext cx="6619242"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25.05.2018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970206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216" y="1447800"/>
            <a:ext cx="6619244" cy="1981200"/>
          </a:xfrm>
        </p:spPr>
        <p:txBody>
          <a:bodyPr/>
          <a:lstStyle>
            <a:lvl1pPr>
              <a:defRPr sz="3600"/>
            </a:lvl1pPr>
          </a:lstStyle>
          <a:p>
            <a:r>
              <a:rPr lang="tr-TR" dirty="0"/>
              <a:t>Asıl başlık stilini düzenlemek için tıklayın</a:t>
            </a:r>
            <a:endParaRPr lang="en-US" dirty="0"/>
          </a:p>
        </p:txBody>
      </p:sp>
      <p:sp>
        <p:nvSpPr>
          <p:cNvPr id="8" name="Text Placeholder 3"/>
          <p:cNvSpPr>
            <a:spLocks noGrp="1"/>
          </p:cNvSpPr>
          <p:nvPr>
            <p:ph type="body" sz="half" idx="2"/>
          </p:nvPr>
        </p:nvSpPr>
        <p:spPr>
          <a:xfrm>
            <a:off x="866216" y="3657600"/>
            <a:ext cx="6619244" cy="23622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25.05.2018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389912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101" y="1447800"/>
            <a:ext cx="5999486" cy="2323374"/>
          </a:xfrm>
        </p:spPr>
        <p:txBody>
          <a:bodyPr/>
          <a:lstStyle>
            <a:lvl1pPr>
              <a:defRPr sz="3600"/>
            </a:lvl1pPr>
          </a:lstStyle>
          <a:p>
            <a:r>
              <a:rPr lang="tr-TR" dirty="0"/>
              <a:t>Asıl başlık stilini düzenlemek için tıklayın</a:t>
            </a:r>
            <a:endParaRPr lang="en-US" dirty="0"/>
          </a:p>
        </p:txBody>
      </p:sp>
      <p:sp>
        <p:nvSpPr>
          <p:cNvPr id="11" name="Text Placeholder 3"/>
          <p:cNvSpPr>
            <a:spLocks noGrp="1"/>
          </p:cNvSpPr>
          <p:nvPr>
            <p:ph type="body" sz="half" idx="14"/>
          </p:nvPr>
        </p:nvSpPr>
        <p:spPr>
          <a:xfrm>
            <a:off x="1447800" y="3771174"/>
            <a:ext cx="5459737" cy="342174"/>
          </a:xfrm>
        </p:spPr>
        <p:txBody>
          <a:bodyPr vert="horz" lIns="91440" tIns="45720" rIns="91440" bIns="45720" rtlCol="0" anchor="t">
            <a:normAutofit/>
          </a:bodyPr>
          <a:lstStyle>
            <a:lvl1pPr marL="0" indent="0">
              <a:buNone/>
              <a:defRPr lang="en-US" sz="1050" b="0" i="0" kern="1200" cap="small" dirty="0">
                <a:solidFill>
                  <a:schemeClr val="bg2">
                    <a:lumMod val="40000"/>
                    <a:lumOff val="60000"/>
                  </a:schemeClr>
                </a:solidFill>
                <a:latin typeface="+mj-lt"/>
                <a:ea typeface="+mj-ea"/>
                <a:cs typeface="+mj-cs"/>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marL="0" lvl="0" indent="0">
              <a:buNone/>
            </a:pPr>
            <a:r>
              <a:rPr lang="tr-TR" dirty="0"/>
              <a:t>Asıl metin stillerini düzenle</a:t>
            </a:r>
          </a:p>
        </p:txBody>
      </p:sp>
      <p:sp>
        <p:nvSpPr>
          <p:cNvPr id="10" name="Text Placeholder 3"/>
          <p:cNvSpPr>
            <a:spLocks noGrp="1"/>
          </p:cNvSpPr>
          <p:nvPr>
            <p:ph type="body" sz="half" idx="2"/>
          </p:nvPr>
        </p:nvSpPr>
        <p:spPr>
          <a:xfrm>
            <a:off x="866216" y="4350657"/>
            <a:ext cx="6619244" cy="16764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25.05.2018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
        <p:nvSpPr>
          <p:cNvPr id="12" name="TextBox 11"/>
          <p:cNvSpPr txBox="1"/>
          <p:nvPr/>
        </p:nvSpPr>
        <p:spPr>
          <a:xfrm>
            <a:off x="673721" y="971253"/>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
        <p:nvSpPr>
          <p:cNvPr id="15" name="TextBox 14"/>
          <p:cNvSpPr txBox="1"/>
          <p:nvPr/>
        </p:nvSpPr>
        <p:spPr>
          <a:xfrm>
            <a:off x="6997868" y="2613787"/>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Tree>
    <p:extLst>
      <p:ext uri="{BB962C8B-B14F-4D97-AF65-F5344CB8AC3E}">
        <p14:creationId xmlns:p14="http://schemas.microsoft.com/office/powerpoint/2010/main" val="3437151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216" y="3124201"/>
            <a:ext cx="6619245" cy="1653180"/>
          </a:xfrm>
        </p:spPr>
        <p:txBody>
          <a:bodyPr anchor="b"/>
          <a:lstStyle>
            <a:lvl1pPr algn="l">
              <a:defRPr sz="3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66216" y="4777381"/>
            <a:ext cx="6619244" cy="860400"/>
          </a:xfrm>
        </p:spPr>
        <p:txBody>
          <a:bodyPr anchor="t"/>
          <a:lstStyle>
            <a:lvl1pPr marL="0" indent="0" algn="l">
              <a:buNone/>
              <a:defRPr sz="1500" cap="none">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25.05.2018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4011787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474710" y="1981200"/>
            <a:ext cx="2210150"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16" name="Text Placeholder 3"/>
          <p:cNvSpPr>
            <a:spLocks noGrp="1"/>
          </p:cNvSpPr>
          <p:nvPr>
            <p:ph type="body" sz="half" idx="15"/>
          </p:nvPr>
        </p:nvSpPr>
        <p:spPr>
          <a:xfrm>
            <a:off x="489347" y="266700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Text Placeholder 4"/>
          <p:cNvSpPr>
            <a:spLocks noGrp="1"/>
          </p:cNvSpPr>
          <p:nvPr>
            <p:ph type="body" sz="quarter" idx="3"/>
          </p:nvPr>
        </p:nvSpPr>
        <p:spPr>
          <a:xfrm>
            <a:off x="2912745" y="1981200"/>
            <a:ext cx="2202181"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19" name="Text Placeholder 3"/>
          <p:cNvSpPr>
            <a:spLocks noGrp="1"/>
          </p:cNvSpPr>
          <p:nvPr>
            <p:ph type="body" sz="half" idx="16"/>
          </p:nvPr>
        </p:nvSpPr>
        <p:spPr>
          <a:xfrm>
            <a:off x="2904829" y="266700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14" name="Text Placeholder 4"/>
          <p:cNvSpPr>
            <a:spLocks noGrp="1"/>
          </p:cNvSpPr>
          <p:nvPr>
            <p:ph type="body" sz="quarter" idx="13"/>
          </p:nvPr>
        </p:nvSpPr>
        <p:spPr>
          <a:xfrm>
            <a:off x="5343525" y="1981200"/>
            <a:ext cx="2199085"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20" name="Text Placeholder 3"/>
          <p:cNvSpPr>
            <a:spLocks noGrp="1"/>
          </p:cNvSpPr>
          <p:nvPr>
            <p:ph type="body" sz="half" idx="17"/>
          </p:nvPr>
        </p:nvSpPr>
        <p:spPr>
          <a:xfrm>
            <a:off x="5343525" y="266700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cxnSp>
        <p:nvCxnSpPr>
          <p:cNvPr id="17" name="Straight Connector 16"/>
          <p:cNvCxnSpPr/>
          <p:nvPr/>
        </p:nvCxnSpPr>
        <p:spPr>
          <a:xfrm>
            <a:off x="2794607"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167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072480-10DA-4FB4-BEAE-2A1DEA90F248}" type="datetimeFigureOut">
              <a:rPr lang="tr-TR" smtClean="0"/>
              <a:t>25.05.2018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922656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489347" y="4250949"/>
            <a:ext cx="2205038"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29" name="Picture Placeholder 2"/>
          <p:cNvSpPr>
            <a:spLocks noGrp="1" noChangeAspect="1"/>
          </p:cNvSpPr>
          <p:nvPr>
            <p:ph type="pic" idx="15"/>
          </p:nvPr>
        </p:nvSpPr>
        <p:spPr>
          <a:xfrm>
            <a:off x="489347" y="2209800"/>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2" name="Text Placeholder 3"/>
          <p:cNvSpPr>
            <a:spLocks noGrp="1"/>
          </p:cNvSpPr>
          <p:nvPr>
            <p:ph type="body" sz="half" idx="18"/>
          </p:nvPr>
        </p:nvSpPr>
        <p:spPr>
          <a:xfrm>
            <a:off x="489347" y="4827212"/>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Text Placeholder 4"/>
          <p:cNvSpPr>
            <a:spLocks noGrp="1"/>
          </p:cNvSpPr>
          <p:nvPr>
            <p:ph type="body" sz="quarter" idx="3"/>
          </p:nvPr>
        </p:nvSpPr>
        <p:spPr>
          <a:xfrm>
            <a:off x="2917032" y="4250949"/>
            <a:ext cx="219789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30" name="Picture Placeholder 2"/>
          <p:cNvSpPr>
            <a:spLocks noGrp="1" noChangeAspect="1"/>
          </p:cNvSpPr>
          <p:nvPr>
            <p:ph type="pic" idx="21"/>
          </p:nvPr>
        </p:nvSpPr>
        <p:spPr>
          <a:xfrm>
            <a:off x="2917031" y="2209800"/>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3" name="Text Placeholder 3"/>
          <p:cNvSpPr>
            <a:spLocks noGrp="1"/>
          </p:cNvSpPr>
          <p:nvPr>
            <p:ph type="body" sz="half" idx="19"/>
          </p:nvPr>
        </p:nvSpPr>
        <p:spPr>
          <a:xfrm>
            <a:off x="2916016" y="4827211"/>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14" name="Text Placeholder 4"/>
          <p:cNvSpPr>
            <a:spLocks noGrp="1"/>
          </p:cNvSpPr>
          <p:nvPr>
            <p:ph type="body" sz="quarter" idx="13"/>
          </p:nvPr>
        </p:nvSpPr>
        <p:spPr>
          <a:xfrm>
            <a:off x="5343525" y="4250949"/>
            <a:ext cx="2199085"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31" name="Picture Placeholder 2"/>
          <p:cNvSpPr>
            <a:spLocks noGrp="1" noChangeAspect="1"/>
          </p:cNvSpPr>
          <p:nvPr>
            <p:ph type="pic" idx="22"/>
          </p:nvPr>
        </p:nvSpPr>
        <p:spPr>
          <a:xfrm>
            <a:off x="5343525" y="2209800"/>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4" name="Text Placeholder 3"/>
          <p:cNvSpPr>
            <a:spLocks noGrp="1"/>
          </p:cNvSpPr>
          <p:nvPr>
            <p:ph type="body" sz="half" idx="20"/>
          </p:nvPr>
        </p:nvSpPr>
        <p:spPr>
          <a:xfrm>
            <a:off x="5343432" y="4827209"/>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cxnSp>
        <p:nvCxnSpPr>
          <p:cNvPr id="19" name="Straight Connector 18"/>
          <p:cNvCxnSpPr/>
          <p:nvPr/>
        </p:nvCxnSpPr>
        <p:spPr>
          <a:xfrm>
            <a:off x="2794607"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167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072480-10DA-4FB4-BEAE-2A1DEA90F248}" type="datetimeFigureOut">
              <a:rPr lang="tr-TR" smtClean="0"/>
              <a:t>25.05.2018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5646382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25.05.2018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2138078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8159" y="430214"/>
            <a:ext cx="1314451" cy="5826125"/>
          </a:xfrm>
        </p:spPr>
        <p:txBody>
          <a:bodyPr vert="eaVert" anchor="b" anchorCtr="0"/>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a:xfrm>
            <a:off x="489348" y="887414"/>
            <a:ext cx="5567362" cy="5368924"/>
          </a:xfrm>
        </p:spPr>
        <p:txBody>
          <a:bodyPr vert="eaVert"/>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25.05.2018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606524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idx="1"/>
          </p:nvPr>
        </p:nvSpPr>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3"/>
          <p:cNvSpPr>
            <a:spLocks noGrp="1"/>
          </p:cNvSpPr>
          <p:nvPr>
            <p:ph type="dt" sz="half" idx="10"/>
          </p:nvPr>
        </p:nvSpPr>
        <p:spPr/>
        <p:txBody>
          <a:bodyPr/>
          <a:lstStyle/>
          <a:p>
            <a:fld id="{E2072480-10DA-4FB4-BEAE-2A1DEA90F248}" type="datetimeFigureOut">
              <a:rPr lang="tr-TR" smtClean="0"/>
              <a:t>25.05.2018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430522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66217" y="2861734"/>
            <a:ext cx="6619243" cy="1915647"/>
          </a:xfrm>
        </p:spPr>
        <p:txBody>
          <a:bodyPr anchor="b"/>
          <a:lstStyle>
            <a:lvl1pPr algn="l">
              <a:defRPr sz="3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66216" y="4777381"/>
            <a:ext cx="6619244" cy="860400"/>
          </a:xfrm>
        </p:spPr>
        <p:txBody>
          <a:bodyPr anchor="t"/>
          <a:lstStyle>
            <a:lvl1pPr marL="0" indent="0" algn="l">
              <a:buNone/>
              <a:defRPr sz="1500" cap="all">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25.05.2018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107474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sz="half" idx="1"/>
          </p:nvPr>
        </p:nvSpPr>
        <p:spPr>
          <a:xfrm>
            <a:off x="827485" y="2060576"/>
            <a:ext cx="3297254" cy="4195763"/>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Content Placeholder 3"/>
          <p:cNvSpPr>
            <a:spLocks noGrp="1"/>
          </p:cNvSpPr>
          <p:nvPr>
            <p:ph sz="half" idx="2"/>
          </p:nvPr>
        </p:nvSpPr>
        <p:spPr>
          <a:xfrm>
            <a:off x="4240870" y="2056093"/>
            <a:ext cx="3297256" cy="4200245"/>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Date Placeholder 4"/>
          <p:cNvSpPr>
            <a:spLocks noGrp="1"/>
          </p:cNvSpPr>
          <p:nvPr>
            <p:ph type="dt" sz="half" idx="10"/>
          </p:nvPr>
        </p:nvSpPr>
        <p:spPr/>
        <p:txBody>
          <a:bodyPr/>
          <a:lstStyle/>
          <a:p>
            <a:fld id="{E2072480-10DA-4FB4-BEAE-2A1DEA90F248}" type="datetimeFigureOut">
              <a:rPr lang="tr-TR" smtClean="0"/>
              <a:t>25.05.2018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863102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27485" y="1905000"/>
            <a:ext cx="329725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4" name="Content Placeholder 3"/>
          <p:cNvSpPr>
            <a:spLocks noGrp="1"/>
          </p:cNvSpPr>
          <p:nvPr>
            <p:ph sz="half" idx="2"/>
          </p:nvPr>
        </p:nvSpPr>
        <p:spPr>
          <a:xfrm>
            <a:off x="827485" y="2514600"/>
            <a:ext cx="3297254" cy="374173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Text Placeholder 4"/>
          <p:cNvSpPr>
            <a:spLocks noGrp="1"/>
          </p:cNvSpPr>
          <p:nvPr>
            <p:ph type="body" sz="quarter" idx="3"/>
          </p:nvPr>
        </p:nvSpPr>
        <p:spPr>
          <a:xfrm>
            <a:off x="4240872" y="1905000"/>
            <a:ext cx="329725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6" name="Content Placeholder 5"/>
          <p:cNvSpPr>
            <a:spLocks noGrp="1"/>
          </p:cNvSpPr>
          <p:nvPr>
            <p:ph sz="quarter" idx="4"/>
          </p:nvPr>
        </p:nvSpPr>
        <p:spPr>
          <a:xfrm>
            <a:off x="4240872" y="2514600"/>
            <a:ext cx="3297254" cy="374173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6"/>
          <p:cNvSpPr>
            <a:spLocks noGrp="1"/>
          </p:cNvSpPr>
          <p:nvPr>
            <p:ph type="dt" sz="half" idx="10"/>
          </p:nvPr>
        </p:nvSpPr>
        <p:spPr/>
        <p:txBody>
          <a:bodyPr/>
          <a:lstStyle/>
          <a:p>
            <a:fld id="{E2072480-10DA-4FB4-BEAE-2A1DEA90F248}" type="datetimeFigureOut">
              <a:rPr lang="tr-TR" smtClean="0"/>
              <a:t>25.05.2018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859032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7" name="Date Placeholder 2"/>
          <p:cNvSpPr>
            <a:spLocks noGrp="1"/>
          </p:cNvSpPr>
          <p:nvPr>
            <p:ph type="dt" sz="half" idx="10"/>
          </p:nvPr>
        </p:nvSpPr>
        <p:spPr/>
        <p:txBody>
          <a:bodyPr/>
          <a:lstStyle/>
          <a:p>
            <a:fld id="{E2072480-10DA-4FB4-BEAE-2A1DEA90F248}" type="datetimeFigureOut">
              <a:rPr lang="tr-TR" smtClean="0"/>
              <a:t>25.05.2018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501714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2072480-10DA-4FB4-BEAE-2A1DEA90F248}" type="datetimeFigureOut">
              <a:rPr lang="tr-TR" smtClean="0"/>
              <a:t>25.05.2018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292455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215" y="1447800"/>
            <a:ext cx="2550798" cy="1447800"/>
          </a:xfrm>
        </p:spPr>
        <p:txBody>
          <a:bodyPr anchor="b"/>
          <a:lstStyle>
            <a:lvl1pPr algn="l">
              <a:defRPr sz="1800" b="0"/>
            </a:lvl1pPr>
          </a:lstStyle>
          <a:p>
            <a:r>
              <a:rPr lang="tr-TR" dirty="0"/>
              <a:t>Asıl başlık stilini düzenlemek için tıklayın</a:t>
            </a:r>
            <a:endParaRPr lang="en-US" dirty="0"/>
          </a:p>
        </p:txBody>
      </p:sp>
      <p:sp>
        <p:nvSpPr>
          <p:cNvPr id="3" name="Content Placeholder 2"/>
          <p:cNvSpPr>
            <a:spLocks noGrp="1"/>
          </p:cNvSpPr>
          <p:nvPr>
            <p:ph idx="1"/>
          </p:nvPr>
        </p:nvSpPr>
        <p:spPr>
          <a:xfrm>
            <a:off x="3588462" y="1447800"/>
            <a:ext cx="3896998" cy="4572000"/>
          </a:xfrm>
        </p:spPr>
        <p:txBody>
          <a:bodyPr anchor="ctr">
            <a:normAutofit/>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Text Placeholder 3"/>
          <p:cNvSpPr>
            <a:spLocks noGrp="1"/>
          </p:cNvSpPr>
          <p:nvPr>
            <p:ph type="body" sz="half" idx="2"/>
          </p:nvPr>
        </p:nvSpPr>
        <p:spPr>
          <a:xfrm>
            <a:off x="866215" y="3129281"/>
            <a:ext cx="2550797" cy="2895599"/>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7" name="Date Placeholder 4"/>
          <p:cNvSpPr>
            <a:spLocks noGrp="1"/>
          </p:cNvSpPr>
          <p:nvPr>
            <p:ph type="dt" sz="half" idx="10"/>
          </p:nvPr>
        </p:nvSpPr>
        <p:spPr/>
        <p:txBody>
          <a:bodyPr/>
          <a:lstStyle/>
          <a:p>
            <a:fld id="{E2072480-10DA-4FB4-BEAE-2A1DEA90F248}" type="datetimeFigureOut">
              <a:rPr lang="tr-TR" smtClean="0"/>
              <a:t>25.05.2018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049013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430" y="1854192"/>
            <a:ext cx="3819680" cy="1574808"/>
          </a:xfrm>
        </p:spPr>
        <p:txBody>
          <a:bodyPr anchor="b">
            <a:normAutofit/>
          </a:bodyPr>
          <a:lstStyle>
            <a:lvl1pPr algn="l">
              <a:defRPr sz="27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5212160" y="1143000"/>
            <a:ext cx="24003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66216" y="3657600"/>
            <a:ext cx="3813734" cy="1371600"/>
          </a:xfrm>
        </p:spPr>
        <p:txBody>
          <a:bodyPr>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25.05.2018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524871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6"/>
            <a:ext cx="302775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8"/>
            <a:ext cx="1141809" cy="2365453"/>
          </a:xfrm>
          <a:prstGeom prst="rect">
            <a:avLst/>
          </a:prstGeom>
        </p:spPr>
      </p:pic>
      <p:sp>
        <p:nvSpPr>
          <p:cNvPr id="16" name="Oval 15"/>
          <p:cNvSpPr/>
          <p:nvPr/>
        </p:nvSpPr>
        <p:spPr>
          <a:xfrm>
            <a:off x="6456759" y="1676400"/>
            <a:ext cx="211455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5999560" y="1"/>
            <a:ext cx="1202540"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6454408" y="6096000"/>
            <a:ext cx="745301" cy="762000"/>
          </a:xfrm>
          <a:prstGeom prst="rect">
            <a:avLst/>
          </a:prstGeom>
        </p:spPr>
      </p:pic>
      <p:sp>
        <p:nvSpPr>
          <p:cNvPr id="14" name="Rectangle 13"/>
          <p:cNvSpPr/>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584" y="452718"/>
            <a:ext cx="7053542" cy="1400530"/>
          </a:xfrm>
          <a:prstGeom prst="rect">
            <a:avLst/>
          </a:prstGeom>
        </p:spPr>
        <p:txBody>
          <a:bodyPr vert="horz" lIns="91440" tIns="45720" rIns="91440" bIns="45720" rtlCol="0" anchor="t">
            <a:noAutofit/>
          </a:bodyPr>
          <a:lstStyle/>
          <a:p>
            <a:r>
              <a:rPr lang="tr-TR" dirty="0"/>
              <a:t>Asıl başlık stilini düzenlemek için tıklayın</a:t>
            </a:r>
            <a:endParaRPr lang="en-US" dirty="0"/>
          </a:p>
        </p:txBody>
      </p:sp>
      <p:sp>
        <p:nvSpPr>
          <p:cNvPr id="3" name="Text Placeholder 2"/>
          <p:cNvSpPr>
            <a:spLocks noGrp="1"/>
          </p:cNvSpPr>
          <p:nvPr>
            <p:ph type="body" idx="1"/>
          </p:nvPr>
        </p:nvSpPr>
        <p:spPr>
          <a:xfrm>
            <a:off x="827484" y="2052919"/>
            <a:ext cx="6709906" cy="4195481"/>
          </a:xfrm>
          <a:prstGeom prst="rect">
            <a:avLst/>
          </a:prstGeom>
        </p:spPr>
        <p:txBody>
          <a:bodyPr vert="horz" lIns="91440" tIns="45720" rIns="91440" bIns="45720" rtlCol="0">
            <a:normAutofit/>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2"/>
          </p:nvPr>
        </p:nvSpPr>
        <p:spPr>
          <a:xfrm rot="5400000">
            <a:off x="7492905" y="1828801"/>
            <a:ext cx="990599" cy="228599"/>
          </a:xfrm>
          <a:prstGeom prst="rect">
            <a:avLst/>
          </a:prstGeom>
        </p:spPr>
        <p:txBody>
          <a:bodyPr vert="horz" lIns="91440" tIns="45720" rIns="91440" bIns="45720" rtlCol="0" anchor="t"/>
          <a:lstStyle>
            <a:lvl1pPr algn="l">
              <a:defRPr sz="825" b="0" i="0">
                <a:solidFill>
                  <a:schemeClr val="tx1">
                    <a:tint val="75000"/>
                    <a:alpha val="60000"/>
                  </a:schemeClr>
                </a:solidFill>
              </a:defRPr>
            </a:lvl1pPr>
          </a:lstStyle>
          <a:p>
            <a:fld id="{E2072480-10DA-4FB4-BEAE-2A1DEA90F248}" type="datetimeFigureOut">
              <a:rPr lang="tr-TR" smtClean="0"/>
              <a:t>25.05.2018</a:t>
            </a:fld>
            <a:endParaRPr lang="tr-TR"/>
          </a:p>
        </p:txBody>
      </p:sp>
      <p:sp>
        <p:nvSpPr>
          <p:cNvPr id="5" name="Footer Placeholder 4"/>
          <p:cNvSpPr>
            <a:spLocks noGrp="1"/>
          </p:cNvSpPr>
          <p:nvPr>
            <p:ph type="ftr" sz="quarter" idx="3"/>
          </p:nvPr>
        </p:nvSpPr>
        <p:spPr>
          <a:xfrm rot="5400000">
            <a:off x="6231206" y="3263398"/>
            <a:ext cx="3859795" cy="228601"/>
          </a:xfrm>
          <a:prstGeom prst="rect">
            <a:avLst/>
          </a:prstGeom>
        </p:spPr>
        <p:txBody>
          <a:bodyPr vert="horz" lIns="91440" tIns="45720" rIns="91440" bIns="45720" rtlCol="0" anchor="b"/>
          <a:lstStyle>
            <a:lvl1pPr algn="l">
              <a:defRPr sz="825"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7764406" y="295730"/>
            <a:ext cx="628649" cy="767687"/>
          </a:xfrm>
          <a:prstGeom prst="rect">
            <a:avLst/>
          </a:prstGeom>
        </p:spPr>
        <p:txBody>
          <a:bodyPr vert="horz" lIns="91440" tIns="45720" rIns="91440" bIns="45720" rtlCol="0" anchor="b"/>
          <a:lstStyle>
            <a:lvl1pPr algn="ctr">
              <a:defRPr sz="2100" b="0" i="0">
                <a:solidFill>
                  <a:schemeClr val="tx1">
                    <a:tint val="75000"/>
                  </a:schemeClr>
                </a:solidFill>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131334748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NULL" TargetMode="External"/><Relationship Id="rId2" Type="http://schemas.openxmlformats.org/officeDocument/2006/relationships/hyperlink" Target="NULL" TargetMode="Externa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hyperlink" Target="NULL"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enerjibes.com/gunes-enerji-santrali-kurulumu-maliyeti/" TargetMode="External"/><Relationship Id="rId2" Type="http://schemas.openxmlformats.org/officeDocument/2006/relationships/hyperlink" Target="http://www.enerjibes.com/solar-panel-cesitleri-nelerdir/" TargetMode="Externa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8442" y="1060801"/>
            <a:ext cx="9104968" cy="2087581"/>
          </a:xfrm>
        </p:spPr>
        <p:txBody>
          <a:bodyPr/>
          <a:lstStyle/>
          <a:p>
            <a:r>
              <a:rPr lang="tr-TR" sz="5400" b="1" u="sng" dirty="0">
                <a:latin typeface="Constantia"/>
                <a:cs typeface="Calibri"/>
              </a:rPr>
              <a:t>A.Ü. GAMA MYO.  Elektrik ve Enerji Bölümü</a:t>
            </a:r>
            <a:r>
              <a:rPr lang="tr-TR" sz="5400" b="1" dirty="0">
                <a:latin typeface="Constantia"/>
                <a:cs typeface="Calibri"/>
              </a:rPr>
              <a:t> </a:t>
            </a:r>
            <a:endParaRPr lang="tr-TR" sz="5400">
              <a:latin typeface="Constantia"/>
              <a:cs typeface="Calibri"/>
            </a:endParaRPr>
          </a:p>
        </p:txBody>
      </p:sp>
      <p:sp>
        <p:nvSpPr>
          <p:cNvPr id="3" name="Alt Başlık 2"/>
          <p:cNvSpPr>
            <a:spLocks noGrp="1"/>
          </p:cNvSpPr>
          <p:nvPr>
            <p:ph type="subTitle" idx="1"/>
          </p:nvPr>
        </p:nvSpPr>
        <p:spPr>
          <a:xfrm>
            <a:off x="551442" y="3517379"/>
            <a:ext cx="6620968" cy="861420"/>
          </a:xfrm>
        </p:spPr>
        <p:txBody>
          <a:bodyPr vert="horz" lIns="91440" tIns="45720" rIns="91440" bIns="45720" rtlCol="0" anchor="t">
            <a:noAutofit/>
          </a:bodyPr>
          <a:lstStyle/>
          <a:p>
            <a:r>
              <a:rPr lang="tr-TR" sz="4000" b="1" dirty="0"/>
              <a:t>Enerji kaynakları ve dönüştürme sistemleri </a:t>
            </a:r>
          </a:p>
          <a:p>
            <a:r>
              <a:rPr lang="tr-TR" sz="4000" b="1" dirty="0"/>
              <a:t>13. hafta </a:t>
            </a:r>
          </a:p>
        </p:txBody>
      </p:sp>
      <p:pic>
        <p:nvPicPr>
          <p:cNvPr id="4" name="Resim 4">
            <a:extLst>
              <a:ext uri="{FF2B5EF4-FFF2-40B4-BE49-F238E27FC236}">
                <a16:creationId xmlns:a16="http://schemas.microsoft.com/office/drawing/2014/main" xmlns="" id="{EC12C194-2704-4948-8A3C-041E817AE56B}"/>
              </a:ext>
            </a:extLst>
          </p:cNvPr>
          <p:cNvPicPr>
            <a:picLocks noChangeAspect="1"/>
          </p:cNvPicPr>
          <p:nvPr/>
        </p:nvPicPr>
        <p:blipFill>
          <a:blip r:embed="rId2"/>
          <a:stretch>
            <a:fillRect/>
          </a:stretch>
        </p:blipFill>
        <p:spPr>
          <a:xfrm>
            <a:off x="4012" y="4012"/>
            <a:ext cx="970774" cy="970774"/>
          </a:xfrm>
          <a:prstGeom prst="rect">
            <a:avLst/>
          </a:prstGeom>
        </p:spPr>
      </p:pic>
      <p:pic>
        <p:nvPicPr>
          <p:cNvPr id="6" name="Resim 6">
            <a:extLst>
              <a:ext uri="{FF2B5EF4-FFF2-40B4-BE49-F238E27FC236}">
                <a16:creationId xmlns:a16="http://schemas.microsoft.com/office/drawing/2014/main" xmlns="" id="{92C851BB-007E-4DAC-8FE5-F51CA7D41281}"/>
              </a:ext>
            </a:extLst>
          </p:cNvPr>
          <p:cNvPicPr>
            <a:picLocks noChangeAspect="1"/>
          </p:cNvPicPr>
          <p:nvPr/>
        </p:nvPicPr>
        <p:blipFill>
          <a:blip r:embed="rId2"/>
          <a:stretch>
            <a:fillRect/>
          </a:stretch>
        </p:blipFill>
        <p:spPr>
          <a:xfrm>
            <a:off x="8100535" y="4012"/>
            <a:ext cx="1039452" cy="1059074"/>
          </a:xfrm>
          <a:prstGeom prst="rect">
            <a:avLst/>
          </a:prstGeom>
        </p:spPr>
      </p:pic>
    </p:spTree>
    <p:extLst>
      <p:ext uri="{BB962C8B-B14F-4D97-AF65-F5344CB8AC3E}">
        <p14:creationId xmlns:p14="http://schemas.microsoft.com/office/powerpoint/2010/main" val="2237731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ACBE3C7-582F-4919-BAB3-8548D4C44C8A}"/>
              </a:ext>
            </a:extLst>
          </p:cNvPr>
          <p:cNvSpPr>
            <a:spLocks noGrp="1"/>
          </p:cNvSpPr>
          <p:nvPr>
            <p:ph type="title"/>
          </p:nvPr>
        </p:nvSpPr>
        <p:spPr/>
        <p:txBody>
          <a:bodyPr/>
          <a:lstStyle/>
          <a:p>
            <a:pPr algn="ctr"/>
            <a:r>
              <a:rPr lang="tr-TR" sz="3200" b="1" dirty="0"/>
              <a:t>FOTOVOLTAİK TEKNOLOJİ</a:t>
            </a:r>
            <a:endParaRPr lang="tr-TR" sz="3200" b="1" dirty="0"/>
          </a:p>
        </p:txBody>
      </p:sp>
      <p:sp>
        <p:nvSpPr>
          <p:cNvPr id="3" name="İçerik Yer Tutucusu 2">
            <a:extLst>
              <a:ext uri="{FF2B5EF4-FFF2-40B4-BE49-F238E27FC236}">
                <a16:creationId xmlns:a16="http://schemas.microsoft.com/office/drawing/2014/main" xmlns="" id="{6FB3917C-176E-40D3-B784-07FF43E41967}"/>
              </a:ext>
            </a:extLst>
          </p:cNvPr>
          <p:cNvSpPr>
            <a:spLocks noGrp="1"/>
          </p:cNvSpPr>
          <p:nvPr>
            <p:ph idx="1"/>
          </p:nvPr>
        </p:nvSpPr>
        <p:spPr>
          <a:xfrm>
            <a:off x="429360" y="1372256"/>
            <a:ext cx="8495040" cy="5222896"/>
          </a:xfrm>
        </p:spPr>
        <p:txBody>
          <a:bodyPr vert="horz" lIns="91440" tIns="45720" rIns="91440" bIns="45720" rtlCol="0" anchor="t">
            <a:normAutofit/>
          </a:bodyPr>
          <a:lstStyle/>
          <a:p>
            <a:r>
              <a:rPr lang="tr-TR" b="1" dirty="0"/>
              <a:t>Çok Kristal Silisyum Güneş Pilleri</a:t>
            </a:r>
            <a:endParaRPr lang="tr-TR" dirty="0"/>
          </a:p>
          <a:p>
            <a:pPr>
              <a:buClr>
                <a:srgbClr val="8AD0D6"/>
              </a:buClr>
            </a:pPr>
            <a:r>
              <a:rPr lang="tr-TR" dirty="0"/>
              <a:t>Çok kristal silisyum güneş pili malzemesi, elektriksel, optik ve yapısal olarak aynıdır. Damarların boyutları kalitesi ile doğru orantılıdır. Damarların arasındaki süreksizlik, elektriksel yük taşıyıcılarının aktarılmasında engelleyici rol oynar.</a:t>
            </a:r>
          </a:p>
          <a:p>
            <a:pPr>
              <a:buClr>
                <a:srgbClr val="8AD0D6"/>
              </a:buClr>
            </a:pPr>
            <a:r>
              <a:rPr lang="tr-TR" dirty="0"/>
              <a:t>Çok kristal silisyum hücrelerin üretimi daha kolay ve az maliyetlidir. Çok kristalli silisyum maddesi üretiminde </a:t>
            </a:r>
            <a:r>
              <a:rPr lang="tr-TR" b="1" dirty="0"/>
              <a:t>dökme yöntemi</a:t>
            </a:r>
            <a:r>
              <a:rPr lang="tr-TR" dirty="0"/>
              <a:t> kullanılmaktadır. Üretim aşaması kısaca şu şekildedir. İlk olarak tek kristalli </a:t>
            </a:r>
            <a:r>
              <a:rPr lang="tr-TR" dirty="0" err="1"/>
              <a:t>silisyum’un</a:t>
            </a:r>
            <a:r>
              <a:rPr lang="tr-TR" dirty="0"/>
              <a:t> elde edilmesi için yapılan işlemlerin bir çoğu aynen yapılır. Erimiş yarı iletken silisyum, kalıplara dökülerek soğuması beklenir. Kalıplardan elde edilen bloklar kare şeklinde kesilir. Bu yöntemle üretilen güneş pili daha az verimlidir. Ama maliyeti oldukça düşüktür. Çok kristalli silisyum (</a:t>
            </a:r>
            <a:r>
              <a:rPr lang="tr-TR" dirty="0" err="1"/>
              <a:t>pc</a:t>
            </a:r>
            <a:r>
              <a:rPr lang="tr-TR" dirty="0"/>
              <a:t>-Si) güneş pili verimi %12-15 arasında değişmektedir.</a:t>
            </a:r>
          </a:p>
          <a:p>
            <a:pPr>
              <a:buClr>
                <a:srgbClr val="8AD0D6"/>
              </a:buClr>
            </a:pPr>
            <a:endParaRPr lang="tr-TR" dirty="0"/>
          </a:p>
        </p:txBody>
      </p:sp>
      <p:pic>
        <p:nvPicPr>
          <p:cNvPr id="5" name="Resim 4">
            <a:extLst>
              <a:ext uri="{FF2B5EF4-FFF2-40B4-BE49-F238E27FC236}">
                <a16:creationId xmlns:a16="http://schemas.microsoft.com/office/drawing/2014/main" xmlns="" id="{5D4B0279-47E3-402D-96A4-54BDA3FBEA8E}"/>
              </a:ext>
            </a:extLst>
          </p:cNvPr>
          <p:cNvPicPr>
            <a:picLocks noChangeAspect="1"/>
          </p:cNvPicPr>
          <p:nvPr/>
        </p:nvPicPr>
        <p:blipFill>
          <a:blip r:embed="rId2"/>
          <a:stretch>
            <a:fillRect/>
          </a:stretch>
        </p:blipFill>
        <p:spPr>
          <a:xfrm>
            <a:off x="4011" y="4011"/>
            <a:ext cx="990396" cy="990396"/>
          </a:xfrm>
          <a:prstGeom prst="rect">
            <a:avLst/>
          </a:prstGeom>
        </p:spPr>
      </p:pic>
      <p:pic>
        <p:nvPicPr>
          <p:cNvPr id="7" name="Resim 6">
            <a:extLst>
              <a:ext uri="{FF2B5EF4-FFF2-40B4-BE49-F238E27FC236}">
                <a16:creationId xmlns:a16="http://schemas.microsoft.com/office/drawing/2014/main" xmlns="" id="{D0831DE5-5BBB-4B79-BED0-08EE7DF7F94F}"/>
              </a:ext>
            </a:extLst>
          </p:cNvPr>
          <p:cNvPicPr>
            <a:picLocks noChangeAspect="1"/>
          </p:cNvPicPr>
          <p:nvPr/>
        </p:nvPicPr>
        <p:blipFill>
          <a:blip r:embed="rId2"/>
          <a:stretch>
            <a:fillRect/>
          </a:stretch>
        </p:blipFill>
        <p:spPr>
          <a:xfrm>
            <a:off x="8149590" y="4011"/>
            <a:ext cx="990396" cy="990396"/>
          </a:xfrm>
          <a:prstGeom prst="rect">
            <a:avLst/>
          </a:prstGeom>
        </p:spPr>
      </p:pic>
    </p:spTree>
    <p:extLst>
      <p:ext uri="{BB962C8B-B14F-4D97-AF65-F5344CB8AC3E}">
        <p14:creationId xmlns:p14="http://schemas.microsoft.com/office/powerpoint/2010/main" val="12931157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CDB2BED4-74A4-4812-A94C-AE9A3B395844}"/>
              </a:ext>
            </a:extLst>
          </p:cNvPr>
          <p:cNvSpPr>
            <a:spLocks noGrp="1"/>
          </p:cNvSpPr>
          <p:nvPr>
            <p:ph idx="1"/>
          </p:nvPr>
        </p:nvSpPr>
        <p:spPr>
          <a:xfrm>
            <a:off x="288091" y="1192459"/>
            <a:ext cx="8546411" cy="5531120"/>
          </a:xfrm>
        </p:spPr>
        <p:txBody>
          <a:bodyPr vert="horz" lIns="91440" tIns="45720" rIns="91440" bIns="45720" rtlCol="0" anchor="t">
            <a:normAutofit lnSpcReduction="10000"/>
          </a:bodyPr>
          <a:lstStyle/>
          <a:p>
            <a:r>
              <a:rPr lang="tr-TR" b="1" dirty="0"/>
              <a:t>İnce Film Güneş Pilleri</a:t>
            </a:r>
            <a:endParaRPr lang="tr-TR" dirty="0"/>
          </a:p>
          <a:p>
            <a:pPr>
              <a:buClr>
                <a:srgbClr val="8AD0D6"/>
              </a:buClr>
            </a:pPr>
            <a:r>
              <a:rPr lang="tr-TR" dirty="0"/>
              <a:t>İnce film güneş pili, üst üste yerleştirilen aşırı ince yarı iletken katmanlardan oluşur. İnce film güneş hücresi, çok çeşitli malzemelerden yapılabilir. Ticari olarak kullanılan ince film güneş pili amorf silikondan yapılır. Bunun dışında yapımında çok kristal bakır indiyum </a:t>
            </a:r>
            <a:r>
              <a:rPr lang="tr-TR" dirty="0" err="1"/>
              <a:t>diseleneid</a:t>
            </a:r>
            <a:r>
              <a:rPr lang="tr-TR" dirty="0"/>
              <a:t> ve kadmiyum tellür de kullanılır.</a:t>
            </a:r>
          </a:p>
          <a:p>
            <a:pPr>
              <a:buClr>
                <a:srgbClr val="8AD0D6"/>
              </a:buClr>
            </a:pPr>
            <a:r>
              <a:rPr lang="tr-TR" dirty="0"/>
              <a:t>İnce film hücre teknolojisinde farklı çökeltme yöntemleri kullanılır. Bu yöntemler oldukça ucuzdur. Ayrıca kullanılan bu yöntem ile 2×2 inç büyüklüğünde güneş pili elde edilebilir. Katmanlar maliyeti düşük olan cam veya plastik esaslı malzeme üzerinde çökeltilir.</a:t>
            </a:r>
          </a:p>
          <a:p>
            <a:pPr>
              <a:buClr>
                <a:srgbClr val="8AD0D6"/>
              </a:buClr>
            </a:pPr>
            <a:r>
              <a:rPr lang="tr-TR" dirty="0"/>
              <a:t>Normalde tek kristal silikon, solar modül içinde bireysel şekilde birbirine bağlı olarak tasarlanırken, ince film cihazlar tek bir ünite olarak yapılabilir. Yarı iletken malzeme ve arka elektrik kontaklarına, yansıtmayan özellikli </a:t>
            </a:r>
            <a:r>
              <a:rPr lang="tr-TR" dirty="0" err="1"/>
              <a:t>kapmala</a:t>
            </a:r>
            <a:r>
              <a:rPr lang="tr-TR" dirty="0"/>
              <a:t> ve iletken oksit katmanlar eklenir.</a:t>
            </a:r>
          </a:p>
          <a:p>
            <a:pPr>
              <a:buClr>
                <a:srgbClr val="8AD0D6"/>
              </a:buClr>
            </a:pPr>
            <a:r>
              <a:rPr lang="tr-TR" dirty="0"/>
              <a:t>İnce film güneş pili %8-12 arasında bir verime sahiptir.</a:t>
            </a:r>
          </a:p>
          <a:p>
            <a:pPr>
              <a:buClr>
                <a:srgbClr val="8AD0D6"/>
              </a:buClr>
            </a:pPr>
            <a:endParaRPr lang="tr-TR" dirty="0"/>
          </a:p>
        </p:txBody>
      </p:sp>
      <p:sp>
        <p:nvSpPr>
          <p:cNvPr id="5" name="Unvan 1">
            <a:extLst>
              <a:ext uri="{FF2B5EF4-FFF2-40B4-BE49-F238E27FC236}">
                <a16:creationId xmlns:a16="http://schemas.microsoft.com/office/drawing/2014/main" xmlns="" id="{7B123E54-F3E2-40C8-9B1D-FF22EE11E8A0}"/>
              </a:ext>
            </a:extLst>
          </p:cNvPr>
          <p:cNvSpPr txBox="1">
            <a:spLocks/>
          </p:cNvSpPr>
          <p:nvPr/>
        </p:nvSpPr>
        <p:spPr>
          <a:xfrm>
            <a:off x="792809" y="195864"/>
            <a:ext cx="7053542" cy="1400530"/>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sz="3200" b="1" dirty="0"/>
              <a:t>FOTOVOLTAİK TEKNOLOJİ</a:t>
            </a:r>
            <a:endParaRPr lang="tr-TR" sz="3200" b="1" dirty="0"/>
          </a:p>
        </p:txBody>
      </p:sp>
      <p:pic>
        <p:nvPicPr>
          <p:cNvPr id="7" name="Resim 6">
            <a:extLst>
              <a:ext uri="{FF2B5EF4-FFF2-40B4-BE49-F238E27FC236}">
                <a16:creationId xmlns:a16="http://schemas.microsoft.com/office/drawing/2014/main" xmlns="" id="{6F1C4F70-BCFD-47AE-9D11-23ECFE038996}"/>
              </a:ext>
            </a:extLst>
          </p:cNvPr>
          <p:cNvPicPr>
            <a:picLocks noChangeAspect="1"/>
          </p:cNvPicPr>
          <p:nvPr/>
        </p:nvPicPr>
        <p:blipFill>
          <a:blip r:embed="rId2"/>
          <a:stretch>
            <a:fillRect/>
          </a:stretch>
        </p:blipFill>
        <p:spPr>
          <a:xfrm>
            <a:off x="4011" y="4011"/>
            <a:ext cx="990396" cy="990396"/>
          </a:xfrm>
          <a:prstGeom prst="rect">
            <a:avLst/>
          </a:prstGeom>
        </p:spPr>
      </p:pic>
      <p:pic>
        <p:nvPicPr>
          <p:cNvPr id="9" name="Resim 8">
            <a:extLst>
              <a:ext uri="{FF2B5EF4-FFF2-40B4-BE49-F238E27FC236}">
                <a16:creationId xmlns:a16="http://schemas.microsoft.com/office/drawing/2014/main" xmlns="" id="{B386A03B-CEF7-440C-9BE0-94BD7D57B25D}"/>
              </a:ext>
            </a:extLst>
          </p:cNvPr>
          <p:cNvPicPr>
            <a:picLocks noChangeAspect="1"/>
          </p:cNvPicPr>
          <p:nvPr/>
        </p:nvPicPr>
        <p:blipFill>
          <a:blip r:embed="rId2"/>
          <a:stretch>
            <a:fillRect/>
          </a:stretch>
        </p:blipFill>
        <p:spPr>
          <a:xfrm>
            <a:off x="8149590" y="4011"/>
            <a:ext cx="990396" cy="990396"/>
          </a:xfrm>
          <a:prstGeom prst="rect">
            <a:avLst/>
          </a:prstGeom>
        </p:spPr>
      </p:pic>
    </p:spTree>
    <p:extLst>
      <p:ext uri="{BB962C8B-B14F-4D97-AF65-F5344CB8AC3E}">
        <p14:creationId xmlns:p14="http://schemas.microsoft.com/office/powerpoint/2010/main" val="3981290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85E543C-AA48-4E3F-8ACD-9DE3423AB7BD}"/>
              </a:ext>
            </a:extLst>
          </p:cNvPr>
          <p:cNvSpPr>
            <a:spLocks noGrp="1"/>
          </p:cNvSpPr>
          <p:nvPr>
            <p:ph idx="1"/>
          </p:nvPr>
        </p:nvSpPr>
        <p:spPr>
          <a:xfrm>
            <a:off x="108294" y="1064032"/>
            <a:ext cx="8931691" cy="5685232"/>
          </a:xfrm>
        </p:spPr>
        <p:txBody>
          <a:bodyPr vert="horz" lIns="91440" tIns="45720" rIns="91440" bIns="45720" rtlCol="0" anchor="t">
            <a:normAutofit fontScale="85000" lnSpcReduction="20000"/>
          </a:bodyPr>
          <a:lstStyle/>
          <a:p>
            <a:r>
              <a:rPr lang="tr-TR" b="1" dirty="0"/>
              <a:t>Amorf Silisyum Güneş Pilleri</a:t>
            </a:r>
            <a:endParaRPr lang="tr-TR" dirty="0"/>
          </a:p>
          <a:p>
            <a:pPr>
              <a:buClr>
                <a:srgbClr val="8AD0D6"/>
              </a:buClr>
            </a:pPr>
            <a:r>
              <a:rPr lang="tr-TR" dirty="0"/>
              <a:t>Cam gibi amorf yapıdaki katı malzemelerin atomları belli bir düzende sıralanmamıştır. Bunun gibi malzemeler tam anlamıyla kristal bir yapı oluşturmaz. Ayrıca çok sayıda yapısal ve bağlantı hataları içerir.</a:t>
            </a:r>
          </a:p>
          <a:p>
            <a:pPr>
              <a:buClr>
                <a:srgbClr val="8AD0D6"/>
              </a:buClr>
            </a:pPr>
            <a:r>
              <a:rPr lang="tr-TR" dirty="0"/>
              <a:t>Eskiden amorf silikonun elektriksel özelliği yalıtkan olarak nitelendirilmiştir. Ancak sonraki yıllarda, amorf silikonun </a:t>
            </a:r>
            <a:r>
              <a:rPr lang="tr-TR" dirty="0" err="1"/>
              <a:t>fotovoltaik</a:t>
            </a:r>
            <a:r>
              <a:rPr lang="tr-TR" dirty="0"/>
              <a:t> piller de kullanılabileceği düşünülmüştür. Günümüzde amorf silikon, düşük güçteki cihazlarda yaygın olarak kullanılmaktadır. Çok işlevsel cihazlar geliştirmek için karbon, germanyum, azot ve kalay ile amorf silikon alaşımları kullanılır.</a:t>
            </a:r>
          </a:p>
          <a:p>
            <a:pPr>
              <a:buClr>
                <a:srgbClr val="8AD0D6"/>
              </a:buClr>
            </a:pPr>
            <a:r>
              <a:rPr lang="tr-TR" dirty="0"/>
              <a:t>Amorf silisyum güneş pili, </a:t>
            </a:r>
            <a:r>
              <a:rPr lang="tr-TR" dirty="0" err="1"/>
              <a:t>labaratuvar</a:t>
            </a:r>
            <a:r>
              <a:rPr lang="tr-TR" dirty="0"/>
              <a:t> ortamında %13’den daha fazla etkinlik göstermektedir. Galyum </a:t>
            </a:r>
            <a:r>
              <a:rPr lang="tr-TR" dirty="0" err="1"/>
              <a:t>arsenit</a:t>
            </a:r>
            <a:r>
              <a:rPr lang="tr-TR" dirty="0"/>
              <a:t> ile yapılan ince film güneş pili %24’den daha fazla verim göstermektedir.</a:t>
            </a:r>
          </a:p>
          <a:p>
            <a:pPr>
              <a:buClr>
                <a:srgbClr val="8AD0D6"/>
              </a:buClr>
            </a:pPr>
            <a:r>
              <a:rPr lang="tr-TR" b="1" dirty="0"/>
              <a:t> 7  Çok Kristalli İnce Film Güneş Pilleri</a:t>
            </a:r>
            <a:endParaRPr lang="tr-TR" dirty="0"/>
          </a:p>
          <a:p>
            <a:pPr>
              <a:buClr>
                <a:srgbClr val="8AD0D6"/>
              </a:buClr>
            </a:pPr>
            <a:r>
              <a:rPr lang="tr-TR" dirty="0"/>
              <a:t>Çok kristalli ince film güneş pili, yarı iletken malzemelerin çok küçük kristal taneciklerinden oluşur. Bu tip güneş hücrelerinde kullanılan malzemeler, silikondan farklı özelliklere sahiptir. Bu hücrelerde, 2 farklı yarı iletken malzeme arasındaki ara yüzey ile daha kolay elektrik alanı yaratılır.</a:t>
            </a:r>
          </a:p>
          <a:p>
            <a:pPr>
              <a:buClr>
                <a:srgbClr val="8AD0D6"/>
              </a:buClr>
            </a:pPr>
            <a:r>
              <a:rPr lang="tr-TR" dirty="0"/>
              <a:t>Çok kristalli ince güneş pili, pencere olarak isimlendirilen 0,1 </a:t>
            </a:r>
            <a:r>
              <a:rPr lang="tr-TR" dirty="0" err="1"/>
              <a:t>mikron’dan</a:t>
            </a:r>
            <a:r>
              <a:rPr lang="tr-TR" dirty="0"/>
              <a:t> daha ince kalınlıktaki bir üst katmana sahiptir. Pencere katmanının işlevi yüksek enerji taşıyan ışınım enerjisini </a:t>
            </a:r>
            <a:r>
              <a:rPr lang="tr-TR" dirty="0" err="1"/>
              <a:t>absorbe</a:t>
            </a:r>
            <a:r>
              <a:rPr lang="tr-TR" dirty="0"/>
              <a:t> etmektir.</a:t>
            </a:r>
          </a:p>
          <a:p>
            <a:pPr>
              <a:buClr>
                <a:srgbClr val="8AD0D6"/>
              </a:buClr>
            </a:pPr>
            <a:r>
              <a:rPr lang="tr-TR" dirty="0"/>
              <a:t>Yeterli bant boşluğuna sahip olması için, bu katmanın yeteri kadar ince olması gerekmektedir.</a:t>
            </a:r>
          </a:p>
          <a:p>
            <a:pPr>
              <a:buClr>
                <a:srgbClr val="8AD0D6"/>
              </a:buClr>
            </a:pPr>
            <a:endParaRPr lang="tr-TR" dirty="0"/>
          </a:p>
        </p:txBody>
      </p:sp>
      <p:sp>
        <p:nvSpPr>
          <p:cNvPr id="5" name="Unvan 1">
            <a:extLst>
              <a:ext uri="{FF2B5EF4-FFF2-40B4-BE49-F238E27FC236}">
                <a16:creationId xmlns:a16="http://schemas.microsoft.com/office/drawing/2014/main" xmlns="" id="{EE6F9793-EBE4-4608-BEFA-AD221B9C703C}"/>
              </a:ext>
            </a:extLst>
          </p:cNvPr>
          <p:cNvSpPr txBox="1">
            <a:spLocks/>
          </p:cNvSpPr>
          <p:nvPr/>
        </p:nvSpPr>
        <p:spPr>
          <a:xfrm>
            <a:off x="869865" y="195864"/>
            <a:ext cx="7053542" cy="1400530"/>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sz="3200" b="1" dirty="0"/>
              <a:t>FOTOVOLTAİK TEKNOLOJİ</a:t>
            </a:r>
            <a:endParaRPr lang="tr-TR" sz="3200" b="1" dirty="0"/>
          </a:p>
        </p:txBody>
      </p:sp>
      <p:pic>
        <p:nvPicPr>
          <p:cNvPr id="7" name="Resim 6">
            <a:extLst>
              <a:ext uri="{FF2B5EF4-FFF2-40B4-BE49-F238E27FC236}">
                <a16:creationId xmlns:a16="http://schemas.microsoft.com/office/drawing/2014/main" xmlns="" id="{7F2CCB25-6883-49CB-BC16-DC9921010361}"/>
              </a:ext>
            </a:extLst>
          </p:cNvPr>
          <p:cNvPicPr>
            <a:picLocks noChangeAspect="1"/>
          </p:cNvPicPr>
          <p:nvPr/>
        </p:nvPicPr>
        <p:blipFill>
          <a:blip r:embed="rId2"/>
          <a:stretch>
            <a:fillRect/>
          </a:stretch>
        </p:blipFill>
        <p:spPr>
          <a:xfrm>
            <a:off x="4011" y="4011"/>
            <a:ext cx="990396" cy="990396"/>
          </a:xfrm>
          <a:prstGeom prst="rect">
            <a:avLst/>
          </a:prstGeom>
        </p:spPr>
      </p:pic>
      <p:pic>
        <p:nvPicPr>
          <p:cNvPr id="9" name="Resim 8">
            <a:extLst>
              <a:ext uri="{FF2B5EF4-FFF2-40B4-BE49-F238E27FC236}">
                <a16:creationId xmlns:a16="http://schemas.microsoft.com/office/drawing/2014/main" xmlns="" id="{B4C669FC-D21F-4685-9E2B-26767C787D63}"/>
              </a:ext>
            </a:extLst>
          </p:cNvPr>
          <p:cNvPicPr>
            <a:picLocks noChangeAspect="1"/>
          </p:cNvPicPr>
          <p:nvPr/>
        </p:nvPicPr>
        <p:blipFill>
          <a:blip r:embed="rId2"/>
          <a:stretch>
            <a:fillRect/>
          </a:stretch>
        </p:blipFill>
        <p:spPr>
          <a:xfrm>
            <a:off x="8149590" y="4011"/>
            <a:ext cx="990396" cy="990396"/>
          </a:xfrm>
          <a:prstGeom prst="rect">
            <a:avLst/>
          </a:prstGeom>
        </p:spPr>
      </p:pic>
    </p:spTree>
    <p:extLst>
      <p:ext uri="{BB962C8B-B14F-4D97-AF65-F5344CB8AC3E}">
        <p14:creationId xmlns:p14="http://schemas.microsoft.com/office/powerpoint/2010/main" val="4055752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02FC8F09-EEBC-4112-934C-45F8D94FDDF5}"/>
              </a:ext>
            </a:extLst>
          </p:cNvPr>
          <p:cNvSpPr>
            <a:spLocks noGrp="1"/>
          </p:cNvSpPr>
          <p:nvPr>
            <p:ph type="title"/>
          </p:nvPr>
        </p:nvSpPr>
        <p:spPr/>
        <p:txBody>
          <a:bodyPr/>
          <a:lstStyle/>
          <a:p>
            <a:pPr algn="ctr"/>
            <a:r>
              <a:rPr lang="tr-TR" sz="3200" b="1" dirty="0"/>
              <a:t>FOTOVOLTAİK TEKNOLOJİ</a:t>
            </a:r>
            <a:endParaRPr lang="tr-TR" sz="3200" b="1" dirty="0"/>
          </a:p>
        </p:txBody>
      </p:sp>
      <p:sp>
        <p:nvSpPr>
          <p:cNvPr id="3" name="İçerik Yer Tutucusu 2">
            <a:extLst>
              <a:ext uri="{FF2B5EF4-FFF2-40B4-BE49-F238E27FC236}">
                <a16:creationId xmlns:a16="http://schemas.microsoft.com/office/drawing/2014/main" xmlns="" id="{1574F149-E287-4889-BA28-DF795B6BADF5}"/>
              </a:ext>
            </a:extLst>
          </p:cNvPr>
          <p:cNvSpPr>
            <a:spLocks noGrp="1"/>
          </p:cNvSpPr>
          <p:nvPr>
            <p:ph idx="1"/>
          </p:nvPr>
        </p:nvSpPr>
        <p:spPr>
          <a:xfrm>
            <a:off x="313777" y="1346571"/>
            <a:ext cx="8559254" cy="5325637"/>
          </a:xfrm>
        </p:spPr>
        <p:txBody>
          <a:bodyPr vert="horz" lIns="91440" tIns="45720" rIns="91440" bIns="45720" rtlCol="0" anchor="t">
            <a:normAutofit/>
          </a:bodyPr>
          <a:lstStyle/>
          <a:p>
            <a:r>
              <a:rPr lang="tr-TR" b="1" dirty="0"/>
              <a:t>İnce Film </a:t>
            </a:r>
            <a:r>
              <a:rPr lang="tr-TR" b="1" dirty="0" err="1"/>
              <a:t>Kalgonit</a:t>
            </a:r>
            <a:r>
              <a:rPr lang="tr-TR" b="1" dirty="0"/>
              <a:t> Güneş Pilleri</a:t>
            </a:r>
            <a:endParaRPr lang="tr-TR" dirty="0"/>
          </a:p>
          <a:p>
            <a:pPr>
              <a:buClr>
                <a:srgbClr val="8AD0D6"/>
              </a:buClr>
            </a:pPr>
            <a:r>
              <a:rPr lang="tr-TR" dirty="0"/>
              <a:t>1960 yıllarında </a:t>
            </a:r>
            <a:r>
              <a:rPr lang="tr-TR" dirty="0" err="1"/>
              <a:t>CuxS-CdS</a:t>
            </a:r>
            <a:r>
              <a:rPr lang="tr-TR" dirty="0"/>
              <a:t>, </a:t>
            </a:r>
            <a:r>
              <a:rPr lang="tr-TR" dirty="0" err="1"/>
              <a:t>CuxSe-CdSe</a:t>
            </a:r>
            <a:r>
              <a:rPr lang="tr-TR" dirty="0"/>
              <a:t> ve </a:t>
            </a:r>
            <a:r>
              <a:rPr lang="tr-TR" dirty="0" err="1"/>
              <a:t>CuxTe-CdTe</a:t>
            </a:r>
            <a:r>
              <a:rPr lang="tr-TR" dirty="0"/>
              <a:t> ince film güneş pili hücreleri geliştirilmiştir. Bu güneş pillerinin üretimi oldukça basittir. </a:t>
            </a:r>
            <a:r>
              <a:rPr lang="tr-TR" dirty="0" err="1"/>
              <a:t>CdS</a:t>
            </a:r>
            <a:r>
              <a:rPr lang="tr-TR" dirty="0"/>
              <a:t>, </a:t>
            </a:r>
            <a:r>
              <a:rPr lang="tr-TR" dirty="0" err="1"/>
              <a:t>CdSe</a:t>
            </a:r>
            <a:r>
              <a:rPr lang="tr-TR" dirty="0"/>
              <a:t> ve </a:t>
            </a:r>
            <a:r>
              <a:rPr lang="tr-TR" dirty="0" err="1"/>
              <a:t>CdTe</a:t>
            </a:r>
            <a:r>
              <a:rPr lang="tr-TR" dirty="0"/>
              <a:t> filmleri kimyasal çökeltme işlemi ile üretilir.</a:t>
            </a:r>
          </a:p>
          <a:p>
            <a:pPr>
              <a:buClr>
                <a:srgbClr val="8AD0D6"/>
              </a:buClr>
            </a:pPr>
            <a:r>
              <a:rPr lang="tr-TR" dirty="0" err="1"/>
              <a:t>CuxS</a:t>
            </a:r>
            <a:r>
              <a:rPr lang="tr-TR" dirty="0"/>
              <a:t>, </a:t>
            </a:r>
            <a:r>
              <a:rPr lang="tr-TR" dirty="0" err="1"/>
              <a:t>CuxSe</a:t>
            </a:r>
            <a:r>
              <a:rPr lang="tr-TR" dirty="0"/>
              <a:t> ve </a:t>
            </a:r>
            <a:r>
              <a:rPr lang="tr-TR" dirty="0" err="1"/>
              <a:t>CuxTe</a:t>
            </a:r>
            <a:r>
              <a:rPr lang="tr-TR" dirty="0"/>
              <a:t> katmanları ise </a:t>
            </a:r>
            <a:r>
              <a:rPr lang="tr-TR" dirty="0" err="1"/>
              <a:t>CdS</a:t>
            </a:r>
            <a:r>
              <a:rPr lang="tr-TR" dirty="0"/>
              <a:t>, </a:t>
            </a:r>
            <a:r>
              <a:rPr lang="tr-TR" dirty="0" err="1"/>
              <a:t>CdSe</a:t>
            </a:r>
            <a:r>
              <a:rPr lang="tr-TR" dirty="0"/>
              <a:t> ve </a:t>
            </a:r>
            <a:r>
              <a:rPr lang="tr-TR" dirty="0" err="1"/>
              <a:t>CdTe</a:t>
            </a:r>
            <a:r>
              <a:rPr lang="tr-TR" dirty="0"/>
              <a:t> filmleri ile birlikte </a:t>
            </a:r>
            <a:r>
              <a:rPr lang="tr-TR" dirty="0" err="1"/>
              <a:t>CuCl</a:t>
            </a:r>
            <a:r>
              <a:rPr lang="tr-TR" dirty="0"/>
              <a:t> çözeltisinde 1-2 dakika daldırılarak üretilir. Bu 3 tür güneş pili hücresi de %10’dan fazla verim verebilmektedir. Ancak, bakır </a:t>
            </a:r>
            <a:r>
              <a:rPr lang="tr-TR" dirty="0" err="1"/>
              <a:t>kalgonit</a:t>
            </a:r>
            <a:r>
              <a:rPr lang="tr-TR" dirty="0"/>
              <a:t> katmanlar, bakır difüzyonu ile bozulmasından dolayı ar-ge çalışmalarına son verilmiştir. Artık bu güneş pili çeşitleri üretilmemektedir.</a:t>
            </a:r>
          </a:p>
          <a:p>
            <a:pPr>
              <a:buClr>
                <a:srgbClr val="8AD0D6"/>
              </a:buClr>
            </a:pPr>
            <a:endParaRPr lang="tr-TR" dirty="0"/>
          </a:p>
        </p:txBody>
      </p:sp>
      <p:pic>
        <p:nvPicPr>
          <p:cNvPr id="5" name="Resim 4">
            <a:extLst>
              <a:ext uri="{FF2B5EF4-FFF2-40B4-BE49-F238E27FC236}">
                <a16:creationId xmlns:a16="http://schemas.microsoft.com/office/drawing/2014/main" xmlns="" id="{09A6D6B1-6EFF-49A3-9FC5-601A87E5DD67}"/>
              </a:ext>
            </a:extLst>
          </p:cNvPr>
          <p:cNvPicPr>
            <a:picLocks noChangeAspect="1"/>
          </p:cNvPicPr>
          <p:nvPr/>
        </p:nvPicPr>
        <p:blipFill>
          <a:blip r:embed="rId2"/>
          <a:stretch>
            <a:fillRect/>
          </a:stretch>
        </p:blipFill>
        <p:spPr>
          <a:xfrm>
            <a:off x="4011" y="4011"/>
            <a:ext cx="990396" cy="990396"/>
          </a:xfrm>
          <a:prstGeom prst="rect">
            <a:avLst/>
          </a:prstGeom>
        </p:spPr>
      </p:pic>
      <p:pic>
        <p:nvPicPr>
          <p:cNvPr id="7" name="Resim 6">
            <a:extLst>
              <a:ext uri="{FF2B5EF4-FFF2-40B4-BE49-F238E27FC236}">
                <a16:creationId xmlns:a16="http://schemas.microsoft.com/office/drawing/2014/main" xmlns="" id="{38D33307-D574-43D3-93FE-19A2B54E3DF0}"/>
              </a:ext>
            </a:extLst>
          </p:cNvPr>
          <p:cNvPicPr>
            <a:picLocks noChangeAspect="1"/>
          </p:cNvPicPr>
          <p:nvPr/>
        </p:nvPicPr>
        <p:blipFill>
          <a:blip r:embed="rId2"/>
          <a:stretch>
            <a:fillRect/>
          </a:stretch>
        </p:blipFill>
        <p:spPr>
          <a:xfrm>
            <a:off x="8149590" y="4011"/>
            <a:ext cx="990396" cy="990396"/>
          </a:xfrm>
          <a:prstGeom prst="rect">
            <a:avLst/>
          </a:prstGeom>
        </p:spPr>
      </p:pic>
    </p:spTree>
    <p:extLst>
      <p:ext uri="{BB962C8B-B14F-4D97-AF65-F5344CB8AC3E}">
        <p14:creationId xmlns:p14="http://schemas.microsoft.com/office/powerpoint/2010/main" val="24542753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CB786ED5-FD5B-4972-8A77-506041D250D9}"/>
              </a:ext>
            </a:extLst>
          </p:cNvPr>
          <p:cNvSpPr>
            <a:spLocks noGrp="1"/>
          </p:cNvSpPr>
          <p:nvPr>
            <p:ph type="title"/>
          </p:nvPr>
        </p:nvSpPr>
        <p:spPr>
          <a:xfrm>
            <a:off x="741438" y="2533235"/>
            <a:ext cx="7053542" cy="1400530"/>
          </a:xfrm>
        </p:spPr>
        <p:txBody>
          <a:bodyPr/>
          <a:lstStyle/>
          <a:p>
            <a:pPr algn="ctr"/>
            <a:r>
              <a:rPr lang="tr-TR" b="1" dirty="0"/>
              <a:t>KAYNAKÇA </a:t>
            </a:r>
            <a:br>
              <a:rPr lang="tr-TR" b="1" dirty="0"/>
            </a:br>
            <a:r>
              <a:rPr lang="tr-TR" sz="2500" b="1" dirty="0">
                <a:hlinkClick r:id="rId2" invalidUrl="http://"/>
              </a:rPr>
              <a:t>http://www.enerjibes.com/gunes-pili/</a:t>
            </a:r>
            <a:r>
              <a:rPr lang="tr-TR" sz="2500" b="1" dirty="0">
                <a:hlinkClick r:id="rId3" invalidUrl="http://"/>
              </a:rPr>
              <a:t/>
            </a:r>
            <a:br>
              <a:rPr lang="tr-TR" sz="2500" b="1" dirty="0">
                <a:hlinkClick r:id="rId4" invalidUrl="http://"/>
              </a:rPr>
            </a:br>
            <a:endParaRPr lang="tr-TR" sz="2500" b="1" dirty="0"/>
          </a:p>
        </p:txBody>
      </p:sp>
      <p:pic>
        <p:nvPicPr>
          <p:cNvPr id="5" name="Resim 4">
            <a:extLst>
              <a:ext uri="{FF2B5EF4-FFF2-40B4-BE49-F238E27FC236}">
                <a16:creationId xmlns:a16="http://schemas.microsoft.com/office/drawing/2014/main" xmlns="" id="{2FA62EDF-8216-4881-A719-D664C4686D51}"/>
              </a:ext>
            </a:extLst>
          </p:cNvPr>
          <p:cNvPicPr>
            <a:picLocks noChangeAspect="1"/>
          </p:cNvPicPr>
          <p:nvPr/>
        </p:nvPicPr>
        <p:blipFill>
          <a:blip r:embed="rId5"/>
          <a:stretch>
            <a:fillRect/>
          </a:stretch>
        </p:blipFill>
        <p:spPr>
          <a:xfrm>
            <a:off x="4011" y="4011"/>
            <a:ext cx="990396" cy="990396"/>
          </a:xfrm>
          <a:prstGeom prst="rect">
            <a:avLst/>
          </a:prstGeom>
        </p:spPr>
      </p:pic>
      <p:pic>
        <p:nvPicPr>
          <p:cNvPr id="7" name="Resim 6">
            <a:extLst>
              <a:ext uri="{FF2B5EF4-FFF2-40B4-BE49-F238E27FC236}">
                <a16:creationId xmlns:a16="http://schemas.microsoft.com/office/drawing/2014/main" xmlns="" id="{0F0741CC-6847-4EC0-AB30-CBB736F57EBE}"/>
              </a:ext>
            </a:extLst>
          </p:cNvPr>
          <p:cNvPicPr>
            <a:picLocks noChangeAspect="1"/>
          </p:cNvPicPr>
          <p:nvPr/>
        </p:nvPicPr>
        <p:blipFill>
          <a:blip r:embed="rId5"/>
          <a:stretch>
            <a:fillRect/>
          </a:stretch>
        </p:blipFill>
        <p:spPr>
          <a:xfrm>
            <a:off x="8149590" y="4011"/>
            <a:ext cx="990396" cy="990396"/>
          </a:xfrm>
          <a:prstGeom prst="rect">
            <a:avLst/>
          </a:prstGeom>
        </p:spPr>
      </p:pic>
    </p:spTree>
    <p:extLst>
      <p:ext uri="{BB962C8B-B14F-4D97-AF65-F5344CB8AC3E}">
        <p14:creationId xmlns:p14="http://schemas.microsoft.com/office/powerpoint/2010/main" val="4211754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F6BE525-9B8A-4917-8E91-DE09C36A9849}"/>
              </a:ext>
            </a:extLst>
          </p:cNvPr>
          <p:cNvSpPr>
            <a:spLocks noGrp="1"/>
          </p:cNvSpPr>
          <p:nvPr>
            <p:ph type="title"/>
          </p:nvPr>
        </p:nvSpPr>
        <p:spPr>
          <a:xfrm>
            <a:off x="1960584" y="803718"/>
            <a:ext cx="7053542" cy="1400530"/>
          </a:xfrm>
        </p:spPr>
        <p:txBody>
          <a:bodyPr/>
          <a:lstStyle/>
          <a:p>
            <a:r>
              <a:rPr lang="tr-TR" sz="5400" b="1" u="sng" dirty="0"/>
              <a:t>İÇİNDEKİLER</a:t>
            </a:r>
            <a:r>
              <a:rPr lang="tr-TR" sz="5400" b="1" dirty="0"/>
              <a:t> </a:t>
            </a:r>
            <a:endParaRPr lang="tr-TR" sz="5400" b="1" u="sng" dirty="0"/>
          </a:p>
        </p:txBody>
      </p:sp>
      <p:sp>
        <p:nvSpPr>
          <p:cNvPr id="3" name="İçerik Yer Tutucusu 2">
            <a:extLst>
              <a:ext uri="{FF2B5EF4-FFF2-40B4-BE49-F238E27FC236}">
                <a16:creationId xmlns:a16="http://schemas.microsoft.com/office/drawing/2014/main" xmlns="" id="{F9C3AAD9-16C4-4F65-AD18-497463E20D0C}"/>
              </a:ext>
            </a:extLst>
          </p:cNvPr>
          <p:cNvSpPr>
            <a:spLocks noGrp="1"/>
          </p:cNvSpPr>
          <p:nvPr>
            <p:ph idx="1"/>
          </p:nvPr>
        </p:nvSpPr>
        <p:spPr>
          <a:xfrm>
            <a:off x="584734" y="2911672"/>
            <a:ext cx="8212618" cy="1406274"/>
          </a:xfrm>
        </p:spPr>
        <p:txBody>
          <a:bodyPr vert="horz" lIns="91440" tIns="45720" rIns="91440" bIns="45720" rtlCol="0" anchor="t">
            <a:normAutofit/>
          </a:bodyPr>
          <a:lstStyle/>
          <a:p>
            <a:r>
              <a:rPr lang="tr-TR" sz="4000" b="1" dirty="0" smtClean="0"/>
              <a:t>FOTOVOLTAİK TEKNOLOJİ</a:t>
            </a:r>
            <a:endParaRPr lang="tr-TR" sz="4000" b="1" dirty="0"/>
          </a:p>
          <a:p>
            <a:pPr marL="0" indent="0">
              <a:buClr>
                <a:srgbClr val="8AD0D6"/>
              </a:buClr>
              <a:buNone/>
            </a:pPr>
            <a:endParaRPr lang="tr-TR" sz="4000" b="1" dirty="0"/>
          </a:p>
        </p:txBody>
      </p:sp>
      <p:pic>
        <p:nvPicPr>
          <p:cNvPr id="5" name="Resim 4">
            <a:extLst>
              <a:ext uri="{FF2B5EF4-FFF2-40B4-BE49-F238E27FC236}">
                <a16:creationId xmlns:a16="http://schemas.microsoft.com/office/drawing/2014/main" xmlns="" id="{2F78D471-441C-446D-9B91-F3B38BA7A0E0}"/>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xmlns="" id="{7D6B9EA4-79EB-4BAF-BC2F-221A13DDDE91}"/>
              </a:ext>
            </a:extLst>
          </p:cNvPr>
          <p:cNvPicPr>
            <a:picLocks noChangeAspect="1"/>
          </p:cNvPicPr>
          <p:nvPr/>
        </p:nvPicPr>
        <p:blipFill>
          <a:blip r:embed="rId2"/>
          <a:stretch>
            <a:fillRect/>
          </a:stretch>
        </p:blipFill>
        <p:spPr>
          <a:xfrm>
            <a:off x="8149591" y="4012"/>
            <a:ext cx="990396" cy="990396"/>
          </a:xfrm>
          <a:prstGeom prst="rect">
            <a:avLst/>
          </a:prstGeom>
        </p:spPr>
      </p:pic>
    </p:spTree>
    <p:extLst>
      <p:ext uri="{BB962C8B-B14F-4D97-AF65-F5344CB8AC3E}">
        <p14:creationId xmlns:p14="http://schemas.microsoft.com/office/powerpoint/2010/main" val="2706336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CA470A3D-168B-47F9-838D-A55A964E3068}"/>
              </a:ext>
            </a:extLst>
          </p:cNvPr>
          <p:cNvSpPr>
            <a:spLocks noGrp="1"/>
          </p:cNvSpPr>
          <p:nvPr>
            <p:ph type="title"/>
          </p:nvPr>
        </p:nvSpPr>
        <p:spPr/>
        <p:txBody>
          <a:bodyPr/>
          <a:lstStyle/>
          <a:p>
            <a:pPr algn="ctr"/>
            <a:r>
              <a:rPr lang="tr-TR" sz="3200" b="1" dirty="0"/>
              <a:t>FOTOVOLTAİK TEKNOLOJİ</a:t>
            </a:r>
            <a:endParaRPr lang="tr-TR" sz="3200" b="1" dirty="0"/>
          </a:p>
        </p:txBody>
      </p:sp>
      <p:sp>
        <p:nvSpPr>
          <p:cNvPr id="3" name="İçerik Yer Tutucusu 2">
            <a:extLst>
              <a:ext uri="{FF2B5EF4-FFF2-40B4-BE49-F238E27FC236}">
                <a16:creationId xmlns:a16="http://schemas.microsoft.com/office/drawing/2014/main" xmlns="" id="{4212433F-DD2A-4044-866A-0C4E4234D6AA}"/>
              </a:ext>
            </a:extLst>
          </p:cNvPr>
          <p:cNvSpPr>
            <a:spLocks noGrp="1"/>
          </p:cNvSpPr>
          <p:nvPr>
            <p:ph idx="1"/>
          </p:nvPr>
        </p:nvSpPr>
        <p:spPr>
          <a:xfrm>
            <a:off x="416518" y="1385099"/>
            <a:ext cx="8572097" cy="5287110"/>
          </a:xfrm>
        </p:spPr>
        <p:txBody>
          <a:bodyPr vert="horz" lIns="91440" tIns="45720" rIns="91440" bIns="45720" rtlCol="0" anchor="t">
            <a:normAutofit fontScale="92500" lnSpcReduction="10000"/>
          </a:bodyPr>
          <a:lstStyle/>
          <a:p>
            <a:r>
              <a:rPr lang="tr-TR" sz="2200" b="1" dirty="0"/>
              <a:t>Güneş Pili Nedir? Güneş Pili Çalışma Prensibi ve Çeşitleri</a:t>
            </a:r>
          </a:p>
          <a:p>
            <a:pPr>
              <a:buNone/>
            </a:pPr>
            <a:r>
              <a:rPr lang="tr-TR" sz="2200" dirty="0"/>
              <a:t>Güneş pili güneş ışınlarını doğrudan elektriğe dönüştürebilen elektronik sistemlerdir. Ancak güneş pili tanımını iyi anlamak için </a:t>
            </a:r>
            <a:r>
              <a:rPr lang="tr-TR" sz="2200" dirty="0" err="1"/>
              <a:t>fotovoltaik</a:t>
            </a:r>
            <a:r>
              <a:rPr lang="tr-TR" sz="2200" dirty="0"/>
              <a:t> tanımını da bilmeniz gerekir. </a:t>
            </a:r>
            <a:r>
              <a:rPr lang="tr-TR" sz="2200" dirty="0" err="1"/>
              <a:t>Fotovoltaik</a:t>
            </a:r>
            <a:r>
              <a:rPr lang="tr-TR" sz="2200" dirty="0"/>
              <a:t> kelimesi, </a:t>
            </a:r>
            <a:r>
              <a:rPr lang="tr-TR" sz="2200" dirty="0" err="1"/>
              <a:t>yunancada</a:t>
            </a:r>
            <a:r>
              <a:rPr lang="tr-TR" sz="2200" dirty="0"/>
              <a:t> ışık anlamına gelen </a:t>
            </a:r>
            <a:r>
              <a:rPr lang="tr-TR" sz="2200" i="1" dirty="0" err="1"/>
              <a:t>photo</a:t>
            </a:r>
            <a:r>
              <a:rPr lang="tr-TR" sz="2200" dirty="0"/>
              <a:t> ve gerilim anlamına gelen </a:t>
            </a:r>
            <a:r>
              <a:rPr lang="tr-TR" sz="2200" i="1" dirty="0" err="1"/>
              <a:t>voltaic</a:t>
            </a:r>
            <a:r>
              <a:rPr lang="tr-TR" sz="2200" dirty="0" err="1"/>
              <a:t>kelimelerinin</a:t>
            </a:r>
            <a:r>
              <a:rPr lang="tr-TR" sz="2200" dirty="0"/>
              <a:t> birleşiminden oluşur. Güneş pillerinin diğer isimleri ise </a:t>
            </a:r>
            <a:r>
              <a:rPr lang="tr-TR" sz="2200" dirty="0" err="1"/>
              <a:t>fotovoltaik</a:t>
            </a:r>
            <a:r>
              <a:rPr lang="tr-TR" sz="2200" dirty="0"/>
              <a:t> piller, </a:t>
            </a:r>
            <a:r>
              <a:rPr lang="tr-TR" sz="2200" dirty="0" err="1"/>
              <a:t>fotovoltaik</a:t>
            </a:r>
            <a:r>
              <a:rPr lang="tr-TR" sz="2200" dirty="0"/>
              <a:t> hücreler ve güneş hücreleri kelimeleridir.</a:t>
            </a:r>
            <a:endParaRPr lang="tr-TR" dirty="0"/>
          </a:p>
          <a:p>
            <a:pPr>
              <a:buNone/>
            </a:pPr>
            <a:r>
              <a:rPr lang="tr-TR" sz="2200" dirty="0"/>
              <a:t>Güneş pilleri kare, dikdörtgen, piramit veya daire şeklinde yapılabilir. Güneş hücrelerinin alanları ise genelde 100 cm2’dir. Kalınlıklarıysa 0,2-0,4 mm arasında değişmektedir. Güneş pili, yapımında kullanılan malzemelere göre %5 ila %20 arasında verimliliğe sahiptir.</a:t>
            </a:r>
            <a:endParaRPr lang="tr-TR" dirty="0"/>
          </a:p>
          <a:p>
            <a:pPr>
              <a:buNone/>
            </a:pPr>
            <a:r>
              <a:rPr lang="tr-TR" sz="2200" dirty="0"/>
              <a:t>Güneş pilleri birbirine seri ve paralel bağlanarak </a:t>
            </a:r>
            <a:r>
              <a:rPr lang="tr-TR" sz="2200" b="1" dirty="0">
                <a:hlinkClick r:id="rId2"/>
              </a:rPr>
              <a:t>güneş paneli</a:t>
            </a:r>
            <a:r>
              <a:rPr lang="tr-TR" sz="2200" b="1" dirty="0"/>
              <a:t> veya </a:t>
            </a:r>
            <a:r>
              <a:rPr lang="tr-TR" sz="2200" b="1" dirty="0" err="1"/>
              <a:t>fotovoltaik</a:t>
            </a:r>
            <a:r>
              <a:rPr lang="tr-TR" sz="2200" b="1" dirty="0"/>
              <a:t> modül ‘ü meydana getirir. Güneş panelleri de birbirine seri ve paralel bağlanarak </a:t>
            </a:r>
            <a:r>
              <a:rPr lang="tr-TR" sz="2200" b="1" dirty="0">
                <a:hlinkClick r:id="rId3"/>
              </a:rPr>
              <a:t>güneş santrali</a:t>
            </a:r>
            <a:r>
              <a:rPr lang="tr-TR" sz="2200" b="1" dirty="0"/>
              <a:t> veya güneş tarlası denilen büyük enerji tesislerini oluşturur.</a:t>
            </a:r>
            <a:endParaRPr lang="tr-TR" dirty="0"/>
          </a:p>
          <a:p>
            <a:pPr marL="0" indent="0">
              <a:buNone/>
            </a:pPr>
            <a:endParaRPr lang="tr-TR" sz="2200" b="1" dirty="0"/>
          </a:p>
        </p:txBody>
      </p:sp>
      <p:pic>
        <p:nvPicPr>
          <p:cNvPr id="5" name="Resim 4">
            <a:extLst>
              <a:ext uri="{FF2B5EF4-FFF2-40B4-BE49-F238E27FC236}">
                <a16:creationId xmlns:a16="http://schemas.microsoft.com/office/drawing/2014/main" xmlns="" id="{51D3DEDA-78DD-4E60-B9C1-6C7AD14254CF}"/>
              </a:ext>
            </a:extLst>
          </p:cNvPr>
          <p:cNvPicPr>
            <a:picLocks noChangeAspect="1"/>
          </p:cNvPicPr>
          <p:nvPr/>
        </p:nvPicPr>
        <p:blipFill>
          <a:blip r:embed="rId4"/>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xmlns="" id="{23335642-0D8E-4340-BA56-AA6358B903D0}"/>
              </a:ext>
            </a:extLst>
          </p:cNvPr>
          <p:cNvPicPr>
            <a:picLocks noChangeAspect="1"/>
          </p:cNvPicPr>
          <p:nvPr/>
        </p:nvPicPr>
        <p:blipFill>
          <a:blip r:embed="rId4"/>
          <a:stretch>
            <a:fillRect/>
          </a:stretch>
        </p:blipFill>
        <p:spPr>
          <a:xfrm>
            <a:off x="8149590" y="4012"/>
            <a:ext cx="990396" cy="990396"/>
          </a:xfrm>
          <a:prstGeom prst="rect">
            <a:avLst/>
          </a:prstGeom>
        </p:spPr>
      </p:pic>
    </p:spTree>
    <p:extLst>
      <p:ext uri="{BB962C8B-B14F-4D97-AF65-F5344CB8AC3E}">
        <p14:creationId xmlns:p14="http://schemas.microsoft.com/office/powerpoint/2010/main" val="3572464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85B34B0A-2D37-456B-8EB7-35849126A9E0}"/>
              </a:ext>
            </a:extLst>
          </p:cNvPr>
          <p:cNvSpPr>
            <a:spLocks noGrp="1"/>
          </p:cNvSpPr>
          <p:nvPr>
            <p:ph type="title"/>
          </p:nvPr>
        </p:nvSpPr>
        <p:spPr/>
        <p:txBody>
          <a:bodyPr/>
          <a:lstStyle/>
          <a:p>
            <a:pPr algn="ctr"/>
            <a:r>
              <a:rPr lang="tr-TR" sz="3200" b="1" dirty="0"/>
              <a:t>FOTOVOLTAİK TEKNOLOJİ</a:t>
            </a:r>
            <a:r>
              <a:rPr lang="tr-TR" sz="4400" b="1" dirty="0"/>
              <a:t/>
            </a:r>
            <a:br>
              <a:rPr lang="tr-TR" sz="4400" b="1" dirty="0"/>
            </a:br>
            <a:r>
              <a:rPr lang="tr-TR" b="1" dirty="0"/>
              <a:t> </a:t>
            </a:r>
            <a:endParaRPr lang="tr-TR" dirty="0"/>
          </a:p>
        </p:txBody>
      </p:sp>
      <p:sp>
        <p:nvSpPr>
          <p:cNvPr id="3" name="İçerik Yer Tutucusu 2">
            <a:extLst>
              <a:ext uri="{FF2B5EF4-FFF2-40B4-BE49-F238E27FC236}">
                <a16:creationId xmlns:a16="http://schemas.microsoft.com/office/drawing/2014/main" xmlns="" id="{8848822C-7C8F-43E0-810D-3475F0C6E725}"/>
              </a:ext>
            </a:extLst>
          </p:cNvPr>
          <p:cNvSpPr>
            <a:spLocks noGrp="1"/>
          </p:cNvSpPr>
          <p:nvPr>
            <p:ph idx="1"/>
          </p:nvPr>
        </p:nvSpPr>
        <p:spPr>
          <a:xfrm>
            <a:off x="311669" y="1396427"/>
            <a:ext cx="8702829" cy="5262281"/>
          </a:xfrm>
        </p:spPr>
        <p:txBody>
          <a:bodyPr vert="horz" lIns="91440" tIns="45720" rIns="91440" bIns="45720" rtlCol="0" anchor="t">
            <a:normAutofit/>
          </a:bodyPr>
          <a:lstStyle/>
          <a:p>
            <a:r>
              <a:rPr lang="tr-TR" dirty="0"/>
              <a:t>Güneş pili yapımında kullanılan malzemeler şunlardır;</a:t>
            </a:r>
          </a:p>
          <a:p>
            <a:pPr marL="200025">
              <a:buClr>
                <a:srgbClr val="8AD0D6"/>
              </a:buClr>
            </a:pPr>
            <a:r>
              <a:rPr lang="tr-TR" dirty="0"/>
              <a:t>Kristal silisyum,</a:t>
            </a:r>
          </a:p>
          <a:p>
            <a:pPr marL="200025">
              <a:buClr>
                <a:srgbClr val="8AD0D6"/>
              </a:buClr>
            </a:pPr>
            <a:r>
              <a:rPr lang="tr-TR" dirty="0"/>
              <a:t>Amorf silisyum,</a:t>
            </a:r>
          </a:p>
          <a:p>
            <a:pPr marL="200025">
              <a:buClr>
                <a:srgbClr val="8AD0D6"/>
              </a:buClr>
            </a:pPr>
            <a:r>
              <a:rPr lang="tr-TR" dirty="0"/>
              <a:t>Galyum arsenik,</a:t>
            </a:r>
          </a:p>
          <a:p>
            <a:pPr marL="200025">
              <a:buClr>
                <a:srgbClr val="8AD0D6"/>
              </a:buClr>
            </a:pPr>
            <a:r>
              <a:rPr lang="tr-TR" dirty="0"/>
              <a:t>Kadmiyum tellür,</a:t>
            </a:r>
          </a:p>
          <a:p>
            <a:pPr marL="200025">
              <a:buClr>
                <a:srgbClr val="8AD0D6"/>
              </a:buClr>
            </a:pPr>
            <a:r>
              <a:rPr lang="tr-TR" dirty="0"/>
              <a:t>Bakır indiyum </a:t>
            </a:r>
            <a:r>
              <a:rPr lang="tr-TR" dirty="0" err="1"/>
              <a:t>diseleneid</a:t>
            </a:r>
            <a:r>
              <a:rPr lang="tr-TR" dirty="0"/>
              <a:t>,</a:t>
            </a:r>
          </a:p>
          <a:p>
            <a:pPr marL="200025">
              <a:buClr>
                <a:srgbClr val="8AD0D6"/>
              </a:buClr>
            </a:pPr>
            <a:r>
              <a:rPr lang="tr-TR" dirty="0"/>
              <a:t>Optik yoğunlaştırıcı hücreler.</a:t>
            </a:r>
          </a:p>
          <a:p>
            <a:pPr>
              <a:buClr>
                <a:srgbClr val="8AD0D6"/>
              </a:buClr>
            </a:pPr>
            <a:endParaRPr lang="tr-TR" dirty="0"/>
          </a:p>
        </p:txBody>
      </p:sp>
      <p:pic>
        <p:nvPicPr>
          <p:cNvPr id="5" name="Resim 4">
            <a:extLst>
              <a:ext uri="{FF2B5EF4-FFF2-40B4-BE49-F238E27FC236}">
                <a16:creationId xmlns:a16="http://schemas.microsoft.com/office/drawing/2014/main" xmlns="" id="{226B9EC4-3502-41BA-8890-47537809D6F3}"/>
              </a:ext>
            </a:extLst>
          </p:cNvPr>
          <p:cNvPicPr>
            <a:picLocks noChangeAspect="1"/>
          </p:cNvPicPr>
          <p:nvPr/>
        </p:nvPicPr>
        <p:blipFill>
          <a:blip r:embed="rId2"/>
          <a:stretch>
            <a:fillRect/>
          </a:stretch>
        </p:blipFill>
        <p:spPr>
          <a:xfrm>
            <a:off x="4011" y="4011"/>
            <a:ext cx="990396" cy="990396"/>
          </a:xfrm>
          <a:prstGeom prst="rect">
            <a:avLst/>
          </a:prstGeom>
        </p:spPr>
      </p:pic>
      <p:pic>
        <p:nvPicPr>
          <p:cNvPr id="7" name="Resim 6">
            <a:extLst>
              <a:ext uri="{FF2B5EF4-FFF2-40B4-BE49-F238E27FC236}">
                <a16:creationId xmlns:a16="http://schemas.microsoft.com/office/drawing/2014/main" xmlns="" id="{23C6AA1D-64D1-42D0-A0E3-D297BD0F7DA5}"/>
              </a:ext>
            </a:extLst>
          </p:cNvPr>
          <p:cNvPicPr>
            <a:picLocks noChangeAspect="1"/>
          </p:cNvPicPr>
          <p:nvPr/>
        </p:nvPicPr>
        <p:blipFill>
          <a:blip r:embed="rId2"/>
          <a:stretch>
            <a:fillRect/>
          </a:stretch>
        </p:blipFill>
        <p:spPr>
          <a:xfrm>
            <a:off x="8149590" y="4011"/>
            <a:ext cx="990396" cy="990396"/>
          </a:xfrm>
          <a:prstGeom prst="rect">
            <a:avLst/>
          </a:prstGeom>
        </p:spPr>
      </p:pic>
    </p:spTree>
    <p:extLst>
      <p:ext uri="{BB962C8B-B14F-4D97-AF65-F5344CB8AC3E}">
        <p14:creationId xmlns:p14="http://schemas.microsoft.com/office/powerpoint/2010/main" val="1938878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4B6B60D-518D-4BC2-889F-F87EB69F7BD4}"/>
              </a:ext>
            </a:extLst>
          </p:cNvPr>
          <p:cNvSpPr>
            <a:spLocks noGrp="1"/>
          </p:cNvSpPr>
          <p:nvPr>
            <p:ph type="title"/>
          </p:nvPr>
        </p:nvSpPr>
        <p:spPr/>
        <p:txBody>
          <a:bodyPr/>
          <a:lstStyle/>
          <a:p>
            <a:pPr algn="ctr"/>
            <a:r>
              <a:rPr lang="tr-TR" sz="3200" b="1" dirty="0"/>
              <a:t>FOTOVOLTAİK TEKNOLOJİ</a:t>
            </a:r>
            <a:r>
              <a:rPr lang="tr-TR" sz="4400" b="1" dirty="0"/>
              <a:t/>
            </a:r>
            <a:br>
              <a:rPr lang="tr-TR" sz="4400" b="1" dirty="0"/>
            </a:br>
            <a:r>
              <a:rPr lang="tr-TR" b="1" dirty="0"/>
              <a:t> </a:t>
            </a:r>
            <a:endParaRPr lang="tr-TR" dirty="0"/>
          </a:p>
        </p:txBody>
      </p:sp>
      <p:sp>
        <p:nvSpPr>
          <p:cNvPr id="3" name="İçerik Yer Tutucusu 2">
            <a:extLst>
              <a:ext uri="{FF2B5EF4-FFF2-40B4-BE49-F238E27FC236}">
                <a16:creationId xmlns:a16="http://schemas.microsoft.com/office/drawing/2014/main" xmlns="" id="{8D89B7AE-E2BA-4CE4-9ED2-C26541A00381}"/>
              </a:ext>
            </a:extLst>
          </p:cNvPr>
          <p:cNvSpPr>
            <a:spLocks noGrp="1"/>
          </p:cNvSpPr>
          <p:nvPr>
            <p:ph idx="1"/>
          </p:nvPr>
        </p:nvSpPr>
        <p:spPr>
          <a:xfrm>
            <a:off x="346838" y="1326088"/>
            <a:ext cx="8632490" cy="5332619"/>
          </a:xfrm>
        </p:spPr>
        <p:txBody>
          <a:bodyPr vert="horz" lIns="91440" tIns="45720" rIns="91440" bIns="45720" rtlCol="0" anchor="t">
            <a:normAutofit/>
          </a:bodyPr>
          <a:lstStyle/>
          <a:p>
            <a:r>
              <a:rPr lang="tr-TR" b="1" dirty="0"/>
              <a:t>Güneş Pillerinde Elektrik Akımı Nasıl Oluşur?</a:t>
            </a:r>
            <a:endParaRPr lang="tr-TR" dirty="0"/>
          </a:p>
          <a:p>
            <a:pPr>
              <a:buClr>
                <a:srgbClr val="8AD0D6"/>
              </a:buClr>
            </a:pPr>
            <a:r>
              <a:rPr lang="tr-TR" dirty="0"/>
              <a:t>Güneş ışığı, düşük enerjili kızılötesi fotonlarla yüksek enerjili mor ötesi fotonları ve arada kalan görülebilir ışık fotonlarının birleşimiyle farklı renklerde oluşur. Herhangi bir </a:t>
            </a:r>
            <a:r>
              <a:rPr lang="tr-TR" dirty="0" err="1"/>
              <a:t>fotovoltaik</a:t>
            </a:r>
            <a:r>
              <a:rPr lang="tr-TR" dirty="0"/>
              <a:t> malzeme, kendine özgün bant genişliğine bağlı olarak, bu enerjilerin dar bir aralığına cevap verir.</a:t>
            </a:r>
          </a:p>
          <a:p>
            <a:pPr>
              <a:buClr>
                <a:srgbClr val="8AD0D6"/>
              </a:buClr>
            </a:pPr>
            <a:r>
              <a:rPr lang="tr-TR" i="1" dirty="0"/>
              <a:t>Bant genişliği</a:t>
            </a:r>
            <a:r>
              <a:rPr lang="tr-TR" dirty="0"/>
              <a:t>, atoma bağlı ve elektronlar dolu değerlik </a:t>
            </a:r>
            <a:r>
              <a:rPr lang="tr-TR" dirty="0" err="1"/>
              <a:t>bandındından</a:t>
            </a:r>
            <a:r>
              <a:rPr lang="tr-TR" dirty="0"/>
              <a:t>, elektronların serbest hareket ettiği boş iletim bandına bir elektron göndermek için gerekli enerji miktarına denir. Birimi ise </a:t>
            </a:r>
            <a:r>
              <a:rPr lang="tr-TR" b="1" dirty="0"/>
              <a:t>elektron volt</a:t>
            </a:r>
            <a:r>
              <a:rPr lang="tr-TR" dirty="0"/>
              <a:t> olup </a:t>
            </a:r>
            <a:r>
              <a:rPr lang="tr-TR" b="1" dirty="0" err="1"/>
              <a:t>eV</a:t>
            </a:r>
            <a:r>
              <a:rPr lang="tr-TR" dirty="0"/>
              <a:t> sembolü ile gösterilir.</a:t>
            </a:r>
          </a:p>
          <a:p>
            <a:pPr>
              <a:buClr>
                <a:srgbClr val="8AD0D6"/>
              </a:buClr>
            </a:pPr>
            <a:r>
              <a:rPr lang="tr-TR" dirty="0"/>
              <a:t>Eğer yarı iletken n-tipi elektriksel negatif bir malzeme oluşturmak için katkı atomlarına bağlanırsa, onun zaten iletim bandında birkaç tane elektronu vardır. Bunun tam tersi ise p-tipi pozitif bir malzeme, değerlik bandında elektronları veya boşlukları bırakmak için bağlanır.</a:t>
            </a:r>
          </a:p>
          <a:p>
            <a:pPr>
              <a:buClr>
                <a:srgbClr val="8AD0D6"/>
              </a:buClr>
            </a:pPr>
            <a:endParaRPr lang="tr-TR" dirty="0"/>
          </a:p>
        </p:txBody>
      </p:sp>
      <p:pic>
        <p:nvPicPr>
          <p:cNvPr id="5" name="Resim 4">
            <a:extLst>
              <a:ext uri="{FF2B5EF4-FFF2-40B4-BE49-F238E27FC236}">
                <a16:creationId xmlns:a16="http://schemas.microsoft.com/office/drawing/2014/main" xmlns="" id="{1FD7434E-BCD9-4C66-BDB8-3490F61B8EA5}"/>
              </a:ext>
            </a:extLst>
          </p:cNvPr>
          <p:cNvPicPr>
            <a:picLocks noChangeAspect="1"/>
          </p:cNvPicPr>
          <p:nvPr/>
        </p:nvPicPr>
        <p:blipFill>
          <a:blip r:embed="rId2"/>
          <a:stretch>
            <a:fillRect/>
          </a:stretch>
        </p:blipFill>
        <p:spPr>
          <a:xfrm>
            <a:off x="4011" y="4011"/>
            <a:ext cx="990396" cy="990396"/>
          </a:xfrm>
          <a:prstGeom prst="rect">
            <a:avLst/>
          </a:prstGeom>
        </p:spPr>
      </p:pic>
      <p:pic>
        <p:nvPicPr>
          <p:cNvPr id="7" name="Resim 6">
            <a:extLst>
              <a:ext uri="{FF2B5EF4-FFF2-40B4-BE49-F238E27FC236}">
                <a16:creationId xmlns:a16="http://schemas.microsoft.com/office/drawing/2014/main" xmlns="" id="{87CD15E2-97FC-4ADE-88AD-D08FE1A74BD2}"/>
              </a:ext>
            </a:extLst>
          </p:cNvPr>
          <p:cNvPicPr>
            <a:picLocks noChangeAspect="1"/>
          </p:cNvPicPr>
          <p:nvPr/>
        </p:nvPicPr>
        <p:blipFill>
          <a:blip r:embed="rId2"/>
          <a:stretch>
            <a:fillRect/>
          </a:stretch>
        </p:blipFill>
        <p:spPr>
          <a:xfrm>
            <a:off x="8149590" y="4011"/>
            <a:ext cx="990396" cy="990396"/>
          </a:xfrm>
          <a:prstGeom prst="rect">
            <a:avLst/>
          </a:prstGeom>
        </p:spPr>
      </p:pic>
    </p:spTree>
    <p:extLst>
      <p:ext uri="{BB962C8B-B14F-4D97-AF65-F5344CB8AC3E}">
        <p14:creationId xmlns:p14="http://schemas.microsoft.com/office/powerpoint/2010/main" val="3359720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ABB0E9C3-4C7C-4731-9F4A-4CF6487D4D97}"/>
              </a:ext>
            </a:extLst>
          </p:cNvPr>
          <p:cNvSpPr>
            <a:spLocks noGrp="1"/>
          </p:cNvSpPr>
          <p:nvPr>
            <p:ph type="title"/>
          </p:nvPr>
        </p:nvSpPr>
        <p:spPr/>
        <p:txBody>
          <a:bodyPr/>
          <a:lstStyle/>
          <a:p>
            <a:pPr algn="ctr"/>
            <a:r>
              <a:rPr lang="tr-TR" sz="3200" b="1" dirty="0"/>
              <a:t>FOTOVOLTAİK TEKNOLOJİ</a:t>
            </a:r>
            <a:endParaRPr lang="tr-TR" sz="3200" b="1" dirty="0"/>
          </a:p>
        </p:txBody>
      </p:sp>
      <p:sp>
        <p:nvSpPr>
          <p:cNvPr id="3" name="İçerik Yer Tutucusu 2">
            <a:extLst>
              <a:ext uri="{FF2B5EF4-FFF2-40B4-BE49-F238E27FC236}">
                <a16:creationId xmlns:a16="http://schemas.microsoft.com/office/drawing/2014/main" xmlns="" id="{7A5DA8EA-8F4B-4E39-B4F8-3A22F096C68B}"/>
              </a:ext>
            </a:extLst>
          </p:cNvPr>
          <p:cNvSpPr>
            <a:spLocks noGrp="1"/>
          </p:cNvSpPr>
          <p:nvPr>
            <p:ph idx="1"/>
          </p:nvPr>
        </p:nvSpPr>
        <p:spPr>
          <a:xfrm>
            <a:off x="323392" y="1525381"/>
            <a:ext cx="8609044" cy="5133327"/>
          </a:xfrm>
        </p:spPr>
        <p:txBody>
          <a:bodyPr vert="horz" lIns="91440" tIns="45720" rIns="91440" bIns="45720" rtlCol="0" anchor="t">
            <a:normAutofit/>
          </a:bodyPr>
          <a:lstStyle/>
          <a:p>
            <a:r>
              <a:rPr lang="tr-TR" dirty="0"/>
              <a:t>N ve P tipi arasındaki bağlantı, bir voltaj beslemesi oluşturur. Gelen fotonlar </a:t>
            </a:r>
            <a:r>
              <a:rPr lang="tr-TR" dirty="0" err="1"/>
              <a:t>absorbe</a:t>
            </a:r>
            <a:r>
              <a:rPr lang="tr-TR" dirty="0"/>
              <a:t> edildiğinde, elektronlar eklemin pozitif tarafına, boşluklar ise negatif tarafa doğru hareket eder. Bu hareket neticesinde elektrik akımı meydana gelir.</a:t>
            </a:r>
          </a:p>
          <a:p>
            <a:pPr>
              <a:buClr>
                <a:srgbClr val="8AD0D6"/>
              </a:buClr>
            </a:pPr>
            <a:r>
              <a:rPr lang="tr-TR" dirty="0"/>
              <a:t>Bir </a:t>
            </a:r>
            <a:r>
              <a:rPr lang="tr-TR" dirty="0" err="1"/>
              <a:t>fotovoltaik</a:t>
            </a:r>
            <a:r>
              <a:rPr lang="tr-TR" dirty="0"/>
              <a:t> hücreye gelen fotonların oluşturduğu eklemin pozitif tarafına doğru yönelen serbest elektronlar elektrik akımı oluşturur.</a:t>
            </a:r>
          </a:p>
          <a:p>
            <a:pPr>
              <a:buClr>
                <a:srgbClr val="8AD0D6"/>
              </a:buClr>
            </a:pPr>
            <a:r>
              <a:rPr lang="tr-TR" dirty="0"/>
              <a:t>Bant genişliğinden daha düşük enerjili fotonlar </a:t>
            </a:r>
            <a:r>
              <a:rPr lang="tr-TR" dirty="0" err="1"/>
              <a:t>absorbe</a:t>
            </a:r>
            <a:r>
              <a:rPr lang="tr-TR" dirty="0"/>
              <a:t> edilmeden uzaklaşır. Bant genişliğinden daha yüksek enerjili fotonlar </a:t>
            </a:r>
            <a:r>
              <a:rPr lang="tr-TR" dirty="0" err="1"/>
              <a:t>absorbe</a:t>
            </a:r>
            <a:r>
              <a:rPr lang="tr-TR" dirty="0"/>
              <a:t> edilir. Fotonların çoğunun enerjisi ısıya dönüşür. Farklı bant genişliğinde ve farklı tipte malzemeler üst üste dizilerek yüksek enerjili fotonları yakalamak için kullanılabilir.</a:t>
            </a:r>
          </a:p>
          <a:p>
            <a:pPr>
              <a:buClr>
                <a:srgbClr val="8AD0D6"/>
              </a:buClr>
            </a:pPr>
            <a:endParaRPr lang="tr-TR" dirty="0"/>
          </a:p>
        </p:txBody>
      </p:sp>
      <p:pic>
        <p:nvPicPr>
          <p:cNvPr id="5" name="Resim 4">
            <a:extLst>
              <a:ext uri="{FF2B5EF4-FFF2-40B4-BE49-F238E27FC236}">
                <a16:creationId xmlns:a16="http://schemas.microsoft.com/office/drawing/2014/main" xmlns="" id="{A1CF8244-FD92-4B9D-A9EC-41D9914B265B}"/>
              </a:ext>
            </a:extLst>
          </p:cNvPr>
          <p:cNvPicPr>
            <a:picLocks noChangeAspect="1"/>
          </p:cNvPicPr>
          <p:nvPr/>
        </p:nvPicPr>
        <p:blipFill>
          <a:blip r:embed="rId2"/>
          <a:stretch>
            <a:fillRect/>
          </a:stretch>
        </p:blipFill>
        <p:spPr>
          <a:xfrm>
            <a:off x="4011" y="4011"/>
            <a:ext cx="990396" cy="990396"/>
          </a:xfrm>
          <a:prstGeom prst="rect">
            <a:avLst/>
          </a:prstGeom>
        </p:spPr>
      </p:pic>
      <p:pic>
        <p:nvPicPr>
          <p:cNvPr id="7" name="Resim 6">
            <a:extLst>
              <a:ext uri="{FF2B5EF4-FFF2-40B4-BE49-F238E27FC236}">
                <a16:creationId xmlns:a16="http://schemas.microsoft.com/office/drawing/2014/main" xmlns="" id="{411046E1-8CDA-49C6-8B14-9E0925DD2674}"/>
              </a:ext>
            </a:extLst>
          </p:cNvPr>
          <p:cNvPicPr>
            <a:picLocks noChangeAspect="1"/>
          </p:cNvPicPr>
          <p:nvPr/>
        </p:nvPicPr>
        <p:blipFill>
          <a:blip r:embed="rId2"/>
          <a:stretch>
            <a:fillRect/>
          </a:stretch>
        </p:blipFill>
        <p:spPr>
          <a:xfrm>
            <a:off x="8149590" y="4011"/>
            <a:ext cx="990396" cy="990396"/>
          </a:xfrm>
          <a:prstGeom prst="rect">
            <a:avLst/>
          </a:prstGeom>
        </p:spPr>
      </p:pic>
    </p:spTree>
    <p:extLst>
      <p:ext uri="{BB962C8B-B14F-4D97-AF65-F5344CB8AC3E}">
        <p14:creationId xmlns:p14="http://schemas.microsoft.com/office/powerpoint/2010/main" val="1440071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FB904BB8-FE90-4CCC-A473-071A48BA6FD5}"/>
              </a:ext>
            </a:extLst>
          </p:cNvPr>
          <p:cNvSpPr>
            <a:spLocks noGrp="1"/>
          </p:cNvSpPr>
          <p:nvPr>
            <p:ph type="title"/>
          </p:nvPr>
        </p:nvSpPr>
        <p:spPr/>
        <p:txBody>
          <a:bodyPr/>
          <a:lstStyle/>
          <a:p>
            <a:pPr algn="ctr"/>
            <a:r>
              <a:rPr lang="tr-TR" sz="3200" b="1" dirty="0"/>
              <a:t>FOTOVOLTAİK TEKNOLOJİ</a:t>
            </a:r>
            <a:r>
              <a:rPr lang="tr-TR" sz="4400" b="1" dirty="0"/>
              <a:t/>
            </a:r>
            <a:br>
              <a:rPr lang="tr-TR" sz="4400" b="1" dirty="0"/>
            </a:br>
            <a:r>
              <a:rPr lang="tr-TR" b="1" dirty="0"/>
              <a:t> </a:t>
            </a:r>
            <a:endParaRPr lang="tr-TR" dirty="0"/>
          </a:p>
        </p:txBody>
      </p:sp>
      <p:sp>
        <p:nvSpPr>
          <p:cNvPr id="3" name="İçerik Yer Tutucusu 2">
            <a:extLst>
              <a:ext uri="{FF2B5EF4-FFF2-40B4-BE49-F238E27FC236}">
                <a16:creationId xmlns:a16="http://schemas.microsoft.com/office/drawing/2014/main" xmlns="" id="{04B75097-62A2-46B0-AD60-D52C39AC65B0}"/>
              </a:ext>
            </a:extLst>
          </p:cNvPr>
          <p:cNvSpPr>
            <a:spLocks noGrp="1"/>
          </p:cNvSpPr>
          <p:nvPr>
            <p:ph idx="1"/>
          </p:nvPr>
        </p:nvSpPr>
        <p:spPr>
          <a:xfrm>
            <a:off x="487515" y="1455042"/>
            <a:ext cx="8339413" cy="5133327"/>
          </a:xfrm>
        </p:spPr>
        <p:txBody>
          <a:bodyPr vert="horz" lIns="91440" tIns="45720" rIns="91440" bIns="45720" rtlCol="0" anchor="t">
            <a:normAutofit fontScale="85000" lnSpcReduction="20000"/>
          </a:bodyPr>
          <a:lstStyle/>
          <a:p>
            <a:r>
              <a:rPr lang="tr-TR" b="1" dirty="0"/>
              <a:t>Güneş Pili Kullanım Alanları Nelerdir?</a:t>
            </a:r>
            <a:endParaRPr lang="tr-TR" dirty="0"/>
          </a:p>
          <a:p>
            <a:pPr>
              <a:buClr>
                <a:srgbClr val="8AD0D6"/>
              </a:buClr>
            </a:pPr>
            <a:r>
              <a:rPr lang="tr-TR" dirty="0"/>
              <a:t>Güneş pillerinin kullanım alanları çok yaygındır, başlıca kullanım alanları ise şunlardır;</a:t>
            </a:r>
          </a:p>
          <a:p>
            <a:pPr marL="200025">
              <a:buClr>
                <a:srgbClr val="8AD0D6"/>
              </a:buClr>
            </a:pPr>
            <a:r>
              <a:rPr lang="tr-TR" dirty="0"/>
              <a:t>Haberleşme sistemleri,</a:t>
            </a:r>
          </a:p>
          <a:p>
            <a:pPr marL="200025">
              <a:buClr>
                <a:srgbClr val="8AD0D6"/>
              </a:buClr>
            </a:pPr>
            <a:r>
              <a:rPr lang="tr-TR" dirty="0"/>
              <a:t>Petrol boru hatlarında,</a:t>
            </a:r>
          </a:p>
          <a:p>
            <a:pPr marL="200025">
              <a:buClr>
                <a:srgbClr val="8AD0D6"/>
              </a:buClr>
            </a:pPr>
            <a:r>
              <a:rPr lang="tr-TR" dirty="0"/>
              <a:t>Elektrik dağıtım sistemlerinde,</a:t>
            </a:r>
          </a:p>
          <a:p>
            <a:pPr marL="200025">
              <a:buClr>
                <a:srgbClr val="8AD0D6"/>
              </a:buClr>
            </a:pPr>
            <a:r>
              <a:rPr lang="tr-TR" dirty="0"/>
              <a:t>Su dağıtım sistemlerinde,</a:t>
            </a:r>
          </a:p>
          <a:p>
            <a:pPr marL="200025">
              <a:buClr>
                <a:srgbClr val="8AD0D6"/>
              </a:buClr>
            </a:pPr>
            <a:r>
              <a:rPr lang="tr-TR" dirty="0"/>
              <a:t>Meteoroloji istasyonlarında,</a:t>
            </a:r>
          </a:p>
          <a:p>
            <a:pPr marL="200025">
              <a:buClr>
                <a:srgbClr val="8AD0D6"/>
              </a:buClr>
            </a:pPr>
            <a:r>
              <a:rPr lang="tr-TR" dirty="0"/>
              <a:t>Aydınlatmada,</a:t>
            </a:r>
          </a:p>
          <a:p>
            <a:pPr marL="200025">
              <a:buClr>
                <a:srgbClr val="8AD0D6"/>
              </a:buClr>
            </a:pPr>
            <a:r>
              <a:rPr lang="tr-TR" dirty="0"/>
              <a:t>Orman gözetleme kulelerinde,</a:t>
            </a:r>
          </a:p>
          <a:p>
            <a:pPr marL="200025">
              <a:buClr>
                <a:srgbClr val="8AD0D6"/>
              </a:buClr>
            </a:pPr>
            <a:r>
              <a:rPr lang="tr-TR" dirty="0"/>
              <a:t>Deniz fenerlerinde,</a:t>
            </a:r>
          </a:p>
          <a:p>
            <a:pPr marL="200025">
              <a:buClr>
                <a:srgbClr val="8AD0D6"/>
              </a:buClr>
            </a:pPr>
            <a:r>
              <a:rPr lang="tr-TR" dirty="0"/>
              <a:t>Güvenlik kameralarında,</a:t>
            </a:r>
          </a:p>
          <a:p>
            <a:pPr marL="200025">
              <a:buClr>
                <a:srgbClr val="8AD0D6"/>
              </a:buClr>
            </a:pPr>
            <a:r>
              <a:rPr lang="tr-TR" dirty="0"/>
              <a:t>Alarm sistemlerinde,</a:t>
            </a:r>
          </a:p>
          <a:p>
            <a:pPr marL="200025">
              <a:buClr>
                <a:srgbClr val="8AD0D6"/>
              </a:buClr>
            </a:pPr>
            <a:r>
              <a:rPr lang="tr-TR" dirty="0"/>
              <a:t>Tarımsal sulama sistemlerinde</a:t>
            </a:r>
            <a:r>
              <a:rPr lang="tr-TR" b="1" dirty="0"/>
              <a:t>,</a:t>
            </a:r>
            <a:endParaRPr lang="tr-TR" dirty="0"/>
          </a:p>
          <a:p>
            <a:pPr marL="200025">
              <a:buClr>
                <a:srgbClr val="8AD0D6"/>
              </a:buClr>
            </a:pPr>
            <a:r>
              <a:rPr lang="tr-TR" dirty="0"/>
              <a:t>Elektriği olmayan bahçe veya hobi evlerinde.</a:t>
            </a:r>
          </a:p>
          <a:p>
            <a:pPr>
              <a:buClr>
                <a:srgbClr val="8AD0D6"/>
              </a:buClr>
            </a:pPr>
            <a:endParaRPr lang="tr-TR" dirty="0"/>
          </a:p>
        </p:txBody>
      </p:sp>
      <p:pic>
        <p:nvPicPr>
          <p:cNvPr id="5" name="Resim 4">
            <a:extLst>
              <a:ext uri="{FF2B5EF4-FFF2-40B4-BE49-F238E27FC236}">
                <a16:creationId xmlns:a16="http://schemas.microsoft.com/office/drawing/2014/main" xmlns="" id="{ABA891A7-CFCA-4A9A-A1EB-45A6F07ADBEF}"/>
              </a:ext>
            </a:extLst>
          </p:cNvPr>
          <p:cNvPicPr>
            <a:picLocks noChangeAspect="1"/>
          </p:cNvPicPr>
          <p:nvPr/>
        </p:nvPicPr>
        <p:blipFill>
          <a:blip r:embed="rId2"/>
          <a:stretch>
            <a:fillRect/>
          </a:stretch>
        </p:blipFill>
        <p:spPr>
          <a:xfrm>
            <a:off x="4011" y="4011"/>
            <a:ext cx="990396" cy="990396"/>
          </a:xfrm>
          <a:prstGeom prst="rect">
            <a:avLst/>
          </a:prstGeom>
        </p:spPr>
      </p:pic>
      <p:pic>
        <p:nvPicPr>
          <p:cNvPr id="7" name="Resim 6">
            <a:extLst>
              <a:ext uri="{FF2B5EF4-FFF2-40B4-BE49-F238E27FC236}">
                <a16:creationId xmlns:a16="http://schemas.microsoft.com/office/drawing/2014/main" xmlns="" id="{5C1E0011-DC28-4A2F-A54A-AD6C72D049EB}"/>
              </a:ext>
            </a:extLst>
          </p:cNvPr>
          <p:cNvPicPr>
            <a:picLocks noChangeAspect="1"/>
          </p:cNvPicPr>
          <p:nvPr/>
        </p:nvPicPr>
        <p:blipFill>
          <a:blip r:embed="rId2"/>
          <a:stretch>
            <a:fillRect/>
          </a:stretch>
        </p:blipFill>
        <p:spPr>
          <a:xfrm>
            <a:off x="8149590" y="4011"/>
            <a:ext cx="990396" cy="990396"/>
          </a:xfrm>
          <a:prstGeom prst="rect">
            <a:avLst/>
          </a:prstGeom>
        </p:spPr>
      </p:pic>
    </p:spTree>
    <p:extLst>
      <p:ext uri="{BB962C8B-B14F-4D97-AF65-F5344CB8AC3E}">
        <p14:creationId xmlns:p14="http://schemas.microsoft.com/office/powerpoint/2010/main" val="1314984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94706F6-10E7-47C9-9D11-C045BF3CEF24}"/>
              </a:ext>
            </a:extLst>
          </p:cNvPr>
          <p:cNvSpPr>
            <a:spLocks noGrp="1"/>
          </p:cNvSpPr>
          <p:nvPr>
            <p:ph type="title"/>
          </p:nvPr>
        </p:nvSpPr>
        <p:spPr/>
        <p:txBody>
          <a:bodyPr/>
          <a:lstStyle/>
          <a:p>
            <a:pPr algn="ctr"/>
            <a:r>
              <a:rPr lang="tr-TR" sz="3200" b="1" dirty="0"/>
              <a:t>FOTOVOLTAİK TEKNOLOJİ</a:t>
            </a:r>
            <a:r>
              <a:rPr lang="tr-TR" sz="4400" b="1" dirty="0"/>
              <a:t/>
            </a:r>
            <a:br>
              <a:rPr lang="tr-TR" sz="4400" b="1" dirty="0"/>
            </a:br>
            <a:r>
              <a:rPr lang="tr-TR" b="1" dirty="0"/>
              <a:t> </a:t>
            </a:r>
            <a:endParaRPr lang="tr-TR" dirty="0"/>
          </a:p>
        </p:txBody>
      </p:sp>
      <p:sp>
        <p:nvSpPr>
          <p:cNvPr id="3" name="İçerik Yer Tutucusu 2">
            <a:extLst>
              <a:ext uri="{FF2B5EF4-FFF2-40B4-BE49-F238E27FC236}">
                <a16:creationId xmlns:a16="http://schemas.microsoft.com/office/drawing/2014/main" xmlns="" id="{C03E979A-9EAC-4331-84E7-09D11F84067B}"/>
              </a:ext>
            </a:extLst>
          </p:cNvPr>
          <p:cNvSpPr>
            <a:spLocks noGrp="1"/>
          </p:cNvSpPr>
          <p:nvPr>
            <p:ph idx="1"/>
          </p:nvPr>
        </p:nvSpPr>
        <p:spPr>
          <a:xfrm>
            <a:off x="288222" y="1525381"/>
            <a:ext cx="8655936" cy="5133327"/>
          </a:xfrm>
        </p:spPr>
        <p:txBody>
          <a:bodyPr vert="horz" lIns="91440" tIns="45720" rIns="91440" bIns="45720" rtlCol="0" anchor="t">
            <a:normAutofit fontScale="92500" lnSpcReduction="10000"/>
          </a:bodyPr>
          <a:lstStyle/>
          <a:p>
            <a:r>
              <a:rPr lang="tr-TR" b="1" dirty="0"/>
              <a:t>  Güneş Pili Çeşitleri Nelerdir?</a:t>
            </a:r>
            <a:endParaRPr lang="tr-TR" dirty="0"/>
          </a:p>
          <a:p>
            <a:pPr>
              <a:buClr>
                <a:srgbClr val="8AD0D6"/>
              </a:buClr>
            </a:pPr>
            <a:r>
              <a:rPr lang="tr-TR" dirty="0"/>
              <a:t>Güneş pili çeşitleri 4 ana teknolojiden oluşur . Bunlar </a:t>
            </a:r>
            <a:r>
              <a:rPr lang="tr-TR" b="1" dirty="0"/>
              <a:t>kristal yapı teknolojisi</a:t>
            </a:r>
            <a:r>
              <a:rPr lang="tr-TR" dirty="0"/>
              <a:t>, </a:t>
            </a:r>
            <a:r>
              <a:rPr lang="tr-TR" b="1" dirty="0"/>
              <a:t>ince film teknolojisi</a:t>
            </a:r>
            <a:r>
              <a:rPr lang="tr-TR" dirty="0"/>
              <a:t>, </a:t>
            </a:r>
            <a:r>
              <a:rPr lang="tr-TR" b="1" dirty="0"/>
              <a:t>birleşik teknoloji</a:t>
            </a:r>
            <a:r>
              <a:rPr lang="tr-TR" dirty="0"/>
              <a:t> ve </a:t>
            </a:r>
            <a:r>
              <a:rPr lang="tr-TR" b="1" dirty="0" err="1"/>
              <a:t>nanoteknoloji</a:t>
            </a:r>
            <a:r>
              <a:rPr lang="tr-TR" dirty="0"/>
              <a:t> olarak sıralanabilir. Tüm güneş pili çeşitleri ise aşağıda sıralanmıştır.</a:t>
            </a:r>
          </a:p>
          <a:p>
            <a:pPr>
              <a:buClr>
                <a:srgbClr val="8AD0D6"/>
              </a:buClr>
            </a:pPr>
            <a:r>
              <a:rPr lang="tr-TR" b="1" dirty="0"/>
              <a:t> 1  İnorganik Güneş Pilleri</a:t>
            </a:r>
            <a:endParaRPr lang="tr-TR" dirty="0"/>
          </a:p>
          <a:p>
            <a:pPr>
              <a:buClr>
                <a:srgbClr val="8AD0D6"/>
              </a:buClr>
            </a:pPr>
            <a:r>
              <a:rPr lang="tr-TR" dirty="0"/>
              <a:t>Tek katmanlı inorganik güneş pili, elektronlardan birisi yarı iletken olan ve farklı elektrokimyasal potansiyele sahip 2 metal elektrot arasına yerleştirilen silikon gibi inorganik yarı iletkenden oluşur. Tek katmanlı olan inorganik güneş </a:t>
            </a:r>
            <a:r>
              <a:rPr lang="tr-TR" dirty="0" err="1"/>
              <a:t>pilleri’nin</a:t>
            </a:r>
            <a:r>
              <a:rPr lang="tr-TR" dirty="0"/>
              <a:t> verimleri oldukça düşüktür.</a:t>
            </a:r>
          </a:p>
          <a:p>
            <a:pPr>
              <a:buClr>
                <a:srgbClr val="8AD0D6"/>
              </a:buClr>
            </a:pPr>
            <a:r>
              <a:rPr lang="tr-TR" b="1" dirty="0"/>
              <a:t> 2  İki Katmanlı İnorganik Güneş Pilleri</a:t>
            </a:r>
            <a:endParaRPr lang="tr-TR" dirty="0"/>
          </a:p>
          <a:p>
            <a:pPr>
              <a:buClr>
                <a:srgbClr val="8AD0D6"/>
              </a:buClr>
            </a:pPr>
            <a:r>
              <a:rPr lang="tr-TR" dirty="0"/>
              <a:t>2 katmanlı inorganik güneş pili n-tip ve p-tip olmak üzere 2 yarı iletken kullanılarak yapılır. Bu hücrelerde yük ayrımı, n-tip ve p-tip yarı iletkenleri arasındaki sınıra yakın bölgede gerçekleşir. İnorganik hücreler kimyasal ve ısı bakımından oldukça kararlı güneş hücreleridir. Günümüzde bu solar piller %30’a kadar verim sağlayabilmektedir.</a:t>
            </a:r>
          </a:p>
          <a:p>
            <a:pPr>
              <a:buClr>
                <a:srgbClr val="8AD0D6"/>
              </a:buClr>
            </a:pPr>
            <a:endParaRPr lang="tr-TR" dirty="0"/>
          </a:p>
        </p:txBody>
      </p:sp>
      <p:pic>
        <p:nvPicPr>
          <p:cNvPr id="5" name="Resim 4">
            <a:extLst>
              <a:ext uri="{FF2B5EF4-FFF2-40B4-BE49-F238E27FC236}">
                <a16:creationId xmlns:a16="http://schemas.microsoft.com/office/drawing/2014/main" xmlns="" id="{5F5BFF10-2727-40A0-A2AA-7F9DB62C1F47}"/>
              </a:ext>
            </a:extLst>
          </p:cNvPr>
          <p:cNvPicPr>
            <a:picLocks noChangeAspect="1"/>
          </p:cNvPicPr>
          <p:nvPr/>
        </p:nvPicPr>
        <p:blipFill>
          <a:blip r:embed="rId2"/>
          <a:stretch>
            <a:fillRect/>
          </a:stretch>
        </p:blipFill>
        <p:spPr>
          <a:xfrm>
            <a:off x="4011" y="4011"/>
            <a:ext cx="990396" cy="990396"/>
          </a:xfrm>
          <a:prstGeom prst="rect">
            <a:avLst/>
          </a:prstGeom>
        </p:spPr>
      </p:pic>
      <p:pic>
        <p:nvPicPr>
          <p:cNvPr id="7" name="Resim 6">
            <a:extLst>
              <a:ext uri="{FF2B5EF4-FFF2-40B4-BE49-F238E27FC236}">
                <a16:creationId xmlns:a16="http://schemas.microsoft.com/office/drawing/2014/main" xmlns="" id="{3E5BDAB3-D850-4A07-8D44-1FF2DB992399}"/>
              </a:ext>
            </a:extLst>
          </p:cNvPr>
          <p:cNvPicPr>
            <a:picLocks noChangeAspect="1"/>
          </p:cNvPicPr>
          <p:nvPr/>
        </p:nvPicPr>
        <p:blipFill>
          <a:blip r:embed="rId2"/>
          <a:stretch>
            <a:fillRect/>
          </a:stretch>
        </p:blipFill>
        <p:spPr>
          <a:xfrm>
            <a:off x="8149590" y="4011"/>
            <a:ext cx="990396" cy="990396"/>
          </a:xfrm>
          <a:prstGeom prst="rect">
            <a:avLst/>
          </a:prstGeom>
        </p:spPr>
      </p:pic>
    </p:spTree>
    <p:extLst>
      <p:ext uri="{BB962C8B-B14F-4D97-AF65-F5344CB8AC3E}">
        <p14:creationId xmlns:p14="http://schemas.microsoft.com/office/powerpoint/2010/main" val="3871472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6BE7D86-8CCD-4F26-B5C8-AB19894BBA9B}"/>
              </a:ext>
            </a:extLst>
          </p:cNvPr>
          <p:cNvSpPr>
            <a:spLocks noGrp="1"/>
          </p:cNvSpPr>
          <p:nvPr>
            <p:ph type="title"/>
          </p:nvPr>
        </p:nvSpPr>
        <p:spPr/>
        <p:txBody>
          <a:bodyPr/>
          <a:lstStyle/>
          <a:p>
            <a:pPr algn="ctr"/>
            <a:r>
              <a:rPr lang="tr-TR" sz="3200" b="1" dirty="0"/>
              <a:t>FOTOVOLTAİK TEKNOLOJİ</a:t>
            </a:r>
            <a:endParaRPr lang="tr-TR" sz="3200" b="1" dirty="0"/>
          </a:p>
        </p:txBody>
      </p:sp>
      <p:sp>
        <p:nvSpPr>
          <p:cNvPr id="3" name="İçerik Yer Tutucusu 2">
            <a:extLst>
              <a:ext uri="{FF2B5EF4-FFF2-40B4-BE49-F238E27FC236}">
                <a16:creationId xmlns:a16="http://schemas.microsoft.com/office/drawing/2014/main" xmlns="" id="{F050B072-217E-4531-8CAE-17795878684A}"/>
              </a:ext>
            </a:extLst>
          </p:cNvPr>
          <p:cNvSpPr>
            <a:spLocks noGrp="1"/>
          </p:cNvSpPr>
          <p:nvPr>
            <p:ph idx="1"/>
          </p:nvPr>
        </p:nvSpPr>
        <p:spPr>
          <a:xfrm>
            <a:off x="403675" y="1359413"/>
            <a:ext cx="8559254" cy="5338481"/>
          </a:xfrm>
        </p:spPr>
        <p:txBody>
          <a:bodyPr vert="horz" lIns="91440" tIns="45720" rIns="91440" bIns="45720" rtlCol="0" anchor="t">
            <a:normAutofit fontScale="92500" lnSpcReduction="10000"/>
          </a:bodyPr>
          <a:lstStyle/>
          <a:p>
            <a:r>
              <a:rPr lang="tr-TR" b="1" dirty="0"/>
              <a:t>Tek Kristal Silisyum Güneş Pilleri</a:t>
            </a:r>
            <a:endParaRPr lang="tr-TR" dirty="0"/>
          </a:p>
          <a:p>
            <a:pPr>
              <a:buClr>
                <a:srgbClr val="8AD0D6"/>
              </a:buClr>
            </a:pPr>
            <a:r>
              <a:rPr lang="tr-TR" dirty="0"/>
              <a:t>Tek kristal silisyum güneş pili, solar panel yapımında sıkça kullanılmaktadır. Tek kristal silisyum malzemesinin maliyeti oldukça yüksektir. Bu yüzden çok kristalli güneş hücresi daha yoğun kullanılmaktadır. Silisyum maddesinin güneş pili yapımında yaygın olarak kullanılmasının pek çok sebebi vardır. Bunlar silisyumun elektriksel, optik ve yapısal özelliklerini uzun süre koruyabilmesinden dolayıdır.</a:t>
            </a:r>
          </a:p>
          <a:p>
            <a:pPr>
              <a:buClr>
                <a:srgbClr val="8AD0D6"/>
              </a:buClr>
            </a:pPr>
            <a:r>
              <a:rPr lang="tr-TR" dirty="0"/>
              <a:t>Saf tek kristal silisyum teknolojisi oldukça pahalı ve zordur. Dünya’da oksijenden sonra en çok silisyum elementi bulunur. Bu elementin ise kum ve kuvars biçimleri en yaygın olanlarıdır. Kum saflık yapısı çok az olduğu için tercih edilmez. Ama kuvars maddesinin yaklaşık %90’ı silisyumdan oluşur. Kuvars birçok işlemden geçirilerek %99 gibi bir saflıkta silika elde edilir. Daha sonra </a:t>
            </a:r>
            <a:r>
              <a:rPr lang="tr-TR" dirty="0" err="1"/>
              <a:t>silika’dan</a:t>
            </a:r>
            <a:r>
              <a:rPr lang="tr-TR" dirty="0"/>
              <a:t> da silisyum elde edilir.</a:t>
            </a:r>
          </a:p>
          <a:p>
            <a:pPr>
              <a:buClr>
                <a:srgbClr val="8AD0D6"/>
              </a:buClr>
            </a:pPr>
            <a:r>
              <a:rPr lang="tr-TR" dirty="0"/>
              <a:t>Bu aşamalardan sonra, silisyum saflaştırılarak yarı iletken özelliği taşıyan çok kristalli silisyum elde edilir. Çok kristalli silisyum elde edilme aşamasına kadar olan süreçler oldukça maliyetlidir.</a:t>
            </a:r>
          </a:p>
          <a:p>
            <a:pPr>
              <a:buClr>
                <a:srgbClr val="8AD0D6"/>
              </a:buClr>
            </a:pPr>
            <a:endParaRPr lang="tr-TR" dirty="0"/>
          </a:p>
        </p:txBody>
      </p:sp>
      <p:pic>
        <p:nvPicPr>
          <p:cNvPr id="5" name="Resim 4">
            <a:extLst>
              <a:ext uri="{FF2B5EF4-FFF2-40B4-BE49-F238E27FC236}">
                <a16:creationId xmlns:a16="http://schemas.microsoft.com/office/drawing/2014/main" xmlns="" id="{82B56D6C-1058-4FCD-B77C-3FF45BE4249C}"/>
              </a:ext>
            </a:extLst>
          </p:cNvPr>
          <p:cNvPicPr>
            <a:picLocks noChangeAspect="1"/>
          </p:cNvPicPr>
          <p:nvPr/>
        </p:nvPicPr>
        <p:blipFill>
          <a:blip r:embed="rId2"/>
          <a:stretch>
            <a:fillRect/>
          </a:stretch>
        </p:blipFill>
        <p:spPr>
          <a:xfrm>
            <a:off x="4011" y="4011"/>
            <a:ext cx="990396" cy="990396"/>
          </a:xfrm>
          <a:prstGeom prst="rect">
            <a:avLst/>
          </a:prstGeom>
        </p:spPr>
      </p:pic>
      <p:pic>
        <p:nvPicPr>
          <p:cNvPr id="7" name="Resim 6">
            <a:extLst>
              <a:ext uri="{FF2B5EF4-FFF2-40B4-BE49-F238E27FC236}">
                <a16:creationId xmlns:a16="http://schemas.microsoft.com/office/drawing/2014/main" xmlns="" id="{BDA31039-47DF-4A66-A3EF-C1183F1965F4}"/>
              </a:ext>
            </a:extLst>
          </p:cNvPr>
          <p:cNvPicPr>
            <a:picLocks noChangeAspect="1"/>
          </p:cNvPicPr>
          <p:nvPr/>
        </p:nvPicPr>
        <p:blipFill>
          <a:blip r:embed="rId2"/>
          <a:stretch>
            <a:fillRect/>
          </a:stretch>
        </p:blipFill>
        <p:spPr>
          <a:xfrm>
            <a:off x="8149590" y="4011"/>
            <a:ext cx="990396" cy="990396"/>
          </a:xfrm>
          <a:prstGeom prst="rect">
            <a:avLst/>
          </a:prstGeom>
        </p:spPr>
      </p:pic>
    </p:spTree>
    <p:extLst>
      <p:ext uri="{BB962C8B-B14F-4D97-AF65-F5344CB8AC3E}">
        <p14:creationId xmlns:p14="http://schemas.microsoft.com/office/powerpoint/2010/main" val="23676330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0</TotalTime>
  <Words>860</Words>
  <Application>Microsoft Office PowerPoint</Application>
  <PresentationFormat>Ekran Gösterisi (4:3)</PresentationFormat>
  <Paragraphs>78</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Arial</vt:lpstr>
      <vt:lpstr>Calibri</vt:lpstr>
      <vt:lpstr>Century Gothic</vt:lpstr>
      <vt:lpstr>Constantia</vt:lpstr>
      <vt:lpstr>Wingdings 3</vt:lpstr>
      <vt:lpstr>İyon</vt:lpstr>
      <vt:lpstr>A.Ü. GAMA MYO.  Elektrik ve Enerji Bölümü </vt:lpstr>
      <vt:lpstr>İÇİNDEKİLER </vt:lpstr>
      <vt:lpstr>FOTOVOLTAİK TEKNOLOJİ</vt:lpstr>
      <vt:lpstr>FOTOVOLTAİK TEKNOLOJİ  </vt:lpstr>
      <vt:lpstr>FOTOVOLTAİK TEKNOLOJİ  </vt:lpstr>
      <vt:lpstr>FOTOVOLTAİK TEKNOLOJİ</vt:lpstr>
      <vt:lpstr>FOTOVOLTAİK TEKNOLOJİ  </vt:lpstr>
      <vt:lpstr>FOTOVOLTAİK TEKNOLOJİ  </vt:lpstr>
      <vt:lpstr>FOTOVOLTAİK TEKNOLOJİ</vt:lpstr>
      <vt:lpstr>FOTOVOLTAİK TEKNOLOJİ</vt:lpstr>
      <vt:lpstr>PowerPoint Sunusu</vt:lpstr>
      <vt:lpstr>PowerPoint Sunusu</vt:lpstr>
      <vt:lpstr>FOTOVOLTAİK TEKNOLOJİ</vt:lpstr>
      <vt:lpstr>KAYNAKÇA  http://www.enerjibes.com/gunes-pili/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A.Ü. GAMA MYO.  Elektrik ve Enerji Bölümü </dc:title>
  <dc:creator/>
  <cp:lastModifiedBy/>
  <cp:revision>6</cp:revision>
  <dcterms:created xsi:type="dcterms:W3CDTF">2012-08-15T22:53:30Z</dcterms:created>
  <dcterms:modified xsi:type="dcterms:W3CDTF">2018-05-25T10:57:07Z</dcterms:modified>
</cp:coreProperties>
</file>