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7" r:id="rId3"/>
    <p:sldId id="258" r:id="rId4"/>
    <p:sldId id="261" r:id="rId5"/>
    <p:sldId id="262" r:id="rId6"/>
    <p:sldId id="263" r:id="rId7"/>
    <p:sldId id="264" r:id="rId8"/>
    <p:sldId id="260" r:id="rId9"/>
    <p:sldId id="259"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0A2CDD5D-E959-4921-9397-786B763E25B6}">
          <p14:sldIdLst>
            <p14:sldId id="256"/>
            <p14:sldId id="257"/>
            <p14:sldId id="258"/>
            <p14:sldId id="261"/>
            <p14:sldId id="262"/>
            <p14:sldId id="263"/>
            <p14:sldId id="264"/>
            <p14:sldId id="260"/>
            <p14:sldId id="259"/>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450" y="7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EF6291-42BD-4073-B5FC-90C42CA0F377}" type="datetimeFigureOut">
              <a:rPr lang="tr-TR" smtClean="0"/>
              <a:pPr/>
              <a:t>23.12.2018</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3C608B7-BA56-4DE4-AF90-CE5ECEE55FA3}"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83C608B7-BA56-4DE4-AF90-CE5ECEE55FA3}" type="slidenum">
              <a:rPr lang="tr-TR" smtClean="0"/>
              <a:pPr/>
              <a:t>1</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94FF87-16F7-4B52-A867-587D7D98BC62}" type="datetimeFigureOut">
              <a:rPr lang="tr-TR" smtClean="0"/>
              <a:pPr/>
              <a:t>23.12.2018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276020-7276-4183-87CA-7D2DDEDCF56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a:bodyPr>
          <a:lstStyle/>
          <a:p>
            <a:r>
              <a:rPr lang="tr-TR" sz="4800" dirty="0">
                <a:latin typeface="Andalus" pitchFamily="18" charset="-78"/>
                <a:cs typeface="Andalus" pitchFamily="18" charset="-78"/>
              </a:rPr>
              <a:t>4. konu</a:t>
            </a:r>
          </a:p>
        </p:txBody>
      </p:sp>
      <p:sp>
        <p:nvSpPr>
          <p:cNvPr id="3" name="2 Alt Başlık"/>
          <p:cNvSpPr>
            <a:spLocks noGrp="1"/>
          </p:cNvSpPr>
          <p:nvPr>
            <p:ph type="subTitle" idx="1"/>
          </p:nvPr>
        </p:nvSpPr>
        <p:spPr/>
        <p:txBody>
          <a:bodyPr>
            <a:normAutofit/>
          </a:bodyPr>
          <a:lstStyle/>
          <a:p>
            <a:r>
              <a:rPr lang="tr-TR" sz="4400" dirty="0" err="1">
                <a:latin typeface="Bell MT" pitchFamily="18" charset="0"/>
                <a:cs typeface="Andalus" pitchFamily="18" charset="-78"/>
              </a:rPr>
              <a:t>Etnografi</a:t>
            </a:r>
            <a:endParaRPr lang="tr-TR" sz="4400" dirty="0">
              <a:latin typeface="Aldhabi" pitchFamily="2" charset="-78"/>
              <a:cs typeface="Aldhabi" pitchFamily="2" charset="-7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8. hafta</a:t>
            </a:r>
          </a:p>
        </p:txBody>
      </p:sp>
      <p:sp>
        <p:nvSpPr>
          <p:cNvPr id="3" name="2 İçerik Yer Tutucusu"/>
          <p:cNvSpPr>
            <a:spLocks noGrp="1"/>
          </p:cNvSpPr>
          <p:nvPr>
            <p:ph idx="1"/>
          </p:nvPr>
        </p:nvSpPr>
        <p:spPr/>
        <p:txBody>
          <a:bodyPr>
            <a:normAutofit/>
          </a:bodyPr>
          <a:lstStyle/>
          <a:p>
            <a:r>
              <a:rPr lang="tr-TR" sz="2400" dirty="0">
                <a:latin typeface="Bell MT" pitchFamily="18" charset="0"/>
              </a:rPr>
              <a:t>Sosyal antropolojinin araştırma yapma ve yazma tekniğine karşılık gelen </a:t>
            </a:r>
            <a:r>
              <a:rPr lang="tr-TR" sz="2400" dirty="0" err="1">
                <a:latin typeface="Bell MT" pitchFamily="18" charset="0"/>
              </a:rPr>
              <a:t>etnografinin</a:t>
            </a:r>
            <a:r>
              <a:rPr lang="tr-TR" sz="2400" dirty="0">
                <a:latin typeface="Bell MT" pitchFamily="18" charset="0"/>
              </a:rPr>
              <a:t> anlatımına iki hafta ayrıldı.</a:t>
            </a:r>
          </a:p>
          <a:p>
            <a:r>
              <a:rPr lang="tr-TR" sz="2400" dirty="0" err="1">
                <a:latin typeface="Bell MT" pitchFamily="18" charset="0"/>
              </a:rPr>
              <a:t>Etnografi</a:t>
            </a:r>
            <a:r>
              <a:rPr lang="tr-TR" sz="2400" dirty="0">
                <a:latin typeface="Bell MT" pitchFamily="18" charset="0"/>
              </a:rPr>
              <a:t> geleneği bir önceki hafta anlatılan meselelerin tamamından daha derin bir biçimde sosyal antropolojik bir farklılık tanzim eder. Sosyal antropoloji kendisini alanda, alan çalışması ile tanımlayan bir disiplindir. Hatta bu </a:t>
            </a:r>
            <a:r>
              <a:rPr lang="tr-TR" sz="2400" dirty="0" err="1">
                <a:latin typeface="Bell MT" pitchFamily="18" charset="0"/>
              </a:rPr>
              <a:t>disiplinel</a:t>
            </a:r>
            <a:r>
              <a:rPr lang="tr-TR" sz="2400" dirty="0">
                <a:latin typeface="Bell MT" pitchFamily="18" charset="0"/>
              </a:rPr>
              <a:t> aidiyetinden öyle hoşnuttur ki kendine has bir entelektüel gelenek kurmayı dert etmediğinden </a:t>
            </a:r>
            <a:r>
              <a:rPr lang="tr-TR" sz="2400" dirty="0" err="1">
                <a:latin typeface="Bell MT" pitchFamily="18" charset="0"/>
              </a:rPr>
              <a:t>Geertz’e</a:t>
            </a:r>
            <a:r>
              <a:rPr lang="tr-TR" sz="2400" dirty="0">
                <a:latin typeface="Bell MT" pitchFamily="18" charset="0"/>
              </a:rPr>
              <a:t> göre farklı kuramsal yaklaşımların pek de </a:t>
            </a:r>
            <a:r>
              <a:rPr lang="tr-TR" sz="2400" dirty="0" err="1">
                <a:latin typeface="Bell MT" pitchFamily="18" charset="0"/>
              </a:rPr>
              <a:t>hesaplaşılmayan</a:t>
            </a:r>
            <a:r>
              <a:rPr lang="tr-TR" sz="2400" dirty="0">
                <a:latin typeface="Bell MT" pitchFamily="18" charset="0"/>
              </a:rPr>
              <a:t> istilasına maruz kalır dönem dönem.</a:t>
            </a:r>
          </a:p>
          <a:p>
            <a:pPr>
              <a:buNone/>
            </a:pPr>
            <a:endParaRPr lang="tr-TR" sz="2400" dirty="0">
              <a:latin typeface="Bell MT"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8. hafta</a:t>
            </a:r>
            <a:endParaRPr lang="tr-TR" dirty="0"/>
          </a:p>
        </p:txBody>
      </p:sp>
      <p:sp>
        <p:nvSpPr>
          <p:cNvPr id="3" name="2 İçerik Yer Tutucusu"/>
          <p:cNvSpPr>
            <a:spLocks noGrp="1"/>
          </p:cNvSpPr>
          <p:nvPr>
            <p:ph idx="1"/>
          </p:nvPr>
        </p:nvSpPr>
        <p:spPr/>
        <p:txBody>
          <a:bodyPr>
            <a:normAutofit/>
          </a:bodyPr>
          <a:lstStyle/>
          <a:p>
            <a:r>
              <a:rPr lang="tr-TR" sz="2400" dirty="0">
                <a:latin typeface="Bell MT" pitchFamily="18" charset="0"/>
              </a:rPr>
              <a:t>Toplumsal araştırmaları </a:t>
            </a:r>
            <a:r>
              <a:rPr lang="tr-TR" sz="2400" dirty="0" err="1">
                <a:latin typeface="Bell MT" pitchFamily="18" charset="0"/>
              </a:rPr>
              <a:t>yapılanmışlık</a:t>
            </a:r>
            <a:r>
              <a:rPr lang="tr-TR" sz="2400" dirty="0">
                <a:latin typeface="Bell MT" pitchFamily="18" charset="0"/>
              </a:rPr>
              <a:t> düzeylerine göre üçe ayırabiliriz: Tam yapılanmış, yarı yapılanmış ve yapılanmamış araştırmalar.</a:t>
            </a:r>
          </a:p>
          <a:p>
            <a:r>
              <a:rPr lang="tr-TR" sz="2400" dirty="0">
                <a:latin typeface="Bell MT" pitchFamily="18" charset="0"/>
              </a:rPr>
              <a:t>Tam yapılanmış araştırmalar, genel olarak anket veya </a:t>
            </a:r>
            <a:r>
              <a:rPr lang="tr-TR" sz="2400" dirty="0" err="1">
                <a:latin typeface="Bell MT" pitchFamily="18" charset="0"/>
              </a:rPr>
              <a:t>survey</a:t>
            </a:r>
            <a:r>
              <a:rPr lang="tr-TR" sz="2400" dirty="0">
                <a:latin typeface="Bell MT" pitchFamily="18" charset="0"/>
              </a:rPr>
              <a:t> tekniğine karşılık gelir. Temel özellikleri sırasıyla standardize edilmiş belirli soruların kişilere sorulması, bir örneklem ve evren mantığına göre önceden belirlenen sayıda kişiye soruların sorulması, soruların ağırlıklı olarak kapalı uçlu olması, önceden belirlenmiş bir sorunsalın formüle edilmesi ve etik merkezli bir araştırmacı tutumuna dayanması.</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8. hafta</a:t>
            </a:r>
            <a:endParaRPr lang="tr-TR" dirty="0"/>
          </a:p>
        </p:txBody>
      </p:sp>
      <p:sp>
        <p:nvSpPr>
          <p:cNvPr id="3" name="2 İçerik Yer Tutucusu"/>
          <p:cNvSpPr>
            <a:spLocks noGrp="1"/>
          </p:cNvSpPr>
          <p:nvPr>
            <p:ph idx="1"/>
          </p:nvPr>
        </p:nvSpPr>
        <p:spPr/>
        <p:txBody>
          <a:bodyPr>
            <a:normAutofit/>
          </a:bodyPr>
          <a:lstStyle/>
          <a:p>
            <a:r>
              <a:rPr lang="tr-TR" sz="2400" dirty="0">
                <a:latin typeface="Bell MT" pitchFamily="18" charset="0"/>
              </a:rPr>
              <a:t>Bu özellikler şöyle açılabilir. Tam yapılanmış toplumsal araştırma, incelenen konuya muhatap olduğu düşünülen toplam kişi sayısının önceden tespitine dayanır ve bunlar arasından uygun istatistiki yaklaşımla seçilen belli sayıda kişiye uygulanır. Kişi sayısının kabarık olduğu bu model genel soru </a:t>
            </a:r>
            <a:r>
              <a:rPr lang="tr-TR" sz="2400" dirty="0" err="1">
                <a:latin typeface="Bell MT" pitchFamily="18" charset="0"/>
              </a:rPr>
              <a:t>formülasyonunda</a:t>
            </a:r>
            <a:r>
              <a:rPr lang="tr-TR" sz="2400" dirty="0">
                <a:latin typeface="Bell MT" pitchFamily="18" charset="0"/>
              </a:rPr>
              <a:t>, analizi kolaylaştırmak amacıyla değişken değeri atanabilen kapalı uçlu sorulara yönelir. Soruların muhatabı, verilen seçeneklerden kendilerine en uygun olanı veya olanları seçerler. Belirlenen seçeneklerin kapsamı dışında kalan bir kişi olmaması bir gerekliliktir. Bu sebeple kapalı uçlu soruların seçenekleri arasına Diğer seçeneğinin konulması adettendir. </a:t>
            </a:r>
          </a:p>
        </p:txBody>
      </p:sp>
    </p:spTree>
    <p:extLst>
      <p:ext uri="{BB962C8B-B14F-4D97-AF65-F5344CB8AC3E}">
        <p14:creationId xmlns:p14="http://schemas.microsoft.com/office/powerpoint/2010/main" val="12142899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8. hafta</a:t>
            </a:r>
            <a:endParaRPr lang="tr-TR" dirty="0"/>
          </a:p>
        </p:txBody>
      </p:sp>
      <p:sp>
        <p:nvSpPr>
          <p:cNvPr id="3" name="2 İçerik Yer Tutucusu"/>
          <p:cNvSpPr>
            <a:spLocks noGrp="1"/>
          </p:cNvSpPr>
          <p:nvPr>
            <p:ph idx="1"/>
          </p:nvPr>
        </p:nvSpPr>
        <p:spPr/>
        <p:txBody>
          <a:bodyPr>
            <a:normAutofit lnSpcReduction="10000"/>
          </a:bodyPr>
          <a:lstStyle/>
          <a:p>
            <a:r>
              <a:rPr lang="tr-TR" sz="2400" dirty="0">
                <a:latin typeface="Bell MT" pitchFamily="18" charset="0"/>
              </a:rPr>
              <a:t>İşleyen soru veya sorunun çalışıp çalışmadığının tespiti bu model için gereklidir. Örneklemle araştırmaya başladıktan sonra soru değişikliği yapılamaz. Bu sebeple bir ön (</a:t>
            </a:r>
            <a:r>
              <a:rPr lang="tr-TR" sz="2400" dirty="0" err="1">
                <a:latin typeface="Bell MT" pitchFamily="18" charset="0"/>
              </a:rPr>
              <a:t>plot</a:t>
            </a:r>
            <a:r>
              <a:rPr lang="tr-TR" sz="2400" dirty="0">
                <a:latin typeface="Bell MT" pitchFamily="18" charset="0"/>
              </a:rPr>
              <a:t>) çalışma ile örnekleme çıkmadan soru kağıdındaki olası aksaklıklar giderilir. Tam yapılanmış model, değişkenler arasındaki olası anlamlılık ilişkilerini bulmaya çalışır. Araştırma konusunun ve değişkenlerin seçimi ile araştırmacının zihninde önceden belirlenmiş, genellikle hipotez temelli, bir sorunsal bulunur.</a:t>
            </a:r>
          </a:p>
          <a:p>
            <a:r>
              <a:rPr lang="tr-TR" sz="2400" dirty="0">
                <a:latin typeface="Bell MT" pitchFamily="18" charset="0"/>
              </a:rPr>
              <a:t>Bu model, toplumsal durumu tespitte, yani ne? sorusunun cevabına ulaşmada başarılıdır. İlk akla odaklanmış seçim anketleri gelebilir.</a:t>
            </a:r>
          </a:p>
        </p:txBody>
      </p:sp>
    </p:spTree>
    <p:extLst>
      <p:ext uri="{BB962C8B-B14F-4D97-AF65-F5344CB8AC3E}">
        <p14:creationId xmlns:p14="http://schemas.microsoft.com/office/powerpoint/2010/main" val="12142899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8. hafta</a:t>
            </a:r>
            <a:endParaRPr lang="tr-TR" dirty="0"/>
          </a:p>
        </p:txBody>
      </p:sp>
      <p:sp>
        <p:nvSpPr>
          <p:cNvPr id="3" name="2 İçerik Yer Tutucusu"/>
          <p:cNvSpPr>
            <a:spLocks noGrp="1"/>
          </p:cNvSpPr>
          <p:nvPr>
            <p:ph idx="1"/>
          </p:nvPr>
        </p:nvSpPr>
        <p:spPr/>
        <p:txBody>
          <a:bodyPr>
            <a:normAutofit lnSpcReduction="10000"/>
          </a:bodyPr>
          <a:lstStyle/>
          <a:p>
            <a:r>
              <a:rPr lang="tr-TR" sz="2400" dirty="0">
                <a:latin typeface="Bell MT" pitchFamily="18" charset="0"/>
              </a:rPr>
              <a:t>Yarı yapılanmış mülakat ve yapılanmamış </a:t>
            </a:r>
            <a:r>
              <a:rPr lang="tr-TR" sz="2400" dirty="0" err="1">
                <a:latin typeface="Bell MT" pitchFamily="18" charset="0"/>
              </a:rPr>
              <a:t>etnografik</a:t>
            </a:r>
            <a:r>
              <a:rPr lang="tr-TR" sz="2400" dirty="0">
                <a:latin typeface="Bell MT" pitchFamily="18" charset="0"/>
              </a:rPr>
              <a:t> araştırma modelleri belli bir evren ve örneklem mantığı ile hareket etmez. Bu sebeple bilgi verici sayısı aynı topluluk için yapılan araştırmalar da dahi değişkendir. </a:t>
            </a:r>
          </a:p>
          <a:p>
            <a:r>
              <a:rPr lang="tr-TR" sz="2400" dirty="0">
                <a:latin typeface="Bell MT" pitchFamily="18" charset="0"/>
              </a:rPr>
              <a:t>İlk modelde soruların üzerinde önceden çalışıldığı ve bir bakıma sıralanarak belli bir standardizasyonun sağlandığı söylenebilir. Fakat bu model alanda yeni soruların eklenmesine müsaittir. Yani bu modelde herkes aynı soruları cevaplar ama farklı sorularla da muhatap olur. Sorular açık uçludur.</a:t>
            </a:r>
          </a:p>
          <a:p>
            <a:r>
              <a:rPr lang="tr-TR" sz="2400" dirty="0">
                <a:latin typeface="Bell MT" pitchFamily="18" charset="0"/>
              </a:rPr>
              <a:t>Araştırmacı değişken temelli olmasa da belli bir araştırma sorunsalına önceden odaklanır.</a:t>
            </a:r>
          </a:p>
        </p:txBody>
      </p:sp>
    </p:spTree>
    <p:extLst>
      <p:ext uri="{BB962C8B-B14F-4D97-AF65-F5344CB8AC3E}">
        <p14:creationId xmlns:p14="http://schemas.microsoft.com/office/powerpoint/2010/main" val="10676758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8. hafta</a:t>
            </a:r>
            <a:endParaRPr lang="tr-TR" dirty="0"/>
          </a:p>
        </p:txBody>
      </p:sp>
      <p:sp>
        <p:nvSpPr>
          <p:cNvPr id="3" name="2 İçerik Yer Tutucusu"/>
          <p:cNvSpPr>
            <a:spLocks noGrp="1"/>
          </p:cNvSpPr>
          <p:nvPr>
            <p:ph idx="1"/>
          </p:nvPr>
        </p:nvSpPr>
        <p:spPr/>
        <p:txBody>
          <a:bodyPr>
            <a:normAutofit lnSpcReduction="10000"/>
          </a:bodyPr>
          <a:lstStyle/>
          <a:p>
            <a:r>
              <a:rPr lang="tr-TR" sz="2400" dirty="0">
                <a:latin typeface="Bell MT" pitchFamily="18" charset="0"/>
              </a:rPr>
              <a:t>Yapılanmamış </a:t>
            </a:r>
            <a:r>
              <a:rPr lang="tr-TR" sz="2400" dirty="0" err="1">
                <a:latin typeface="Bell MT" pitchFamily="18" charset="0"/>
              </a:rPr>
              <a:t>etnografik</a:t>
            </a:r>
            <a:r>
              <a:rPr lang="tr-TR" sz="2400" dirty="0">
                <a:latin typeface="Bell MT" pitchFamily="18" charset="0"/>
              </a:rPr>
              <a:t> model ise sabit bir araştırma kağıdına ve sorularına dayanmaz. Bir önceki hafta gördüğümüz gibi sorular alana katılım sırasında gündelik hayatın içerisinden çıkar.</a:t>
            </a:r>
          </a:p>
          <a:p>
            <a:r>
              <a:rPr lang="tr-TR" sz="2400" dirty="0">
                <a:latin typeface="Bell MT" pitchFamily="18" charset="0"/>
              </a:rPr>
              <a:t>En önemli farklılık, bu anlamda, </a:t>
            </a:r>
            <a:r>
              <a:rPr lang="tr-TR" sz="2400" dirty="0" err="1">
                <a:latin typeface="Bell MT" pitchFamily="18" charset="0"/>
              </a:rPr>
              <a:t>etnografik</a:t>
            </a:r>
            <a:r>
              <a:rPr lang="tr-TR" sz="2400" dirty="0">
                <a:latin typeface="Bell MT" pitchFamily="18" charset="0"/>
              </a:rPr>
              <a:t> modelin önceden belirlenmiş bir sorunsala dayanmaması veya alanda insanların dile getirdiği sorunsala yaslanmasıdır. Bu doğrultuda bu model, araştırmanın uygulanması, verilerin analizi ve yazımı aşamalarının tamamında «yolunu alanda bulmak» tarzı bir zihniyete sahiptir. </a:t>
            </a:r>
            <a:r>
              <a:rPr lang="tr-TR" sz="2400" dirty="0" err="1">
                <a:latin typeface="Bell MT" pitchFamily="18" charset="0"/>
              </a:rPr>
              <a:t>Etnografik</a:t>
            </a:r>
            <a:r>
              <a:rPr lang="tr-TR" sz="2400" dirty="0">
                <a:latin typeface="Bell MT" pitchFamily="18" charset="0"/>
              </a:rPr>
              <a:t> araştırmaların ilkelerini standardize etmek bu sebeple zordur.</a:t>
            </a:r>
          </a:p>
          <a:p>
            <a:r>
              <a:rPr lang="tr-TR" sz="2400" dirty="0">
                <a:latin typeface="Bell MT" pitchFamily="18" charset="0"/>
              </a:rPr>
              <a:t>Fakat bu sorun değil bir cevherdir. Zira araştırmacı, emik ve </a:t>
            </a:r>
            <a:r>
              <a:rPr lang="tr-TR" sz="2400" dirty="0" err="1">
                <a:latin typeface="Bell MT" pitchFamily="18" charset="0"/>
              </a:rPr>
              <a:t>diyalojik</a:t>
            </a:r>
            <a:r>
              <a:rPr lang="tr-TR" sz="2400" dirty="0">
                <a:latin typeface="Bell MT" pitchFamily="18" charset="0"/>
              </a:rPr>
              <a:t> bir örüntünün kapılarını açar. </a:t>
            </a:r>
          </a:p>
        </p:txBody>
      </p:sp>
    </p:spTree>
    <p:extLst>
      <p:ext uri="{BB962C8B-B14F-4D97-AF65-F5344CB8AC3E}">
        <p14:creationId xmlns:p14="http://schemas.microsoft.com/office/powerpoint/2010/main" val="18175091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8. hafta</a:t>
            </a:r>
            <a:endParaRPr lang="tr-TR" dirty="0"/>
          </a:p>
        </p:txBody>
      </p:sp>
      <p:sp>
        <p:nvSpPr>
          <p:cNvPr id="3" name="2 İçerik Yer Tutucusu"/>
          <p:cNvSpPr>
            <a:spLocks noGrp="1"/>
          </p:cNvSpPr>
          <p:nvPr>
            <p:ph idx="1"/>
          </p:nvPr>
        </p:nvSpPr>
        <p:spPr/>
        <p:txBody>
          <a:bodyPr>
            <a:normAutofit/>
          </a:bodyPr>
          <a:lstStyle/>
          <a:p>
            <a:r>
              <a:rPr lang="tr-TR" sz="2400" dirty="0">
                <a:latin typeface="Bell MT" pitchFamily="18" charset="0"/>
              </a:rPr>
              <a:t>Sekizinci hafta </a:t>
            </a:r>
            <a:r>
              <a:rPr lang="tr-TR" sz="2400" dirty="0" err="1">
                <a:latin typeface="Bell MT" pitchFamily="18" charset="0"/>
              </a:rPr>
              <a:t>Malinowski’nin</a:t>
            </a:r>
            <a:r>
              <a:rPr lang="tr-TR" sz="2400" dirty="0">
                <a:latin typeface="Bell MT" pitchFamily="18" charset="0"/>
              </a:rPr>
              <a:t> </a:t>
            </a:r>
            <a:r>
              <a:rPr lang="tr-TR" sz="2400" dirty="0" err="1">
                <a:latin typeface="Bell MT" pitchFamily="18" charset="0"/>
              </a:rPr>
              <a:t>etnografisinin</a:t>
            </a:r>
            <a:r>
              <a:rPr lang="tr-TR" sz="2400" dirty="0">
                <a:latin typeface="Bell MT" pitchFamily="18" charset="0"/>
              </a:rPr>
              <a:t> Kabilenin İnanç ve Töresinde Üreme ve Gebelik bölümünü okuyoruz.</a:t>
            </a:r>
          </a:p>
          <a:p>
            <a:r>
              <a:rPr lang="tr-TR" sz="2400" dirty="0">
                <a:latin typeface="Bell MT" pitchFamily="18" charset="0"/>
              </a:rPr>
              <a:t>Bu kritik bölümde </a:t>
            </a:r>
            <a:r>
              <a:rPr lang="tr-TR" sz="2400" dirty="0" err="1">
                <a:latin typeface="Bell MT" pitchFamily="18" charset="0"/>
              </a:rPr>
              <a:t>Malinowski</a:t>
            </a:r>
            <a:r>
              <a:rPr lang="tr-TR" sz="2400" dirty="0">
                <a:latin typeface="Bell MT" pitchFamily="18" charset="0"/>
              </a:rPr>
              <a:t>, bir yandan fiziksel babalığın bilinmemesi gerçeğini derinleştiriyor ve oradan farklı babalık tiplerine geçiş yapıyor. Diğer yandan, gebeliğin ortaya çıkışına dair yerel yaratılış kozmolojisini </a:t>
            </a:r>
            <a:r>
              <a:rPr lang="tr-TR" sz="2400" dirty="0" err="1">
                <a:latin typeface="Bell MT" pitchFamily="18" charset="0"/>
              </a:rPr>
              <a:t>ayrıntılandırıyor</a:t>
            </a:r>
            <a:r>
              <a:rPr lang="tr-TR" sz="2400" dirty="0">
                <a:latin typeface="Bell MT" pitchFamily="18" charset="0"/>
              </a:rPr>
              <a:t>.</a:t>
            </a:r>
          </a:p>
        </p:txBody>
      </p:sp>
    </p:spTree>
    <p:extLst>
      <p:ext uri="{BB962C8B-B14F-4D97-AF65-F5344CB8AC3E}">
        <p14:creationId xmlns:p14="http://schemas.microsoft.com/office/powerpoint/2010/main" val="6104066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8. hafta</a:t>
            </a:r>
            <a:endParaRPr lang="tr-TR" dirty="0"/>
          </a:p>
        </p:txBody>
      </p:sp>
      <p:sp>
        <p:nvSpPr>
          <p:cNvPr id="3" name="2 İçerik Yer Tutucusu"/>
          <p:cNvSpPr>
            <a:spLocks noGrp="1"/>
          </p:cNvSpPr>
          <p:nvPr>
            <p:ph idx="1"/>
          </p:nvPr>
        </p:nvSpPr>
        <p:spPr/>
        <p:txBody>
          <a:bodyPr>
            <a:normAutofit/>
          </a:bodyPr>
          <a:lstStyle/>
          <a:p>
            <a:r>
              <a:rPr lang="tr-TR" sz="2400" b="1" dirty="0">
                <a:latin typeface="Bell MT" pitchFamily="18" charset="0"/>
              </a:rPr>
              <a:t>Zorunlu okuma</a:t>
            </a:r>
            <a:r>
              <a:rPr lang="tr-TR" sz="2400" dirty="0">
                <a:latin typeface="Bell MT" pitchFamily="18" charset="0"/>
              </a:rPr>
              <a:t>:</a:t>
            </a:r>
          </a:p>
          <a:p>
            <a:r>
              <a:rPr lang="tr-TR" sz="2400" dirty="0" err="1">
                <a:latin typeface="Bell MT" pitchFamily="18" charset="0"/>
              </a:rPr>
              <a:t>Bronislaw</a:t>
            </a:r>
            <a:r>
              <a:rPr lang="tr-TR" sz="2400" dirty="0">
                <a:latin typeface="Bell MT" pitchFamily="18" charset="0"/>
              </a:rPr>
              <a:t> </a:t>
            </a:r>
            <a:r>
              <a:rPr lang="tr-TR" sz="2400" dirty="0" err="1">
                <a:latin typeface="Bell MT" pitchFamily="18" charset="0"/>
              </a:rPr>
              <a:t>Malinowski</a:t>
            </a:r>
            <a:r>
              <a:rPr lang="tr-TR" sz="2400" dirty="0">
                <a:latin typeface="Bell MT" pitchFamily="18" charset="0"/>
              </a:rPr>
              <a:t>. </a:t>
            </a:r>
            <a:r>
              <a:rPr lang="tr-TR" sz="2400" i="1" dirty="0">
                <a:latin typeface="Bell MT" pitchFamily="18" charset="0"/>
              </a:rPr>
              <a:t>Vahşilerin Cinsel Yaşamı. </a:t>
            </a:r>
            <a:r>
              <a:rPr lang="tr-TR" sz="2400" dirty="0">
                <a:latin typeface="Bell MT" pitchFamily="18" charset="0"/>
              </a:rPr>
              <a:t>İstanbul: </a:t>
            </a:r>
            <a:r>
              <a:rPr lang="tr-TR" sz="2400" dirty="0" err="1">
                <a:latin typeface="Bell MT" pitchFamily="18" charset="0"/>
              </a:rPr>
              <a:t>Kabalcı</a:t>
            </a:r>
            <a:r>
              <a:rPr lang="tr-TR" sz="2400" dirty="0">
                <a:latin typeface="Bell MT" pitchFamily="18" charset="0"/>
              </a:rPr>
              <a:t> Yayınları. </a:t>
            </a:r>
            <a:r>
              <a:rPr lang="tr-TR" sz="2400">
                <a:latin typeface="Bell MT" pitchFamily="18" charset="0"/>
              </a:rPr>
              <a:t>(Kabilenin İnanç ve Töresinde Üreme ve Gebelik bölümü</a:t>
            </a:r>
            <a:r>
              <a:rPr lang="tr-TR" sz="2400" dirty="0">
                <a:latin typeface="Bell MT" pitchFamily="18" charset="0"/>
              </a:rPr>
              <a:t>)</a:t>
            </a: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444</TotalTime>
  <Words>615</Words>
  <Application>Microsoft Office PowerPoint</Application>
  <PresentationFormat>On-screen Show (4:3)</PresentationFormat>
  <Paragraphs>28</Paragraphs>
  <Slides>9</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Aldhabi</vt:lpstr>
      <vt:lpstr>Andalus</vt:lpstr>
      <vt:lpstr>Arial</vt:lpstr>
      <vt:lpstr>Bell MT</vt:lpstr>
      <vt:lpstr>Calibri</vt:lpstr>
      <vt:lpstr>Ofis Teması</vt:lpstr>
      <vt:lpstr>4. konu</vt:lpstr>
      <vt:lpstr>8. hafta</vt:lpstr>
      <vt:lpstr>8. hafta</vt:lpstr>
      <vt:lpstr>8. hafta</vt:lpstr>
      <vt:lpstr>8. hafta</vt:lpstr>
      <vt:lpstr>8. hafta</vt:lpstr>
      <vt:lpstr>8. hafta</vt:lpstr>
      <vt:lpstr>8. hafta</vt:lpstr>
      <vt:lpstr>8. hafta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konu</dc:title>
  <dc:creator>çağlar</dc:creator>
  <cp:lastModifiedBy>Caglar Enneli</cp:lastModifiedBy>
  <cp:revision>43</cp:revision>
  <dcterms:created xsi:type="dcterms:W3CDTF">2018-05-08T13:48:36Z</dcterms:created>
  <dcterms:modified xsi:type="dcterms:W3CDTF">2018-12-23T11:55:00Z</dcterms:modified>
</cp:coreProperties>
</file>