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648"/>
  </p:normalViewPr>
  <p:slideViewPr>
    <p:cSldViewPr snapToGrid="0" snapToObjects="1">
      <p:cViewPr varScale="1">
        <p:scale>
          <a:sx n="69" d="100"/>
          <a:sy n="69" d="100"/>
        </p:scale>
        <p:origin x="216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Hukukun Temel Kavramları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259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dirty="0" err="1" smtClean="0"/>
              <a:t>vI</a:t>
            </a:r>
            <a:r>
              <a:rPr lang="tr-TR" dirty="0" smtClean="0"/>
              <a:t>. </a:t>
            </a:r>
            <a:r>
              <a:rPr lang="tr-TR"/>
              <a:t>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551922"/>
            <a:ext cx="8534400" cy="3615267"/>
          </a:xfrm>
        </p:spPr>
        <p:txBody>
          <a:bodyPr/>
          <a:lstStyle/>
          <a:p>
            <a:pPr marL="0" indent="0" defTabSz="914400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tr-TR" dirty="0" smtClean="0"/>
              <a:t>KANUNLARIN UYGULANMASI-HAKİMİN HUKUK YARATMASI-TAKDİR YETKİSİ</a:t>
            </a:r>
          </a:p>
        </p:txBody>
      </p:sp>
    </p:spTree>
    <p:extLst>
      <p:ext uri="{BB962C8B-B14F-4D97-AF65-F5344CB8AC3E}">
        <p14:creationId xmlns:p14="http://schemas.microsoft.com/office/powerpoint/2010/main" val="126922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63201"/>
            <a:ext cx="8534400" cy="1507067"/>
          </a:xfrm>
        </p:spPr>
        <p:txBody>
          <a:bodyPr/>
          <a:lstStyle/>
          <a:p>
            <a:r>
              <a:rPr lang="tr-TR" dirty="0" smtClean="0"/>
              <a:t>HUKUKUN UYGULANMASI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477278"/>
            <a:ext cx="8534400" cy="3615267"/>
          </a:xfrm>
        </p:spPr>
        <p:txBody>
          <a:bodyPr>
            <a:normAutofit fontScale="85000" lnSpcReduction="10000"/>
          </a:bodyPr>
          <a:lstStyle/>
          <a:p>
            <a:r>
              <a:rPr lang="tr-TR" dirty="0"/>
              <a:t>Soyut ve genel kanunların, somut hukukî olay ve </a:t>
            </a:r>
            <a:r>
              <a:rPr lang="tr-TR" dirty="0" smtClean="0"/>
              <a:t>uyuşmazlıklara </a:t>
            </a:r>
            <a:r>
              <a:rPr lang="tr-TR" dirty="0"/>
              <a:t>uygulanması bazı sorunları </a:t>
            </a:r>
            <a:r>
              <a:rPr lang="tr-TR" dirty="0" smtClean="0"/>
              <a:t>gündeme </a:t>
            </a:r>
            <a:r>
              <a:rPr lang="tr-TR" dirty="0"/>
              <a:t>getirmektedir. Kanunların uygulanmasında </a:t>
            </a:r>
            <a:r>
              <a:rPr lang="tr-TR" dirty="0" smtClean="0"/>
              <a:t>karşılaşılan </a:t>
            </a:r>
            <a:r>
              <a:rPr lang="tr-TR" dirty="0"/>
              <a:t>bu sorunları </a:t>
            </a:r>
            <a:r>
              <a:rPr lang="tr-TR" dirty="0" smtClean="0"/>
              <a:t>üç̧ </a:t>
            </a:r>
            <a:r>
              <a:rPr lang="tr-TR" dirty="0"/>
              <a:t>temel </a:t>
            </a:r>
            <a:r>
              <a:rPr lang="tr-TR" dirty="0" smtClean="0"/>
              <a:t>başlık </a:t>
            </a:r>
            <a:r>
              <a:rPr lang="tr-TR" dirty="0"/>
              <a:t>altında toplamak olanaklıdır. Bunlar, kanunların yer </a:t>
            </a:r>
            <a:r>
              <a:rPr lang="tr-TR" dirty="0" smtClean="0"/>
              <a:t>yönünden, </a:t>
            </a:r>
            <a:r>
              <a:rPr lang="tr-TR" dirty="0"/>
              <a:t>zaman </a:t>
            </a:r>
            <a:r>
              <a:rPr lang="tr-TR" dirty="0" smtClean="0"/>
              <a:t>yönünden </a:t>
            </a:r>
            <a:r>
              <a:rPr lang="tr-TR" dirty="0"/>
              <a:t>ve anlam </a:t>
            </a:r>
            <a:r>
              <a:rPr lang="tr-TR" dirty="0" smtClean="0"/>
              <a:t>yönünden </a:t>
            </a:r>
            <a:r>
              <a:rPr lang="tr-TR" dirty="0"/>
              <a:t>uygulanmasıdır. </a:t>
            </a:r>
          </a:p>
          <a:p>
            <a:r>
              <a:rPr lang="tr-TR" dirty="0"/>
              <a:t>Kanunların anlam </a:t>
            </a:r>
            <a:r>
              <a:rPr lang="tr-TR" dirty="0" smtClean="0"/>
              <a:t>yönünden </a:t>
            </a:r>
            <a:r>
              <a:rPr lang="tr-TR" dirty="0"/>
              <a:t>uygulanmasında kanunların yorumlanması konusu </a:t>
            </a:r>
            <a:r>
              <a:rPr lang="tr-TR" dirty="0" smtClean="0"/>
              <a:t>büyük önem taşımaktadır. </a:t>
            </a:r>
            <a:r>
              <a:rPr lang="tr-TR" dirty="0"/>
              <a:t>Hukukumuzda kullanılan </a:t>
            </a:r>
            <a:r>
              <a:rPr lang="tr-TR" dirty="0" smtClean="0"/>
              <a:t>çeşitli </a:t>
            </a:r>
            <a:r>
              <a:rPr lang="tr-TR" dirty="0"/>
              <a:t>yorum </a:t>
            </a:r>
            <a:r>
              <a:rPr lang="tr-TR" dirty="0" smtClean="0"/>
              <a:t>yöntemleri </a:t>
            </a:r>
            <a:r>
              <a:rPr lang="tr-TR" dirty="0"/>
              <a:t>bulunmakla birlikte, </a:t>
            </a:r>
            <a:r>
              <a:rPr lang="tr-TR" dirty="0" smtClean="0"/>
              <a:t>içlerinde kuşkusuz </a:t>
            </a:r>
            <a:r>
              <a:rPr lang="tr-TR" dirty="0"/>
              <a:t>en </a:t>
            </a:r>
            <a:r>
              <a:rPr lang="tr-TR" dirty="0" smtClean="0"/>
              <a:t>önemlisi önündeki uyuşmazlığı çözerken hâkimin yapacağı </a:t>
            </a:r>
            <a:r>
              <a:rPr lang="tr-TR" dirty="0"/>
              <a:t>yorumdur. </a:t>
            </a:r>
          </a:p>
          <a:p>
            <a:r>
              <a:rPr lang="tr-TR" dirty="0" smtClean="0"/>
              <a:t>Önündeki </a:t>
            </a:r>
            <a:r>
              <a:rPr lang="tr-TR" dirty="0"/>
              <a:t>somut </a:t>
            </a:r>
            <a:r>
              <a:rPr lang="tr-TR" dirty="0" smtClean="0"/>
              <a:t>uyuşmazlığı çözmeye çalışan hâkim </a:t>
            </a:r>
            <a:r>
              <a:rPr lang="tr-TR" dirty="0"/>
              <a:t>bu </a:t>
            </a:r>
            <a:r>
              <a:rPr lang="tr-TR" dirty="0" smtClean="0"/>
              <a:t>uyuşmazlığa uygulayabileceği </a:t>
            </a:r>
            <a:r>
              <a:rPr lang="tr-TR" dirty="0"/>
              <a:t>yazılı veya yazılı olmayan herhangi bir hukuk kuralı </a:t>
            </a:r>
            <a:r>
              <a:rPr lang="tr-TR" dirty="0" smtClean="0"/>
              <a:t>bulamadığı </a:t>
            </a:r>
            <a:r>
              <a:rPr lang="tr-TR" dirty="0"/>
              <a:t>takdirde, kendisi kanun koyucu olsaydı nasıl bir kural koyacak idiyse kanun koyucu olsaydı nasıl bir kural koyacaksa bir kural koyar ve bu kural </a:t>
            </a:r>
            <a:r>
              <a:rPr lang="tr-TR" dirty="0" smtClean="0"/>
              <a:t>çerçevesinde </a:t>
            </a:r>
            <a:r>
              <a:rPr lang="tr-TR" dirty="0"/>
              <a:t>somut </a:t>
            </a:r>
            <a:r>
              <a:rPr lang="tr-TR" dirty="0" smtClean="0"/>
              <a:t>uyuşmazlığı çözer.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081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44540"/>
            <a:ext cx="8534400" cy="1507067"/>
          </a:xfrm>
        </p:spPr>
        <p:txBody>
          <a:bodyPr/>
          <a:lstStyle/>
          <a:p>
            <a:r>
              <a:rPr lang="tr-TR" dirty="0" smtClean="0"/>
              <a:t>Kanunların yer yönünden uygulanması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83971"/>
            <a:ext cx="8534400" cy="3615267"/>
          </a:xfrm>
        </p:spPr>
        <p:txBody>
          <a:bodyPr/>
          <a:lstStyle/>
          <a:p>
            <a:r>
              <a:rPr lang="tr-TR" dirty="0"/>
              <a:t>Kanunlar, kural olarak yapıldıkları </a:t>
            </a:r>
            <a:r>
              <a:rPr lang="tr-TR" dirty="0" smtClean="0"/>
              <a:t>ülke </a:t>
            </a:r>
            <a:r>
              <a:rPr lang="tr-TR" dirty="0"/>
              <a:t>sınırları </a:t>
            </a:r>
            <a:r>
              <a:rPr lang="tr-TR" dirty="0" smtClean="0"/>
              <a:t>içerisinde </a:t>
            </a:r>
            <a:r>
              <a:rPr lang="tr-TR" dirty="0"/>
              <a:t>uygulanırlar. Kanunların bu </a:t>
            </a:r>
            <a:r>
              <a:rPr lang="tr-TR" dirty="0" smtClean="0"/>
              <a:t>şekilde </a:t>
            </a:r>
            <a:r>
              <a:rPr lang="tr-TR" dirty="0"/>
              <a:t>onları yapan devlet tarafından kendi </a:t>
            </a:r>
            <a:r>
              <a:rPr lang="tr-TR" dirty="0" smtClean="0"/>
              <a:t>ülkesi içinde </a:t>
            </a:r>
            <a:r>
              <a:rPr lang="tr-TR" dirty="0"/>
              <a:t>bulunan yerli veya yabancı herkese uygulanmasına “kanunların </a:t>
            </a:r>
            <a:r>
              <a:rPr lang="tr-TR" dirty="0" err="1"/>
              <a:t>yerselliği-mülkiliği</a:t>
            </a:r>
            <a:r>
              <a:rPr lang="tr-TR" dirty="0"/>
              <a:t> ilkesi” denilmektedir. Buna </a:t>
            </a:r>
            <a:r>
              <a:rPr lang="tr-TR" dirty="0" smtClean="0"/>
              <a:t>karşılık, </a:t>
            </a:r>
            <a:r>
              <a:rPr lang="tr-TR" dirty="0"/>
              <a:t>devletin </a:t>
            </a:r>
            <a:r>
              <a:rPr lang="tr-TR" dirty="0" smtClean="0"/>
              <a:t>vatandaşının ülke </a:t>
            </a:r>
            <a:r>
              <a:rPr lang="tr-TR" dirty="0"/>
              <a:t>sınırları </a:t>
            </a:r>
            <a:r>
              <a:rPr lang="tr-TR" dirty="0" smtClean="0"/>
              <a:t>dışında </a:t>
            </a:r>
            <a:r>
              <a:rPr lang="tr-TR" dirty="0"/>
              <a:t>bulunsa bile yine kendi milli kanunlarına </a:t>
            </a:r>
            <a:r>
              <a:rPr lang="tr-TR" dirty="0" smtClean="0"/>
              <a:t>bağlı </a:t>
            </a:r>
            <a:r>
              <a:rPr lang="tr-TR" dirty="0"/>
              <a:t>kalmasına ise “kanunların </a:t>
            </a:r>
            <a:r>
              <a:rPr lang="tr-TR" dirty="0" smtClean="0"/>
              <a:t>kişiselliği ilkesi</a:t>
            </a:r>
            <a:r>
              <a:rPr lang="tr-TR" dirty="0"/>
              <a:t>” denilmektedir. </a:t>
            </a:r>
          </a:p>
        </p:txBody>
      </p:sp>
    </p:spTree>
    <p:extLst>
      <p:ext uri="{BB962C8B-B14F-4D97-AF65-F5344CB8AC3E}">
        <p14:creationId xmlns:p14="http://schemas.microsoft.com/office/powerpoint/2010/main" val="265573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25879"/>
            <a:ext cx="8534400" cy="1507067"/>
          </a:xfrm>
        </p:spPr>
        <p:txBody>
          <a:bodyPr/>
          <a:lstStyle/>
          <a:p>
            <a:r>
              <a:rPr lang="tr-TR" dirty="0" smtClean="0"/>
              <a:t>istisnalar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09327"/>
            <a:ext cx="8534400" cy="3615267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Özel </a:t>
            </a:r>
            <a:r>
              <a:rPr lang="tr-TR" dirty="0"/>
              <a:t>hukuku ilgilendiren durumlarda kanunların </a:t>
            </a:r>
            <a:r>
              <a:rPr lang="tr-TR" dirty="0" smtClean="0"/>
              <a:t>kişiselliği </a:t>
            </a:r>
            <a:r>
              <a:rPr lang="tr-TR" dirty="0"/>
              <a:t>ilkesi daha </a:t>
            </a:r>
            <a:r>
              <a:rPr lang="tr-TR" dirty="0" smtClean="0"/>
              <a:t>çok </a:t>
            </a:r>
            <a:r>
              <a:rPr lang="tr-TR" dirty="0"/>
              <a:t>uygulama alanı bulmaktadır. </a:t>
            </a:r>
            <a:r>
              <a:rPr lang="tr-TR" dirty="0" smtClean="0"/>
              <a:t>Gerçekten </a:t>
            </a:r>
            <a:r>
              <a:rPr lang="tr-TR" dirty="0"/>
              <a:t>de </a:t>
            </a:r>
            <a:r>
              <a:rPr lang="tr-TR" dirty="0" smtClean="0"/>
              <a:t>özel </a:t>
            </a:r>
            <a:r>
              <a:rPr lang="tr-TR" dirty="0"/>
              <a:t>hukuktaki ehliyet ve aile hukuku ile ilgili konularda daha </a:t>
            </a:r>
            <a:r>
              <a:rPr lang="tr-TR" dirty="0" smtClean="0"/>
              <a:t>çok kişilerin </a:t>
            </a:r>
            <a:r>
              <a:rPr lang="tr-TR" dirty="0"/>
              <a:t>milli kanunları uygulanmaktadır. </a:t>
            </a:r>
          </a:p>
          <a:p>
            <a:r>
              <a:rPr lang="tr-TR" dirty="0"/>
              <a:t>Kamu hukukunu ilgilendiren alanlarda ise kural olarak kanunların </a:t>
            </a:r>
            <a:r>
              <a:rPr lang="tr-TR" dirty="0" err="1" smtClean="0"/>
              <a:t>yerselliği</a:t>
            </a:r>
            <a:r>
              <a:rPr lang="tr-TR" dirty="0" smtClean="0"/>
              <a:t> </a:t>
            </a:r>
            <a:r>
              <a:rPr lang="tr-TR" dirty="0"/>
              <a:t>ilkesi </a:t>
            </a:r>
            <a:r>
              <a:rPr lang="tr-TR" dirty="0" smtClean="0"/>
              <a:t>ön </a:t>
            </a:r>
            <a:r>
              <a:rPr lang="tr-TR" dirty="0"/>
              <a:t>plana </a:t>
            </a:r>
            <a:r>
              <a:rPr lang="tr-TR" dirty="0" smtClean="0"/>
              <a:t>çıkmaktadır. </a:t>
            </a:r>
            <a:r>
              <a:rPr lang="tr-TR" dirty="0" err="1"/>
              <a:t>Diğer</a:t>
            </a:r>
            <a:r>
              <a:rPr lang="tr-TR" dirty="0"/>
              <a:t> bir ifadeyle, yabancılara kamu hukuku alanında kendi kanunlarının uygulanmasına </a:t>
            </a:r>
            <a:r>
              <a:rPr lang="tr-TR" dirty="0" smtClean="0"/>
              <a:t>müsaade </a:t>
            </a:r>
            <a:r>
              <a:rPr lang="tr-TR" dirty="0"/>
              <a:t>edilmez. </a:t>
            </a:r>
            <a:r>
              <a:rPr lang="tr-TR" dirty="0" smtClean="0"/>
              <a:t>Örneğin, ülke içindeki </a:t>
            </a:r>
            <a:r>
              <a:rPr lang="tr-TR" dirty="0"/>
              <a:t>yabancılara </a:t>
            </a:r>
            <a:r>
              <a:rPr lang="tr-TR" dirty="0" smtClean="0"/>
              <a:t>seçme </a:t>
            </a:r>
            <a:r>
              <a:rPr lang="tr-TR" dirty="0"/>
              <a:t>ve </a:t>
            </a:r>
            <a:r>
              <a:rPr lang="tr-TR" dirty="0" smtClean="0"/>
              <a:t>seçilme </a:t>
            </a:r>
            <a:r>
              <a:rPr lang="tr-TR" dirty="0"/>
              <a:t>hakkı verilmemektedir. </a:t>
            </a:r>
          </a:p>
          <a:p>
            <a:r>
              <a:rPr lang="tr-TR" dirty="0" smtClean="0"/>
              <a:t>Sonuç̧ </a:t>
            </a:r>
            <a:r>
              <a:rPr lang="tr-TR" dirty="0"/>
              <a:t>olarak denilebilir ki hangi durumlarda </a:t>
            </a:r>
            <a:r>
              <a:rPr lang="tr-TR" dirty="0" err="1" smtClean="0"/>
              <a:t>yersellik</a:t>
            </a:r>
            <a:r>
              <a:rPr lang="tr-TR" dirty="0" smtClean="0"/>
              <a:t> </a:t>
            </a:r>
            <a:r>
              <a:rPr lang="tr-TR" dirty="0"/>
              <a:t>ilkesinin, hangi durumlarda </a:t>
            </a:r>
            <a:r>
              <a:rPr lang="tr-TR" dirty="0" smtClean="0"/>
              <a:t>kişisellik </a:t>
            </a:r>
            <a:r>
              <a:rPr lang="tr-TR" dirty="0"/>
              <a:t>ilkesinin </a:t>
            </a:r>
            <a:r>
              <a:rPr lang="tr-TR" dirty="0" smtClean="0"/>
              <a:t>uygulanacağını </a:t>
            </a:r>
            <a:r>
              <a:rPr lang="tr-TR" dirty="0"/>
              <a:t>belirlemek </a:t>
            </a:r>
            <a:r>
              <a:rPr lang="tr-TR" dirty="0" smtClean="0"/>
              <a:t>oldukça </a:t>
            </a:r>
            <a:r>
              <a:rPr lang="tr-TR" dirty="0"/>
              <a:t>zordur. Bu konudaki ihtilaflar, milli kanunlara ve uluslararası </a:t>
            </a:r>
            <a:r>
              <a:rPr lang="tr-TR" dirty="0" smtClean="0"/>
              <a:t>antlaşmalara hükümler </a:t>
            </a:r>
            <a:r>
              <a:rPr lang="tr-TR" dirty="0"/>
              <a:t>konulmak suretiyle </a:t>
            </a:r>
            <a:r>
              <a:rPr lang="tr-TR" dirty="0" smtClean="0"/>
              <a:t>çözümlenmektedir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6212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00524"/>
            <a:ext cx="8534400" cy="1507067"/>
          </a:xfrm>
        </p:spPr>
        <p:txBody>
          <a:bodyPr/>
          <a:lstStyle/>
          <a:p>
            <a:r>
              <a:rPr lang="tr-TR" dirty="0" smtClean="0"/>
              <a:t>Kanunların zaman yönünden uygulanması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3942" y="2309327"/>
            <a:ext cx="8534400" cy="3615267"/>
          </a:xfrm>
        </p:spPr>
        <p:txBody>
          <a:bodyPr/>
          <a:lstStyle/>
          <a:p>
            <a:r>
              <a:rPr lang="tr-TR" dirty="0"/>
              <a:t>Kanunlar kural olarak </a:t>
            </a:r>
            <a:r>
              <a:rPr lang="tr-TR" dirty="0" smtClean="0"/>
              <a:t>yürürlüğe girdikleri </a:t>
            </a:r>
            <a:r>
              <a:rPr lang="tr-TR" dirty="0"/>
              <a:t>tarihten itibaren, </a:t>
            </a:r>
            <a:r>
              <a:rPr lang="tr-TR" dirty="0" smtClean="0"/>
              <a:t>yürürlükte bulundukları dönem içinde </a:t>
            </a:r>
            <a:r>
              <a:rPr lang="tr-TR" dirty="0"/>
              <a:t>ortaya </a:t>
            </a:r>
            <a:r>
              <a:rPr lang="tr-TR" dirty="0" smtClean="0"/>
              <a:t>çıkan </a:t>
            </a:r>
            <a:r>
              <a:rPr lang="tr-TR" dirty="0"/>
              <a:t>olay ve </a:t>
            </a:r>
            <a:r>
              <a:rPr lang="tr-TR" dirty="0" smtClean="0"/>
              <a:t>ilişkilere </a:t>
            </a:r>
            <a:r>
              <a:rPr lang="tr-TR" dirty="0"/>
              <a:t>uygulanırlar. </a:t>
            </a:r>
          </a:p>
          <a:p>
            <a:r>
              <a:rPr lang="tr-TR" dirty="0"/>
              <a:t>Ancak genel kural bu olmakla birlikte, kanunların zaman </a:t>
            </a:r>
            <a:r>
              <a:rPr lang="tr-TR" dirty="0" smtClean="0"/>
              <a:t>yönünden </a:t>
            </a:r>
            <a:r>
              <a:rPr lang="tr-TR" dirty="0"/>
              <a:t>uygulanmasında kanunların </a:t>
            </a:r>
            <a:r>
              <a:rPr lang="tr-TR" dirty="0" smtClean="0"/>
              <a:t>yürürlüğe </a:t>
            </a:r>
            <a:r>
              <a:rPr lang="tr-TR" dirty="0"/>
              <a:t>girmesi ve </a:t>
            </a:r>
            <a:r>
              <a:rPr lang="tr-TR" dirty="0" smtClean="0"/>
              <a:t>yürürlükten kaldırılması aşağıdaki </a:t>
            </a:r>
            <a:r>
              <a:rPr lang="tr-TR" dirty="0"/>
              <a:t>konuların </a:t>
            </a:r>
            <a:r>
              <a:rPr lang="tr-TR" dirty="0" smtClean="0"/>
              <a:t>göz önünde </a:t>
            </a:r>
            <a:r>
              <a:rPr lang="tr-TR" dirty="0"/>
              <a:t>bulundurulması gerekmektedir.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27348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3942" y="493830"/>
            <a:ext cx="8534400" cy="1507067"/>
          </a:xfrm>
        </p:spPr>
        <p:txBody>
          <a:bodyPr/>
          <a:lstStyle/>
          <a:p>
            <a:r>
              <a:rPr lang="tr-TR" dirty="0" smtClean="0"/>
              <a:t>Kanunların yürürlüğe girmesi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3942" y="2178698"/>
            <a:ext cx="8534400" cy="3615267"/>
          </a:xfrm>
        </p:spPr>
        <p:txBody>
          <a:bodyPr/>
          <a:lstStyle/>
          <a:p>
            <a:r>
              <a:rPr lang="tr-TR" dirty="0" smtClean="0"/>
              <a:t>Yayımlama</a:t>
            </a:r>
          </a:p>
          <a:p>
            <a:r>
              <a:rPr lang="tr-TR" dirty="0"/>
              <a:t>Kanunlar, T.B.M.M. tarafından kabul edildikten sonra, </a:t>
            </a:r>
            <a:r>
              <a:rPr lang="tr-TR" dirty="0" smtClean="0"/>
              <a:t>Cumhurbaşkanı'nca </a:t>
            </a:r>
            <a:r>
              <a:rPr lang="tr-TR" dirty="0"/>
              <a:t>yayımlanmak </a:t>
            </a:r>
            <a:r>
              <a:rPr lang="tr-TR" dirty="0" smtClean="0"/>
              <a:t>üzere </a:t>
            </a:r>
            <a:r>
              <a:rPr lang="tr-TR" dirty="0"/>
              <a:t>bir tezkereyle </a:t>
            </a:r>
            <a:r>
              <a:rPr lang="tr-TR" dirty="0" smtClean="0"/>
              <a:t>gönderilir. </a:t>
            </a:r>
            <a:endParaRPr lang="tr-TR" dirty="0"/>
          </a:p>
          <a:p>
            <a:r>
              <a:rPr lang="tr-TR" dirty="0"/>
              <a:t>Kanunların ne zaman yürürlüğe gireceği hususunda genellikle ilgili kanunların metninde açık bir hüküm bulunur. Ancak kanun metninde bu hususta açık bir </a:t>
            </a:r>
            <a:r>
              <a:rPr lang="tr-TR" dirty="0" smtClean="0"/>
              <a:t>hüküm bulunmadığında </a:t>
            </a:r>
            <a:r>
              <a:rPr lang="tr-TR" dirty="0"/>
              <a:t>kanun, Resmi Gazetede yayımını izleyen </a:t>
            </a:r>
            <a:r>
              <a:rPr lang="tr-TR" dirty="0" smtClean="0"/>
              <a:t>günden başlayarak </a:t>
            </a:r>
            <a:r>
              <a:rPr lang="tr-TR" dirty="0"/>
              <a:t>kırk </a:t>
            </a:r>
            <a:r>
              <a:rPr lang="tr-TR" dirty="0" smtClean="0"/>
              <a:t>beş̧ gün </a:t>
            </a:r>
            <a:r>
              <a:rPr lang="tr-TR" dirty="0"/>
              <a:t>sonra </a:t>
            </a:r>
            <a:r>
              <a:rPr lang="tr-TR" dirty="0" smtClean="0"/>
              <a:t>yürürlüğe girer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96145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56507"/>
            <a:ext cx="8534400" cy="1507067"/>
          </a:xfrm>
        </p:spPr>
        <p:txBody>
          <a:bodyPr/>
          <a:lstStyle/>
          <a:p>
            <a:r>
              <a:rPr lang="tr-TR" dirty="0" smtClean="0"/>
              <a:t>Kanunların yürürlükten kalkması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421294"/>
            <a:ext cx="8534400" cy="3615267"/>
          </a:xfrm>
        </p:spPr>
        <p:txBody>
          <a:bodyPr/>
          <a:lstStyle/>
          <a:p>
            <a:r>
              <a:rPr lang="tr-TR" dirty="0" smtClean="0"/>
              <a:t>Açık-örtülü</a:t>
            </a:r>
          </a:p>
          <a:p>
            <a:pPr lvl="1"/>
            <a:r>
              <a:rPr lang="tr-TR" dirty="0" smtClean="0"/>
              <a:t>AÇIK</a:t>
            </a:r>
          </a:p>
          <a:p>
            <a:pPr lvl="2"/>
            <a:r>
              <a:rPr lang="tr-TR" dirty="0" smtClean="0"/>
              <a:t>Sürenin açıkça belirtilmesi</a:t>
            </a:r>
          </a:p>
          <a:p>
            <a:pPr lvl="2"/>
            <a:r>
              <a:rPr lang="tr-TR" dirty="0" smtClean="0"/>
              <a:t>Sonradan yürürlüğe konulan Kanunda açıkça belirtilmesi</a:t>
            </a:r>
          </a:p>
          <a:p>
            <a:pPr lvl="2"/>
            <a:r>
              <a:rPr lang="tr-TR" dirty="0" smtClean="0"/>
              <a:t>Anayasa Mahkemesi</a:t>
            </a:r>
          </a:p>
          <a:p>
            <a:pPr lvl="1"/>
            <a:r>
              <a:rPr lang="tr-TR" dirty="0" smtClean="0"/>
              <a:t>ÖRTÜLÜ</a:t>
            </a:r>
          </a:p>
          <a:p>
            <a:pPr lvl="2"/>
            <a:r>
              <a:rPr lang="tr-TR" dirty="0" smtClean="0"/>
              <a:t>Özel hüküm-genel hüküm</a:t>
            </a:r>
          </a:p>
          <a:p>
            <a:pPr lvl="2"/>
            <a:r>
              <a:rPr lang="tr-TR" smtClean="0"/>
              <a:t>Öncelik-Sonralık</a:t>
            </a:r>
          </a:p>
        </p:txBody>
      </p:sp>
    </p:spTree>
    <p:extLst>
      <p:ext uri="{BB962C8B-B14F-4D97-AF65-F5344CB8AC3E}">
        <p14:creationId xmlns:p14="http://schemas.microsoft.com/office/powerpoint/2010/main" val="217164116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20</TotalTime>
  <Words>437</Words>
  <Application>Microsoft Macintosh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Dilim</vt:lpstr>
      <vt:lpstr>Sağlık bilimleri fakültesi</vt:lpstr>
      <vt:lpstr>vI. bölüm</vt:lpstr>
      <vt:lpstr>HUKUKUN UYGULANMASI</vt:lpstr>
      <vt:lpstr>Kanunların yer yönünden uygulanması</vt:lpstr>
      <vt:lpstr>istisnalar</vt:lpstr>
      <vt:lpstr>Kanunların zaman yönünden uygulanması</vt:lpstr>
      <vt:lpstr>Kanunların yürürlüğe girmesi</vt:lpstr>
      <vt:lpstr>Kanunların yürürlükten kalkması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3</cp:revision>
  <dcterms:created xsi:type="dcterms:W3CDTF">2018-09-23T13:35:06Z</dcterms:created>
  <dcterms:modified xsi:type="dcterms:W3CDTF">2018-09-24T07:34:23Z</dcterms:modified>
</cp:coreProperties>
</file>