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1"/>
    <p:restoredTop sz="92198"/>
  </p:normalViewPr>
  <p:slideViewPr>
    <p:cSldViewPr snapToGrid="0" snapToObjects="1">
      <p:cViewPr varScale="1">
        <p:scale>
          <a:sx n="98" d="100"/>
          <a:sy n="98" d="100"/>
        </p:scale>
        <p:origin x="21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3946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2168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ve Alt Ana Başlı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şlık Metni"/>
          <p:cNvSpPr txBox="1">
            <a:spLocks noGrp="1"/>
          </p:cNvSpPr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Başlık Metni</a:t>
            </a:r>
          </a:p>
        </p:txBody>
      </p:sp>
      <p:sp>
        <p:nvSpPr>
          <p:cNvPr id="12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Ali Utku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i="1"/>
            </a:lvl1pPr>
          </a:lstStyle>
          <a:p>
            <a:r>
              <a:t>-Ali Utku</a:t>
            </a:r>
          </a:p>
        </p:txBody>
      </p:sp>
      <p:sp>
        <p:nvSpPr>
          <p:cNvPr id="94" name="“Buraya bir alıntı yazın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8625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r>
              <a:t>“Buraya bir alıntı yazın.” </a:t>
            </a:r>
          </a:p>
        </p:txBody>
      </p:sp>
      <p:sp>
        <p:nvSpPr>
          <p:cNvPr id="9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örüntü"/>
          <p:cNvSpPr>
            <a:spLocks noGrp="1"/>
          </p:cNvSpPr>
          <p:nvPr>
            <p:ph type="pic" idx="13"/>
          </p:nvPr>
        </p:nvSpPr>
        <p:spPr>
          <a:xfrm>
            <a:off x="-851457" y="-14228"/>
            <a:ext cx="15004983" cy="99876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- Yata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örüntü"/>
          <p:cNvSpPr>
            <a:spLocks noGrp="1"/>
          </p:cNvSpPr>
          <p:nvPr>
            <p:ph type="pic" idx="13"/>
          </p:nvPr>
        </p:nvSpPr>
        <p:spPr>
          <a:xfrm>
            <a:off x="1960603" y="884196"/>
            <a:ext cx="9166170" cy="6101232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Başlık Metni"/>
          <p:cNvSpPr txBox="1">
            <a:spLocks noGrp="1"/>
          </p:cNvSpPr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Başlık Metni</a:t>
            </a:r>
          </a:p>
        </p:txBody>
      </p:sp>
      <p:sp>
        <p:nvSpPr>
          <p:cNvPr id="22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3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6302692" y="9131300"/>
            <a:ext cx="386716" cy="4318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- O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Metni"/>
          <p:cNvSpPr txBox="1"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3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- Düş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örüntü"/>
          <p:cNvSpPr>
            <a:spLocks noGrp="1"/>
          </p:cNvSpPr>
          <p:nvPr>
            <p:ph type="pic" sz="half" idx="13"/>
          </p:nvPr>
        </p:nvSpPr>
        <p:spPr>
          <a:xfrm>
            <a:off x="6273800" y="1206500"/>
            <a:ext cx="5888774" cy="72771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Başlık Metni"/>
          <p:cNvSpPr txBox="1">
            <a:spLocks noGrp="1"/>
          </p:cNvSpPr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r>
              <a:t>Başlık Metni</a:t>
            </a:r>
          </a:p>
        </p:txBody>
      </p:sp>
      <p:sp>
        <p:nvSpPr>
          <p:cNvPr id="40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- Ü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49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57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 İşaretleri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örüntü"/>
          <p:cNvSpPr>
            <a:spLocks noGrp="1"/>
          </p:cNvSpPr>
          <p:nvPr>
            <p:ph type="pic" sz="quarter" idx="13"/>
          </p:nvPr>
        </p:nvSpPr>
        <p:spPr>
          <a:xfrm>
            <a:off x="7412382" y="2933700"/>
            <a:ext cx="4324471" cy="5343996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67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6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övde Düzeyi Bi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76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3 - Yukar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örüntü"/>
          <p:cNvSpPr>
            <a:spLocks noGrp="1"/>
          </p:cNvSpPr>
          <p:nvPr>
            <p:ph type="pic" idx="13"/>
          </p:nvPr>
        </p:nvSpPr>
        <p:spPr>
          <a:xfrm>
            <a:off x="711200" y="673100"/>
            <a:ext cx="6680111" cy="82550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Görüntü"/>
          <p:cNvSpPr>
            <a:spLocks noGrp="1"/>
          </p:cNvSpPr>
          <p:nvPr>
            <p:ph type="pic" sz="quarter" idx="14"/>
          </p:nvPr>
        </p:nvSpPr>
        <p:spPr>
          <a:xfrm>
            <a:off x="7645400" y="652434"/>
            <a:ext cx="4572000" cy="3046422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Görüntü"/>
          <p:cNvSpPr>
            <a:spLocks noGrp="1"/>
          </p:cNvSpPr>
          <p:nvPr>
            <p:ph type="pic" sz="half" idx="15"/>
          </p:nvPr>
        </p:nvSpPr>
        <p:spPr>
          <a:xfrm>
            <a:off x="7645400" y="3225800"/>
            <a:ext cx="4572000" cy="68580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" name="Başlık Metni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Başlık Metni</a:t>
            </a:r>
          </a:p>
        </p:txBody>
      </p:sp>
      <p:sp>
        <p:nvSpPr>
          <p:cNvPr id="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6302692" y="9131299"/>
            <a:ext cx="386716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hf hdr="0" ftr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3937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7874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1811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5748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19685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3622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27559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1496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35433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OSYOLOJİ TARİHİ…"/>
          <p:cNvSpPr txBox="1">
            <a:spLocks noGrp="1"/>
          </p:cNvSpPr>
          <p:nvPr>
            <p:ph type="ctrTitle"/>
          </p:nvPr>
        </p:nvSpPr>
        <p:spPr>
          <a:xfrm>
            <a:off x="886254" y="2698836"/>
            <a:ext cx="11430000" cy="29733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sz="8000" dirty="0"/>
              <a:t>SOSYOLOJİ TARİHİ </a:t>
            </a:r>
            <a:br>
              <a:rPr lang="tr-TR" sz="4000" dirty="0"/>
            </a:br>
            <a:br>
              <a:rPr lang="tr-TR" dirty="0"/>
            </a:br>
            <a:r>
              <a:rPr lang="tr-TR" dirty="0"/>
              <a:t>8</a:t>
            </a:r>
            <a:endParaRPr sz="4000" dirty="0"/>
          </a:p>
        </p:txBody>
      </p:sp>
      <p:sp>
        <p:nvSpPr>
          <p:cNvPr id="120" name="DTCF, Sosyoloji Bölümü…"/>
          <p:cNvSpPr txBox="1">
            <a:spLocks noGrp="1"/>
          </p:cNvSpPr>
          <p:nvPr>
            <p:ph type="subTitle" sz="quarter" idx="1"/>
          </p:nvPr>
        </p:nvSpPr>
        <p:spPr>
          <a:xfrm>
            <a:off x="886254" y="6198973"/>
            <a:ext cx="11430000" cy="164756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defTabSz="432308">
              <a:defRPr sz="2960"/>
            </a:pPr>
            <a:r>
              <a:rPr dirty="0"/>
              <a:t>DTCF</a:t>
            </a:r>
            <a:endParaRPr lang="tr-TR" dirty="0"/>
          </a:p>
          <a:p>
            <a:pPr defTabSz="432308">
              <a:defRPr sz="2960"/>
            </a:pPr>
            <a:r>
              <a:rPr dirty="0" err="1"/>
              <a:t>Sosyoloji</a:t>
            </a:r>
            <a:r>
              <a:rPr dirty="0"/>
              <a:t> </a:t>
            </a:r>
            <a:r>
              <a:rPr dirty="0" err="1"/>
              <a:t>Bölümü</a:t>
            </a:r>
            <a:endParaRPr dirty="0"/>
          </a:p>
          <a:p>
            <a:pPr defTabSz="432308">
              <a:defRPr sz="2960"/>
            </a:pPr>
            <a:r>
              <a:rPr dirty="0"/>
              <a:t>2020 </a:t>
            </a:r>
            <a:r>
              <a:rPr dirty="0" err="1"/>
              <a:t>Bahar</a:t>
            </a:r>
            <a:r>
              <a:rPr dirty="0"/>
              <a:t> </a:t>
            </a:r>
            <a:r>
              <a:rPr dirty="0" err="1"/>
              <a:t>Dönemi</a:t>
            </a:r>
            <a:endParaRPr dirty="0"/>
          </a:p>
          <a:p>
            <a:pPr defTabSz="432308">
              <a:defRPr sz="2960"/>
            </a:pPr>
            <a:r>
              <a:rPr dirty="0" err="1"/>
              <a:t>Doç.Dr</a:t>
            </a:r>
            <a:r>
              <a:rPr dirty="0"/>
              <a:t>. </a:t>
            </a:r>
            <a:r>
              <a:rPr dirty="0" err="1"/>
              <a:t>Nuran</a:t>
            </a:r>
            <a:r>
              <a:rPr dirty="0"/>
              <a:t> </a:t>
            </a:r>
            <a:r>
              <a:rPr dirty="0" err="1"/>
              <a:t>Savaşkan</a:t>
            </a:r>
            <a:r>
              <a:rPr dirty="0"/>
              <a:t> </a:t>
            </a:r>
            <a:r>
              <a:rPr dirty="0" err="1"/>
              <a:t>Akdoğan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>
            <a:extLst>
              <a:ext uri="{FF2B5EF4-FFF2-40B4-BE49-F238E27FC236}">
                <a16:creationId xmlns:a16="http://schemas.microsoft.com/office/drawing/2014/main" id="{2CEAD517-4CAA-A944-8B9D-4177C7FEF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995862"/>
            <a:ext cx="11430000" cy="2438400"/>
          </a:xfrm>
        </p:spPr>
        <p:txBody>
          <a:bodyPr/>
          <a:lstStyle/>
          <a:p>
            <a:r>
              <a:rPr lang="tr-TR" dirty="0"/>
              <a:t>Devrimin Aşamaları</a:t>
            </a:r>
          </a:p>
        </p:txBody>
      </p:sp>
      <p:sp>
        <p:nvSpPr>
          <p:cNvPr id="7" name="Metin Yer Tutucusu 6">
            <a:extLst>
              <a:ext uri="{FF2B5EF4-FFF2-40B4-BE49-F238E27FC236}">
                <a16:creationId xmlns:a16="http://schemas.microsoft.com/office/drawing/2014/main" id="{C00EFAB5-CD47-2543-AF91-BC46380F7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1050" y="2215062"/>
            <a:ext cx="11430000" cy="5715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i="1" dirty="0"/>
              <a:t>1750-1890 birinci aşama</a:t>
            </a:r>
            <a:r>
              <a:rPr lang="tr-TR" dirty="0"/>
              <a:t>; buhar enerjisi, çelik üretimi, demiryolları inşası, kömür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i="1" dirty="0"/>
              <a:t>19. yüzyılın sonu</a:t>
            </a:r>
            <a:r>
              <a:rPr lang="tr-TR" dirty="0"/>
              <a:t>nda başlayan ikinci aşama; fiyatlarda ani yükseliş, yeni enerji kaynakları-petrol, elektrik. Mekanik sanayi-</a:t>
            </a:r>
            <a:r>
              <a:rPr lang="tr-TR" dirty="0" err="1"/>
              <a:t>Taylorizm</a:t>
            </a: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F997C1E-A21C-E146-91D3-F52761C8EE9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821088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842815A-7DA8-B04E-AE2B-D5C2DE45F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Devrimin Sonuçları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3470D6D-1ED9-9347-B610-B7B382182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6858" y="2442029"/>
            <a:ext cx="11430000" cy="6388462"/>
          </a:xfrm>
        </p:spPr>
        <p:txBody>
          <a:bodyPr>
            <a:normAutofit/>
          </a:bodyPr>
          <a:lstStyle/>
          <a:p>
            <a:r>
              <a:rPr lang="tr-TR" b="1" i="1" dirty="0"/>
              <a:t>Burjuvazi – Proletarya çatışması</a:t>
            </a:r>
            <a:r>
              <a:rPr lang="tr-TR" dirty="0"/>
              <a:t>; yeni egemen sınıf sanayici, tacir, serbest meslek sahipleri ve rantiyeler...                 Burjuvazi; liberal değerler ve bireycilik </a:t>
            </a:r>
            <a:r>
              <a:rPr lang="tr-TR" b="1" dirty="0">
                <a:solidFill>
                  <a:srgbClr val="FF0000"/>
                </a:solidFill>
              </a:rPr>
              <a:t>X</a:t>
            </a:r>
            <a:r>
              <a:rPr lang="tr-TR" dirty="0"/>
              <a:t> Proletarya</a:t>
            </a:r>
          </a:p>
          <a:p>
            <a:r>
              <a:rPr lang="tr-TR" b="1" i="1" dirty="0"/>
              <a:t>Sosyalizm</a:t>
            </a:r>
            <a:r>
              <a:rPr lang="tr-TR" dirty="0"/>
              <a:t>; işçi sınıfı</a:t>
            </a:r>
          </a:p>
          <a:p>
            <a:pPr lvl="1"/>
            <a:r>
              <a:rPr lang="tr-TR" b="1" i="1" dirty="0"/>
              <a:t>Ütopyacı Sosyalizm</a:t>
            </a:r>
            <a:r>
              <a:rPr lang="tr-TR" dirty="0"/>
              <a:t>; Robert </a:t>
            </a:r>
            <a:r>
              <a:rPr lang="tr-TR" dirty="0" err="1"/>
              <a:t>Owen</a:t>
            </a:r>
            <a:r>
              <a:rPr lang="tr-TR" dirty="0"/>
              <a:t>, Saint </a:t>
            </a:r>
            <a:r>
              <a:rPr lang="tr-TR" dirty="0" err="1"/>
              <a:t>Simon</a:t>
            </a:r>
            <a:r>
              <a:rPr lang="tr-TR" dirty="0"/>
              <a:t>, </a:t>
            </a:r>
            <a:r>
              <a:rPr lang="tr-TR" dirty="0" err="1"/>
              <a:t>Proudhon</a:t>
            </a:r>
            <a:r>
              <a:rPr lang="tr-TR" dirty="0"/>
              <a:t>, </a:t>
            </a:r>
            <a:r>
              <a:rPr lang="tr-TR" dirty="0" err="1"/>
              <a:t>Bakunin</a:t>
            </a:r>
            <a:r>
              <a:rPr lang="tr-TR" dirty="0"/>
              <a:t>…</a:t>
            </a:r>
          </a:p>
          <a:p>
            <a:pPr lvl="1"/>
            <a:r>
              <a:rPr lang="tr-TR" b="1" i="1" dirty="0"/>
              <a:t>Bilimsel Sosyalizm</a:t>
            </a:r>
            <a:r>
              <a:rPr lang="tr-TR" dirty="0"/>
              <a:t>; Karl </a:t>
            </a:r>
            <a:r>
              <a:rPr lang="tr-TR" dirty="0" err="1"/>
              <a:t>Marx</a:t>
            </a:r>
            <a:r>
              <a:rPr lang="tr-TR" dirty="0"/>
              <a:t> ve </a:t>
            </a:r>
            <a:r>
              <a:rPr lang="tr-TR" dirty="0" err="1"/>
              <a:t>Friedrich</a:t>
            </a:r>
            <a:r>
              <a:rPr lang="tr-TR" dirty="0"/>
              <a:t> Engels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EA1116F-B382-794F-B072-68FEFBEDD30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704949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Aydınlanma Dönemi ve Sosyoloji"/>
          <p:cNvSpPr txBox="1">
            <a:spLocks noGrp="1"/>
          </p:cNvSpPr>
          <p:nvPr>
            <p:ph type="title"/>
          </p:nvPr>
        </p:nvSpPr>
        <p:spPr>
          <a:xfrm>
            <a:off x="788944" y="3030321"/>
            <a:ext cx="11414211" cy="421365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tr-TR" sz="89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DEVRİMLER</a:t>
            </a:r>
            <a:br>
              <a:rPr lang="tr-TR" sz="4800" dirty="0"/>
            </a:br>
            <a:r>
              <a:rPr lang="tr-TR" sz="4800" dirty="0"/>
              <a:t>Fransız Devrimi</a:t>
            </a:r>
            <a:br>
              <a:rPr lang="tr-TR" sz="4800" dirty="0"/>
            </a:br>
            <a:r>
              <a:rPr lang="tr-TR" sz="4800" dirty="0"/>
              <a:t>Sanayi Devrimi</a:t>
            </a:r>
            <a:br>
              <a:rPr lang="tr-TR" sz="4800" dirty="0"/>
            </a:br>
            <a:r>
              <a:rPr lang="tr-TR" sz="4800" dirty="0"/>
              <a:t>İdeolojiler</a:t>
            </a:r>
            <a:br>
              <a:rPr lang="tr-TR" sz="4800" dirty="0"/>
            </a:br>
            <a:r>
              <a:rPr lang="tr-TR" sz="4800"/>
              <a:t>Ütopik Sosyalizm</a:t>
            </a:r>
            <a:br>
              <a:rPr lang="tr-TR" dirty="0"/>
            </a:br>
            <a:endParaRPr dirty="0"/>
          </a:p>
        </p:txBody>
      </p:sp>
      <p:sp>
        <p:nvSpPr>
          <p:cNvPr id="124" name="Metin"/>
          <p:cNvSpPr txBox="1"/>
          <p:nvPr/>
        </p:nvSpPr>
        <p:spPr>
          <a:xfrm>
            <a:off x="6200774" y="5137149"/>
            <a:ext cx="857251" cy="123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r>
              <a:rPr dirty="0"/>
              <a:t>   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EA989A4-B2DC-1C4A-9CCC-43B3A75DD7E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2</a:t>
            </a:fld>
            <a:endParaRPr lang="tr-TR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4AD54A0-2CA1-9940-9875-C0F42EC34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1110343"/>
            <a:ext cx="10816046" cy="8152636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r-TR" sz="4400" b="1" i="1" dirty="0"/>
              <a:t>18. yy. akıl çağı</a:t>
            </a:r>
          </a:p>
          <a:p>
            <a:pPr marL="0" indent="0">
              <a:spcBef>
                <a:spcPts val="0"/>
              </a:spcBef>
              <a:buNone/>
            </a:pPr>
            <a:endParaRPr lang="tr-TR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Fransa ve Amerika’daki devrim ile sona erer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 err="1"/>
              <a:t>Voltaire</a:t>
            </a:r>
            <a:r>
              <a:rPr lang="tr-TR" dirty="0"/>
              <a:t>, ilk tarih kitabını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Sanat ve edebiyatta Romantizmin ipuçları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Montesquieu; sosyal bilimler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Fizyokratlar; iktisat bilimi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Locke; siyaset bilimi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Rousseau, eşitlik, özgürlük, egemenlik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Bireyci yaklaşımlar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Toplumun bütüncül okunması ve sosyal sorun kavramı gibi </a:t>
            </a:r>
            <a:r>
              <a:rPr lang="tr-TR" dirty="0" err="1"/>
              <a:t>epistemik</a:t>
            </a:r>
            <a:r>
              <a:rPr lang="tr-TR" dirty="0"/>
              <a:t> yaklaşımlar yok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Aydın despotizmi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81E4FB4-3CDC-4D4A-98E9-FD73F271D28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822276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553BC1F-A216-904A-8BDC-C7416CE99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270" y="418011"/>
            <a:ext cx="8022713" cy="8843555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tr-TR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FRANSIZ DEVRİMİ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18. yüzyıl  düşünürleri geleneklere dayalı mutlak monarşiyi eleştirdiler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Burjuvazi (ticaret ve zanaat)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Soylular ve Ruhban sınıf (toprak)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Köylüler 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Mali ve ekonomik bunalımlar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Meşruti monarşi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E7088C1-A2E7-D74C-9068-1D244578548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4</a:t>
            </a:fld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4CE1D42-B8B1-9649-9892-724D4A664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788" y="1883872"/>
            <a:ext cx="4349340" cy="3397117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3AC492E5-A55E-F14E-AA7D-DEA052D15ABA}"/>
              </a:ext>
            </a:extLst>
          </p:cNvPr>
          <p:cNvSpPr txBox="1"/>
          <p:nvPr/>
        </p:nvSpPr>
        <p:spPr>
          <a:xfrm>
            <a:off x="601058" y="5368834"/>
            <a:ext cx="11664966" cy="3980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571500" marR="0" indent="-57150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sz="3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oefler Text"/>
                <a:ea typeface="Hoefler Text"/>
                <a:cs typeface="Hoefler Text"/>
                <a:sym typeface="Hoefler Text"/>
              </a:rPr>
              <a:t>14 Temmuz 1789</a:t>
            </a:r>
          </a:p>
          <a:p>
            <a:pPr marL="571500" marR="0" indent="-57150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tr-TR" dirty="0"/>
              <a:t>Kurucu Millet Meclisi, 9 Temmuz 1789, Anayasa</a:t>
            </a:r>
          </a:p>
          <a:p>
            <a:pPr marL="571500" marR="0" indent="-57150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sz="3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oefler Text"/>
                <a:ea typeface="Hoefler Text"/>
                <a:cs typeface="Hoefler Text"/>
                <a:sym typeface="Hoefler Text"/>
              </a:rPr>
              <a:t>26 Ağustos 1789, İnsan ve Yurttaş Ha</a:t>
            </a:r>
            <a:r>
              <a:rPr lang="tr-TR" dirty="0"/>
              <a:t>kları Bildirgesi</a:t>
            </a:r>
          </a:p>
          <a:p>
            <a:pPr marL="571500" marR="0" indent="-57150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sz="3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oefler Text"/>
                <a:ea typeface="Hoefler Text"/>
                <a:cs typeface="Hoefler Text"/>
                <a:sym typeface="Hoefler Text"/>
              </a:rPr>
              <a:t>Eylül 1791, Anayasa kabul edilir, meşruti monarşi kurulur</a:t>
            </a:r>
          </a:p>
          <a:p>
            <a:pPr marL="571500" marR="0" indent="-57150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sz="3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oefler Text"/>
                <a:ea typeface="Hoefler Text"/>
                <a:cs typeface="Hoefler Text"/>
                <a:sym typeface="Hoefler Text"/>
              </a:rPr>
              <a:t>10 Ağustos 1792 ayaklanması devrim </a:t>
            </a:r>
            <a:r>
              <a:rPr kumimoji="0" lang="tr-TR" sz="3600" b="0" i="0" u="none" strike="noStrike" cap="none" spc="0" normalizeH="0" baseline="0" dirty="0" err="1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oefler Text"/>
                <a:ea typeface="Hoefler Text"/>
                <a:cs typeface="Hoefler Text"/>
                <a:sym typeface="Hoefler Text"/>
              </a:rPr>
              <a:t>mutlakiyeti</a:t>
            </a:r>
            <a:r>
              <a:rPr kumimoji="0" lang="tr-TR" sz="3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oefler Text"/>
                <a:ea typeface="Hoefler Text"/>
                <a:cs typeface="Hoefler Text"/>
                <a:sym typeface="Hoefler Text"/>
              </a:rPr>
              <a:t> tasfiye eder</a:t>
            </a:r>
          </a:p>
          <a:p>
            <a:pPr marL="571500" marR="0" indent="-57150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tr-TR" dirty="0"/>
              <a:t>24 Haziran 1793 cumhuriyet kurulur, anayasa kabul edilir</a:t>
            </a:r>
            <a:endParaRPr kumimoji="0" lang="tr-TR" sz="36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</p:txBody>
      </p:sp>
    </p:spTree>
    <p:extLst>
      <p:ext uri="{BB962C8B-B14F-4D97-AF65-F5344CB8AC3E}">
        <p14:creationId xmlns:p14="http://schemas.microsoft.com/office/powerpoint/2010/main" val="140385147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>
            <a:extLst>
              <a:ext uri="{FF2B5EF4-FFF2-40B4-BE49-F238E27FC236}">
                <a16:creationId xmlns:a16="http://schemas.microsoft.com/office/drawing/2014/main" id="{3815554E-8326-9E44-96CB-6C9266D7E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1" y="343395"/>
            <a:ext cx="12187645" cy="4619765"/>
          </a:xfrm>
        </p:spPr>
        <p:txBody>
          <a:bodyPr anchor="t">
            <a:normAutofit fontScale="90000"/>
          </a:bodyPr>
          <a:lstStyle/>
          <a:p>
            <a:pPr algn="l"/>
            <a:r>
              <a:rPr lang="tr-TR" sz="4400" dirty="0"/>
              <a:t>- </a:t>
            </a:r>
            <a:r>
              <a:rPr lang="tr-TR" sz="4400" b="1" i="1" dirty="0">
                <a:solidFill>
                  <a:schemeClr val="tx2">
                    <a:lumMod val="50000"/>
                  </a:schemeClr>
                </a:solidFill>
              </a:rPr>
              <a:t>Jakobenler</a:t>
            </a:r>
            <a:r>
              <a:rPr lang="tr-TR" sz="4400" dirty="0"/>
              <a:t>, demokrasi: genel oy, mülkiyetin genişletilmesi, herkese açık eğitim, sosyal yardım</a:t>
            </a:r>
            <a:br>
              <a:rPr lang="tr-TR" sz="4400" dirty="0"/>
            </a:br>
            <a:r>
              <a:rPr lang="tr-TR" sz="4400" dirty="0"/>
              <a:t>- </a:t>
            </a:r>
            <a:r>
              <a:rPr lang="tr-TR" sz="4400" b="1" i="1" dirty="0" err="1">
                <a:solidFill>
                  <a:schemeClr val="tx2">
                    <a:lumMod val="50000"/>
                  </a:schemeClr>
                </a:solidFill>
              </a:rPr>
              <a:t>Robespiyer’in</a:t>
            </a:r>
            <a:r>
              <a:rPr lang="tr-TR" sz="4400" b="1" i="1" dirty="0">
                <a:solidFill>
                  <a:schemeClr val="tx2">
                    <a:lumMod val="50000"/>
                  </a:schemeClr>
                </a:solidFill>
              </a:rPr>
              <a:t> düşüşü </a:t>
            </a:r>
            <a:r>
              <a:rPr lang="tr-TR" sz="4400" dirty="0"/>
              <a:t>ile 1794 demokratik ve sosyal temel kalkar</a:t>
            </a:r>
            <a:br>
              <a:rPr lang="tr-TR" sz="4400" dirty="0"/>
            </a:br>
            <a:r>
              <a:rPr lang="tr-TR" sz="4400" dirty="0"/>
              <a:t>- </a:t>
            </a:r>
            <a:r>
              <a:rPr lang="tr-TR" sz="4400" b="1" i="1" dirty="0" err="1">
                <a:solidFill>
                  <a:schemeClr val="tx2">
                    <a:lumMod val="50000"/>
                  </a:schemeClr>
                </a:solidFill>
              </a:rPr>
              <a:t>Direktuvar</a:t>
            </a:r>
            <a:r>
              <a:rPr lang="tr-TR" sz="4400" dirty="0"/>
              <a:t> Yönetimi; iktisadi bunalım ve enflasyon dönemi</a:t>
            </a:r>
            <a:br>
              <a:rPr lang="tr-TR" sz="4400" dirty="0"/>
            </a:br>
            <a:r>
              <a:rPr lang="tr-TR" sz="4400" dirty="0"/>
              <a:t>- </a:t>
            </a:r>
            <a:r>
              <a:rPr lang="tr-TR" sz="4400" b="1" i="1" dirty="0" err="1">
                <a:solidFill>
                  <a:schemeClr val="tx2">
                    <a:lumMod val="50000"/>
                  </a:schemeClr>
                </a:solidFill>
              </a:rPr>
              <a:t>Babeuf</a:t>
            </a:r>
            <a:r>
              <a:rPr lang="tr-TR" sz="4400" b="1" i="1" dirty="0">
                <a:solidFill>
                  <a:schemeClr val="tx2">
                    <a:lumMod val="50000"/>
                  </a:schemeClr>
                </a:solidFill>
              </a:rPr>
              <a:t> Hareketi</a:t>
            </a:r>
            <a:r>
              <a:rPr lang="tr-TR" sz="4400" dirty="0"/>
              <a:t>; yakın çağın ilk komünist hareketi</a:t>
            </a:r>
            <a:br>
              <a:rPr lang="tr-TR" sz="4400" dirty="0"/>
            </a:br>
            <a:r>
              <a:rPr lang="tr-TR" sz="4400" dirty="0"/>
              <a:t>- </a:t>
            </a:r>
            <a:r>
              <a:rPr lang="tr-TR" sz="4400" b="1" i="1" dirty="0">
                <a:solidFill>
                  <a:schemeClr val="tx2">
                    <a:lumMod val="50000"/>
                  </a:schemeClr>
                </a:solidFill>
              </a:rPr>
              <a:t>Napolyon </a:t>
            </a:r>
            <a:r>
              <a:rPr lang="tr-TR" sz="4400" b="1" i="1" dirty="0" err="1">
                <a:solidFill>
                  <a:schemeClr val="tx2">
                    <a:lumMod val="50000"/>
                  </a:schemeClr>
                </a:solidFill>
              </a:rPr>
              <a:t>Bonapart</a:t>
            </a:r>
            <a:r>
              <a:rPr lang="tr-TR" sz="4400" b="1" i="1" dirty="0">
                <a:solidFill>
                  <a:schemeClr val="tx2">
                    <a:lumMod val="50000"/>
                  </a:schemeClr>
                </a:solidFill>
              </a:rPr>
              <a:t> diktatörlüğü</a:t>
            </a:r>
            <a:r>
              <a:rPr lang="tr-TR" sz="4400" dirty="0"/>
              <a:t>; 9-10 Kasım 1799</a:t>
            </a:r>
            <a:br>
              <a:rPr lang="tr-TR" sz="3600" dirty="0"/>
            </a:br>
            <a:endParaRPr lang="tr-TR" sz="3600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C4260A0-A545-6C47-9759-6A2FFEF383A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362F7AE-8145-FA42-8B56-1042B74AB29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5</a:t>
            </a:fld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7EB6CBB-041A-6E4E-8E85-996120861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91" y="5666740"/>
            <a:ext cx="4963417" cy="32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2588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sim Yer Tutucusu 10">
            <a:extLst>
              <a:ext uri="{FF2B5EF4-FFF2-40B4-BE49-F238E27FC236}">
                <a16:creationId xmlns:a16="http://schemas.microsoft.com/office/drawing/2014/main" id="{3C80C91A-5C3D-234D-B376-CBF08B0D49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525" y="2954102"/>
            <a:ext cx="4324471" cy="5343996"/>
          </a:xfrm>
        </p:spPr>
      </p:sp>
      <p:sp>
        <p:nvSpPr>
          <p:cNvPr id="10" name="Unvan 9">
            <a:extLst>
              <a:ext uri="{FF2B5EF4-FFF2-40B4-BE49-F238E27FC236}">
                <a16:creationId xmlns:a16="http://schemas.microsoft.com/office/drawing/2014/main" id="{C085BFB9-94AC-8B4F-A1D4-AEE61736C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1587863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chemeClr val="tx2">
                    <a:lumMod val="50000"/>
                  </a:schemeClr>
                </a:solidFill>
              </a:rPr>
              <a:t>İNSAN VE YURTTAŞ HAKLARI BİLDİRİSİ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04F6CE0-9E78-7142-99E6-048D27951F5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787400" lvl="2" indent="0" algn="just">
              <a:spcBef>
                <a:spcPts val="0"/>
              </a:spcBef>
              <a:buNone/>
            </a:pPr>
            <a:endParaRPr lang="tr-TR" i="1" dirty="0"/>
          </a:p>
          <a:p>
            <a:pPr marL="787400" lvl="2" indent="0" algn="just">
              <a:spcBef>
                <a:spcPts val="0"/>
              </a:spcBef>
              <a:buNone/>
            </a:pPr>
            <a:endParaRPr lang="tr-TR" b="1" i="1" dirty="0"/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60D3F31-36B8-F94B-9A6E-C4DF6D7C6B7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6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52DFC7C-C243-094B-9969-69F914F70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05" y="2109832"/>
            <a:ext cx="5240109" cy="6753497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0245DDC0-B4BB-D841-BE3D-6C3B9665C0C4}"/>
              </a:ext>
            </a:extLst>
          </p:cNvPr>
          <p:cNvSpPr txBox="1"/>
          <p:nvPr/>
        </p:nvSpPr>
        <p:spPr>
          <a:xfrm>
            <a:off x="6496050" y="3253822"/>
            <a:ext cx="5865223" cy="41652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sz="4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oefler Text"/>
                <a:ea typeface="Hoefler Text"/>
                <a:cs typeface="Hoefler Text"/>
                <a:sym typeface="Hoefler Text"/>
              </a:rPr>
              <a:t>26 Ağustos 1789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tr-TR" sz="4400" dirty="0"/>
              <a:t>17 madde ve önsöz</a:t>
            </a:r>
            <a:endParaRPr kumimoji="0" lang="tr-TR" sz="4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sz="4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oefler Text"/>
                <a:ea typeface="Hoefler Text"/>
                <a:cs typeface="Hoefler Text"/>
                <a:sym typeface="Hoefler Text"/>
              </a:rPr>
              <a:t>İnsan doğuştan bazı haklara haizdir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sz="4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oefler Text"/>
                <a:ea typeface="Hoefler Text"/>
                <a:cs typeface="Hoefler Text"/>
                <a:sym typeface="Hoefler Text"/>
              </a:rPr>
              <a:t>Özgürlük ve eşitlik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tr-TR" sz="4400" dirty="0"/>
              <a:t>Fiili ayrıcalık</a:t>
            </a:r>
          </a:p>
        </p:txBody>
      </p:sp>
    </p:spTree>
    <p:extLst>
      <p:ext uri="{BB962C8B-B14F-4D97-AF65-F5344CB8AC3E}">
        <p14:creationId xmlns:p14="http://schemas.microsoft.com/office/powerpoint/2010/main" val="134033365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C1EC0BA-6CFC-1A41-BDBB-E8DCAF3C8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341" y="407774"/>
            <a:ext cx="11686059" cy="8723526"/>
          </a:xfrm>
        </p:spPr>
        <p:txBody>
          <a:bodyPr anchor="t"/>
          <a:lstStyle/>
          <a:p>
            <a:pPr marL="393700" lvl="1" indent="0" algn="r">
              <a:spcBef>
                <a:spcPts val="0"/>
              </a:spcBef>
              <a:buNone/>
            </a:pPr>
            <a:endParaRPr lang="tr-TR" sz="5400" b="1" i="1" dirty="0"/>
          </a:p>
          <a:p>
            <a:pPr marL="393700" lvl="1" indent="0" algn="r">
              <a:spcBef>
                <a:spcPts val="0"/>
              </a:spcBef>
              <a:buNone/>
            </a:pPr>
            <a:endParaRPr lang="tr-TR" sz="5400" b="1" i="1" dirty="0"/>
          </a:p>
          <a:p>
            <a:pPr marL="393700" lvl="1" indent="0" algn="r">
              <a:spcBef>
                <a:spcPts val="0"/>
              </a:spcBef>
              <a:buNone/>
            </a:pPr>
            <a:r>
              <a:rPr lang="tr-TR" sz="5400" b="1" i="1" dirty="0"/>
              <a:t>Fransız Devrimi ve Sosyoloji</a:t>
            </a:r>
          </a:p>
          <a:p>
            <a:pPr marL="393700" lvl="1" indent="0" algn="just">
              <a:spcBef>
                <a:spcPts val="0"/>
              </a:spcBef>
              <a:buNone/>
            </a:pPr>
            <a:endParaRPr lang="tr-TR" dirty="0"/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Pozitivizmin kökeni, Aydınlanma döneminin </a:t>
            </a:r>
            <a:r>
              <a:rPr lang="tr-TR" i="1" dirty="0"/>
              <a:t>materyalist felsefesi</a:t>
            </a:r>
            <a:r>
              <a:rPr lang="tr-TR" dirty="0"/>
              <a:t>ne dayalı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18. yüzyıl Aydınlanma felsefesi </a:t>
            </a:r>
            <a:r>
              <a:rPr lang="tr-TR" i="1" dirty="0"/>
              <a:t>bireyci</a:t>
            </a:r>
            <a:r>
              <a:rPr lang="tr-TR" dirty="0"/>
              <a:t> ve insan </a:t>
            </a:r>
            <a:r>
              <a:rPr lang="tr-TR" i="1" dirty="0"/>
              <a:t>aklı</a:t>
            </a:r>
            <a:r>
              <a:rPr lang="tr-TR" dirty="0"/>
              <a:t> ile geçmişin kalıntısı </a:t>
            </a:r>
            <a:r>
              <a:rPr lang="tr-TR" dirty="0" err="1"/>
              <a:t>mutlakiyetçi</a:t>
            </a:r>
            <a:r>
              <a:rPr lang="tr-TR" dirty="0"/>
              <a:t> devleti hedef alır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Bilgi; deney ve ampirik irdeleme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19. yüzyıl sosyolojik pozitivizmi devrim sonrası Fransa’sında başlar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E5C3DE3-090E-9C46-825B-7DC60081958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697278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0A53F5F-5441-7E4E-A1FA-E657A6688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124" y="470263"/>
            <a:ext cx="12025596" cy="8553421"/>
          </a:xfrm>
        </p:spPr>
        <p:txBody>
          <a:bodyPr>
            <a:normAutofit lnSpcReduction="10000"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tr-TR" sz="4400" b="1" i="1" dirty="0">
                <a:solidFill>
                  <a:schemeClr val="tx2">
                    <a:lumMod val="50000"/>
                  </a:schemeClr>
                </a:solidFill>
              </a:rPr>
              <a:t>19. yüzyıl sosyolojik pozitivizmi</a:t>
            </a:r>
          </a:p>
          <a:p>
            <a:pPr marL="0" indent="0" algn="r">
              <a:spcBef>
                <a:spcPts val="0"/>
              </a:spcBef>
              <a:buNone/>
            </a:pPr>
            <a:endParaRPr lang="tr-TR" sz="4400" b="1" i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Aydınlanma felsefesinin bireyci </a:t>
            </a:r>
            <a:r>
              <a:rPr lang="tr-TR" sz="3200" dirty="0" err="1">
                <a:solidFill>
                  <a:schemeClr val="tx2">
                    <a:lumMod val="50000"/>
                  </a:schemeClr>
                </a:solidFill>
              </a:rPr>
              <a:t>atomizmine</a:t>
            </a: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 karşı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Toplum bir </a:t>
            </a:r>
            <a:r>
              <a:rPr lang="tr-TR" sz="3200" dirty="0" err="1">
                <a:solidFill>
                  <a:schemeClr val="tx2">
                    <a:lumMod val="50000"/>
                  </a:schemeClr>
                </a:solidFill>
              </a:rPr>
              <a:t>totalliktir</a:t>
            </a:r>
            <a:endParaRPr lang="tr-TR" sz="32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Felsefi rasyonalizmin üç eleştirmeni; </a:t>
            </a:r>
            <a:r>
              <a:rPr lang="tr-TR" sz="3200" b="1" i="1" dirty="0" err="1">
                <a:solidFill>
                  <a:schemeClr val="tx2">
                    <a:lumMod val="50000"/>
                  </a:schemeClr>
                </a:solidFill>
              </a:rPr>
              <a:t>Edmund</a:t>
            </a:r>
            <a:r>
              <a:rPr lang="tr-TR" sz="32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3200" b="1" i="1" dirty="0" err="1">
                <a:solidFill>
                  <a:schemeClr val="tx2">
                    <a:lumMod val="50000"/>
                  </a:schemeClr>
                </a:solidFill>
              </a:rPr>
              <a:t>Burke</a:t>
            </a:r>
            <a:r>
              <a:rPr lang="tr-TR" sz="3200" b="1" i="1" dirty="0">
                <a:solidFill>
                  <a:schemeClr val="tx2">
                    <a:lumMod val="50000"/>
                  </a:schemeClr>
                </a:solidFill>
              </a:rPr>
              <a:t>, Louis de </a:t>
            </a:r>
            <a:r>
              <a:rPr lang="tr-TR" sz="3200" b="1" i="1" dirty="0" err="1">
                <a:solidFill>
                  <a:schemeClr val="tx2">
                    <a:lumMod val="50000"/>
                  </a:schemeClr>
                </a:solidFill>
              </a:rPr>
              <a:t>Bonald</a:t>
            </a:r>
            <a:r>
              <a:rPr lang="tr-TR" sz="3200" b="1" i="1" dirty="0">
                <a:solidFill>
                  <a:schemeClr val="tx2">
                    <a:lumMod val="50000"/>
                  </a:schemeClr>
                </a:solidFill>
              </a:rPr>
              <a:t>, Joseph de </a:t>
            </a:r>
            <a:r>
              <a:rPr lang="tr-TR" sz="3200" b="1" i="1" dirty="0" err="1">
                <a:solidFill>
                  <a:schemeClr val="tx2">
                    <a:lumMod val="50000"/>
                  </a:schemeClr>
                </a:solidFill>
              </a:rPr>
              <a:t>Maistre</a:t>
            </a:r>
            <a:r>
              <a:rPr lang="tr-TR" sz="3200" b="1" i="1" dirty="0">
                <a:solidFill>
                  <a:schemeClr val="tx2">
                    <a:lumMod val="50000"/>
                  </a:schemeClr>
                </a:solidFill>
              </a:rPr>
              <a:t> – (MUHAFAZAKARLIK)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Aydınlanmacı bireyci anlayışa karşılar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Toplum, irrasyonel ve geleneksel ögelerin aktif olduğu organik bir bütün, 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Din ve aile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Organizma ayrılmaz bir biçimde birbirine bağlı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Ampirik bilim reddedilir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Toplum sezgi ile kavranmalı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Yeni toplum, sanayi öncesi organik temellerle ele alınmalı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Saint </a:t>
            </a:r>
            <a:r>
              <a:rPr lang="tr-TR" sz="3200" dirty="0" err="1">
                <a:solidFill>
                  <a:schemeClr val="tx2">
                    <a:lumMod val="50000"/>
                  </a:schemeClr>
                </a:solidFill>
              </a:rPr>
              <a:t>Simon</a:t>
            </a: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 ve </a:t>
            </a:r>
            <a:r>
              <a:rPr lang="tr-TR" sz="3200" dirty="0" err="1">
                <a:solidFill>
                  <a:schemeClr val="tx2">
                    <a:lumMod val="50000"/>
                  </a:schemeClr>
                </a:solidFill>
              </a:rPr>
              <a:t>August</a:t>
            </a: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3200" dirty="0" err="1">
                <a:solidFill>
                  <a:schemeClr val="tx2">
                    <a:lumMod val="50000"/>
                  </a:schemeClr>
                </a:solidFill>
              </a:rPr>
              <a:t>Comte</a:t>
            </a:r>
            <a:endParaRPr lang="tr-TR" sz="3200" dirty="0">
              <a:solidFill>
                <a:schemeClr val="tx2">
                  <a:lumMod val="50000"/>
                </a:schemeClr>
              </a:solidFill>
            </a:endParaRPr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Toplum modelleri</a:t>
            </a:r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Bilime dayalı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46B9917-0CC9-0A47-9D14-1F9868D37E7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306132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Yer Tutucusu 6">
            <a:extLst>
              <a:ext uri="{FF2B5EF4-FFF2-40B4-BE49-F238E27FC236}">
                <a16:creationId xmlns:a16="http://schemas.microsoft.com/office/drawing/2014/main" id="{2CCC0271-CFE3-764C-BC33-14B9F397634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2" r="23822"/>
          <a:stretch>
            <a:fillRect/>
          </a:stretch>
        </p:blipFill>
        <p:spPr>
          <a:xfrm>
            <a:off x="7373872" y="2457268"/>
            <a:ext cx="4914216" cy="6072777"/>
          </a:xfr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C1F03D38-7554-9541-A0A9-D8363FDCA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692" y="1227908"/>
            <a:ext cx="11430000" cy="1431109"/>
          </a:xfrm>
        </p:spPr>
        <p:txBody>
          <a:bodyPr>
            <a:normAutofit fontScale="90000"/>
          </a:bodyPr>
          <a:lstStyle/>
          <a:p>
            <a:r>
              <a:rPr lang="tr-TR" sz="8000" dirty="0"/>
              <a:t>SANAYİ DEVRİMİ</a:t>
            </a:r>
            <a:br>
              <a:rPr lang="tr-TR" sz="8000" dirty="0"/>
            </a:b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DB70F44-1034-E648-BC48-B2A6585473C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49296" y="1227908"/>
            <a:ext cx="6262680" cy="762870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2800" dirty="0"/>
              <a:t>Tarımsal üretimden ulaştırma araçlarındaki değişiklere kadar dönüşüm…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2800" dirty="0"/>
              <a:t>Hızlı makineleşme ve nüfus artışı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0" indent="0">
              <a:spcBef>
                <a:spcPts val="0"/>
              </a:spcBef>
              <a:buNone/>
            </a:pPr>
            <a:r>
              <a:rPr lang="tr-TR" sz="2800" i="1" dirty="0">
                <a:solidFill>
                  <a:schemeClr val="tx2">
                    <a:lumMod val="50000"/>
                  </a:schemeClr>
                </a:solidFill>
              </a:rPr>
              <a:t>ÖZELLİKLER: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tr-TR" sz="2800" dirty="0"/>
              <a:t>Zincirleme buluşlar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tr-TR" sz="2800" dirty="0"/>
              <a:t>Sermaye ve el emeğinin merkezileşmesi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tr-TR" sz="2800" dirty="0"/>
              <a:t>Kentler, sınai ve ticari faaliyetlerin merkezi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1B139F1-87C2-2D40-A084-1D44C906BEC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2611836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</TotalTime>
  <Words>447</Words>
  <Application>Microsoft Macintosh PowerPoint</Application>
  <PresentationFormat>Özel</PresentationFormat>
  <Paragraphs>91</Paragraphs>
  <Slides>11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Arial</vt:lpstr>
      <vt:lpstr>Baskerville</vt:lpstr>
      <vt:lpstr>Helvetica Neue</vt:lpstr>
      <vt:lpstr>Hoefler Text</vt:lpstr>
      <vt:lpstr>Harmony</vt:lpstr>
      <vt:lpstr>SOSYOLOJİ TARİHİ   8</vt:lpstr>
      <vt:lpstr>DEVRİMLER Fransız Devrimi Sanayi Devrimi İdeolojiler Ütopik Sosyalizm </vt:lpstr>
      <vt:lpstr>PowerPoint Sunusu</vt:lpstr>
      <vt:lpstr>PowerPoint Sunusu</vt:lpstr>
      <vt:lpstr>- Jakobenler, demokrasi: genel oy, mülkiyetin genişletilmesi, herkese açık eğitim, sosyal yardım - Robespiyer’in düşüşü ile 1794 demokratik ve sosyal temel kalkar - Direktuvar Yönetimi; iktisadi bunalım ve enflasyon dönemi - Babeuf Hareketi; yakın çağın ilk komünist hareketi - Napolyon Bonapart diktatörlüğü; 9-10 Kasım 1799 </vt:lpstr>
      <vt:lpstr>İNSAN VE YURTTAŞ HAKLARI BİLDİRİSİ</vt:lpstr>
      <vt:lpstr>PowerPoint Sunusu</vt:lpstr>
      <vt:lpstr>PowerPoint Sunusu</vt:lpstr>
      <vt:lpstr>SANAYİ DEVRİMİ </vt:lpstr>
      <vt:lpstr>Devrimin Aşamaları</vt:lpstr>
      <vt:lpstr>Devrimin Sonuçları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SOSYOLOJİ TARİHİ  SOS312</dc:title>
  <cp:lastModifiedBy>Microsoft Office Kullanıcısı</cp:lastModifiedBy>
  <cp:revision>57</cp:revision>
  <cp:lastPrinted>2020-03-29T14:21:35Z</cp:lastPrinted>
  <dcterms:modified xsi:type="dcterms:W3CDTF">2020-05-09T16:49:49Z</dcterms:modified>
</cp:coreProperties>
</file>