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6" r:id="rId3"/>
    <p:sldId id="257" r:id="rId4"/>
    <p:sldId id="259" r:id="rId5"/>
    <p:sldId id="258" r:id="rId6"/>
    <p:sldId id="260" r:id="rId7"/>
    <p:sldId id="261" r:id="rId8"/>
    <p:sldId id="264" r:id="rId9"/>
    <p:sldId id="263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80" r:id="rId19"/>
    <p:sldId id="284" r:id="rId20"/>
    <p:sldId id="283" r:id="rId21"/>
    <p:sldId id="281" r:id="rId22"/>
    <p:sldId id="288" r:id="rId23"/>
    <p:sldId id="289" r:id="rId2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9" autoAdjust="0"/>
    <p:restoredTop sz="94660"/>
  </p:normalViewPr>
  <p:slideViewPr>
    <p:cSldViewPr>
      <p:cViewPr varScale="1">
        <p:scale>
          <a:sx n="76" d="100"/>
          <a:sy n="76" d="100"/>
        </p:scale>
        <p:origin x="11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734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8562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050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53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92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660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65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8971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6131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5000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69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303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9313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30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82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8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146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616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225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66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542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56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0D11E-3F62-44AD-B568-4061BF962D6C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6D285-2918-4087-974E-D69FDE6F88D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1821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5144BDBE-B1D9-4DB5-928A-98150E8FCBE2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1.11.2020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/>
            <a:fld id="{16F5840E-930C-4FC0-BF26-DCFF3B23508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0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323528" y="908720"/>
            <a:ext cx="8134672" cy="2160240"/>
          </a:xfrm>
        </p:spPr>
        <p:txBody>
          <a:bodyPr>
            <a:normAutofit/>
          </a:bodyPr>
          <a:lstStyle/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GELİŞİMLE İLGİLİ TEMEL KAVRAMLAR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 flipV="1">
            <a:off x="467544" y="1700808"/>
            <a:ext cx="7074024" cy="72008"/>
          </a:xfrm>
        </p:spPr>
        <p:txBody>
          <a:bodyPr>
            <a:normAutofit fontScale="25000" lnSpcReduction="2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39780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32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Olgunlaşma, vücut organlarının kendilerinden beklenen fonksiyonu yerine getirebilecek düzeye gelmesi için, öğrenme yaşantılarından bağımsız olarak, kalıtımın etkisiyle geçirdiği biyolojik bir değişmedir.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63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Birçok motor davranışın yapılması olgunlaşmaya bağlıdır.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kas ve kemik yapısı yeterli olgunluğa ulaşmadan çocuk yürümeyi öğrenemez.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117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8650" y="339959"/>
            <a:ext cx="7886700" cy="1325563"/>
          </a:xfrm>
        </p:spPr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Ayrıca olgunlaşma, çocukların belirli bir yaşta gösterebilecekleri özelliklerdeki en fazla artışı sağlayabilir.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henüz el kaslarını tam olarak kontrol edemeyen beş yaşındaki bir çocuk, on yaş çocuğu kadar düzgün ve kontrollü çizemez.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588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886700" cy="1325563"/>
          </a:xfrm>
        </p:spPr>
        <p:txBody>
          <a:bodyPr/>
          <a:lstStyle/>
          <a:p>
            <a:r>
              <a:rPr lang="tr-TR" dirty="0" smtClean="0"/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İnsanları diğer canlılardan ayıran en önemli özelliklerinden birisi öğrenme kapasitelerinin oluşudur.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Biyolojik bir varlık olarak dünyaya gelen insan, kısa sürede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pek çok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yeni davranış öğrenir.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Önce çevresine bilinçli olarak gülücükler dağıtır, yürümeye, konuşmaya başlar.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976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Sonra giyinmeyi, arkadaşlarıyla oynamayı, okumayı, yazmayı, futbol oynamayı öğrenir. </a:t>
            </a:r>
          </a:p>
          <a:p>
            <a:pPr marL="0" lvl="0" indent="0" algn="just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</a:t>
            </a: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;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“tekrar ya da yaşantı sonucu meydana gelen, kalıcı davranış değişikliği” olarak tanımlanabilir. </a:t>
            </a:r>
          </a:p>
          <a:p>
            <a:pPr marL="0" lvl="0" indent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863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Öğrenmenin temel özellikleri şu şekilde sıralanabilir;</a:t>
            </a:r>
          </a:p>
          <a:p>
            <a:pPr mar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i="1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i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Öğrenme </a:t>
            </a: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sonucunda mutlaka bir davranış değişikliği meydana gelir</a:t>
            </a:r>
            <a:r>
              <a:rPr lang="tr-TR" sz="2800" i="1" dirty="0">
                <a:solidFill>
                  <a:prstClr val="black"/>
                </a:solidFill>
                <a:latin typeface="Arial" charset="0"/>
                <a:cs typeface="Arial" charset="0"/>
              </a:rPr>
              <a:t>: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Öğrenme nasıl gerçekleşirse gerçekleşsin, bireyde davranış değişikliği meydana getirir. </a:t>
            </a:r>
          </a:p>
        </p:txBody>
      </p:sp>
    </p:spTree>
    <p:extLst>
      <p:ext uri="{BB962C8B-B14F-4D97-AF65-F5344CB8AC3E}">
        <p14:creationId xmlns:p14="http://schemas.microsoft.com/office/powerpoint/2010/main" val="27836263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ürünü olan davranış hemen ortaya çıkabildiği gibi, yeri geldiği ya da birey istediği zaman da ortaya çıkabilir.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Bireyin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davranışlarına bakarak öğrenmenin gerçekleşip gerçekleşmediğini anlamak mümkündür.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6808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i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yaşantı ürünüdür.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Bireyin çevresiyle kurduğu etkileşim sonucunda bireyde kalan izler “yaşantı” olarak tanımlanır.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Böylece öğrenmenin bireyin çevresi ile etkileşim kurması sonucu meydana geldiği söylenebilir.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Her bireyin çevresiyle kurduğu etkileşim diğerinden farklı olduğu için, öğrenme bireyseldir.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170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53293" y="404664"/>
            <a:ext cx="7886700" cy="1325563"/>
          </a:xfrm>
        </p:spPr>
        <p:txBody>
          <a:bodyPr/>
          <a:lstStyle/>
          <a:p>
            <a:r>
              <a:rPr lang="tr-TR" dirty="0" smtClean="0"/>
              <a:t>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Öğrenme kalıcıdır.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Öğrenmeden söz edebilmek için bireyin gösterdiği davranış değişikliğinin sürekli olması gerekir.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Kısa süreli davranış değişiklikleri, büyüme, olgunlaşma ve sakatlanma sonucu meydana gelen değişiklikler ile ilaç ve içki kullanımından kaynaklanan davranış değişiklikleri öğrenme değildir  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93327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HAZIRBULUNUŞLUK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 err="1">
                <a:solidFill>
                  <a:prstClr val="black"/>
                </a:solidFill>
                <a:latin typeface="Arial" charset="0"/>
                <a:cs typeface="Arial" charset="0"/>
              </a:rPr>
              <a:t>Hazırbulunuşluk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, olgunlaşmadan daha geniş bir kavramdır. Olgunlaşma ve öğrenme sonucunda kişinin belli davranışları yapabilecek düzeye gelmesidir.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Biyolojik olgunlaşmanın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yanı sıra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, öğrenmeyi gerçekleştirmek ve desteklemek için uygun şekilde düzenlenmiş çevresel faktörleri içerir.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7185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 doğum öncesi dönemden yaşamın sonuna kadar devam eden bir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süreçtir. 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Gelişimin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geniş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 zaman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dilimini içermesi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beraberinde pek çok kavramın, yöntemin ve görüşün ortaya çıkmasına neden olmuştur.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1988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HAZIRBULUNUŞLUK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 sonucu kaslar büyür, gelişir </a:t>
            </a:r>
            <a:endParaRPr lang="tr-TR" sz="28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Ancak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kasların büyümesi, kasların kullanımı için yeterli değildir.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Kasların kullanımı için uygun araç-gereçlerle iletişimin kurulması gerekir.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Hazır olma becerisinin eksikliği olgunlaşma yetersizliği ile sonuçlanır.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4451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Kritik dönem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Kritik dönem; eğitim ortamında bireylerin yaş değişkenine göre belirli becerileri kazanma ve öğrenme konusunda avantajlı olduğu dönemlerdir.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Yaşa ve kazanılacak beceriye göre değişik öğrenme durumları için farklı kritik dönemler vardır.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Her bir kritik dönem bir önceki evreye göre daha üst düzey bir öğrenmeye hazırlık aşamasıdır.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66312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33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Kaynaklar</a:t>
            </a: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endParaRPr lang="tr-TR" i="1" dirty="0" smtClean="0">
              <a:solidFill>
                <a:prstClr val="black"/>
              </a:solidFill>
              <a:latin typeface="Arial"/>
              <a:cs typeface="Arial" charset="0"/>
            </a:endParaRP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2400" i="1" dirty="0" smtClean="0">
                <a:solidFill>
                  <a:prstClr val="black"/>
                </a:solidFill>
                <a:latin typeface="Arial"/>
                <a:cs typeface="Arial" charset="0"/>
              </a:rPr>
              <a:t>Baran</a:t>
            </a: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19159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Bu kavramlar;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 </a:t>
            </a: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    </a:t>
            </a: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gelişim </a:t>
            </a:r>
            <a:endParaRPr lang="tr-TR" sz="2800" b="1" dirty="0">
              <a:solidFill>
                <a:prstClr val="black"/>
              </a:solidFill>
              <a:latin typeface="Arial"/>
              <a:cs typeface="Arial" charset="0"/>
            </a:endParaRP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büyüme,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olgunlaşma,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öğrenme,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Hazır bulunuşluk</a:t>
            </a: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, </a:t>
            </a:r>
          </a:p>
          <a:p>
            <a:pPr marL="742950" lvl="1" indent="-285750" algn="just" fontAlgn="base">
              <a:spcBef>
                <a:spcPts val="5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kritik </a:t>
            </a:r>
            <a:r>
              <a:rPr lang="tr-TR" sz="2800" b="1" dirty="0" smtClean="0">
                <a:solidFill>
                  <a:prstClr val="black"/>
                </a:solidFill>
                <a:latin typeface="Arial"/>
                <a:cs typeface="Arial" charset="0"/>
              </a:rPr>
              <a:t>dönem </a:t>
            </a:r>
            <a:r>
              <a:rPr lang="tr-TR" sz="2800" dirty="0" smtClean="0">
                <a:solidFill>
                  <a:prstClr val="black"/>
                </a:solidFill>
                <a:latin typeface="Arial"/>
                <a:cs typeface="Arial" charset="0"/>
              </a:rPr>
              <a:t>olarak ele alınabilir.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9920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Büyüme ve gelişme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Bazen karıştırılan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“büyüme” ve “gelişme” sözcükleri, gerçekte birbirinden farklı kavramlar olup, biri diğerinin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yerine kullanılmamaktadır. 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Bireyin hem bedeninin, hem de iç organlarının boy ve ağırlık yönünden artışına </a:t>
            </a: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büyüme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denir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b="1" dirty="0">
              <a:solidFill>
                <a:srgbClr val="59595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108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/>
                <a:cs typeface="Arial" charset="0"/>
              </a:rPr>
              <a:t>Büyüme, </a:t>
            </a: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herhangi bir organın ya da özelliğin miktarındaki artışlardır.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/>
                <a:cs typeface="Arial" charset="0"/>
              </a:rPr>
              <a:t>Boyun uzaması, vücut ağırlığının artışı, kalbin ve beynin ağırlığının artması gibi fiziksel özellikler büyümeye örnek olarak verilebilir.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b="1" dirty="0">
              <a:solidFill>
                <a:prstClr val="black"/>
              </a:solidFill>
              <a:latin typeface="Arial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79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Büyüme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gelişimin niceliksel yönü olup ve çeşitli araçlarla ölçülebilir.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bir bebeğin doğumundan itibaren beden ağırlığının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artışı terazi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ile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tartılarak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izlenebilir ve büyümesi takip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edilebilir.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04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Gelişme, 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organizmanın büyüme, olgunlaşma ve öğrenmenin etkileşimiyle sürekli olarak ilerleme kaydeden değişmesidir.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Gelişme bir ürün olarak düşünüldüğünde, gelişimi bu ürünün süreç yönü </a:t>
            </a:r>
            <a:r>
              <a:rPr lang="tr-TR" sz="28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olarak düşünülebilir.</a:t>
            </a: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b="1" dirty="0">
                <a:solidFill>
                  <a:prstClr val="black"/>
                </a:solidFill>
                <a:latin typeface="Arial" charset="0"/>
                <a:cs typeface="Arial" charset="0"/>
              </a:rPr>
              <a:t>Gelişim,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organizmanın döllenmeden başlayarak bedensel, bilişsel, dil, duygusal, sosyal yönden en son aşamaya ulaşıncaya kadar sürekli ilerleme kaydeden değişimidir.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172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Olgunlaşma ve öğrenme olmadan gelişim sağlanamaz.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Örneğin; bir çocuğun ağaca tırmanması </a:t>
            </a:r>
            <a:r>
              <a:rPr lang="tr-TR" sz="2800" dirty="0" err="1">
                <a:solidFill>
                  <a:prstClr val="black"/>
                </a:solidFill>
                <a:latin typeface="Arial" charset="0"/>
                <a:cs typeface="Arial" charset="0"/>
              </a:rPr>
              <a:t>devinimsel</a:t>
            </a: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bir gelişmedir. 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None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Çocuk kas ve kemikleri yeterli büyüklüğe ve olgunluğa ulaşmadan ağaca tırmanmayı öğrenemez. </a:t>
            </a:r>
          </a:p>
        </p:txBody>
      </p:sp>
    </p:spTree>
    <p:extLst>
      <p:ext uri="{BB962C8B-B14F-4D97-AF65-F5344CB8AC3E}">
        <p14:creationId xmlns:p14="http://schemas.microsoft.com/office/powerpoint/2010/main" val="1445259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OLGUNLAŞMA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Çocuk,  bir gelişim döneminden diğerine  kendi bireysel hızıyla aşamalı olarak ilerler.</a:t>
            </a: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28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algn="just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r>
              <a:rPr lang="tr-TR" sz="2800" dirty="0">
                <a:solidFill>
                  <a:prstClr val="black"/>
                </a:solidFill>
                <a:latin typeface="Arial" charset="0"/>
                <a:cs typeface="Arial" charset="0"/>
              </a:rPr>
              <a:t> Meydana gelen değişmeler öncelikle olgunlaşmaya bağlıdır. </a:t>
            </a:r>
          </a:p>
          <a:p>
            <a:pPr marL="0" lvl="0" indent="0" fontAlgn="base">
              <a:spcBef>
                <a:spcPts val="1000"/>
              </a:spcBef>
              <a:spcAft>
                <a:spcPct val="0"/>
              </a:spcAft>
              <a:buClrTx/>
              <a:buSzTx/>
              <a:buFont typeface="Arial" charset="0"/>
              <a:buChar char="•"/>
            </a:pPr>
            <a:endParaRPr lang="tr-TR" sz="3200" dirty="0">
              <a:solidFill>
                <a:srgbClr val="595959"/>
              </a:solidFill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9335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</TotalTime>
  <Words>718</Words>
  <Application>Microsoft Office PowerPoint</Application>
  <PresentationFormat>Ekran Gösterisi (4:3)</PresentationFormat>
  <Paragraphs>88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Office Teması</vt:lpstr>
      <vt:lpstr>1_Office Teması</vt:lpstr>
      <vt:lpstr>GELİŞİMLE İLGİLİ TEMEL KAVRAMLAR</vt:lpstr>
      <vt:lpstr>PowerPoint Sunusu</vt:lpstr>
      <vt:lpstr>PowerPoint Sunusu</vt:lpstr>
      <vt:lpstr>Büyüme ve gelişme</vt:lpstr>
      <vt:lpstr>PowerPoint Sunusu</vt:lpstr>
      <vt:lpstr>PowerPoint Sunusu</vt:lpstr>
      <vt:lpstr>PowerPoint Sunusu</vt:lpstr>
      <vt:lpstr>OLGUNLAŞMA</vt:lpstr>
      <vt:lpstr>OLGUNLAŞMA</vt:lpstr>
      <vt:lpstr>OLGUNLAŞMA</vt:lpstr>
      <vt:lpstr>OLGUNLAŞMA</vt:lpstr>
      <vt:lpstr>OLGUNLAŞMA</vt:lpstr>
      <vt:lpstr>ÖĞRENME</vt:lpstr>
      <vt:lpstr>ÖĞRENME</vt:lpstr>
      <vt:lpstr>ÖĞRENME</vt:lpstr>
      <vt:lpstr>ÖĞRENME</vt:lpstr>
      <vt:lpstr>ÖĞRENME</vt:lpstr>
      <vt:lpstr>ÖĞRENME</vt:lpstr>
      <vt:lpstr>HAZIRBULUNUŞLUK</vt:lpstr>
      <vt:lpstr>HAZIRBULUNUŞLUK</vt:lpstr>
      <vt:lpstr>Kritik dönem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Figen Gürsoy</dc:creator>
  <cp:lastModifiedBy>figen</cp:lastModifiedBy>
  <cp:revision>27</cp:revision>
  <dcterms:created xsi:type="dcterms:W3CDTF">2017-01-02T18:43:43Z</dcterms:created>
  <dcterms:modified xsi:type="dcterms:W3CDTF">2020-11-01T19:27:49Z</dcterms:modified>
</cp:coreProperties>
</file>