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326" r:id="rId4"/>
    <p:sldId id="258" r:id="rId5"/>
    <p:sldId id="315" r:id="rId6"/>
    <p:sldId id="320" r:id="rId7"/>
    <p:sldId id="294" r:id="rId8"/>
    <p:sldId id="262" r:id="rId9"/>
    <p:sldId id="323" r:id="rId10"/>
    <p:sldId id="266" r:id="rId11"/>
    <p:sldId id="329" r:id="rId12"/>
    <p:sldId id="260" r:id="rId13"/>
    <p:sldId id="261" r:id="rId14"/>
    <p:sldId id="290" r:id="rId15"/>
    <p:sldId id="274" r:id="rId16"/>
    <p:sldId id="275" r:id="rId17"/>
    <p:sldId id="283" r:id="rId18"/>
    <p:sldId id="265" r:id="rId19"/>
    <p:sldId id="292" r:id="rId20"/>
    <p:sldId id="325" r:id="rId21"/>
    <p:sldId id="276" r:id="rId22"/>
    <p:sldId id="273" r:id="rId23"/>
    <p:sldId id="282" r:id="rId24"/>
    <p:sldId id="285" r:id="rId25"/>
    <p:sldId id="327" r:id="rId26"/>
    <p:sldId id="297" r:id="rId27"/>
    <p:sldId id="298" r:id="rId28"/>
    <p:sldId id="286" r:id="rId29"/>
    <p:sldId id="287" r:id="rId30"/>
    <p:sldId id="301" r:id="rId31"/>
    <p:sldId id="302" r:id="rId32"/>
    <p:sldId id="288" r:id="rId33"/>
    <p:sldId id="289" r:id="rId34"/>
    <p:sldId id="311" r:id="rId35"/>
    <p:sldId id="308" r:id="rId36"/>
    <p:sldId id="330" r:id="rId37"/>
    <p:sldId id="312" r:id="rId38"/>
    <p:sldId id="313" r:id="rId39"/>
    <p:sldId id="317" r:id="rId40"/>
    <p:sldId id="318" r:id="rId41"/>
    <p:sldId id="277" r:id="rId42"/>
    <p:sldId id="331" r:id="rId43"/>
    <p:sldId id="332" r:id="rId44"/>
    <p:sldId id="334" r:id="rId45"/>
    <p:sldId id="340" r:id="rId46"/>
    <p:sldId id="342" r:id="rId47"/>
    <p:sldId id="343" r:id="rId48"/>
    <p:sldId id="345" r:id="rId49"/>
    <p:sldId id="339" r:id="rId50"/>
  </p:sldIdLst>
  <p:sldSz cx="9144000" cy="6858000" type="screen4x3"/>
  <p:notesSz cx="6797675" cy="9926638"/>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A7983E8-7090-480D-96D9-341FFB30FD02}" type="datetimeFigureOut">
              <a:rPr lang="tr-TR" smtClean="0"/>
              <a:pPr/>
              <a:t>13.05.2015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30D94073-2A36-4BB8-B5E9-4EB1791939B9}"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A7983E8-7090-480D-96D9-341FFB30FD02}" type="datetimeFigureOut">
              <a:rPr lang="tr-TR" smtClean="0"/>
              <a:pPr/>
              <a:t>13.05.2015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30D94073-2A36-4BB8-B5E9-4EB1791939B9}"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A7983E8-7090-480D-96D9-341FFB30FD02}" type="datetimeFigureOut">
              <a:rPr lang="tr-TR" smtClean="0"/>
              <a:pPr/>
              <a:t>13.05.2015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30D94073-2A36-4BB8-B5E9-4EB1791939B9}"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A7983E8-7090-480D-96D9-341FFB30FD02}" type="datetimeFigureOut">
              <a:rPr lang="tr-TR" smtClean="0"/>
              <a:pPr/>
              <a:t>13.05.2015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30D94073-2A36-4BB8-B5E9-4EB1791939B9}"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A7983E8-7090-480D-96D9-341FFB30FD02}" type="datetimeFigureOut">
              <a:rPr lang="tr-TR" smtClean="0"/>
              <a:pPr/>
              <a:t>13.05.2015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30D94073-2A36-4BB8-B5E9-4EB1791939B9}"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A7983E8-7090-480D-96D9-341FFB30FD02}" type="datetimeFigureOut">
              <a:rPr lang="tr-TR" smtClean="0"/>
              <a:pPr/>
              <a:t>13.05.2015</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30D94073-2A36-4BB8-B5E9-4EB1791939B9}"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A7983E8-7090-480D-96D9-341FFB30FD02}" type="datetimeFigureOut">
              <a:rPr lang="tr-TR" smtClean="0"/>
              <a:pPr/>
              <a:t>13.05.2015</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30D94073-2A36-4BB8-B5E9-4EB1791939B9}"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A7983E8-7090-480D-96D9-341FFB30FD02}" type="datetimeFigureOut">
              <a:rPr lang="tr-TR" smtClean="0"/>
              <a:pPr/>
              <a:t>13.05.2015</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30D94073-2A36-4BB8-B5E9-4EB1791939B9}"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A7983E8-7090-480D-96D9-341FFB30FD02}" type="datetimeFigureOut">
              <a:rPr lang="tr-TR" smtClean="0"/>
              <a:pPr/>
              <a:t>13.05.2015</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30D94073-2A36-4BB8-B5E9-4EB1791939B9}"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A7983E8-7090-480D-96D9-341FFB30FD02}" type="datetimeFigureOut">
              <a:rPr lang="tr-TR" smtClean="0"/>
              <a:pPr/>
              <a:t>13.05.2015</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30D94073-2A36-4BB8-B5E9-4EB1791939B9}"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A7983E8-7090-480D-96D9-341FFB30FD02}" type="datetimeFigureOut">
              <a:rPr lang="tr-TR" smtClean="0"/>
              <a:pPr/>
              <a:t>13.05.2015</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30D94073-2A36-4BB8-B5E9-4EB1791939B9}"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A7983E8-7090-480D-96D9-341FFB30FD02}" type="datetimeFigureOut">
              <a:rPr lang="tr-TR" smtClean="0"/>
              <a:pPr/>
              <a:t>13.05.2015</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0D94073-2A36-4BB8-B5E9-4EB1791939B9}"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fontScale="90000"/>
          </a:bodyPr>
          <a:lstStyle/>
          <a:p>
            <a:r>
              <a:rPr lang="tr-TR" sz="6700" b="1" dirty="0" smtClean="0"/>
              <a:t>MARXIST CRITICISM</a:t>
            </a:r>
            <a:r>
              <a:rPr lang="tr-TR" sz="6700" dirty="0"/>
              <a:t/>
            </a:r>
            <a:br>
              <a:rPr lang="tr-TR" sz="6700" dirty="0"/>
            </a:br>
            <a:r>
              <a:rPr lang="tr-TR" sz="6700" dirty="0" smtClean="0"/>
              <a:t/>
            </a:r>
            <a:br>
              <a:rPr lang="tr-TR" sz="6700" dirty="0" smtClean="0"/>
            </a:br>
            <a:r>
              <a:rPr lang="tr-TR" sz="6700" b="1" dirty="0" err="1" smtClean="0"/>
              <a:t>Beginnings</a:t>
            </a:r>
            <a:r>
              <a:rPr lang="tr-TR" sz="6700" b="1" dirty="0" smtClean="0"/>
              <a:t> </a:t>
            </a:r>
            <a:r>
              <a:rPr lang="tr-TR" sz="6700" b="1" dirty="0" err="1"/>
              <a:t>and</a:t>
            </a:r>
            <a:r>
              <a:rPr lang="tr-TR" sz="6700" b="1" dirty="0"/>
              <a:t> </a:t>
            </a:r>
            <a:r>
              <a:rPr lang="tr-TR" sz="6700" b="1" dirty="0" err="1" smtClean="0"/>
              <a:t>Basics</a:t>
            </a:r>
            <a:r>
              <a:rPr lang="tr-TR" sz="6700" b="1" dirty="0" smtClean="0"/>
              <a:t> </a:t>
            </a:r>
            <a:r>
              <a:rPr lang="tr-TR" sz="6700" b="1" dirty="0"/>
              <a:t>of </a:t>
            </a:r>
            <a:r>
              <a:rPr lang="tr-TR" sz="6700" b="1" dirty="0" err="1"/>
              <a:t>Marxism</a:t>
            </a:r>
            <a:r>
              <a:rPr lang="tr-TR" dirty="0"/>
              <a:t/>
            </a:r>
            <a:br>
              <a:rPr lang="tr-TR" dirty="0"/>
            </a:br>
            <a:endParaRPr lang="tr-TR" dirty="0"/>
          </a:p>
        </p:txBody>
      </p:sp>
      <p:sp>
        <p:nvSpPr>
          <p:cNvPr id="3" name="2 Alt Başlık"/>
          <p:cNvSpPr>
            <a:spLocks noGrp="1"/>
          </p:cNvSpPr>
          <p:nvPr>
            <p:ph type="subTitle" idx="1"/>
          </p:nvPr>
        </p:nvSpPr>
        <p:spPr/>
        <p:txBody>
          <a:bodyPr/>
          <a:lstStyle/>
          <a:p>
            <a:endParaRPr lang="tr-T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20000"/>
          </a:bodyPr>
          <a:lstStyle/>
          <a:p>
            <a:pPr>
              <a:buNone/>
            </a:pPr>
            <a:r>
              <a:rPr lang="en-GB" b="1" dirty="0" smtClean="0"/>
              <a:t>Four types of alienation:</a:t>
            </a:r>
            <a:endParaRPr lang="tr-TR" b="1" dirty="0" smtClean="0"/>
          </a:p>
          <a:p>
            <a:pPr lvl="0"/>
            <a:r>
              <a:rPr lang="en-GB" dirty="0" smtClean="0"/>
              <a:t>From the product (As soon as it is created, it is taken away from its producer)</a:t>
            </a:r>
            <a:endParaRPr lang="tr-TR" dirty="0" smtClean="0"/>
          </a:p>
          <a:p>
            <a:pPr lvl="0"/>
            <a:r>
              <a:rPr lang="en-GB" dirty="0" smtClean="0"/>
              <a:t>From productive activity (which is experienced as torment)</a:t>
            </a:r>
            <a:endParaRPr lang="tr-TR" dirty="0" smtClean="0"/>
          </a:p>
          <a:p>
            <a:pPr lvl="0"/>
            <a:r>
              <a:rPr lang="en-GB" dirty="0" smtClean="0"/>
              <a:t>From Species’ Being (Humans produce blindly and not in accordance with their needs and power)</a:t>
            </a:r>
            <a:endParaRPr lang="tr-TR" dirty="0" smtClean="0"/>
          </a:p>
          <a:p>
            <a:pPr lvl="0"/>
            <a:r>
              <a:rPr lang="en-GB" dirty="0" smtClean="0"/>
              <a:t>From other human beings (where the relation of exchange replaces mutual needs)</a:t>
            </a:r>
            <a:endParaRPr lang="tr-TR" dirty="0" smtClean="0"/>
          </a:p>
          <a:p>
            <a:endParaRPr lang="tr-T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92500" lnSpcReduction="20000"/>
          </a:bodyPr>
          <a:lstStyle/>
          <a:p>
            <a:pPr algn="just">
              <a:buNone/>
            </a:pPr>
            <a:r>
              <a:rPr lang="tr-TR" dirty="0" smtClean="0"/>
              <a:t>	</a:t>
            </a:r>
            <a:r>
              <a:rPr lang="en-US" dirty="0" smtClean="0"/>
              <a:t>The industrial capitalist economy, says Marx, “alienates” individuals from the work that they do; unable to control their own </a:t>
            </a:r>
            <a:r>
              <a:rPr lang="en-US" dirty="0" err="1" smtClean="0"/>
              <a:t>labour</a:t>
            </a:r>
            <a:r>
              <a:rPr lang="en-US" dirty="0" smtClean="0"/>
              <a:t>, which they must “give” (sell) to another, they lack control and knowledge of themselves and never achieve their full human potential. However much they resent their situation, they believe – that is, they are conditioned to believe – that it cannot be changed, and that ultimately they have only themselves to blame for their discontent and failures.    </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buNone/>
            </a:pPr>
            <a:r>
              <a:rPr lang="tr-TR" sz="6000" dirty="0" smtClean="0"/>
              <a:t>         </a:t>
            </a:r>
            <a:r>
              <a:rPr lang="en-GB" sz="6000" dirty="0" smtClean="0"/>
              <a:t>MATERIALISM  </a:t>
            </a:r>
            <a:endParaRPr lang="tr-TR" sz="6000" dirty="0" smtClean="0"/>
          </a:p>
          <a:p>
            <a:pPr>
              <a:buNone/>
            </a:pPr>
            <a:r>
              <a:rPr lang="en-GB" sz="6000" dirty="0" smtClean="0"/>
              <a:t> </a:t>
            </a:r>
            <a:r>
              <a:rPr lang="tr-TR" sz="6000" dirty="0" smtClean="0"/>
              <a:t>                   </a:t>
            </a:r>
            <a:r>
              <a:rPr lang="en-GB" sz="8000" dirty="0" smtClean="0"/>
              <a:t>x</a:t>
            </a:r>
            <a:r>
              <a:rPr lang="en-GB" sz="6000" dirty="0" smtClean="0"/>
              <a:t> </a:t>
            </a:r>
            <a:endParaRPr lang="tr-TR" sz="6000" dirty="0" smtClean="0"/>
          </a:p>
          <a:p>
            <a:pPr>
              <a:buNone/>
            </a:pPr>
            <a:r>
              <a:rPr lang="en-GB" sz="6000" dirty="0" smtClean="0"/>
              <a:t> </a:t>
            </a:r>
            <a:r>
              <a:rPr lang="tr-TR" sz="6000" dirty="0" smtClean="0"/>
              <a:t>          </a:t>
            </a:r>
            <a:r>
              <a:rPr lang="en-GB" sz="6000" dirty="0" smtClean="0"/>
              <a:t> IDEALISM </a:t>
            </a:r>
            <a:endParaRPr lang="tr-TR" sz="6000" dirty="0" smtClean="0"/>
          </a:p>
          <a:p>
            <a:endParaRPr lang="tr-T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lnSpcReduction="10000"/>
          </a:bodyPr>
          <a:lstStyle/>
          <a:p>
            <a:pPr algn="just">
              <a:buNone/>
            </a:pPr>
            <a:r>
              <a:rPr lang="tr-TR" dirty="0" smtClean="0"/>
              <a:t>   </a:t>
            </a:r>
            <a:r>
              <a:rPr lang="en-GB" dirty="0" smtClean="0"/>
              <a:t>Marxism is a </a:t>
            </a:r>
            <a:r>
              <a:rPr lang="en-GB" i="1" dirty="0" smtClean="0"/>
              <a:t>materialist </a:t>
            </a:r>
            <a:r>
              <a:rPr lang="en-GB" dirty="0" smtClean="0"/>
              <a:t>philosophy: that is, it tries to explain things without assuming the existence of a world or of forces beyond the natural world around us, and the society we live in. It looks for concrete, scientific, logical explanations of the world of observable fact. (Its opposite is </a:t>
            </a:r>
            <a:r>
              <a:rPr lang="en-GB" i="1" dirty="0" smtClean="0"/>
              <a:t>idealist </a:t>
            </a:r>
            <a:r>
              <a:rPr lang="en-GB" dirty="0" smtClean="0"/>
              <a:t>philosophy, which </a:t>
            </a:r>
            <a:r>
              <a:rPr lang="en-GB" i="1" dirty="0" smtClean="0"/>
              <a:t>does </a:t>
            </a:r>
            <a:r>
              <a:rPr lang="en-GB" dirty="0" smtClean="0"/>
              <a:t>believe in the existence of a spiritual 'world elsewhere' and would offer, for instance, religious explanations of life and conduct). </a:t>
            </a:r>
            <a:endParaRPr lang="tr-T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3" name="2 İçerik Yer Tutucusu"/>
          <p:cNvSpPr>
            <a:spLocks noGrp="1"/>
          </p:cNvSpPr>
          <p:nvPr>
            <p:ph idx="1"/>
          </p:nvPr>
        </p:nvSpPr>
        <p:spPr/>
        <p:txBody>
          <a:bodyPr/>
          <a:lstStyle/>
          <a:p>
            <a:pPr algn="ctr">
              <a:buNone/>
            </a:pPr>
            <a:r>
              <a:rPr lang="tr-TR" sz="4400" b="1" dirty="0" err="1" smtClean="0"/>
              <a:t>Influences</a:t>
            </a:r>
            <a:r>
              <a:rPr lang="tr-TR" sz="4400" b="1" dirty="0" smtClean="0"/>
              <a:t> on </a:t>
            </a:r>
            <a:r>
              <a:rPr lang="tr-TR" sz="4400" b="1" dirty="0" err="1" smtClean="0"/>
              <a:t>Marxism</a:t>
            </a:r>
            <a:endParaRPr lang="tr-TR" sz="4400" b="1" dirty="0" smtClean="0"/>
          </a:p>
          <a:p>
            <a:pPr algn="ctr"/>
            <a:endParaRPr lang="tr-TR" dirty="0" smtClean="0"/>
          </a:p>
          <a:p>
            <a:r>
              <a:rPr lang="tr-TR" dirty="0" err="1" smtClean="0"/>
              <a:t>English</a:t>
            </a:r>
            <a:r>
              <a:rPr lang="tr-TR" dirty="0" smtClean="0"/>
              <a:t> </a:t>
            </a:r>
            <a:r>
              <a:rPr lang="tr-TR" dirty="0" err="1" smtClean="0"/>
              <a:t>Economy</a:t>
            </a:r>
            <a:endParaRPr lang="tr-TR" dirty="0" smtClean="0"/>
          </a:p>
          <a:p>
            <a:r>
              <a:rPr lang="tr-TR" dirty="0" err="1" smtClean="0"/>
              <a:t>French</a:t>
            </a:r>
            <a:r>
              <a:rPr lang="tr-TR" dirty="0" smtClean="0"/>
              <a:t> </a:t>
            </a:r>
            <a:r>
              <a:rPr lang="tr-TR" dirty="0" err="1" smtClean="0"/>
              <a:t>Revolution</a:t>
            </a:r>
            <a:endParaRPr lang="tr-TR" dirty="0" smtClean="0"/>
          </a:p>
          <a:p>
            <a:r>
              <a:rPr lang="tr-TR" dirty="0" err="1" smtClean="0"/>
              <a:t>German</a:t>
            </a:r>
            <a:r>
              <a:rPr lang="tr-TR" dirty="0" smtClean="0"/>
              <a:t> </a:t>
            </a:r>
            <a:r>
              <a:rPr lang="tr-TR" dirty="0" err="1" smtClean="0"/>
              <a:t>Ideology</a:t>
            </a:r>
            <a:r>
              <a:rPr lang="tr-TR" dirty="0" smtClean="0"/>
              <a:t> (G. W. </a:t>
            </a:r>
            <a:r>
              <a:rPr lang="tr-TR" dirty="0" err="1" smtClean="0"/>
              <a:t>Hegel</a:t>
            </a:r>
            <a:r>
              <a:rPr lang="tr-TR" dirty="0" smtClean="0"/>
              <a:t> 1770-1831)</a:t>
            </a:r>
          </a:p>
          <a:p>
            <a:endParaRPr lang="tr-T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en-US" sz="2000" dirty="0" smtClean="0"/>
              <a:t>Hegel argues that two ideas, thesis and antithesis will continue to struggle in competition until both</a:t>
            </a:r>
            <a:r>
              <a:rPr lang="tr-TR" sz="2000" dirty="0" smtClean="0"/>
              <a:t> </a:t>
            </a:r>
            <a:r>
              <a:rPr lang="en-US" sz="2000" dirty="0" smtClean="0"/>
              <a:t>are destroyed and a new synthesis comes into existence.</a:t>
            </a:r>
            <a:endParaRPr lang="tr-TR" sz="2000" dirty="0"/>
          </a:p>
        </p:txBody>
      </p:sp>
      <p:pic>
        <p:nvPicPr>
          <p:cNvPr id="2050" name="Picture 2" descr="C:\Users\Sony\Desktop\hegel_1.jpg"/>
          <p:cNvPicPr>
            <a:picLocks noGrp="1" noChangeAspect="1" noChangeArrowheads="1"/>
          </p:cNvPicPr>
          <p:nvPr>
            <p:ph idx="1"/>
          </p:nvPr>
        </p:nvPicPr>
        <p:blipFill>
          <a:blip r:embed="rId2" cstate="print"/>
          <a:srcRect/>
          <a:stretch>
            <a:fillRect/>
          </a:stretch>
        </p:blipFill>
        <p:spPr bwMode="auto">
          <a:xfrm>
            <a:off x="1349874" y="1600200"/>
            <a:ext cx="6444252" cy="4525963"/>
          </a:xfrm>
          <a:prstGeom prst="rect">
            <a:avLst/>
          </a:prstGeom>
          <a:noFill/>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pic>
        <p:nvPicPr>
          <p:cNvPr id="3074" name="Picture 2" descr="C:\Users\Sony\Desktop\hegels_dialectic.gif"/>
          <p:cNvPicPr>
            <a:picLocks noGrp="1" noChangeAspect="1" noChangeArrowheads="1"/>
          </p:cNvPicPr>
          <p:nvPr>
            <p:ph idx="1"/>
          </p:nvPr>
        </p:nvPicPr>
        <p:blipFill>
          <a:blip r:embed="rId2" cstate="print"/>
          <a:srcRect/>
          <a:stretch>
            <a:fillRect/>
          </a:stretch>
        </p:blipFill>
        <p:spPr bwMode="auto">
          <a:xfrm>
            <a:off x="0" y="0"/>
            <a:ext cx="9144000" cy="6858000"/>
          </a:xfrm>
          <a:prstGeom prst="rect">
            <a:avLst/>
          </a:prstGeom>
          <a:noFill/>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908719"/>
            <a:ext cx="8229600" cy="4824537"/>
          </a:xfrm>
        </p:spPr>
        <p:txBody>
          <a:bodyPr>
            <a:normAutofit fontScale="77500" lnSpcReduction="20000"/>
          </a:bodyPr>
          <a:lstStyle/>
          <a:p>
            <a:pPr algn="just">
              <a:buNone/>
            </a:pPr>
            <a:r>
              <a:rPr lang="en-US" dirty="0" smtClean="0"/>
              <a:t>	As Marx stated in </a:t>
            </a:r>
            <a:r>
              <a:rPr lang="en-US" i="1" dirty="0" smtClean="0"/>
              <a:t>Communist Manifesto</a:t>
            </a:r>
            <a:r>
              <a:rPr lang="en-US" dirty="0" smtClean="0"/>
              <a:t>, “the history of all hitherto existing society is the history of class struggles”. For him, four historical periods developed as a result of these forces: feudalism, capitalism, socialism, and communism. Analysis of the laws of history and political economy reveals that capitalism is doomed and will be overthrown by the proletariat. This revolution will pave the way to a classless, communist society. In this society which Marx calls “the worker’s paradise”, private property will be abolished, and the political state (which upholds the interests of the ruling class) will cease to be necessary and will ultimately wither away. In this society, all human beings will achieve their potential as creative </a:t>
            </a:r>
            <a:r>
              <a:rPr lang="en-US" dirty="0" err="1" smtClean="0"/>
              <a:t>labourers</a:t>
            </a:r>
            <a:r>
              <a:rPr lang="en-US" dirty="0" smtClean="0"/>
              <a:t>, and none will be alienated from their </a:t>
            </a:r>
            <a:r>
              <a:rPr lang="en-US" dirty="0" err="1" smtClean="0"/>
              <a:t>labour</a:t>
            </a:r>
            <a:r>
              <a:rPr lang="en-US" dirty="0" smtClean="0"/>
              <a:t>, from the products of their </a:t>
            </a:r>
            <a:r>
              <a:rPr lang="en-US" dirty="0" err="1" smtClean="0"/>
              <a:t>labour</a:t>
            </a:r>
            <a:r>
              <a:rPr lang="en-US" dirty="0" smtClean="0"/>
              <a:t>, or from each other.</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pic>
        <p:nvPicPr>
          <p:cNvPr id="4" name="3 İçerik Yer Tutucusu" descr="C:\Users\Sony\Desktop\11156994_981940798492517_1444348127_n.jpg"/>
          <p:cNvPicPr>
            <a:picLocks noGrp="1"/>
          </p:cNvPicPr>
          <p:nvPr>
            <p:ph idx="1"/>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20000"/>
          </a:bodyPr>
          <a:lstStyle/>
          <a:p>
            <a:pPr algn="just"/>
            <a:r>
              <a:rPr lang="en-US" dirty="0" smtClean="0"/>
              <a:t>A sp</a:t>
            </a:r>
            <a:r>
              <a:rPr lang="tr-TR" dirty="0" err="1" smtClean="0"/>
              <a:t>ecter</a:t>
            </a:r>
            <a:r>
              <a:rPr lang="en-US" dirty="0" smtClean="0"/>
              <a:t> is haunting Europe--the </a:t>
            </a:r>
            <a:r>
              <a:rPr lang="en-US" dirty="0" err="1" smtClean="0"/>
              <a:t>spe</a:t>
            </a:r>
            <a:r>
              <a:rPr lang="tr-TR" dirty="0" err="1" smtClean="0"/>
              <a:t>ct</a:t>
            </a:r>
            <a:r>
              <a:rPr lang="en-US" dirty="0" err="1" smtClean="0"/>
              <a:t>er</a:t>
            </a:r>
            <a:r>
              <a:rPr lang="en-US" dirty="0" smtClean="0"/>
              <a:t> of Communism.</a:t>
            </a:r>
            <a:endParaRPr lang="tr-TR" dirty="0" smtClean="0"/>
          </a:p>
          <a:p>
            <a:pPr algn="just"/>
            <a:endParaRPr lang="tr-TR" dirty="0" smtClean="0"/>
          </a:p>
          <a:p>
            <a:pPr algn="just"/>
            <a:r>
              <a:rPr lang="en-US" dirty="0" smtClean="0"/>
              <a:t>The Communists disdain to conceal their views and aims. They</a:t>
            </a:r>
            <a:r>
              <a:rPr lang="tr-TR" dirty="0" smtClean="0"/>
              <a:t> </a:t>
            </a:r>
            <a:r>
              <a:rPr lang="en-US" dirty="0" smtClean="0"/>
              <a:t>openly declare that their ends can be attained only by the forcible</a:t>
            </a:r>
            <a:r>
              <a:rPr lang="tr-TR" dirty="0" smtClean="0"/>
              <a:t> </a:t>
            </a:r>
            <a:r>
              <a:rPr lang="en-US" dirty="0" smtClean="0"/>
              <a:t>overthrow of all existing social conditions. </a:t>
            </a:r>
            <a:r>
              <a:rPr lang="tr-TR" dirty="0" smtClean="0"/>
              <a:t>L</a:t>
            </a:r>
            <a:r>
              <a:rPr lang="en-US" dirty="0" smtClean="0"/>
              <a:t>et the ruling </a:t>
            </a:r>
            <a:r>
              <a:rPr lang="tr-TR" dirty="0" err="1" smtClean="0"/>
              <a:t>classes</a:t>
            </a:r>
            <a:r>
              <a:rPr lang="tr-TR" dirty="0" smtClean="0"/>
              <a:t> </a:t>
            </a:r>
            <a:r>
              <a:rPr lang="en-US" dirty="0" smtClean="0"/>
              <a:t>tremble at a Communist </a:t>
            </a:r>
            <a:r>
              <a:rPr lang="tr-TR" dirty="0" smtClean="0"/>
              <a:t>r</a:t>
            </a:r>
            <a:r>
              <a:rPr lang="en-US" dirty="0" smtClean="0"/>
              <a:t>evolution. The proletarians have nothing</a:t>
            </a:r>
            <a:r>
              <a:rPr lang="tr-TR" dirty="0" smtClean="0"/>
              <a:t> </a:t>
            </a:r>
            <a:r>
              <a:rPr lang="en-US" dirty="0" smtClean="0"/>
              <a:t>to lose but their chains. They have a world to Win.</a:t>
            </a:r>
            <a:r>
              <a:rPr lang="tr-TR" dirty="0" smtClean="0"/>
              <a:t> </a:t>
            </a:r>
            <a:r>
              <a:rPr lang="en-US" dirty="0" smtClean="0"/>
              <a:t>Workingmen of </a:t>
            </a:r>
            <a:r>
              <a:rPr lang="tr-TR" dirty="0" err="1" smtClean="0"/>
              <a:t>all</a:t>
            </a:r>
            <a:r>
              <a:rPr lang="en-US" dirty="0" smtClean="0"/>
              <a:t> countries, unite!</a:t>
            </a:r>
            <a:endParaRPr lang="tr-T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48680"/>
            <a:ext cx="8229600" cy="1728192"/>
          </a:xfrm>
        </p:spPr>
        <p:txBody>
          <a:bodyPr>
            <a:noAutofit/>
          </a:bodyPr>
          <a:lstStyle/>
          <a:p>
            <a:pPr algn="just"/>
            <a:r>
              <a:rPr lang="en-GB" sz="3200" dirty="0" smtClean="0">
                <a:latin typeface="+mn-lt"/>
              </a:rPr>
              <a:t>Karl Marx (1818-1883), a German philosopher, and Friedrich Engels (1820-1895), a German sociologist (as he would now be called), were the joint founders of this school of thought. </a:t>
            </a:r>
            <a:r>
              <a:rPr lang="tr-TR" sz="3200" dirty="0" smtClean="0">
                <a:latin typeface="+mn-lt"/>
              </a:rPr>
              <a:t/>
            </a:r>
            <a:br>
              <a:rPr lang="tr-TR" sz="3200" dirty="0" smtClean="0">
                <a:latin typeface="+mn-lt"/>
              </a:rPr>
            </a:br>
            <a:endParaRPr lang="tr-TR" sz="3200" dirty="0">
              <a:latin typeface="+mn-lt"/>
            </a:endParaRPr>
          </a:p>
        </p:txBody>
      </p:sp>
      <p:pic>
        <p:nvPicPr>
          <p:cNvPr id="1026" name="Picture 2" descr="C:\Users\Sony\Desktop\Marx_and_Engels.jpg"/>
          <p:cNvPicPr>
            <a:picLocks noGrp="1" noChangeAspect="1" noChangeArrowheads="1"/>
          </p:cNvPicPr>
          <p:nvPr>
            <p:ph idx="1"/>
          </p:nvPr>
        </p:nvPicPr>
        <p:blipFill>
          <a:blip r:embed="rId2" cstate="print"/>
          <a:srcRect/>
          <a:stretch>
            <a:fillRect/>
          </a:stretch>
        </p:blipFill>
        <p:spPr bwMode="auto">
          <a:xfrm>
            <a:off x="2123728" y="2132856"/>
            <a:ext cx="5166624" cy="4525963"/>
          </a:xfrm>
          <a:prstGeom prst="rect">
            <a:avLst/>
          </a:prstGeom>
          <a:noFill/>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lnSpcReduction="10000"/>
          </a:bodyPr>
          <a:lstStyle/>
          <a:p>
            <a:pPr algn="just">
              <a:buNone/>
            </a:pPr>
            <a:r>
              <a:rPr lang="tr-TR" dirty="0" smtClean="0"/>
              <a:t>	</a:t>
            </a:r>
            <a:r>
              <a:rPr lang="en-US" dirty="0" smtClean="0"/>
              <a:t>Marx argues that the economic means</a:t>
            </a:r>
            <a:r>
              <a:rPr lang="tr-TR" dirty="0" smtClean="0"/>
              <a:t> </a:t>
            </a:r>
            <a:r>
              <a:rPr lang="en-US" dirty="0" smtClean="0"/>
              <a:t>of production within a society—what he calls the base</a:t>
            </a:r>
            <a:r>
              <a:rPr lang="tr-TR" dirty="0" smtClean="0"/>
              <a:t> </a:t>
            </a:r>
            <a:r>
              <a:rPr lang="en-US" dirty="0" smtClean="0"/>
              <a:t>—</a:t>
            </a:r>
            <a:r>
              <a:rPr lang="tr-TR" dirty="0" smtClean="0"/>
              <a:t> </a:t>
            </a:r>
            <a:r>
              <a:rPr lang="en-US" dirty="0" smtClean="0"/>
              <a:t>both engenders and</a:t>
            </a:r>
            <a:r>
              <a:rPr lang="tr-TR" dirty="0" smtClean="0"/>
              <a:t> </a:t>
            </a:r>
            <a:r>
              <a:rPr lang="en-US" dirty="0" smtClean="0"/>
              <a:t>controls all human institutions and ideologies—</a:t>
            </a:r>
            <a:r>
              <a:rPr lang="tr-TR" dirty="0" smtClean="0"/>
              <a:t> t</a:t>
            </a:r>
            <a:r>
              <a:rPr lang="en-US" dirty="0" smtClean="0"/>
              <a:t>he </a:t>
            </a:r>
            <a:r>
              <a:rPr lang="tr-TR" dirty="0" smtClean="0"/>
              <a:t>s</a:t>
            </a:r>
            <a:r>
              <a:rPr lang="en-US" dirty="0" err="1" smtClean="0"/>
              <a:t>uperstructure</a:t>
            </a:r>
            <a:r>
              <a:rPr lang="en-US" dirty="0" smtClean="0"/>
              <a:t>—including all social and legal institutions, all</a:t>
            </a:r>
            <a:r>
              <a:rPr lang="tr-TR" dirty="0" smtClean="0"/>
              <a:t> p</a:t>
            </a:r>
            <a:r>
              <a:rPr lang="en-US" dirty="0" err="1" smtClean="0"/>
              <a:t>olitical</a:t>
            </a:r>
            <a:r>
              <a:rPr lang="en-US" dirty="0" smtClean="0"/>
              <a:t> and educational systems,</a:t>
            </a:r>
            <a:r>
              <a:rPr lang="tr-TR" dirty="0" smtClean="0"/>
              <a:t> </a:t>
            </a:r>
            <a:r>
              <a:rPr lang="en-US" dirty="0" smtClean="0"/>
              <a:t>all religions, and all art. These ideologies and institutions develop as a</a:t>
            </a:r>
            <a:r>
              <a:rPr lang="tr-TR" dirty="0" smtClean="0"/>
              <a:t> </a:t>
            </a:r>
            <a:r>
              <a:rPr lang="en-US" dirty="0" smtClean="0"/>
              <a:t>direct result of the economic means of production, not the other way around.</a:t>
            </a:r>
            <a:endParaRPr lang="tr-TR"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pic>
        <p:nvPicPr>
          <p:cNvPr id="4098" name="Picture 2" descr="C:\Users\Sony\Desktop\Untitled-1-copy-1024x982.jpg"/>
          <p:cNvPicPr>
            <a:picLocks noGrp="1" noChangeAspect="1" noChangeArrowheads="1"/>
          </p:cNvPicPr>
          <p:nvPr>
            <p:ph idx="1"/>
          </p:nvPr>
        </p:nvPicPr>
        <p:blipFill>
          <a:blip r:embed="rId2" cstate="print"/>
          <a:srcRect/>
          <a:stretch>
            <a:fillRect/>
          </a:stretch>
        </p:blipFill>
        <p:spPr bwMode="auto">
          <a:xfrm>
            <a:off x="0" y="-432048"/>
            <a:ext cx="9396536" cy="7389440"/>
          </a:xfrm>
          <a:prstGeom prst="rect">
            <a:avLst/>
          </a:prstGeom>
          <a:noFill/>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85000" lnSpcReduction="20000"/>
          </a:bodyPr>
          <a:lstStyle/>
          <a:p>
            <a:pPr algn="just"/>
            <a:r>
              <a:rPr lang="en-GB" dirty="0" smtClean="0"/>
              <a:t>“Base/Superstructure: concepts derived from Marx’s Preface to </a:t>
            </a:r>
            <a:r>
              <a:rPr lang="en-GB" i="1" dirty="0" smtClean="0"/>
              <a:t>A Contribution to the Critique of Political Economy</a:t>
            </a:r>
            <a:r>
              <a:rPr lang="en-GB" dirty="0" smtClean="0"/>
              <a:t>. Marx argued that the economic organization of any given society … was the foundation of all other social relations and cultural production: that is, the economic Base makes possible or determines the kinds of legal, political, religious and general cultural life of the world – what Marx termed the Superstructure” (</a:t>
            </a:r>
            <a:r>
              <a:rPr lang="en-GB" dirty="0" err="1" smtClean="0"/>
              <a:t>Wolfreys</a:t>
            </a:r>
            <a:r>
              <a:rPr lang="en-GB" dirty="0" smtClean="0"/>
              <a:t> 11).</a:t>
            </a:r>
            <a:endParaRPr lang="tr-TR" dirty="0" smtClean="0"/>
          </a:p>
          <a:p>
            <a:pPr algn="just">
              <a:buNone/>
            </a:pPr>
            <a:r>
              <a:rPr lang="tr-TR" dirty="0" smtClean="0"/>
              <a:t>     </a:t>
            </a:r>
            <a:r>
              <a:rPr lang="en-GB" dirty="0" err="1" smtClean="0"/>
              <a:t>Wolfreys</a:t>
            </a:r>
            <a:r>
              <a:rPr lang="en-GB" dirty="0" smtClean="0"/>
              <a:t>, Julian, Ruth Robbins and Kenneth Womack. </a:t>
            </a:r>
            <a:r>
              <a:rPr lang="en-GB" i="1" dirty="0" smtClean="0"/>
              <a:t>Key Concepts in Literary Theory</a:t>
            </a:r>
            <a:r>
              <a:rPr lang="en-GB" dirty="0" smtClean="0"/>
              <a:t>. London: Fitzroy Dearborn Publishers, 2001. </a:t>
            </a:r>
            <a:endParaRPr lang="tr-TR" dirty="0" smtClean="0"/>
          </a:p>
          <a:p>
            <a:pPr algn="just"/>
            <a:endParaRPr lang="tr-TR"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just"/>
            <a:r>
              <a:rPr lang="en-US" dirty="0" smtClean="0"/>
              <a:t>Both Engels and Marx assert that </a:t>
            </a:r>
            <a:r>
              <a:rPr lang="tr-TR" dirty="0" smtClean="0"/>
              <a:t>c</a:t>
            </a:r>
            <a:r>
              <a:rPr lang="en-US" dirty="0" err="1" smtClean="0"/>
              <a:t>onsciousness</a:t>
            </a:r>
            <a:r>
              <a:rPr lang="tr-TR" dirty="0" smtClean="0"/>
              <a:t> </a:t>
            </a:r>
            <a:r>
              <a:rPr lang="en-US" dirty="0" smtClean="0"/>
              <a:t>does not determine life: life determines consciousness." A person's consciousness</a:t>
            </a:r>
            <a:r>
              <a:rPr lang="tr-TR" dirty="0" smtClean="0"/>
              <a:t> </a:t>
            </a:r>
            <a:r>
              <a:rPr lang="en-US" dirty="0" smtClean="0"/>
              <a:t>is not shaped by any spiritual entity; through daily living and</a:t>
            </a:r>
            <a:r>
              <a:rPr lang="tr-TR" dirty="0" smtClean="0"/>
              <a:t> </a:t>
            </a:r>
            <a:r>
              <a:rPr lang="en-US" dirty="0" smtClean="0"/>
              <a:t>interacting with each other, humans define themselves.</a:t>
            </a:r>
            <a:endParaRPr lang="tr-TR"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594522"/>
          </a:xfrm>
        </p:spPr>
        <p:txBody>
          <a:bodyPr>
            <a:normAutofit/>
          </a:bodyPr>
          <a:lstStyle/>
          <a:p>
            <a:r>
              <a:rPr lang="tr-TR" sz="6600" b="1" dirty="0" smtClean="0"/>
              <a:t/>
            </a:r>
            <a:br>
              <a:rPr lang="tr-TR" sz="6600" b="1" dirty="0" smtClean="0"/>
            </a:br>
            <a:r>
              <a:rPr lang="tr-TR" sz="6600" b="1" dirty="0" err="1" smtClean="0"/>
              <a:t>Russia</a:t>
            </a:r>
            <a:r>
              <a:rPr lang="tr-TR" sz="6600" b="1" dirty="0" smtClean="0"/>
              <a:t> </a:t>
            </a:r>
            <a:r>
              <a:rPr lang="tr-TR" sz="6600" b="1" dirty="0" err="1" smtClean="0"/>
              <a:t>and</a:t>
            </a:r>
            <a:r>
              <a:rPr lang="tr-TR" sz="6600" b="1" dirty="0" smtClean="0"/>
              <a:t> </a:t>
            </a:r>
            <a:r>
              <a:rPr lang="tr-TR" sz="6600" b="1" dirty="0" err="1" smtClean="0"/>
              <a:t>Marxism</a:t>
            </a:r>
            <a:endParaRPr lang="tr-TR" sz="6600" b="1"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20000"/>
          </a:bodyPr>
          <a:lstStyle/>
          <a:p>
            <a:pPr algn="just">
              <a:buNone/>
            </a:pPr>
            <a:r>
              <a:rPr lang="tr-TR" dirty="0" smtClean="0"/>
              <a:t>	</a:t>
            </a:r>
            <a:r>
              <a:rPr lang="en-US" dirty="0" smtClean="0"/>
              <a:t>Even before the Russian Revolution of 1917, Communist Party leaders</a:t>
            </a:r>
            <a:r>
              <a:rPr lang="tr-TR" dirty="0" smtClean="0"/>
              <a:t> </a:t>
            </a:r>
            <a:r>
              <a:rPr lang="en-US" dirty="0" smtClean="0"/>
              <a:t>insisted that literature promote the standards set forth by </a:t>
            </a:r>
            <a:r>
              <a:rPr lang="en-US" dirty="0" err="1" smtClean="0"/>
              <a:t>th</a:t>
            </a:r>
            <a:r>
              <a:rPr lang="tr-TR" dirty="0" smtClean="0"/>
              <a:t>e</a:t>
            </a:r>
            <a:r>
              <a:rPr lang="en-US" dirty="0" smtClean="0"/>
              <a:t> Party. For example,</a:t>
            </a:r>
            <a:r>
              <a:rPr lang="tr-TR" dirty="0" smtClean="0"/>
              <a:t> </a:t>
            </a:r>
            <a:r>
              <a:rPr lang="en-US" dirty="0" smtClean="0"/>
              <a:t>in 1905, Vladimir </a:t>
            </a:r>
            <a:r>
              <a:rPr lang="en-US" dirty="0" err="1" smtClean="0"/>
              <a:t>Ilyitch</a:t>
            </a:r>
            <a:r>
              <a:rPr lang="en-US" dirty="0" smtClean="0"/>
              <a:t> Lenin (1870-1924) wrote </a:t>
            </a:r>
            <a:r>
              <a:rPr lang="en-US" i="1" dirty="0" smtClean="0"/>
              <a:t>Party Organization and</a:t>
            </a:r>
            <a:r>
              <a:rPr lang="tr-TR" i="1" dirty="0" smtClean="0"/>
              <a:t> </a:t>
            </a:r>
            <a:r>
              <a:rPr lang="en-US" i="1" dirty="0" smtClean="0"/>
              <a:t>Party Literature, </a:t>
            </a:r>
            <a:r>
              <a:rPr lang="en-US" dirty="0" smtClean="0"/>
              <a:t>a work in which he directly links good literature with the</a:t>
            </a:r>
            <a:r>
              <a:rPr lang="tr-TR" dirty="0" smtClean="0"/>
              <a:t> </a:t>
            </a:r>
            <a:r>
              <a:rPr lang="en-US" dirty="0" smtClean="0"/>
              <a:t>working-class movement, claiming that literature "must become part of</a:t>
            </a:r>
            <a:r>
              <a:rPr lang="tr-TR" dirty="0" smtClean="0"/>
              <a:t> </a:t>
            </a:r>
            <a:r>
              <a:rPr lang="en-US" dirty="0" smtClean="0"/>
              <a:t>the common cause of the proletariat, a 'cog and </a:t>
            </a:r>
            <a:r>
              <a:rPr lang="tr-TR" dirty="0" smtClean="0"/>
              <a:t> s</a:t>
            </a:r>
            <a:r>
              <a:rPr lang="en-US" dirty="0" smtClean="0"/>
              <a:t>crew' of one single great</a:t>
            </a:r>
            <a:r>
              <a:rPr lang="tr-TR" dirty="0" smtClean="0"/>
              <a:t> </a:t>
            </a:r>
            <a:r>
              <a:rPr lang="tr-TR" dirty="0" err="1" smtClean="0"/>
              <a:t>Social</a:t>
            </a:r>
            <a:r>
              <a:rPr lang="tr-TR" dirty="0" smtClean="0"/>
              <a:t>-</a:t>
            </a:r>
            <a:r>
              <a:rPr lang="tr-TR" dirty="0" err="1" smtClean="0"/>
              <a:t>Democratic</a:t>
            </a:r>
            <a:r>
              <a:rPr lang="tr-TR" dirty="0" smtClean="0"/>
              <a:t> </a:t>
            </a:r>
            <a:r>
              <a:rPr lang="tr-TR" dirty="0" err="1" smtClean="0"/>
              <a:t>mechanism</a:t>
            </a:r>
            <a:r>
              <a:rPr lang="tr-TR" dirty="0" smtClean="0"/>
              <a:t>."</a:t>
            </a:r>
            <a:endParaRPr lang="tr-TR"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764704"/>
            <a:ext cx="8229600" cy="5361459"/>
          </a:xfrm>
        </p:spPr>
        <p:txBody>
          <a:bodyPr>
            <a:normAutofit fontScale="85000" lnSpcReduction="20000"/>
          </a:bodyPr>
          <a:lstStyle/>
          <a:p>
            <a:pPr algn="just">
              <a:buNone/>
            </a:pPr>
            <a:r>
              <a:rPr lang="tr-TR" dirty="0" smtClean="0"/>
              <a:t>	</a:t>
            </a:r>
            <a:r>
              <a:rPr lang="en-US" dirty="0" smtClean="0"/>
              <a:t>Soon after the Russian Revolution, the revolutionary Leon Trotsky</a:t>
            </a:r>
            <a:r>
              <a:rPr lang="tr-TR" dirty="0" smtClean="0"/>
              <a:t> </a:t>
            </a:r>
            <a:r>
              <a:rPr lang="en-US" dirty="0" smtClean="0"/>
              <a:t>(1879-1940) authored </a:t>
            </a:r>
            <a:r>
              <a:rPr lang="en-US" i="1" dirty="0" smtClean="0"/>
              <a:t>Literature and Revolution (1924), the first of his many</a:t>
            </a:r>
            <a:r>
              <a:rPr lang="tr-TR" i="1" dirty="0" smtClean="0"/>
              <a:t> </a:t>
            </a:r>
            <a:r>
              <a:rPr lang="en-US" dirty="0" smtClean="0"/>
              <a:t>pivotal texts. Trotsky is considered the founder of Marxist literary criticism.</a:t>
            </a:r>
            <a:r>
              <a:rPr lang="tr-TR" dirty="0" smtClean="0"/>
              <a:t> </a:t>
            </a:r>
            <a:r>
              <a:rPr lang="en-US" dirty="0" smtClean="0"/>
              <a:t>Advocating a tolerance for open, critical dialogue, Trotsky contends that the</a:t>
            </a:r>
            <a:r>
              <a:rPr lang="tr-TR" dirty="0" smtClean="0"/>
              <a:t> </a:t>
            </a:r>
            <a:r>
              <a:rPr lang="en-US" dirty="0" smtClean="0"/>
              <a:t>content of a literary work need not be revolutionary. To force all poets to write</a:t>
            </a:r>
            <a:r>
              <a:rPr lang="tr-TR" dirty="0" smtClean="0"/>
              <a:t> </a:t>
            </a:r>
            <a:r>
              <a:rPr lang="en-US" dirty="0" smtClean="0"/>
              <a:t>about nothing but factory chimneys or revolts against capitalism, he believed,</a:t>
            </a:r>
            <a:r>
              <a:rPr lang="tr-TR" dirty="0" smtClean="0"/>
              <a:t> </a:t>
            </a:r>
            <a:r>
              <a:rPr lang="en-US" dirty="0" smtClean="0"/>
              <a:t>was absurd. The Party, asserted Trotsky, can offer direct leadership in many</a:t>
            </a:r>
            <a:r>
              <a:rPr lang="tr-TR" dirty="0" smtClean="0"/>
              <a:t> </a:t>
            </a:r>
            <a:r>
              <a:rPr lang="en-US" dirty="0" smtClean="0"/>
              <a:t>areas, but not all. The Party's leadership in art, he claimed, must be indirect,</a:t>
            </a:r>
            <a:r>
              <a:rPr lang="tr-TR" dirty="0" smtClean="0"/>
              <a:t> </a:t>
            </a:r>
            <a:r>
              <a:rPr lang="en-US" dirty="0" smtClean="0"/>
              <a:t>helping to protect, but not dominating it. Furthermore, the Party must give</a:t>
            </a:r>
            <a:r>
              <a:rPr lang="tr-TR" dirty="0" smtClean="0"/>
              <a:t> </a:t>
            </a:r>
            <a:r>
              <a:rPr lang="en-US" dirty="0" smtClean="0"/>
              <a:t>what Trotsky called "its confidence" to those nonparty writers—who he</a:t>
            </a:r>
            <a:r>
              <a:rPr lang="tr-TR" dirty="0" smtClean="0"/>
              <a:t> </a:t>
            </a:r>
            <a:r>
              <a:rPr lang="en-US" dirty="0" smtClean="0"/>
              <a:t>called "literary fellow-travelers"—who are sympathetic to the revolution.</a:t>
            </a:r>
            <a:endParaRPr lang="tr-TR"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3" name="2 İçerik Yer Tutucusu"/>
          <p:cNvSpPr>
            <a:spLocks noGrp="1"/>
          </p:cNvSpPr>
          <p:nvPr>
            <p:ph idx="1"/>
          </p:nvPr>
        </p:nvSpPr>
        <p:spPr/>
        <p:txBody>
          <a:bodyPr>
            <a:normAutofit fontScale="85000" lnSpcReduction="20000"/>
          </a:bodyPr>
          <a:lstStyle/>
          <a:p>
            <a:pPr algn="just">
              <a:buNone/>
            </a:pPr>
            <a:r>
              <a:rPr lang="tr-TR" dirty="0" smtClean="0"/>
              <a:t>      </a:t>
            </a:r>
            <a:r>
              <a:rPr lang="en-US" dirty="0" smtClean="0"/>
              <a:t>The Soviet Union's next political leader, Joseph Stalin (1879-1953), was</a:t>
            </a:r>
            <a:r>
              <a:rPr lang="tr-TR" dirty="0" smtClean="0"/>
              <a:t> </a:t>
            </a:r>
            <a:r>
              <a:rPr lang="en-US" dirty="0" smtClean="0"/>
              <a:t>not as liberal as Lenin or Trotsky in his aesthetic judgments. In 1932, he abolished all artists' unions and associations and established</a:t>
            </a:r>
            <a:r>
              <a:rPr lang="tr-TR" dirty="0" smtClean="0"/>
              <a:t> </a:t>
            </a:r>
            <a:r>
              <a:rPr lang="en-US" dirty="0" smtClean="0"/>
              <a:t>the Soviet Writers' Union, a group that he also headed. The Union</a:t>
            </a:r>
            <a:r>
              <a:rPr lang="tr-TR" dirty="0" smtClean="0"/>
              <a:t> </a:t>
            </a:r>
            <a:r>
              <a:rPr lang="en-US" dirty="0" smtClean="0"/>
              <a:t>decreed that all literature must glorify Party actions and decisions. In addition,</a:t>
            </a:r>
            <a:r>
              <a:rPr lang="tr-TR" dirty="0" smtClean="0"/>
              <a:t> </a:t>
            </a:r>
            <a:r>
              <a:rPr lang="en-US" dirty="0" smtClean="0"/>
              <a:t>literature should exhibit revolutionary progress and teach the spirit of</a:t>
            </a:r>
            <a:r>
              <a:rPr lang="tr-TR" dirty="0" smtClean="0"/>
              <a:t> </a:t>
            </a:r>
            <a:r>
              <a:rPr lang="en-US" dirty="0" smtClean="0"/>
              <a:t>socialism that revolves around Soviet heroes. Such aesthetic commandments</a:t>
            </a:r>
            <a:r>
              <a:rPr lang="tr-TR" dirty="0" smtClean="0"/>
              <a:t> </a:t>
            </a:r>
            <a:r>
              <a:rPr lang="en-US" dirty="0" smtClean="0"/>
              <a:t>quickly stifled many Russian writers because the Union allowed only "politically</a:t>
            </a:r>
            <a:r>
              <a:rPr lang="tr-TR" dirty="0" smtClean="0"/>
              <a:t> </a:t>
            </a:r>
            <a:r>
              <a:rPr lang="en-US" dirty="0" smtClean="0"/>
              <a:t>correct" works to be published. </a:t>
            </a:r>
            <a:endParaRPr lang="tr-TR"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95536" y="274638"/>
            <a:ext cx="6264696" cy="778098"/>
          </a:xfrm>
        </p:spPr>
        <p:txBody>
          <a:bodyPr>
            <a:normAutofit/>
          </a:bodyPr>
          <a:lstStyle/>
          <a:p>
            <a:r>
              <a:rPr lang="tr-TR" dirty="0" err="1" smtClean="0"/>
              <a:t>Georg</a:t>
            </a:r>
            <a:r>
              <a:rPr lang="tr-TR" dirty="0" smtClean="0"/>
              <a:t> </a:t>
            </a:r>
            <a:r>
              <a:rPr lang="tr-TR" dirty="0" err="1" smtClean="0"/>
              <a:t>Lucaks</a:t>
            </a:r>
            <a:r>
              <a:rPr lang="tr-TR" dirty="0" smtClean="0"/>
              <a:t> (1885-1971) </a:t>
            </a:r>
            <a:endParaRPr lang="tr-TR" dirty="0"/>
          </a:p>
        </p:txBody>
      </p:sp>
      <p:sp>
        <p:nvSpPr>
          <p:cNvPr id="3" name="2 İçerik Yer Tutucusu"/>
          <p:cNvSpPr>
            <a:spLocks noGrp="1"/>
          </p:cNvSpPr>
          <p:nvPr>
            <p:ph idx="1"/>
          </p:nvPr>
        </p:nvSpPr>
        <p:spPr>
          <a:xfrm>
            <a:off x="0" y="980728"/>
            <a:ext cx="6516216" cy="5328592"/>
          </a:xfrm>
        </p:spPr>
        <p:txBody>
          <a:bodyPr>
            <a:noAutofit/>
          </a:bodyPr>
          <a:lstStyle/>
          <a:p>
            <a:pPr algn="just"/>
            <a:r>
              <a:rPr lang="en-GB" sz="2000" dirty="0" smtClean="0"/>
              <a:t>A Hungarian Marxist</a:t>
            </a:r>
            <a:r>
              <a:rPr lang="tr-TR" sz="2000" dirty="0" smtClean="0"/>
              <a:t> &amp; </a:t>
            </a:r>
            <a:r>
              <a:rPr lang="tr-TR" sz="2000" dirty="0" err="1" smtClean="0"/>
              <a:t>one</a:t>
            </a:r>
            <a:r>
              <a:rPr lang="tr-TR" sz="2000" dirty="0" smtClean="0"/>
              <a:t> of </a:t>
            </a:r>
            <a:r>
              <a:rPr lang="tr-TR" sz="2000" dirty="0" err="1" smtClean="0"/>
              <a:t>the</a:t>
            </a:r>
            <a:r>
              <a:rPr lang="tr-TR" sz="2000" dirty="0" smtClean="0"/>
              <a:t> </a:t>
            </a:r>
            <a:r>
              <a:rPr lang="tr-TR" sz="2000" dirty="0" err="1" smtClean="0"/>
              <a:t>founders</a:t>
            </a:r>
            <a:r>
              <a:rPr lang="tr-TR" sz="2000" dirty="0" smtClean="0"/>
              <a:t> of Western </a:t>
            </a:r>
            <a:r>
              <a:rPr lang="tr-TR" sz="2000" dirty="0" err="1" smtClean="0"/>
              <a:t>Marxism</a:t>
            </a:r>
            <a:endParaRPr lang="en-GB" sz="2000" dirty="0" smtClean="0"/>
          </a:p>
          <a:p>
            <a:pPr algn="just"/>
            <a:r>
              <a:rPr lang="en-GB" sz="2000" dirty="0" smtClean="0"/>
              <a:t>The first major branch of Marxist theory to appear outside Russia was developed by the Hungarian Georg </a:t>
            </a:r>
            <a:r>
              <a:rPr lang="en-GB" sz="2000" dirty="0" err="1" smtClean="0"/>
              <a:t>Lukacs</a:t>
            </a:r>
            <a:r>
              <a:rPr lang="en-GB" sz="2000" dirty="0" smtClean="0"/>
              <a:t> (1885-1971).</a:t>
            </a:r>
          </a:p>
          <a:p>
            <a:pPr algn="just"/>
            <a:r>
              <a:rPr lang="en-GB" sz="2000" dirty="0" err="1" smtClean="0"/>
              <a:t>Lucaks</a:t>
            </a:r>
            <a:r>
              <a:rPr lang="en-GB" sz="2000" dirty="0" smtClean="0"/>
              <a:t> and his followers borrowed and changed the techniques of Russian Formalism, believing that a detailed analysis of symbols, images, and other literary devices would reveal class conflict and expose the direct relationship between the economic reveal class conflict and expose the direct relationship between the economic base and the superstructure reflected in art. Known as reflection theory, this approach to literary analysis declares that a text directly reflects a society's consciousness.</a:t>
            </a:r>
            <a:r>
              <a:rPr lang="tr-TR" sz="2000" dirty="0" smtClean="0"/>
              <a:t> </a:t>
            </a:r>
          </a:p>
          <a:p>
            <a:pPr algn="just"/>
            <a:r>
              <a:rPr lang="tr-TR" sz="2000" dirty="0" err="1" smtClean="0"/>
              <a:t>For</a:t>
            </a:r>
            <a:r>
              <a:rPr lang="tr-TR" sz="2000" dirty="0" smtClean="0"/>
              <a:t> </a:t>
            </a:r>
            <a:r>
              <a:rPr lang="en-US" sz="2000" dirty="0" smtClean="0"/>
              <a:t>these theorists, </a:t>
            </a:r>
            <a:r>
              <a:rPr lang="tr-TR" sz="2000" dirty="0" smtClean="0"/>
              <a:t>i</a:t>
            </a:r>
            <a:r>
              <a:rPr lang="en-US" sz="2000" dirty="0" smtClean="0"/>
              <a:t>t is the critic's job to show how the characters within the text are typical of</a:t>
            </a:r>
            <a:r>
              <a:rPr lang="tr-TR" sz="2000" dirty="0" smtClean="0"/>
              <a:t> </a:t>
            </a:r>
            <a:r>
              <a:rPr lang="en-US" sz="2000" dirty="0" smtClean="0"/>
              <a:t>their historical, socioeconomic setting and the author's worldview.</a:t>
            </a:r>
            <a:endParaRPr lang="en-GB" sz="2000" dirty="0" smtClean="0"/>
          </a:p>
          <a:p>
            <a:pPr algn="just"/>
            <a:endParaRPr lang="en-GB" sz="1600" dirty="0"/>
          </a:p>
        </p:txBody>
      </p:sp>
      <p:pic>
        <p:nvPicPr>
          <p:cNvPr id="4099" name="Picture 3" descr="C:\Users\Sony\Desktop\Georg_Lukacs_Kommunismus_Marxismus_Karl_Marx_Kommunistische_Partei_DKP_Budapest_Ungarn_Kapitalismus_Faschismus_Sozialismus_Klassenbewusstsein_Ontologie_Imperia.jpg"/>
          <p:cNvPicPr>
            <a:picLocks noChangeAspect="1" noChangeArrowheads="1"/>
          </p:cNvPicPr>
          <p:nvPr/>
        </p:nvPicPr>
        <p:blipFill>
          <a:blip r:embed="rId2" cstate="print"/>
          <a:srcRect/>
          <a:stretch>
            <a:fillRect/>
          </a:stretch>
        </p:blipFill>
        <p:spPr bwMode="auto">
          <a:xfrm>
            <a:off x="6685037" y="0"/>
            <a:ext cx="2458963" cy="3372292"/>
          </a:xfrm>
          <a:prstGeom prst="rect">
            <a:avLst/>
          </a:prstGeom>
          <a:noFill/>
        </p:spPr>
      </p:pic>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The</a:t>
            </a:r>
            <a:r>
              <a:rPr lang="tr-TR" dirty="0" smtClean="0"/>
              <a:t> Frankfurt </a:t>
            </a:r>
            <a:r>
              <a:rPr lang="tr-TR" dirty="0" err="1" smtClean="0"/>
              <a:t>School</a:t>
            </a:r>
            <a:endParaRPr lang="tr-TR" dirty="0"/>
          </a:p>
        </p:txBody>
      </p:sp>
      <p:sp>
        <p:nvSpPr>
          <p:cNvPr id="3" name="2 İçerik Yer Tutucusu"/>
          <p:cNvSpPr>
            <a:spLocks noGrp="1"/>
          </p:cNvSpPr>
          <p:nvPr>
            <p:ph idx="1"/>
          </p:nvPr>
        </p:nvSpPr>
        <p:spPr/>
        <p:txBody>
          <a:bodyPr>
            <a:normAutofit fontScale="92500" lnSpcReduction="10000"/>
          </a:bodyPr>
          <a:lstStyle/>
          <a:p>
            <a:pPr algn="just"/>
            <a:r>
              <a:rPr lang="en-US" dirty="0" smtClean="0"/>
              <a:t>Closely allied to </a:t>
            </a:r>
            <a:r>
              <a:rPr lang="en-US" dirty="0" err="1" smtClean="0"/>
              <a:t>Lukacs</a:t>
            </a:r>
            <a:r>
              <a:rPr lang="en-US" dirty="0" smtClean="0"/>
              <a:t> and reflection theory, another group of theorists</a:t>
            </a:r>
            <a:r>
              <a:rPr lang="tr-TR" dirty="0" smtClean="0"/>
              <a:t> </a:t>
            </a:r>
            <a:r>
              <a:rPr lang="en-US" dirty="0" smtClean="0"/>
              <a:t>emerged in Germany, the Frankfurt school, a neo-Marxist group devoted to</a:t>
            </a:r>
            <a:r>
              <a:rPr lang="tr-TR" dirty="0" smtClean="0"/>
              <a:t> </a:t>
            </a:r>
            <a:r>
              <a:rPr lang="en-US" dirty="0" smtClean="0"/>
              <a:t>developing Western Marxist principles. Included in this group are</a:t>
            </a:r>
            <a:r>
              <a:rPr lang="tr-TR" dirty="0" smtClean="0"/>
              <a:t>: </a:t>
            </a:r>
            <a:r>
              <a:rPr lang="en-US" dirty="0" smtClean="0"/>
              <a:t> </a:t>
            </a:r>
            <a:endParaRPr lang="tr-TR" dirty="0" smtClean="0"/>
          </a:p>
          <a:p>
            <a:r>
              <a:rPr lang="en-US" dirty="0" smtClean="0"/>
              <a:t>Theodor</a:t>
            </a:r>
            <a:r>
              <a:rPr lang="tr-TR" dirty="0" smtClean="0"/>
              <a:t> </a:t>
            </a:r>
            <a:r>
              <a:rPr lang="de-DE" dirty="0" smtClean="0"/>
              <a:t>Adorno (1903-1969) </a:t>
            </a:r>
            <a:endParaRPr lang="tr-TR" dirty="0" smtClean="0"/>
          </a:p>
          <a:p>
            <a:r>
              <a:rPr lang="de-DE" dirty="0" smtClean="0"/>
              <a:t>Herbert Marcuse (1898-1979) </a:t>
            </a:r>
            <a:endParaRPr lang="tr-TR" dirty="0" smtClean="0"/>
          </a:p>
          <a:p>
            <a:r>
              <a:rPr lang="de-DE" dirty="0" smtClean="0"/>
              <a:t>Walter Benjamin</a:t>
            </a:r>
            <a:r>
              <a:rPr lang="tr-TR" dirty="0" smtClean="0"/>
              <a:t> </a:t>
            </a:r>
            <a:r>
              <a:rPr lang="en-US" dirty="0" smtClean="0"/>
              <a:t>(1892-1940) </a:t>
            </a:r>
            <a:endParaRPr lang="tr-TR" dirty="0" smtClean="0"/>
          </a:p>
          <a:p>
            <a:r>
              <a:rPr lang="en-US" dirty="0" smtClean="0"/>
              <a:t>Max </a:t>
            </a:r>
            <a:r>
              <a:rPr lang="en-US" dirty="0" err="1" smtClean="0"/>
              <a:t>Horkheimer</a:t>
            </a:r>
            <a:r>
              <a:rPr lang="en-US" dirty="0" smtClean="0"/>
              <a:t> (1895-1973</a:t>
            </a:r>
            <a:r>
              <a:rPr lang="tr-TR" dirty="0" smtClean="0"/>
              <a:t>)</a:t>
            </a:r>
            <a:endParaRPr lang="tr-T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85000" lnSpcReduction="20000"/>
          </a:bodyPr>
          <a:lstStyle/>
          <a:p>
            <a:pPr algn="just">
              <a:buNone/>
            </a:pPr>
            <a:r>
              <a:rPr lang="tr-TR" dirty="0" smtClean="0"/>
              <a:t>	</a:t>
            </a:r>
            <a:r>
              <a:rPr lang="en-US" dirty="0" smtClean="0"/>
              <a:t>Unlike many schools of literary criticism, Marxism did not begin as an alternative,</a:t>
            </a:r>
            <a:r>
              <a:rPr lang="tr-TR" dirty="0" smtClean="0"/>
              <a:t> </a:t>
            </a:r>
            <a:r>
              <a:rPr lang="en-US" dirty="0" smtClean="0"/>
              <a:t>theoretical approach to literary analysis. Before many twentieth-century</a:t>
            </a:r>
            <a:r>
              <a:rPr lang="tr-TR" dirty="0" smtClean="0"/>
              <a:t> </a:t>
            </a:r>
            <a:r>
              <a:rPr lang="en-US" dirty="0" smtClean="0"/>
              <a:t>writers and critics embraced the principles of Marxism and used these ideas</a:t>
            </a:r>
            <a:r>
              <a:rPr lang="tr-TR" dirty="0" smtClean="0"/>
              <a:t> </a:t>
            </a:r>
            <a:r>
              <a:rPr lang="en-US" dirty="0" smtClean="0"/>
              <a:t>in their theory and criticism, Marxism had flourished in the nineteenth</a:t>
            </a:r>
            <a:r>
              <a:rPr lang="tr-TR" dirty="0" smtClean="0"/>
              <a:t> </a:t>
            </a:r>
            <a:r>
              <a:rPr lang="en-US" dirty="0" smtClean="0"/>
              <a:t>century as a pragmatic view of history that offered the working classes an</a:t>
            </a:r>
            <a:r>
              <a:rPr lang="tr-TR" dirty="0" smtClean="0"/>
              <a:t> </a:t>
            </a:r>
            <a:r>
              <a:rPr lang="en-US" dirty="0" smtClean="0"/>
              <a:t>opportunity to change their world and their individual lives. By providing</a:t>
            </a:r>
            <a:r>
              <a:rPr lang="tr-TR" dirty="0" smtClean="0"/>
              <a:t> </a:t>
            </a:r>
            <a:r>
              <a:rPr lang="en-US" dirty="0" smtClean="0"/>
              <a:t>both a philosophical system and a plan of action to initiate change in society,</a:t>
            </a:r>
            <a:r>
              <a:rPr lang="tr-TR" dirty="0" smtClean="0"/>
              <a:t> </a:t>
            </a:r>
            <a:r>
              <a:rPr lang="en-US" dirty="0" smtClean="0"/>
              <a:t>Marxism offered a social, political, economic, and cultural understanding of</a:t>
            </a:r>
            <a:r>
              <a:rPr lang="tr-TR" dirty="0" smtClean="0"/>
              <a:t> </a:t>
            </a:r>
            <a:r>
              <a:rPr lang="en-US" dirty="0" smtClean="0"/>
              <a:t>the nature of reality, society, and the individual, not a literary theory. </a:t>
            </a:r>
            <a:endParaRPr lang="tr-TR" dirty="0" smtClean="0"/>
          </a:p>
          <a:p>
            <a:pPr algn="just"/>
            <a:endParaRPr lang="tr-TR"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85000" lnSpcReduction="10000"/>
          </a:bodyPr>
          <a:lstStyle/>
          <a:p>
            <a:pPr algn="just"/>
            <a:r>
              <a:rPr lang="en-US" dirty="0" smtClean="0"/>
              <a:t>They agree with </a:t>
            </a:r>
            <a:r>
              <a:rPr lang="en-US" dirty="0" err="1" smtClean="0"/>
              <a:t>Lucaks</a:t>
            </a:r>
            <a:r>
              <a:rPr lang="en-US" dirty="0" smtClean="0"/>
              <a:t>: literature reveals a culture’s alienation and fragmentation, the Frankfurt school critics such as Benjamin assert that a text is like any other commodity produced by capitalism. An artist must be aware of this and should not blindly conform to the codification of the established rules.  Having stripped literature of what Benjamin calls its "quasi-religious aura' a Frankfurt school critic is able to resist the bourgeois ideology embedded within a text and does not mindlessly </a:t>
            </a:r>
            <a:r>
              <a:rPr lang="tr-TR" dirty="0" err="1" smtClean="0"/>
              <a:t>conform</a:t>
            </a:r>
            <a:r>
              <a:rPr lang="tr-TR" dirty="0" smtClean="0"/>
              <a:t> </a:t>
            </a:r>
            <a:r>
              <a:rPr lang="en-US" dirty="0" smtClean="0"/>
              <a:t>to the inane images, thinking, and desires depicted in some literary works.</a:t>
            </a:r>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48680"/>
            <a:ext cx="8229600" cy="6309320"/>
          </a:xfrm>
        </p:spPr>
        <p:txBody>
          <a:bodyPr>
            <a:normAutofit fontScale="70000" lnSpcReduction="20000"/>
          </a:bodyPr>
          <a:lstStyle/>
          <a:p>
            <a:pPr algn="just">
              <a:buNone/>
            </a:pPr>
            <a:r>
              <a:rPr lang="tr-TR" dirty="0" smtClean="0"/>
              <a:t>	</a:t>
            </a:r>
            <a:r>
              <a:rPr lang="en-US" dirty="0" err="1" smtClean="0"/>
              <a:t>Bertolt</a:t>
            </a:r>
            <a:r>
              <a:rPr lang="en-US" dirty="0" smtClean="0"/>
              <a:t> Brecht (1898-1956), a close friend of Benjamin, applies this new</a:t>
            </a:r>
            <a:r>
              <a:rPr lang="tr-TR" dirty="0" smtClean="0"/>
              <a:t> </a:t>
            </a:r>
            <a:r>
              <a:rPr lang="en-US" dirty="0" smtClean="0"/>
              <a:t>way of thinking directly to the theater. According to Brecht, dramatists use</a:t>
            </a:r>
            <a:r>
              <a:rPr lang="tr-TR" dirty="0" smtClean="0"/>
              <a:t> </a:t>
            </a:r>
            <a:r>
              <a:rPr lang="en-US" dirty="0" smtClean="0"/>
              <a:t>the theater to express their ideas, but the theater actually controls them.</a:t>
            </a:r>
            <a:r>
              <a:rPr lang="tr-TR" dirty="0" smtClean="0"/>
              <a:t> </a:t>
            </a:r>
            <a:r>
              <a:rPr lang="en-US" dirty="0" smtClean="0"/>
              <a:t>Instead of blindly accepting bourgeois conventionality as established through</a:t>
            </a:r>
            <a:r>
              <a:rPr lang="tr-TR" dirty="0" smtClean="0"/>
              <a:t> </a:t>
            </a:r>
            <a:r>
              <a:rPr lang="en-US" dirty="0" smtClean="0"/>
              <a:t>dramatic conventions, dramatists must revolt and seize the modes of production.</a:t>
            </a:r>
            <a:r>
              <a:rPr lang="tr-TR" dirty="0" smtClean="0"/>
              <a:t> </a:t>
            </a:r>
            <a:r>
              <a:rPr lang="en-US" dirty="0" smtClean="0"/>
              <a:t>Applying this principle to what became known as the epic theater,</a:t>
            </a:r>
            <a:r>
              <a:rPr lang="tr-TR" dirty="0" smtClean="0"/>
              <a:t> </a:t>
            </a:r>
            <a:r>
              <a:rPr lang="en-US" dirty="0" smtClean="0"/>
              <a:t>Brecht advocated an abandonment of the Aristotelian premise of unity of</a:t>
            </a:r>
            <a:r>
              <a:rPr lang="tr-TR" dirty="0" smtClean="0"/>
              <a:t> </a:t>
            </a:r>
            <a:r>
              <a:rPr lang="en-US" dirty="0" smtClean="0"/>
              <a:t>time, place, and action, including the assumption that the audience should be</a:t>
            </a:r>
            <a:r>
              <a:rPr lang="tr-TR" dirty="0" smtClean="0"/>
              <a:t> </a:t>
            </a:r>
            <a:r>
              <a:rPr lang="en-US" dirty="0" smtClean="0"/>
              <a:t>made to believe that what they are seeing is real. By deliberately seeking to</a:t>
            </a:r>
            <a:r>
              <a:rPr lang="tr-TR" dirty="0" smtClean="0"/>
              <a:t> </a:t>
            </a:r>
            <a:r>
              <a:rPr lang="en-US" dirty="0" smtClean="0"/>
              <a:t>abolish the audience's normal </a:t>
            </a:r>
            <a:r>
              <a:rPr lang="tr-TR" dirty="0" smtClean="0"/>
              <a:t> </a:t>
            </a:r>
            <a:r>
              <a:rPr lang="en-US" dirty="0" smtClean="0"/>
              <a:t>expectations when viewing a drama, Brecht</a:t>
            </a:r>
            <a:r>
              <a:rPr lang="tr-TR" dirty="0" smtClean="0"/>
              <a:t> </a:t>
            </a:r>
            <a:r>
              <a:rPr lang="en-US" dirty="0" smtClean="0"/>
              <a:t>hopes to create the alienation effect. For instance, in his dramas, he</a:t>
            </a:r>
            <a:r>
              <a:rPr lang="tr-TR" dirty="0" smtClean="0"/>
              <a:t> </a:t>
            </a:r>
            <a:r>
              <a:rPr lang="en-US" dirty="0" smtClean="0"/>
              <a:t>frequently interrupted the drama with a direct appeal to the audience via a</a:t>
            </a:r>
            <a:r>
              <a:rPr lang="tr-TR" dirty="0" smtClean="0"/>
              <a:t> </a:t>
            </a:r>
            <a:r>
              <a:rPr lang="en-US" dirty="0" smtClean="0"/>
              <a:t>song or speech to keep the audience constantly aware of the moral and social</a:t>
            </a:r>
            <a:r>
              <a:rPr lang="tr-TR" dirty="0" smtClean="0"/>
              <a:t> </a:t>
            </a:r>
            <a:r>
              <a:rPr lang="en-US" dirty="0" smtClean="0"/>
              <a:t>issues to which they were being exposed in the drama. Disavowing</a:t>
            </a:r>
            <a:r>
              <a:rPr lang="tr-TR" dirty="0" smtClean="0"/>
              <a:t> </a:t>
            </a:r>
            <a:r>
              <a:rPr lang="en-US" dirty="0" smtClean="0"/>
              <a:t>Aristotle's concept of catharsis, Brecht argued that the audience must be</a:t>
            </a:r>
            <a:r>
              <a:rPr lang="tr-TR" dirty="0" smtClean="0"/>
              <a:t> </a:t>
            </a:r>
            <a:r>
              <a:rPr lang="en-US" dirty="0" smtClean="0"/>
              <a:t>forced into action and be forced to make decisions, not revel in emotions. In</a:t>
            </a:r>
            <a:r>
              <a:rPr lang="tr-TR" dirty="0" smtClean="0"/>
              <a:t> </a:t>
            </a:r>
            <a:r>
              <a:rPr lang="en-US" dirty="0" smtClean="0"/>
              <a:t>the hands of Brecht, the epic theatre became a tool for exposing the bourgeois</a:t>
            </a:r>
            <a:r>
              <a:rPr lang="tr-TR" dirty="0" smtClean="0"/>
              <a:t> </a:t>
            </a:r>
            <a:r>
              <a:rPr lang="en-US" dirty="0" smtClean="0"/>
              <a:t>ideology that had permeated the arts.</a:t>
            </a:r>
            <a:endParaRPr lang="tr-TR"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79512" y="274638"/>
            <a:ext cx="6768752" cy="778098"/>
          </a:xfrm>
        </p:spPr>
        <p:txBody>
          <a:bodyPr>
            <a:normAutofit fontScale="90000"/>
          </a:bodyPr>
          <a:lstStyle/>
          <a:p>
            <a:r>
              <a:rPr lang="tr-TR" dirty="0" err="1" smtClean="0"/>
              <a:t>Antonio</a:t>
            </a:r>
            <a:r>
              <a:rPr lang="tr-TR" dirty="0" smtClean="0"/>
              <a:t> </a:t>
            </a:r>
            <a:r>
              <a:rPr lang="tr-TR" dirty="0" err="1" smtClean="0"/>
              <a:t>Gramsci</a:t>
            </a:r>
            <a:r>
              <a:rPr lang="tr-TR" dirty="0" smtClean="0"/>
              <a:t> (1891-1937)</a:t>
            </a:r>
            <a:endParaRPr lang="tr-TR" dirty="0"/>
          </a:p>
        </p:txBody>
      </p:sp>
      <p:sp>
        <p:nvSpPr>
          <p:cNvPr id="3" name="2 İçerik Yer Tutucusu"/>
          <p:cNvSpPr>
            <a:spLocks noGrp="1"/>
          </p:cNvSpPr>
          <p:nvPr>
            <p:ph idx="1"/>
          </p:nvPr>
        </p:nvSpPr>
        <p:spPr>
          <a:xfrm>
            <a:off x="179512" y="764704"/>
            <a:ext cx="6552728" cy="6093296"/>
          </a:xfrm>
        </p:spPr>
        <p:txBody>
          <a:bodyPr>
            <a:noAutofit/>
          </a:bodyPr>
          <a:lstStyle/>
          <a:p>
            <a:pPr algn="just"/>
            <a:endParaRPr lang="en-US" sz="2400" dirty="0" smtClean="0"/>
          </a:p>
          <a:p>
            <a:pPr algn="just"/>
            <a:r>
              <a:rPr lang="en-US" sz="2400" dirty="0" smtClean="0"/>
              <a:t>Italian Marxist theoretician and politician. </a:t>
            </a:r>
          </a:p>
          <a:p>
            <a:pPr algn="just"/>
            <a:r>
              <a:rPr lang="en-US" sz="2400" dirty="0" smtClean="0"/>
              <a:t>He is best known for his theory of cultural </a:t>
            </a:r>
            <a:r>
              <a:rPr lang="en-US" sz="2400" b="1" dirty="0" smtClean="0"/>
              <a:t>hegemony</a:t>
            </a:r>
            <a:r>
              <a:rPr lang="en-US" sz="2400" dirty="0" smtClean="0"/>
              <a:t> which describes how </a:t>
            </a:r>
            <a:r>
              <a:rPr lang="tr-TR" sz="2400" dirty="0" err="1" smtClean="0"/>
              <a:t>privileged</a:t>
            </a:r>
            <a:r>
              <a:rPr lang="tr-TR" sz="2400" dirty="0" smtClean="0"/>
              <a:t> </a:t>
            </a:r>
            <a:r>
              <a:rPr lang="tr-TR" sz="2400" dirty="0" err="1" smtClean="0"/>
              <a:t>class</a:t>
            </a:r>
            <a:r>
              <a:rPr lang="tr-TR" sz="2400" dirty="0" smtClean="0"/>
              <a:t>/</a:t>
            </a:r>
            <a:r>
              <a:rPr lang="en-US" sz="2400" dirty="0" smtClean="0"/>
              <a:t>states use cultural institutions to maintain power in capitalist societies. </a:t>
            </a:r>
            <a:r>
              <a:rPr lang="tr-TR" sz="2400" dirty="0" err="1" smtClean="0"/>
              <a:t>This</a:t>
            </a:r>
            <a:r>
              <a:rPr lang="tr-TR" sz="2400" dirty="0" smtClean="0"/>
              <a:t> </a:t>
            </a:r>
            <a:r>
              <a:rPr lang="tr-TR" sz="2400" dirty="0" err="1" smtClean="0"/>
              <a:t>concept</a:t>
            </a:r>
            <a:r>
              <a:rPr lang="tr-TR" sz="2400" dirty="0" smtClean="0"/>
              <a:t> of </a:t>
            </a:r>
            <a:r>
              <a:rPr lang="tr-TR" sz="2400" dirty="0" err="1" smtClean="0"/>
              <a:t>hegemony</a:t>
            </a:r>
            <a:r>
              <a:rPr lang="tr-TR" sz="2400" dirty="0" smtClean="0"/>
              <a:t>, </a:t>
            </a:r>
            <a:r>
              <a:rPr lang="tr-TR" sz="2400" dirty="0" err="1" smtClean="0"/>
              <a:t>developed</a:t>
            </a:r>
            <a:r>
              <a:rPr lang="tr-TR" sz="2400" dirty="0" smtClean="0"/>
              <a:t> </a:t>
            </a:r>
            <a:r>
              <a:rPr lang="tr-TR" sz="2400" dirty="0" err="1" smtClean="0"/>
              <a:t>by</a:t>
            </a:r>
            <a:r>
              <a:rPr lang="tr-TR" sz="2400" dirty="0" smtClean="0"/>
              <a:t> </a:t>
            </a:r>
            <a:r>
              <a:rPr lang="tr-TR" sz="2400" dirty="0" err="1" smtClean="0"/>
              <a:t>the</a:t>
            </a:r>
            <a:r>
              <a:rPr lang="tr-TR" sz="2400" dirty="0" smtClean="0"/>
              <a:t> </a:t>
            </a:r>
            <a:r>
              <a:rPr lang="tr-TR" sz="2400" dirty="0" err="1" smtClean="0"/>
              <a:t>British</a:t>
            </a:r>
            <a:r>
              <a:rPr lang="tr-TR" sz="2400" dirty="0" smtClean="0"/>
              <a:t> </a:t>
            </a:r>
            <a:r>
              <a:rPr lang="tr-TR" sz="2400" dirty="0" err="1" smtClean="0"/>
              <a:t>Marxist</a:t>
            </a:r>
            <a:r>
              <a:rPr lang="tr-TR" sz="2400" dirty="0" smtClean="0"/>
              <a:t> </a:t>
            </a:r>
            <a:r>
              <a:rPr lang="tr-TR" sz="2400" dirty="0" err="1" smtClean="0"/>
              <a:t>Raymond</a:t>
            </a:r>
            <a:r>
              <a:rPr lang="tr-TR" sz="2400" dirty="0" smtClean="0"/>
              <a:t> Williams, has </a:t>
            </a:r>
            <a:r>
              <a:rPr lang="tr-TR" sz="2400" dirty="0" err="1" smtClean="0"/>
              <a:t>become</a:t>
            </a:r>
            <a:r>
              <a:rPr lang="tr-TR" sz="2400" dirty="0" smtClean="0"/>
              <a:t> </a:t>
            </a:r>
            <a:r>
              <a:rPr lang="tr-TR" sz="2400" dirty="0" err="1" smtClean="0"/>
              <a:t>fundamental</a:t>
            </a:r>
            <a:r>
              <a:rPr lang="tr-TR" sz="2400" dirty="0" smtClean="0"/>
              <a:t> </a:t>
            </a:r>
            <a:r>
              <a:rPr lang="tr-TR" sz="2400" dirty="0" err="1" smtClean="0"/>
              <a:t>to</a:t>
            </a:r>
            <a:r>
              <a:rPr lang="tr-TR" sz="2400" dirty="0" smtClean="0"/>
              <a:t> </a:t>
            </a:r>
            <a:r>
              <a:rPr lang="tr-TR" sz="2400" dirty="0" err="1" smtClean="0"/>
              <a:t>cultural</a:t>
            </a:r>
            <a:r>
              <a:rPr lang="tr-TR" sz="2400" dirty="0" smtClean="0"/>
              <a:t> </a:t>
            </a:r>
            <a:r>
              <a:rPr lang="tr-TR" sz="2400" dirty="0" err="1" smtClean="0"/>
              <a:t>studies</a:t>
            </a:r>
            <a:r>
              <a:rPr lang="tr-TR" sz="2400" dirty="0" smtClean="0"/>
              <a:t>.   </a:t>
            </a:r>
            <a:endParaRPr lang="en-US" sz="2400" dirty="0" smtClean="0"/>
          </a:p>
          <a:p>
            <a:pPr algn="just"/>
            <a:r>
              <a:rPr lang="en-US" sz="2400" dirty="0" smtClean="0"/>
              <a:t>The working people themselves give their consent to the bourgeoisie and</a:t>
            </a:r>
            <a:r>
              <a:rPr lang="tr-TR" sz="2400" dirty="0" smtClean="0"/>
              <a:t> </a:t>
            </a:r>
            <a:r>
              <a:rPr lang="en-US" sz="2400" dirty="0" smtClean="0"/>
              <a:t>adopt bourgeois values and beliefs. As sustainers of the economic base, the</a:t>
            </a:r>
            <a:r>
              <a:rPr lang="tr-TR" sz="2400" dirty="0" smtClean="0"/>
              <a:t> </a:t>
            </a:r>
            <a:r>
              <a:rPr lang="en-US" sz="2400" dirty="0" smtClean="0"/>
              <a:t>dominant class enjoys the prestige of the masses and controls the ideology—that shapes individual</a:t>
            </a:r>
            <a:r>
              <a:rPr lang="tr-TR" sz="2400" dirty="0" smtClean="0"/>
              <a:t> </a:t>
            </a:r>
            <a:r>
              <a:rPr lang="en-US" sz="2400" dirty="0" smtClean="0"/>
              <a:t>consciousness.</a:t>
            </a:r>
          </a:p>
          <a:p>
            <a:pPr algn="just"/>
            <a:endParaRPr lang="en-US" sz="2400" dirty="0"/>
          </a:p>
        </p:txBody>
      </p:sp>
      <p:pic>
        <p:nvPicPr>
          <p:cNvPr id="4" name="Picture 3" descr="C:\Users\Sony\Desktop\untitled.png"/>
          <p:cNvPicPr>
            <a:picLocks noChangeAspect="1" noChangeArrowheads="1"/>
          </p:cNvPicPr>
          <p:nvPr/>
        </p:nvPicPr>
        <p:blipFill>
          <a:blip r:embed="rId2" cstate="print"/>
          <a:srcRect/>
          <a:stretch>
            <a:fillRect/>
          </a:stretch>
        </p:blipFill>
        <p:spPr bwMode="auto">
          <a:xfrm>
            <a:off x="6876256" y="332656"/>
            <a:ext cx="1933575" cy="2371725"/>
          </a:xfrm>
          <a:prstGeom prst="rect">
            <a:avLst/>
          </a:prstGeom>
          <a:noFill/>
        </p:spPr>
      </p:pic>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260648"/>
            <a:ext cx="8229600" cy="1138138"/>
          </a:xfrm>
        </p:spPr>
        <p:txBody>
          <a:bodyPr/>
          <a:lstStyle/>
          <a:p>
            <a:r>
              <a:rPr lang="tr-TR" dirty="0" smtClean="0"/>
              <a:t>Louis </a:t>
            </a:r>
            <a:r>
              <a:rPr lang="tr-TR" dirty="0" err="1" smtClean="0"/>
              <a:t>Althusser</a:t>
            </a:r>
            <a:r>
              <a:rPr lang="tr-TR" dirty="0" smtClean="0"/>
              <a:t> (1918-1990)</a:t>
            </a:r>
            <a:endParaRPr lang="tr-TR" dirty="0"/>
          </a:p>
        </p:txBody>
      </p:sp>
      <p:pic>
        <p:nvPicPr>
          <p:cNvPr id="5122" name="Picture 2" descr="C:\Users\Sony\Desktop\Althusser.jpg"/>
          <p:cNvPicPr>
            <a:picLocks noGrp="1" noChangeAspect="1" noChangeArrowheads="1"/>
          </p:cNvPicPr>
          <p:nvPr>
            <p:ph idx="1"/>
          </p:nvPr>
        </p:nvPicPr>
        <p:blipFill>
          <a:blip r:embed="rId2" cstate="print"/>
          <a:srcRect/>
          <a:stretch>
            <a:fillRect/>
          </a:stretch>
        </p:blipFill>
        <p:spPr bwMode="auto">
          <a:xfrm>
            <a:off x="467544" y="1700808"/>
            <a:ext cx="2381250" cy="3771900"/>
          </a:xfrm>
          <a:prstGeom prst="rect">
            <a:avLst/>
          </a:prstGeom>
          <a:noFill/>
        </p:spPr>
      </p:pic>
      <p:sp>
        <p:nvSpPr>
          <p:cNvPr id="5" name="4 Dikdörtgen"/>
          <p:cNvSpPr/>
          <p:nvPr/>
        </p:nvSpPr>
        <p:spPr>
          <a:xfrm>
            <a:off x="3131841" y="1124744"/>
            <a:ext cx="5832647" cy="4893647"/>
          </a:xfrm>
          <a:prstGeom prst="rect">
            <a:avLst/>
          </a:prstGeom>
        </p:spPr>
        <p:txBody>
          <a:bodyPr wrap="square">
            <a:spAutoFit/>
          </a:bodyPr>
          <a:lstStyle/>
          <a:p>
            <a:pPr algn="just"/>
            <a:r>
              <a:rPr lang="tr-TR" sz="2400" dirty="0" smtClean="0"/>
              <a:t>A</a:t>
            </a:r>
            <a:r>
              <a:rPr lang="en-US" sz="2400" dirty="0" smtClean="0"/>
              <a:t> French</a:t>
            </a:r>
            <a:r>
              <a:rPr lang="tr-TR" sz="2400" dirty="0" smtClean="0"/>
              <a:t> </a:t>
            </a:r>
            <a:r>
              <a:rPr lang="tr-TR" sz="2400" dirty="0" err="1" smtClean="0"/>
              <a:t>Marxist</a:t>
            </a:r>
            <a:r>
              <a:rPr lang="tr-TR" sz="2400" dirty="0" smtClean="0"/>
              <a:t> </a:t>
            </a:r>
            <a:r>
              <a:rPr lang="tr-TR" sz="2400" dirty="0" err="1" smtClean="0"/>
              <a:t>philosopher</a:t>
            </a:r>
            <a:r>
              <a:rPr lang="tr-TR" sz="2400" dirty="0" smtClean="0"/>
              <a:t>. </a:t>
            </a:r>
            <a:r>
              <a:rPr lang="en-US" sz="2400" dirty="0" smtClean="0"/>
              <a:t> </a:t>
            </a:r>
            <a:endParaRPr lang="tr-TR" sz="2400" dirty="0" smtClean="0"/>
          </a:p>
          <a:p>
            <a:pPr algn="just"/>
            <a:r>
              <a:rPr lang="en-US" sz="2400" dirty="0" smtClean="0"/>
              <a:t>In seeking an answer to the question of why anyone should write and study</a:t>
            </a:r>
            <a:r>
              <a:rPr lang="tr-TR" sz="2400" dirty="0" smtClean="0"/>
              <a:t> </a:t>
            </a:r>
            <a:r>
              <a:rPr lang="en-US" sz="2400" dirty="0" smtClean="0"/>
              <a:t>literature, Louis </a:t>
            </a:r>
            <a:r>
              <a:rPr lang="en-US" sz="2400" dirty="0" err="1" smtClean="0"/>
              <a:t>Althusser</a:t>
            </a:r>
            <a:r>
              <a:rPr lang="en-US" sz="2400" dirty="0" smtClean="0"/>
              <a:t> (1918-1990) rejects the basic assumption of reflection</a:t>
            </a:r>
            <a:r>
              <a:rPr lang="tr-TR" sz="2400" dirty="0" smtClean="0"/>
              <a:t> </a:t>
            </a:r>
            <a:r>
              <a:rPr lang="en-US" sz="2400" dirty="0" smtClean="0"/>
              <a:t>theory: namely, that the superstructure directly reflects the base.</a:t>
            </a:r>
            <a:r>
              <a:rPr lang="tr-TR" sz="2400" dirty="0" smtClean="0"/>
              <a:t> </a:t>
            </a:r>
          </a:p>
          <a:p>
            <a:pPr algn="just"/>
            <a:endParaRPr lang="tr-TR" sz="2400" dirty="0" smtClean="0"/>
          </a:p>
          <a:p>
            <a:pPr algn="just"/>
            <a:r>
              <a:rPr lang="en-US" sz="2400" dirty="0" smtClean="0"/>
              <a:t>His answer, known today as production theory, asserts that literature</a:t>
            </a:r>
            <a:r>
              <a:rPr lang="tr-TR" sz="2400" dirty="0" smtClean="0"/>
              <a:t> </a:t>
            </a:r>
            <a:r>
              <a:rPr lang="en-US" sz="2400" dirty="0" smtClean="0"/>
              <a:t>should not be</a:t>
            </a:r>
            <a:r>
              <a:rPr lang="tr-TR" sz="2400" dirty="0" smtClean="0"/>
              <a:t> </a:t>
            </a:r>
            <a:r>
              <a:rPr lang="en-US" sz="2400" dirty="0" smtClean="0"/>
              <a:t>strictly relegated to the superstructure. </a:t>
            </a:r>
            <a:r>
              <a:rPr lang="en-US" sz="2400" dirty="0" err="1" smtClean="0"/>
              <a:t>Althusser</a:t>
            </a:r>
            <a:r>
              <a:rPr lang="en-US" sz="2400" dirty="0" smtClean="0"/>
              <a:t> argues that the</a:t>
            </a:r>
            <a:r>
              <a:rPr lang="tr-TR" sz="2400" dirty="0" smtClean="0"/>
              <a:t> </a:t>
            </a:r>
            <a:r>
              <a:rPr lang="en-US" sz="2400" dirty="0" smtClean="0"/>
              <a:t>superstructure can and does influence the base. Art, then, can and does</a:t>
            </a:r>
            <a:r>
              <a:rPr lang="tr-TR" sz="2400" dirty="0" smtClean="0"/>
              <a:t> </a:t>
            </a:r>
            <a:r>
              <a:rPr lang="tr-TR" sz="2400" dirty="0" err="1" smtClean="0"/>
              <a:t>inspire</a:t>
            </a:r>
            <a:r>
              <a:rPr lang="tr-TR" sz="2400" dirty="0" smtClean="0"/>
              <a:t> </a:t>
            </a:r>
            <a:r>
              <a:rPr lang="tr-TR" sz="2400" dirty="0" err="1" smtClean="0"/>
              <a:t>revolution</a:t>
            </a:r>
            <a:r>
              <a:rPr lang="tr-TR" sz="2400" dirty="0" smtClean="0"/>
              <a:t>.</a:t>
            </a:r>
            <a:endParaRPr lang="tr-TR" sz="2400"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77500" lnSpcReduction="20000"/>
          </a:bodyPr>
          <a:lstStyle/>
          <a:p>
            <a:pPr>
              <a:buNone/>
            </a:pPr>
            <a:r>
              <a:rPr lang="tr-TR" b="1" dirty="0" smtClean="0"/>
              <a:t>RSA (</a:t>
            </a:r>
            <a:r>
              <a:rPr lang="tr-TR" b="1" dirty="0" err="1" smtClean="0"/>
              <a:t>Repressive</a:t>
            </a:r>
            <a:r>
              <a:rPr lang="tr-TR" b="1" dirty="0" smtClean="0"/>
              <a:t> </a:t>
            </a:r>
            <a:r>
              <a:rPr lang="tr-TR" b="1" dirty="0" err="1" smtClean="0"/>
              <a:t>State</a:t>
            </a:r>
            <a:r>
              <a:rPr lang="tr-TR" b="1" dirty="0" smtClean="0"/>
              <a:t> </a:t>
            </a:r>
            <a:r>
              <a:rPr lang="tr-TR" b="1" dirty="0" err="1" smtClean="0"/>
              <a:t>Apparatus</a:t>
            </a:r>
            <a:r>
              <a:rPr lang="tr-TR" b="1" dirty="0" smtClean="0"/>
              <a:t>)</a:t>
            </a:r>
          </a:p>
          <a:p>
            <a:r>
              <a:rPr lang="tr-TR" dirty="0" err="1" smtClean="0"/>
              <a:t>Police</a:t>
            </a:r>
            <a:r>
              <a:rPr lang="tr-TR" dirty="0" smtClean="0"/>
              <a:t> </a:t>
            </a:r>
          </a:p>
          <a:p>
            <a:r>
              <a:rPr lang="tr-TR" dirty="0" err="1" smtClean="0"/>
              <a:t>Army</a:t>
            </a:r>
            <a:endParaRPr lang="tr-TR" dirty="0" smtClean="0"/>
          </a:p>
          <a:p>
            <a:r>
              <a:rPr lang="tr-TR" dirty="0" smtClean="0"/>
              <a:t>Legal </a:t>
            </a:r>
            <a:r>
              <a:rPr lang="tr-TR" dirty="0" err="1" smtClean="0"/>
              <a:t>system</a:t>
            </a:r>
            <a:endParaRPr lang="tr-TR" dirty="0" smtClean="0"/>
          </a:p>
          <a:p>
            <a:pPr>
              <a:buNone/>
            </a:pPr>
            <a:r>
              <a:rPr lang="tr-TR" b="1" dirty="0" smtClean="0"/>
              <a:t>ISA (</a:t>
            </a:r>
            <a:r>
              <a:rPr lang="tr-TR" b="1" dirty="0" err="1" smtClean="0"/>
              <a:t>Ideological</a:t>
            </a:r>
            <a:r>
              <a:rPr lang="tr-TR" b="1" dirty="0" smtClean="0"/>
              <a:t> </a:t>
            </a:r>
            <a:r>
              <a:rPr lang="tr-TR" b="1" dirty="0" err="1" smtClean="0"/>
              <a:t>State</a:t>
            </a:r>
            <a:r>
              <a:rPr lang="tr-TR" b="1" dirty="0" smtClean="0"/>
              <a:t> </a:t>
            </a:r>
            <a:r>
              <a:rPr lang="tr-TR" b="1" dirty="0" err="1" smtClean="0"/>
              <a:t>Apparatus</a:t>
            </a:r>
            <a:r>
              <a:rPr lang="tr-TR" b="1" dirty="0" smtClean="0"/>
              <a:t>)</a:t>
            </a:r>
          </a:p>
          <a:p>
            <a:r>
              <a:rPr lang="tr-TR" dirty="0" err="1" smtClean="0"/>
              <a:t>Church</a:t>
            </a:r>
            <a:endParaRPr lang="tr-TR" dirty="0" smtClean="0"/>
          </a:p>
          <a:p>
            <a:r>
              <a:rPr lang="tr-TR" dirty="0" smtClean="0"/>
              <a:t>Art</a:t>
            </a:r>
          </a:p>
          <a:p>
            <a:r>
              <a:rPr lang="tr-TR" dirty="0" err="1" smtClean="0"/>
              <a:t>School</a:t>
            </a:r>
            <a:endParaRPr lang="tr-TR" dirty="0" smtClean="0"/>
          </a:p>
          <a:p>
            <a:r>
              <a:rPr lang="tr-TR" dirty="0" err="1" smtClean="0"/>
              <a:t>Religion</a:t>
            </a:r>
            <a:endParaRPr lang="tr-TR" dirty="0" smtClean="0"/>
          </a:p>
          <a:p>
            <a:r>
              <a:rPr lang="tr-TR" dirty="0" err="1" smtClean="0"/>
              <a:t>Tradition</a:t>
            </a:r>
            <a:endParaRPr lang="tr-TR" dirty="0" smtClean="0"/>
          </a:p>
          <a:p>
            <a:r>
              <a:rPr lang="tr-TR" dirty="0" err="1" smtClean="0"/>
              <a:t>Institutions</a:t>
            </a:r>
            <a:r>
              <a:rPr lang="tr-TR" dirty="0" smtClean="0"/>
              <a:t> (</a:t>
            </a:r>
            <a:r>
              <a:rPr lang="tr-TR" dirty="0" err="1" smtClean="0"/>
              <a:t>Marriage</a:t>
            </a:r>
            <a:r>
              <a:rPr lang="tr-TR" dirty="0" smtClean="0"/>
              <a:t>, </a:t>
            </a:r>
            <a:r>
              <a:rPr lang="tr-TR" dirty="0" err="1" smtClean="0"/>
              <a:t>festivals</a:t>
            </a:r>
            <a:r>
              <a:rPr lang="tr-TR" dirty="0" smtClean="0"/>
              <a:t>, </a:t>
            </a:r>
            <a:r>
              <a:rPr lang="tr-TR" dirty="0" err="1" smtClean="0"/>
              <a:t>ceremonies</a:t>
            </a:r>
            <a:r>
              <a:rPr lang="tr-TR" dirty="0" smtClean="0"/>
              <a:t>, </a:t>
            </a:r>
            <a:r>
              <a:rPr lang="tr-TR" dirty="0" err="1" smtClean="0"/>
              <a:t>funerals</a:t>
            </a:r>
            <a:r>
              <a:rPr lang="tr-TR" dirty="0" smtClean="0"/>
              <a:t>, </a:t>
            </a:r>
            <a:r>
              <a:rPr lang="tr-TR" dirty="0" err="1" smtClean="0"/>
              <a:t>etc</a:t>
            </a:r>
            <a:r>
              <a:rPr lang="tr-TR" dirty="0" smtClean="0"/>
              <a:t>.) </a:t>
            </a:r>
          </a:p>
          <a:p>
            <a:pPr>
              <a:buNone/>
            </a:pPr>
            <a:endParaRPr lang="tr-TR"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85000" lnSpcReduction="20000"/>
          </a:bodyPr>
          <a:lstStyle/>
          <a:p>
            <a:pPr algn="just">
              <a:buNone/>
            </a:pPr>
            <a:r>
              <a:rPr lang="tr-TR" dirty="0" smtClean="0"/>
              <a:t>	</a:t>
            </a:r>
            <a:r>
              <a:rPr lang="en-GB" dirty="0" err="1" smtClean="0"/>
              <a:t>Athusser</a:t>
            </a:r>
            <a:r>
              <a:rPr lang="en-GB" dirty="0" smtClean="0"/>
              <a:t> fills in the gaps and tells us how the capitalist system works and what the mechanisms of its reproduction are. According to </a:t>
            </a:r>
            <a:r>
              <a:rPr lang="en-GB" dirty="0" err="1" smtClean="0"/>
              <a:t>Althusser</a:t>
            </a:r>
            <a:r>
              <a:rPr lang="en-GB" dirty="0" smtClean="0"/>
              <a:t>, the capitalist system perpetuates or solidifies itself by ideology. The ideology reproduces itself through ideological states apparatuses and the repressive state apparatuses. RSA includes police, army, and legal system. ISA are church, school, religion, psychiatry, media, TV, tradition, institutions such as marriage, festivals, ceremonies, funerals, trade union (they give you the impression that they have negotiation but it is an illusion), and so forth. All these institutions reinforce the dominant ideology. </a:t>
            </a:r>
            <a:endParaRPr lang="tr-TR"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457200" y="1019869"/>
            <a:ext cx="8229600" cy="5145435"/>
          </a:xfrm>
        </p:spPr>
        <p:txBody>
          <a:bodyPr>
            <a:noAutofit/>
          </a:bodyPr>
          <a:lstStyle/>
          <a:p>
            <a:pPr algn="just">
              <a:buNone/>
            </a:pPr>
            <a:r>
              <a:rPr lang="tr-TR" sz="2400" dirty="0" smtClean="0"/>
              <a:t>	</a:t>
            </a:r>
            <a:r>
              <a:rPr lang="en-GB" sz="2400" dirty="0" smtClean="0"/>
              <a:t>Therefore, he asserts that if you are born into all these things, you don’t have a possibility to create an ideology for yourself. You are already a ideological production. For him, one is born into ideology and cannot shape it, cannot become a holder of a certain ideology. There is no independent individuality. Ideology shapes our identity. It is not a choice for us. As the very embodiment of the capitalist society, your education starts at family. You are produced as a proper being for social rules and then school doesn’t educate but produce you according to the established ideology of the state. So, all we become subjects. Only through this way, we are given a place in the society. We freely accept our submission. We are all indoctrinated. As the subjects, we just guarantee or perpetuate the social construction. </a:t>
            </a:r>
            <a:endParaRPr lang="tr-TR" sz="2400" dirty="0" smtClean="0"/>
          </a:p>
          <a:p>
            <a:pPr algn="just">
              <a:buNone/>
            </a:pPr>
            <a:endParaRPr lang="tr-TR" sz="2400"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METHODOLOGY </a:t>
            </a:r>
            <a:endParaRPr lang="tr-TR" dirty="0"/>
          </a:p>
        </p:txBody>
      </p:sp>
      <p:sp>
        <p:nvSpPr>
          <p:cNvPr id="3" name="2 İçerik Yer Tutucusu"/>
          <p:cNvSpPr>
            <a:spLocks noGrp="1"/>
          </p:cNvSpPr>
          <p:nvPr>
            <p:ph idx="1"/>
          </p:nvPr>
        </p:nvSpPr>
        <p:spPr>
          <a:xfrm>
            <a:off x="457200" y="1600200"/>
            <a:ext cx="8435280" cy="5069160"/>
          </a:xfrm>
        </p:spPr>
        <p:txBody>
          <a:bodyPr>
            <a:normAutofit fontScale="85000" lnSpcReduction="20000"/>
          </a:bodyPr>
          <a:lstStyle/>
          <a:p>
            <a:pPr algn="just"/>
            <a:r>
              <a:rPr lang="tr-TR" dirty="0" smtClean="0"/>
              <a:t>A</a:t>
            </a:r>
            <a:r>
              <a:rPr lang="en-US" dirty="0" smtClean="0"/>
              <a:t> text cannot exist in isolation</a:t>
            </a:r>
            <a:r>
              <a:rPr lang="tr-TR" dirty="0" smtClean="0"/>
              <a:t> </a:t>
            </a:r>
            <a:r>
              <a:rPr lang="en-US" dirty="0" smtClean="0"/>
              <a:t>from the cultural situation in which the text evolved. </a:t>
            </a:r>
            <a:r>
              <a:rPr lang="tr-TR" dirty="0" err="1" smtClean="0"/>
              <a:t>Thus</a:t>
            </a:r>
            <a:r>
              <a:rPr lang="en-US" dirty="0" smtClean="0"/>
              <a:t>, the study of literature and the study of society are intricately bound.</a:t>
            </a:r>
            <a:r>
              <a:rPr lang="tr-TR" dirty="0" smtClean="0"/>
              <a:t> </a:t>
            </a:r>
          </a:p>
          <a:p>
            <a:pPr algn="just"/>
            <a:r>
              <a:rPr lang="en-US" dirty="0" smtClean="0"/>
              <a:t>By placing the text in its historical context and analyzing the author's</a:t>
            </a:r>
            <a:r>
              <a:rPr lang="tr-TR" dirty="0" smtClean="0"/>
              <a:t> </a:t>
            </a:r>
            <a:r>
              <a:rPr lang="en-US" dirty="0" smtClean="0"/>
              <a:t>view of life, Marxist critics arrive at one of their chief concerns: ideology</a:t>
            </a:r>
            <a:r>
              <a:rPr lang="tr-TR" dirty="0" smtClean="0"/>
              <a:t>.</a:t>
            </a:r>
            <a:r>
              <a:rPr lang="en-US" dirty="0" smtClean="0"/>
              <a:t> The</a:t>
            </a:r>
            <a:r>
              <a:rPr lang="tr-TR" dirty="0" smtClean="0"/>
              <a:t> </a:t>
            </a:r>
            <a:r>
              <a:rPr lang="en-US" dirty="0" smtClean="0"/>
              <a:t>ideology expressed by the author, as evidenced through his or her fictional</a:t>
            </a:r>
            <a:r>
              <a:rPr lang="tr-TR" dirty="0" smtClean="0"/>
              <a:t> </a:t>
            </a:r>
            <a:r>
              <a:rPr lang="en-US" dirty="0" smtClean="0"/>
              <a:t>world, and how this ideology interacts with the reader's personal ideology</a:t>
            </a:r>
            <a:r>
              <a:rPr lang="tr-TR" dirty="0" smtClean="0"/>
              <a:t> </a:t>
            </a:r>
            <a:r>
              <a:rPr lang="en-US" dirty="0" smtClean="0"/>
              <a:t>interests these critics. </a:t>
            </a:r>
            <a:endParaRPr lang="tr-TR" dirty="0" smtClean="0"/>
          </a:p>
          <a:p>
            <a:pPr algn="just"/>
            <a:r>
              <a:rPr lang="en-US" dirty="0" smtClean="0"/>
              <a:t>Studying the literary or aesthetic qualities of a text must</a:t>
            </a:r>
            <a:r>
              <a:rPr lang="tr-TR" dirty="0" smtClean="0"/>
              <a:t> </a:t>
            </a:r>
            <a:r>
              <a:rPr lang="en-US" dirty="0" smtClean="0"/>
              <a:t>include the dynamic relationship of that text to history and the economic</a:t>
            </a:r>
            <a:r>
              <a:rPr lang="tr-TR" dirty="0" smtClean="0"/>
              <a:t> </a:t>
            </a:r>
            <a:r>
              <a:rPr lang="en-US" dirty="0" smtClean="0"/>
              <a:t>means of production and consumption that helped create the text and the</a:t>
            </a:r>
            <a:r>
              <a:rPr lang="tr-TR" dirty="0" smtClean="0"/>
              <a:t> </a:t>
            </a:r>
            <a:r>
              <a:rPr lang="en-US" dirty="0" smtClean="0"/>
              <a:t>ideologies of the author and the readers.</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48680"/>
            <a:ext cx="8229600" cy="6309320"/>
          </a:xfrm>
        </p:spPr>
        <p:txBody>
          <a:bodyPr>
            <a:normAutofit fontScale="85000" lnSpcReduction="20000"/>
          </a:bodyPr>
          <a:lstStyle/>
          <a:p>
            <a:pPr algn="just"/>
            <a:r>
              <a:rPr lang="en-US" dirty="0" smtClean="0"/>
              <a:t>This kind of an ideological and political investigation exposes class conflict,</a:t>
            </a:r>
            <a:r>
              <a:rPr lang="tr-TR" dirty="0" smtClean="0"/>
              <a:t> </a:t>
            </a:r>
            <a:r>
              <a:rPr lang="en-US" dirty="0" smtClean="0"/>
              <a:t>revealing the dominant class and its accompanying ideology being</a:t>
            </a:r>
            <a:r>
              <a:rPr lang="tr-TR" dirty="0" smtClean="0"/>
              <a:t> </a:t>
            </a:r>
            <a:r>
              <a:rPr lang="en-US" dirty="0" smtClean="0"/>
              <a:t>imposed either consciously or unconsciously upon the proletariat</a:t>
            </a:r>
            <a:r>
              <a:rPr lang="tr-TR" dirty="0" smtClean="0"/>
              <a:t>.</a:t>
            </a:r>
            <a:r>
              <a:rPr lang="en-US" dirty="0" smtClean="0"/>
              <a:t> </a:t>
            </a:r>
            <a:endParaRPr lang="tr-TR" dirty="0" smtClean="0"/>
          </a:p>
          <a:p>
            <a:pPr algn="just"/>
            <a:r>
              <a:rPr lang="en-US" dirty="0" smtClean="0"/>
              <a:t>It also</a:t>
            </a:r>
            <a:r>
              <a:rPr lang="tr-TR" dirty="0" smtClean="0"/>
              <a:t> </a:t>
            </a:r>
            <a:r>
              <a:rPr lang="en-US" dirty="0" smtClean="0"/>
              <a:t>reveals the workers' detachment not only from that which they produce but</a:t>
            </a:r>
            <a:r>
              <a:rPr lang="tr-TR" dirty="0" smtClean="0"/>
              <a:t> </a:t>
            </a:r>
            <a:r>
              <a:rPr lang="en-US" dirty="0" smtClean="0"/>
              <a:t>also from society and from each other, a process called alienation, revealing</a:t>
            </a:r>
            <a:r>
              <a:rPr lang="tr-TR" dirty="0" smtClean="0"/>
              <a:t> </a:t>
            </a:r>
            <a:r>
              <a:rPr lang="en-US" dirty="0" smtClean="0"/>
              <a:t>what Marxists dub fragmentation, a fractured and fragmented society. </a:t>
            </a:r>
            <a:endParaRPr lang="tr-TR" dirty="0" smtClean="0"/>
          </a:p>
          <a:p>
            <a:pPr algn="just"/>
            <a:r>
              <a:rPr lang="en-US" dirty="0" smtClean="0"/>
              <a:t>The</a:t>
            </a:r>
            <a:r>
              <a:rPr lang="tr-TR" dirty="0" smtClean="0"/>
              <a:t> </a:t>
            </a:r>
            <a:r>
              <a:rPr lang="en-US" dirty="0" smtClean="0"/>
              <a:t>task of the critic is to uncover and denounce this anti</a:t>
            </a:r>
            <a:r>
              <a:rPr lang="tr-TR" dirty="0" smtClean="0"/>
              <a:t>-</a:t>
            </a:r>
            <a:r>
              <a:rPr lang="en-US" dirty="0" smtClean="0"/>
              <a:t>proletariat ideology and</a:t>
            </a:r>
            <a:r>
              <a:rPr lang="tr-TR" dirty="0" smtClean="0"/>
              <a:t> </a:t>
            </a:r>
            <a:r>
              <a:rPr lang="en-US" dirty="0" smtClean="0"/>
              <a:t>show how such an ideology entraps the working classes and oppresses them</a:t>
            </a:r>
            <a:r>
              <a:rPr lang="tr-TR" dirty="0" smtClean="0"/>
              <a:t> </a:t>
            </a:r>
            <a:r>
              <a:rPr lang="en-US" dirty="0" smtClean="0"/>
              <a:t>in every area of their lives. </a:t>
            </a:r>
            <a:endParaRPr lang="tr-TR" dirty="0" smtClean="0"/>
          </a:p>
          <a:p>
            <a:pPr algn="just"/>
            <a:r>
              <a:rPr lang="en-US" dirty="0" smtClean="0"/>
              <a:t>Most importantly, through such an analysis,</a:t>
            </a:r>
            <a:r>
              <a:rPr lang="tr-TR" dirty="0" smtClean="0"/>
              <a:t> </a:t>
            </a:r>
            <a:r>
              <a:rPr lang="en-US" dirty="0" smtClean="0"/>
              <a:t>Marxist critics wish to reveal to the working classes how they may end their</a:t>
            </a:r>
            <a:r>
              <a:rPr lang="tr-TR" dirty="0" smtClean="0"/>
              <a:t> </a:t>
            </a:r>
            <a:r>
              <a:rPr lang="en-US" dirty="0" smtClean="0"/>
              <a:t>oppression by the bourgeoisie through a commitment to socialism.</a:t>
            </a:r>
            <a:r>
              <a:rPr lang="tr-TR" dirty="0" smtClean="0"/>
              <a:t> </a:t>
            </a:r>
            <a:endParaRPr lang="tr-TR"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04664"/>
            <a:ext cx="8229600" cy="6120680"/>
          </a:xfrm>
        </p:spPr>
        <p:txBody>
          <a:bodyPr>
            <a:normAutofit fontScale="77500" lnSpcReduction="20000"/>
          </a:bodyPr>
          <a:lstStyle/>
          <a:p>
            <a:pPr algn="just"/>
            <a:r>
              <a:rPr lang="en-US" dirty="0" smtClean="0"/>
              <a:t>A Marxist critic may begin such an analysis by elucidating how an author's text reflects the writer's ideology through an examination of the fictional world's characters, settings, society, or any other aspect of the text. From this starting point, the critic may launch an investigation into that particular author's social class and its effects on the author's society. </a:t>
            </a:r>
            <a:endParaRPr lang="tr-TR" dirty="0" smtClean="0"/>
          </a:p>
          <a:p>
            <a:pPr algn="just"/>
            <a:r>
              <a:rPr lang="en-US" dirty="0" smtClean="0"/>
              <a:t>Or the critic may choose to begin by examining the history and culture of the times reflected in the text and how the author either correctly or incorrectly pictures this historical period. </a:t>
            </a:r>
            <a:endParaRPr lang="tr-TR" dirty="0" smtClean="0"/>
          </a:p>
          <a:p>
            <a:pPr algn="just"/>
            <a:r>
              <a:rPr lang="en-US" dirty="0" smtClean="0"/>
              <a:t>Whatever method the critic chooses, a Marxist approach exposes the dominant class, demonstrates how the bourgeoisie's ideology controls and oppresses the working class, and highlights elements of society most affected by such oppression. </a:t>
            </a:r>
            <a:endParaRPr lang="tr-TR" dirty="0" smtClean="0"/>
          </a:p>
          <a:p>
            <a:pPr algn="just"/>
            <a:r>
              <a:rPr lang="en-US" dirty="0" smtClean="0"/>
              <a:t>Such an analysis, Marxist critics hope, will lead to action, social change, revolution, and the rise of socialism.</a:t>
            </a:r>
          </a:p>
          <a:p>
            <a:pPr algn="just">
              <a:buNone/>
            </a:pP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3" name="2 İçerik Yer Tutucusu"/>
          <p:cNvSpPr>
            <a:spLocks noGrp="1"/>
          </p:cNvSpPr>
          <p:nvPr>
            <p:ph idx="1"/>
          </p:nvPr>
        </p:nvSpPr>
        <p:spPr/>
        <p:txBody>
          <a:bodyPr/>
          <a:lstStyle/>
          <a:p>
            <a:pPr algn="just">
              <a:buNone/>
            </a:pPr>
            <a:r>
              <a:rPr lang="tr-TR" dirty="0" smtClean="0"/>
              <a:t>	</a:t>
            </a:r>
          </a:p>
          <a:p>
            <a:pPr algn="just">
              <a:buNone/>
            </a:pPr>
            <a:endParaRPr lang="tr-TR" dirty="0" smtClean="0"/>
          </a:p>
          <a:p>
            <a:pPr algn="just">
              <a:buNone/>
            </a:pPr>
            <a:r>
              <a:rPr lang="tr-TR" dirty="0" smtClean="0"/>
              <a:t>	</a:t>
            </a:r>
            <a:r>
              <a:rPr lang="en-GB" dirty="0" smtClean="0"/>
              <a:t>The essential aim of Marxism is to bring about a</a:t>
            </a:r>
            <a:r>
              <a:rPr lang="tr-TR" dirty="0" smtClean="0"/>
              <a:t> </a:t>
            </a:r>
            <a:r>
              <a:rPr lang="en-GB" dirty="0" smtClean="0"/>
              <a:t>classless society, based on the common ownership of the means of production, distribution, and exchange</a:t>
            </a:r>
            <a:r>
              <a:rPr lang="tr-TR" dirty="0" smtClean="0"/>
              <a:t>.</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04664"/>
            <a:ext cx="8229600" cy="5721499"/>
          </a:xfrm>
        </p:spPr>
        <p:txBody>
          <a:bodyPr>
            <a:normAutofit fontScale="85000" lnSpcReduction="20000"/>
          </a:bodyPr>
          <a:lstStyle/>
          <a:p>
            <a:pPr algn="just">
              <a:buNone/>
            </a:pPr>
            <a:r>
              <a:rPr lang="tr-TR" dirty="0" smtClean="0"/>
              <a:t>	</a:t>
            </a:r>
            <a:r>
              <a:rPr lang="en-GB" dirty="0" smtClean="0"/>
              <a:t>Marxist literary criticism does not deal with aesthetic values or merits of a text. It aims to examine the age of the text. It deals with the background, social and economic conditions, ways of living, dominant philosophy of the time, living and health conditions of the time, writer (what sort of family s/he is coming from, his/her education, education politics of his/her time, the occupation of her/his father and mother, social circumstances of her age and how they are represented), whether the country mercantile, industrial, or agricultural in that given time, writer’s main concern while writing this particular work. The work does not necessarily have to directly reflect these points. However, the text consciously or unconsciously, explicitly or implicitly, overtly or covertly reveals something about its contemporary time. </a:t>
            </a:r>
            <a:endParaRPr lang="tr-TR" dirty="0" smtClean="0"/>
          </a:p>
          <a:p>
            <a:pPr algn="just"/>
            <a:endParaRPr lang="tr-TR"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188640"/>
            <a:ext cx="9144000" cy="6669360"/>
          </a:xfrm>
        </p:spPr>
        <p:txBody>
          <a:bodyPr>
            <a:normAutofit fontScale="70000" lnSpcReduction="20000"/>
          </a:bodyPr>
          <a:lstStyle/>
          <a:p>
            <a:r>
              <a:rPr lang="en-US" dirty="0" smtClean="0"/>
              <a:t>What class structures are established in the text?</a:t>
            </a:r>
          </a:p>
          <a:p>
            <a:r>
              <a:rPr lang="en-US" dirty="0" smtClean="0"/>
              <a:t>Which characters or groups control the economic means of production?</a:t>
            </a:r>
          </a:p>
          <a:p>
            <a:r>
              <a:rPr lang="en-US" dirty="0" smtClean="0"/>
              <a:t>What class conflicts are exhibited?</a:t>
            </a:r>
          </a:p>
          <a:p>
            <a:r>
              <a:rPr lang="en-US" dirty="0" smtClean="0"/>
              <a:t>Which characters are oppressed, and to what social classes do they belong?</a:t>
            </a:r>
          </a:p>
          <a:p>
            <a:r>
              <a:rPr lang="en-US" dirty="0" smtClean="0"/>
              <a:t>Which characters are the oppressors?</a:t>
            </a:r>
          </a:p>
          <a:p>
            <a:r>
              <a:rPr lang="en-US" dirty="0" smtClean="0"/>
              <a:t>What is the hegemony established in the text?</a:t>
            </a:r>
          </a:p>
          <a:p>
            <a:r>
              <a:rPr lang="en-US" dirty="0" smtClean="0"/>
              <a:t>What social conflicts are ignored?</a:t>
            </a:r>
          </a:p>
          <a:p>
            <a:r>
              <a:rPr lang="en-US" dirty="0" smtClean="0"/>
              <a:t>Who represents the status quo?</a:t>
            </a:r>
          </a:p>
          <a:p>
            <a:r>
              <a:rPr lang="en-US" dirty="0" smtClean="0"/>
              <a:t>Does the work suggest a solution to society's class conflicts?</a:t>
            </a:r>
          </a:p>
          <a:p>
            <a:r>
              <a:rPr lang="en-US" dirty="0" smtClean="0"/>
              <a:t>What is the dominant ideology revealed in the text?</a:t>
            </a:r>
          </a:p>
          <a:p>
            <a:r>
              <a:rPr lang="en-US" dirty="0" smtClean="0"/>
              <a:t>Did the main character support or defy the dominant ideology?</a:t>
            </a:r>
          </a:p>
          <a:p>
            <a:r>
              <a:rPr lang="en-US" dirty="0" smtClean="0"/>
              <a:t>Is the narrator a member of the bourgeoisie or the proletariat?</a:t>
            </a:r>
          </a:p>
          <a:p>
            <a:r>
              <a:rPr lang="en-US" dirty="0" smtClean="0"/>
              <a:t>Whose story gets told in the text? Whose story does not get told?</a:t>
            </a:r>
          </a:p>
          <a:p>
            <a:r>
              <a:rPr lang="en-US" dirty="0" smtClean="0"/>
              <a:t>When and where was the text published?</a:t>
            </a:r>
          </a:p>
          <a:p>
            <a:r>
              <a:rPr lang="en-US" dirty="0" smtClean="0"/>
              <a:t>Is the author's stated intention for writing the work known or public?</a:t>
            </a:r>
          </a:p>
          <a:p>
            <a:r>
              <a:rPr lang="en-US" dirty="0" smtClean="0"/>
              <a:t>What were the economic issues surrounding the publication of the text?</a:t>
            </a:r>
          </a:p>
          <a:p>
            <a:r>
              <a:rPr lang="tr-TR" dirty="0" err="1" smtClean="0"/>
              <a:t>Who</a:t>
            </a:r>
            <a:r>
              <a:rPr lang="tr-TR" dirty="0" smtClean="0"/>
              <a:t> is </a:t>
            </a:r>
            <a:r>
              <a:rPr lang="tr-TR" dirty="0" err="1" smtClean="0"/>
              <a:t>the</a:t>
            </a:r>
            <a:r>
              <a:rPr lang="tr-TR" dirty="0" smtClean="0"/>
              <a:t> </a:t>
            </a:r>
            <a:r>
              <a:rPr lang="tr-TR" dirty="0" err="1" smtClean="0"/>
              <a:t>audience</a:t>
            </a:r>
            <a:r>
              <a:rPr lang="tr-TR" dirty="0" smtClean="0"/>
              <a:t>?</a:t>
            </a:r>
          </a:p>
          <a:p>
            <a:r>
              <a:rPr lang="en-US" dirty="0" smtClean="0"/>
              <a:t>Who is the ideal reader? </a:t>
            </a:r>
            <a:r>
              <a:rPr lang="en-US" dirty="0" smtClean="0"/>
              <a:t>Real </a:t>
            </a:r>
            <a:r>
              <a:rPr lang="en-US" dirty="0" smtClean="0"/>
              <a:t>reader?</a:t>
            </a:r>
            <a:endParaRPr lang="tr-TR"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0"/>
            <a:ext cx="6516216" cy="6858000"/>
          </a:xfrm>
        </p:spPr>
        <p:txBody>
          <a:bodyPr>
            <a:noAutofit/>
          </a:bodyPr>
          <a:lstStyle/>
          <a:p>
            <a:pPr>
              <a:buNone/>
            </a:pPr>
            <a:r>
              <a:rPr lang="en-US" sz="4000" b="1" dirty="0" smtClean="0"/>
              <a:t>The Chimney Sweeper</a:t>
            </a:r>
            <a:endParaRPr lang="tr-TR" sz="4000" b="1" dirty="0" smtClean="0"/>
          </a:p>
          <a:p>
            <a:pPr>
              <a:buNone/>
            </a:pPr>
            <a:endParaRPr lang="en-US" sz="2000" dirty="0" smtClean="0"/>
          </a:p>
          <a:p>
            <a:pPr>
              <a:buNone/>
            </a:pPr>
            <a:r>
              <a:rPr lang="en-US" sz="2000" dirty="0" smtClean="0"/>
              <a:t>When my mother died I was very young,</a:t>
            </a:r>
            <a:endParaRPr lang="tr-TR" sz="2000" dirty="0" smtClean="0"/>
          </a:p>
          <a:p>
            <a:pPr>
              <a:buNone/>
            </a:pPr>
            <a:r>
              <a:rPr lang="tr-TR" sz="2000" dirty="0" smtClean="0"/>
              <a:t>A</a:t>
            </a:r>
            <a:r>
              <a:rPr lang="en-US" sz="2000" dirty="0" err="1" smtClean="0"/>
              <a:t>nd</a:t>
            </a:r>
            <a:r>
              <a:rPr lang="en-US" sz="2000" dirty="0" smtClean="0"/>
              <a:t> my father sold me while yet my tongue</a:t>
            </a:r>
            <a:endParaRPr lang="tr-TR" sz="2000" dirty="0" smtClean="0"/>
          </a:p>
          <a:p>
            <a:pPr>
              <a:buNone/>
            </a:pPr>
            <a:r>
              <a:rPr lang="en-US" sz="2000" dirty="0" smtClean="0"/>
              <a:t>Could scarcely cry 'weep! 'weep! weep!</a:t>
            </a:r>
            <a:r>
              <a:rPr lang="tr-TR" sz="2000" dirty="0" smtClean="0"/>
              <a:t> </a:t>
            </a:r>
            <a:r>
              <a:rPr lang="en-US" sz="2000" dirty="0" smtClean="0"/>
              <a:t>'weep!</a:t>
            </a:r>
            <a:endParaRPr lang="tr-TR" sz="2000" dirty="0" smtClean="0"/>
          </a:p>
          <a:p>
            <a:pPr>
              <a:buNone/>
            </a:pPr>
            <a:r>
              <a:rPr lang="en-US" sz="2000" dirty="0" smtClean="0"/>
              <a:t>So your chimneys I sweep, and in soot I sleep.</a:t>
            </a:r>
            <a:endParaRPr lang="tr-TR" sz="2000" dirty="0" smtClean="0"/>
          </a:p>
          <a:p>
            <a:pPr>
              <a:buNone/>
            </a:pPr>
            <a:endParaRPr lang="tr-TR" sz="2000" dirty="0" smtClean="0"/>
          </a:p>
          <a:p>
            <a:pPr>
              <a:buNone/>
            </a:pPr>
            <a:r>
              <a:rPr lang="en-US" sz="2000" dirty="0" smtClean="0"/>
              <a:t>There's little Tom </a:t>
            </a:r>
            <a:r>
              <a:rPr lang="en-US" sz="2000" dirty="0" err="1" smtClean="0"/>
              <a:t>Dacre</a:t>
            </a:r>
            <a:r>
              <a:rPr lang="en-US" sz="2000" dirty="0" smtClean="0"/>
              <a:t>, who cried when his </a:t>
            </a:r>
            <a:r>
              <a:rPr lang="tr-TR" sz="2000" dirty="0" smtClean="0"/>
              <a:t>h</a:t>
            </a:r>
            <a:r>
              <a:rPr lang="en-US" sz="2000" dirty="0" err="1" smtClean="0"/>
              <a:t>ead</a:t>
            </a:r>
            <a:r>
              <a:rPr lang="en-US" sz="2000" dirty="0" smtClean="0"/>
              <a:t>,</a:t>
            </a:r>
            <a:endParaRPr lang="tr-TR" sz="2000" dirty="0" smtClean="0"/>
          </a:p>
          <a:p>
            <a:pPr>
              <a:buNone/>
            </a:pPr>
            <a:r>
              <a:rPr lang="en-US" sz="2000" dirty="0" smtClean="0"/>
              <a:t>That curled like a lamb's back, was shaved: so I said,</a:t>
            </a:r>
            <a:endParaRPr lang="tr-TR" sz="2000" dirty="0" smtClean="0"/>
          </a:p>
          <a:p>
            <a:pPr>
              <a:buNone/>
            </a:pPr>
            <a:r>
              <a:rPr lang="en-US" sz="2000" dirty="0" smtClean="0"/>
              <a:t>"Hush, Tom! never mind it, for when your head's bare,</a:t>
            </a:r>
            <a:endParaRPr lang="tr-TR" sz="2000" dirty="0" smtClean="0"/>
          </a:p>
          <a:p>
            <a:pPr>
              <a:buNone/>
            </a:pPr>
            <a:r>
              <a:rPr lang="en-US" sz="2000" dirty="0" smtClean="0"/>
              <a:t>You know that the soot cannot spoil your white hair.“</a:t>
            </a:r>
            <a:endParaRPr lang="tr-TR" sz="2000" dirty="0" smtClean="0"/>
          </a:p>
          <a:p>
            <a:pPr>
              <a:buNone/>
            </a:pPr>
            <a:endParaRPr lang="tr-TR" sz="2000" dirty="0" smtClean="0"/>
          </a:p>
          <a:p>
            <a:pPr>
              <a:buNone/>
            </a:pPr>
            <a:r>
              <a:rPr lang="en-US" sz="2000" dirty="0" smtClean="0"/>
              <a:t>And so he was quiet; and that very night,</a:t>
            </a:r>
            <a:endParaRPr lang="tr-TR" sz="2000" dirty="0" smtClean="0"/>
          </a:p>
          <a:p>
            <a:pPr>
              <a:buNone/>
            </a:pPr>
            <a:r>
              <a:rPr lang="en-US" sz="2000" dirty="0" smtClean="0"/>
              <a:t>As Tom was a-sleeping, he had such a sight, -</a:t>
            </a:r>
            <a:endParaRPr lang="tr-TR" sz="2000" dirty="0" smtClean="0"/>
          </a:p>
          <a:p>
            <a:pPr>
              <a:buNone/>
            </a:pPr>
            <a:r>
              <a:rPr lang="en-US" sz="2000" dirty="0" smtClean="0"/>
              <a:t>That thousands of sweepers, Dick, Joe, Ned, and Jack,</a:t>
            </a:r>
            <a:endParaRPr lang="tr-TR" sz="2000" dirty="0" smtClean="0"/>
          </a:p>
          <a:p>
            <a:pPr>
              <a:buNone/>
            </a:pPr>
            <a:r>
              <a:rPr lang="en-US" sz="2000" dirty="0" smtClean="0"/>
              <a:t>Were all of them locked up in coffins of black.</a:t>
            </a:r>
            <a:endParaRPr lang="en-US" sz="2000" dirty="0"/>
          </a:p>
        </p:txBody>
      </p:sp>
      <p:pic>
        <p:nvPicPr>
          <p:cNvPr id="6" name="Picture 2" descr="C:\Users\Sony\Desktop\article-1312764-0B389E7D000005DC-978_468x618.jpg"/>
          <p:cNvPicPr>
            <a:picLocks noChangeAspect="1" noChangeArrowheads="1"/>
          </p:cNvPicPr>
          <p:nvPr/>
        </p:nvPicPr>
        <p:blipFill>
          <a:blip r:embed="rId2" cstate="print"/>
          <a:srcRect/>
          <a:stretch>
            <a:fillRect/>
          </a:stretch>
        </p:blipFill>
        <p:spPr bwMode="auto">
          <a:xfrm>
            <a:off x="6165569" y="1124744"/>
            <a:ext cx="2978431" cy="4797152"/>
          </a:xfrm>
          <a:prstGeom prst="rect">
            <a:avLst/>
          </a:prstGeom>
          <a:noFill/>
        </p:spPr>
      </p:pic>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188640"/>
            <a:ext cx="8892480" cy="6669360"/>
          </a:xfrm>
        </p:spPr>
        <p:txBody>
          <a:bodyPr>
            <a:noAutofit/>
          </a:bodyPr>
          <a:lstStyle/>
          <a:p>
            <a:pPr>
              <a:buNone/>
            </a:pPr>
            <a:r>
              <a:rPr lang="en-US" sz="2000" dirty="0" smtClean="0"/>
              <a:t>And by came an angel who had a bright key,</a:t>
            </a:r>
            <a:endParaRPr lang="tr-TR" sz="2000" dirty="0" smtClean="0"/>
          </a:p>
          <a:p>
            <a:pPr>
              <a:buNone/>
            </a:pPr>
            <a:r>
              <a:rPr lang="en-US" sz="2000" dirty="0" smtClean="0"/>
              <a:t>And he opened the coffins and set them all free;</a:t>
            </a:r>
            <a:endParaRPr lang="tr-TR" sz="2000" dirty="0" smtClean="0"/>
          </a:p>
          <a:p>
            <a:pPr>
              <a:buNone/>
            </a:pPr>
            <a:r>
              <a:rPr lang="en-US" sz="2000" dirty="0" smtClean="0"/>
              <a:t>Then down a green plain leaping, laughing, they run,</a:t>
            </a:r>
            <a:endParaRPr lang="tr-TR" sz="2000" dirty="0" smtClean="0"/>
          </a:p>
          <a:p>
            <a:pPr>
              <a:buNone/>
            </a:pPr>
            <a:r>
              <a:rPr lang="en-US" sz="2000" dirty="0" smtClean="0"/>
              <a:t>And wash in a river, and shine in the sun.</a:t>
            </a:r>
            <a:endParaRPr lang="tr-TR" sz="2000" dirty="0" smtClean="0"/>
          </a:p>
          <a:p>
            <a:pPr>
              <a:buNone/>
            </a:pPr>
            <a:endParaRPr lang="tr-TR" sz="2000" dirty="0" smtClean="0"/>
          </a:p>
          <a:p>
            <a:pPr>
              <a:buNone/>
            </a:pPr>
            <a:r>
              <a:rPr lang="en-US" sz="2000" dirty="0" smtClean="0"/>
              <a:t>Then naked and white, all their bags left behind,</a:t>
            </a:r>
            <a:endParaRPr lang="tr-TR" sz="2000" dirty="0" smtClean="0"/>
          </a:p>
          <a:p>
            <a:pPr>
              <a:buNone/>
            </a:pPr>
            <a:r>
              <a:rPr lang="en-US" sz="2000" dirty="0" smtClean="0"/>
              <a:t>They rise upon clouds and sport in the wind;</a:t>
            </a:r>
            <a:endParaRPr lang="tr-TR" sz="2000" dirty="0" smtClean="0"/>
          </a:p>
          <a:p>
            <a:pPr>
              <a:buNone/>
            </a:pPr>
            <a:r>
              <a:rPr lang="en-US" sz="2000" dirty="0" smtClean="0"/>
              <a:t>And the angel told Tom, if he'd be a good boy,</a:t>
            </a:r>
            <a:endParaRPr lang="tr-TR" sz="2000" dirty="0" smtClean="0"/>
          </a:p>
          <a:p>
            <a:pPr>
              <a:buNone/>
            </a:pPr>
            <a:r>
              <a:rPr lang="en-US" sz="2000" dirty="0" smtClean="0"/>
              <a:t>He'd have God for his father, and never want joy.</a:t>
            </a:r>
            <a:endParaRPr lang="tr-TR" sz="2000" dirty="0" smtClean="0"/>
          </a:p>
          <a:p>
            <a:pPr>
              <a:buNone/>
            </a:pPr>
            <a:endParaRPr lang="tr-TR" sz="2000" dirty="0" smtClean="0"/>
          </a:p>
          <a:p>
            <a:pPr>
              <a:buNone/>
            </a:pPr>
            <a:r>
              <a:rPr lang="en-US" sz="2000" dirty="0" smtClean="0"/>
              <a:t>And so Tom awoke; and we rose in the dark,</a:t>
            </a:r>
            <a:endParaRPr lang="tr-TR" sz="2000" dirty="0" smtClean="0"/>
          </a:p>
          <a:p>
            <a:pPr>
              <a:buNone/>
            </a:pPr>
            <a:r>
              <a:rPr lang="en-US" sz="2000" dirty="0" smtClean="0"/>
              <a:t>And got with our bags and our brushes to work.</a:t>
            </a:r>
            <a:endParaRPr lang="tr-TR" sz="2000" dirty="0" smtClean="0"/>
          </a:p>
          <a:p>
            <a:pPr>
              <a:buNone/>
            </a:pPr>
            <a:r>
              <a:rPr lang="en-US" sz="2000" dirty="0" smtClean="0"/>
              <a:t>Though the morning was cold, Tom was happy</a:t>
            </a:r>
            <a:r>
              <a:rPr lang="tr-TR" sz="2000" dirty="0" smtClean="0"/>
              <a:t> </a:t>
            </a:r>
            <a:r>
              <a:rPr lang="en-US" sz="2000" dirty="0" smtClean="0"/>
              <a:t>and </a:t>
            </a:r>
            <a:r>
              <a:rPr lang="tr-TR" sz="2000" dirty="0" smtClean="0"/>
              <a:t>w</a:t>
            </a:r>
            <a:r>
              <a:rPr lang="en-US" sz="2000" dirty="0" smtClean="0"/>
              <a:t>arm;</a:t>
            </a:r>
            <a:endParaRPr lang="tr-TR" sz="2000" dirty="0" smtClean="0"/>
          </a:p>
          <a:p>
            <a:pPr>
              <a:buNone/>
            </a:pPr>
            <a:r>
              <a:rPr lang="en-US" sz="2000" dirty="0" smtClean="0"/>
              <a:t>So if all do their duty they need not fear harm.</a:t>
            </a:r>
            <a:endParaRPr lang="tr-TR" sz="2000" dirty="0" smtClean="0"/>
          </a:p>
          <a:p>
            <a:pPr>
              <a:buNone/>
            </a:pPr>
            <a:endParaRPr lang="tr-TR" sz="2000" dirty="0" smtClean="0"/>
          </a:p>
          <a:p>
            <a:pPr>
              <a:buNone/>
            </a:pPr>
            <a:r>
              <a:rPr lang="tr-TR" sz="2000" dirty="0" err="1" smtClean="0"/>
              <a:t>by</a:t>
            </a:r>
            <a:r>
              <a:rPr lang="tr-TR" sz="2000" dirty="0" smtClean="0"/>
              <a:t> William </a:t>
            </a:r>
            <a:r>
              <a:rPr lang="tr-TR" sz="2000" dirty="0" err="1" smtClean="0"/>
              <a:t>Blake</a:t>
            </a:r>
            <a:r>
              <a:rPr lang="tr-TR" sz="2000" dirty="0" smtClean="0"/>
              <a:t> </a:t>
            </a:r>
            <a:endParaRPr lang="tr-TR" sz="2000"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0"/>
            <a:ext cx="9144000" cy="6858000"/>
          </a:xfrm>
        </p:spPr>
        <p:txBody>
          <a:bodyPr>
            <a:normAutofit fontScale="62500" lnSpcReduction="20000"/>
          </a:bodyPr>
          <a:lstStyle/>
          <a:p>
            <a:pPr algn="just"/>
            <a:r>
              <a:rPr lang="en-US" dirty="0" smtClean="0"/>
              <a:t/>
            </a:r>
            <a:br>
              <a:rPr lang="en-US" dirty="0" smtClean="0"/>
            </a:br>
            <a:r>
              <a:rPr lang="en-US" dirty="0" smtClean="0"/>
              <a:t>The poem "The Chimney Sweeper" is set against the dark background of child labor that was prominent in England in the late 18th and 19th century. With the increased urban population that came with the</a:t>
            </a:r>
            <a:r>
              <a:rPr lang="tr-TR" dirty="0" smtClean="0"/>
              <a:t> </a:t>
            </a:r>
            <a:r>
              <a:rPr lang="tr-TR" dirty="0" err="1" smtClean="0"/>
              <a:t>Age</a:t>
            </a:r>
            <a:r>
              <a:rPr lang="tr-TR" dirty="0" smtClean="0"/>
              <a:t> of </a:t>
            </a:r>
            <a:r>
              <a:rPr lang="tr-TR" dirty="0" err="1" smtClean="0"/>
              <a:t>Industrialisation</a:t>
            </a:r>
            <a:r>
              <a:rPr lang="tr-TR" dirty="0" smtClean="0"/>
              <a:t> </a:t>
            </a:r>
            <a:r>
              <a:rPr lang="en-US" dirty="0" smtClean="0"/>
              <a:t>, the number of houses with chimneys grew apace and the occupation of chimney sweep became much sought-after.</a:t>
            </a:r>
            <a:endParaRPr lang="tr-TR" dirty="0" smtClean="0"/>
          </a:p>
          <a:p>
            <a:pPr algn="just"/>
            <a:r>
              <a:rPr lang="en-US" dirty="0" smtClean="0"/>
              <a:t>The wretched figure of the child sweep is a key emblem in Blake’s poems of social protest. Not only are the sweeps innocent victims of the </a:t>
            </a:r>
            <a:r>
              <a:rPr lang="en-US" dirty="0" err="1" smtClean="0"/>
              <a:t>cruellest</a:t>
            </a:r>
            <a:r>
              <a:rPr lang="en-US" dirty="0" smtClean="0"/>
              <a:t> exploitation but they are associated with the smoke of </a:t>
            </a:r>
            <a:r>
              <a:rPr lang="en-US" dirty="0" err="1" smtClean="0"/>
              <a:t>industrialisation</a:t>
            </a:r>
            <a:r>
              <a:rPr lang="tr-TR" dirty="0" smtClean="0"/>
              <a:t>. </a:t>
            </a:r>
            <a:r>
              <a:rPr lang="en-US" dirty="0" smtClean="0"/>
              <a:t>A report to a parliamentary committee on the employment of child sweeps in 1817 noted that ‘the climbing boys’ as young as four were sold by their parents to master-sweeps, or recruited from workhouses. Many suffered ‘deformity of the spine, legs and arms’ or contracted testicular cancer.[1] The practice was not abolished until 1875, nearly 50 years after Blake’s </a:t>
            </a:r>
            <a:r>
              <a:rPr lang="en-US" dirty="0" err="1" smtClean="0"/>
              <a:t>deat</a:t>
            </a:r>
            <a:r>
              <a:rPr lang="tr-TR" dirty="0" smtClean="0"/>
              <a:t>h.</a:t>
            </a:r>
          </a:p>
          <a:p>
            <a:pPr algn="just"/>
            <a:r>
              <a:rPr lang="tr-TR" dirty="0" smtClean="0"/>
              <a:t> </a:t>
            </a:r>
            <a:r>
              <a:rPr lang="en-US" dirty="0" smtClean="0"/>
              <a:t>A </a:t>
            </a:r>
            <a:r>
              <a:rPr lang="en-US" b="1" dirty="0" smtClean="0"/>
              <a:t>chimney </a:t>
            </a:r>
            <a:r>
              <a:rPr lang="en-US" b="1" dirty="0" smtClean="0"/>
              <a:t>sweep</a:t>
            </a:r>
            <a:r>
              <a:rPr lang="tr-TR" b="1" dirty="0" smtClean="0"/>
              <a:t>er</a:t>
            </a:r>
            <a:r>
              <a:rPr lang="en-US" dirty="0" smtClean="0"/>
              <a:t> </a:t>
            </a:r>
            <a:r>
              <a:rPr lang="en-US" dirty="0" smtClean="0"/>
              <a:t>is a worker who clears</a:t>
            </a:r>
            <a:r>
              <a:rPr lang="tr-TR" dirty="0" smtClean="0"/>
              <a:t> </a:t>
            </a:r>
            <a:r>
              <a:rPr lang="tr-TR" dirty="0" err="1" smtClean="0"/>
              <a:t>ash</a:t>
            </a:r>
            <a:r>
              <a:rPr lang="tr-TR" dirty="0" smtClean="0"/>
              <a:t> </a:t>
            </a:r>
            <a:r>
              <a:rPr lang="en-US" dirty="0" smtClean="0"/>
              <a:t>and</a:t>
            </a:r>
            <a:r>
              <a:rPr lang="tr-TR" dirty="0" smtClean="0"/>
              <a:t> </a:t>
            </a:r>
            <a:r>
              <a:rPr lang="tr-TR" dirty="0" err="1" smtClean="0"/>
              <a:t>soot</a:t>
            </a:r>
            <a:r>
              <a:rPr lang="tr-TR" dirty="0" smtClean="0"/>
              <a:t> </a:t>
            </a:r>
            <a:r>
              <a:rPr lang="en-US" dirty="0" smtClean="0"/>
              <a:t>from</a:t>
            </a:r>
            <a:r>
              <a:rPr lang="tr-TR" dirty="0" smtClean="0"/>
              <a:t> </a:t>
            </a:r>
            <a:r>
              <a:rPr lang="tr-TR" dirty="0" err="1" smtClean="0"/>
              <a:t>chimneys</a:t>
            </a:r>
            <a:r>
              <a:rPr lang="en-US" dirty="0" smtClean="0"/>
              <a:t>.</a:t>
            </a:r>
            <a:r>
              <a:rPr lang="tr-TR" dirty="0" smtClean="0"/>
              <a:t> </a:t>
            </a:r>
            <a:r>
              <a:rPr lang="en-US" dirty="0" smtClean="0"/>
              <a:t>At the age of four and five, boys were sold to clean chimneys, due to their small size. Boys as young as four climbed hot</a:t>
            </a:r>
            <a:r>
              <a:rPr lang="tr-TR" dirty="0" smtClean="0"/>
              <a:t> </a:t>
            </a:r>
            <a:r>
              <a:rPr lang="tr-TR" dirty="0" err="1" smtClean="0"/>
              <a:t>flues</a:t>
            </a:r>
            <a:r>
              <a:rPr lang="tr-TR" dirty="0" smtClean="0"/>
              <a:t> </a:t>
            </a:r>
            <a:r>
              <a:rPr lang="en-US" dirty="0" smtClean="0"/>
              <a:t>that could be as narrow as 9 inches square. Work was dangerous and they could get jammed in the flue, suffocate or burn to death. As the soot was a</a:t>
            </a:r>
            <a:r>
              <a:rPr lang="tr-TR" dirty="0" smtClean="0"/>
              <a:t> </a:t>
            </a:r>
            <a:r>
              <a:rPr lang="tr-TR" dirty="0" err="1" smtClean="0"/>
              <a:t>carcinogen</a:t>
            </a:r>
            <a:r>
              <a:rPr lang="en-US" dirty="0" smtClean="0"/>
              <a:t>, and as the boys slept under the soot sacks and were rarely washed, they were prone to</a:t>
            </a:r>
            <a:r>
              <a:rPr lang="tr-TR" dirty="0" smtClean="0"/>
              <a:t> </a:t>
            </a:r>
            <a:r>
              <a:rPr lang="tr-TR" dirty="0" err="1" smtClean="0"/>
              <a:t>Chimney</a:t>
            </a:r>
            <a:r>
              <a:rPr lang="tr-TR" dirty="0" smtClean="0"/>
              <a:t> </a:t>
            </a:r>
            <a:r>
              <a:rPr lang="tr-TR" dirty="0" err="1" smtClean="0"/>
              <a:t>Sweeps</a:t>
            </a:r>
            <a:r>
              <a:rPr lang="tr-TR" dirty="0" smtClean="0"/>
              <a:t> </a:t>
            </a:r>
            <a:r>
              <a:rPr lang="tr-TR" dirty="0" err="1" smtClean="0"/>
              <a:t>Cancer</a:t>
            </a:r>
            <a:r>
              <a:rPr lang="tr-TR" dirty="0" smtClean="0"/>
              <a:t>. </a:t>
            </a:r>
          </a:p>
          <a:p>
            <a:pPr algn="just"/>
            <a:r>
              <a:rPr lang="en-US" dirty="0" smtClean="0"/>
              <a:t>By </a:t>
            </a:r>
            <a:r>
              <a:rPr lang="en-US" dirty="0" err="1" smtClean="0"/>
              <a:t>criticising</a:t>
            </a:r>
            <a:r>
              <a:rPr lang="en-US" dirty="0" smtClean="0"/>
              <a:t> the bleak conditions of child </a:t>
            </a:r>
            <a:r>
              <a:rPr lang="en-US" dirty="0" err="1" smtClean="0"/>
              <a:t>labour</a:t>
            </a:r>
            <a:r>
              <a:rPr lang="en-US" dirty="0" smtClean="0"/>
              <a:t> and by making the reader </a:t>
            </a:r>
            <a:r>
              <a:rPr lang="en-US" dirty="0" err="1" smtClean="0"/>
              <a:t>empathise</a:t>
            </a:r>
            <a:r>
              <a:rPr lang="en-US" dirty="0" smtClean="0"/>
              <a:t> with the lower class children</a:t>
            </a:r>
            <a:r>
              <a:rPr lang="tr-TR" dirty="0" smtClean="0"/>
              <a:t>,</a:t>
            </a:r>
            <a:r>
              <a:rPr lang="en-US" dirty="0" smtClean="0"/>
              <a:t> </a:t>
            </a:r>
            <a:r>
              <a:rPr lang="tr-TR" dirty="0" err="1" smtClean="0"/>
              <a:t>Blake</a:t>
            </a:r>
            <a:r>
              <a:rPr lang="en-US" dirty="0" smtClean="0"/>
              <a:t> attacks and reveals the unfairness of a capitalist society.</a:t>
            </a:r>
          </a:p>
          <a:p>
            <a:pPr algn="just">
              <a:buNone/>
            </a:pPr>
            <a:r>
              <a:rPr lang="tr-TR" dirty="0" smtClean="0"/>
              <a:t>	</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i="1" dirty="0" smtClean="0"/>
              <a:t>JANE EYRE</a:t>
            </a:r>
            <a:endParaRPr lang="tr-TR" i="1" dirty="0"/>
          </a:p>
        </p:txBody>
      </p:sp>
      <p:sp>
        <p:nvSpPr>
          <p:cNvPr id="3" name="2 İçerik Yer Tutucusu"/>
          <p:cNvSpPr>
            <a:spLocks noGrp="1"/>
          </p:cNvSpPr>
          <p:nvPr>
            <p:ph idx="1"/>
          </p:nvPr>
        </p:nvSpPr>
        <p:spPr>
          <a:xfrm>
            <a:off x="179512" y="1196752"/>
            <a:ext cx="8640960" cy="4929411"/>
          </a:xfrm>
        </p:spPr>
        <p:txBody>
          <a:bodyPr>
            <a:normAutofit fontScale="62500" lnSpcReduction="20000"/>
          </a:bodyPr>
          <a:lstStyle/>
          <a:p>
            <a:pPr algn="just">
              <a:buNone/>
            </a:pPr>
            <a:r>
              <a:rPr lang="tr-TR" dirty="0" smtClean="0"/>
              <a:t>	</a:t>
            </a:r>
            <a:r>
              <a:rPr lang="en-US" dirty="0" smtClean="0"/>
              <a:t>The problem of social class is an important theme of the novel, especially a </a:t>
            </a:r>
            <a:r>
              <a:rPr lang="tr-TR" dirty="0" smtClean="0"/>
              <a:t>p</a:t>
            </a:r>
            <a:r>
              <a:rPr lang="en-US" dirty="0" err="1" smtClean="0"/>
              <a:t>articular</a:t>
            </a:r>
            <a:r>
              <a:rPr lang="en-US" dirty="0" smtClean="0"/>
              <a:t> class of women in</a:t>
            </a:r>
            <a:r>
              <a:rPr lang="tr-TR" dirty="0" smtClean="0"/>
              <a:t> </a:t>
            </a:r>
            <a:r>
              <a:rPr lang="en-US" dirty="0" smtClean="0"/>
              <a:t>Victorian society: governesses. They are middle class and poor.  Jane is a governess but she is not a conventional character. She has her own personal morality which is</a:t>
            </a:r>
            <a:r>
              <a:rPr lang="tr-TR" dirty="0" smtClean="0"/>
              <a:t> </a:t>
            </a:r>
            <a:r>
              <a:rPr lang="en-US" dirty="0" smtClean="0"/>
              <a:t>at odds with the conventions of her society.  </a:t>
            </a:r>
            <a:r>
              <a:rPr lang="tr-TR" dirty="0" smtClean="0"/>
              <a:t> </a:t>
            </a:r>
            <a:r>
              <a:rPr lang="en-US" dirty="0" smtClean="0"/>
              <a:t>Governesses as a class have an ambiguous standing in society: They have the culture of aristocracy but they are servants.  She struggles against a world whose expectations she is unable and unwilling to fulfill.</a:t>
            </a:r>
            <a:r>
              <a:rPr lang="tr-TR" dirty="0" smtClean="0"/>
              <a:t>  </a:t>
            </a:r>
            <a:r>
              <a:rPr lang="en-US" dirty="0" smtClean="0"/>
              <a:t>She constantly asserts that she is an independent individual with her own free will.</a:t>
            </a:r>
            <a:r>
              <a:rPr lang="tr-TR" dirty="0" smtClean="0"/>
              <a:t> </a:t>
            </a:r>
            <a:r>
              <a:rPr lang="en-US" dirty="0" smtClean="0"/>
              <a:t>To break the conventions </a:t>
            </a:r>
            <a:r>
              <a:rPr lang="en-US" dirty="0" err="1" smtClean="0"/>
              <a:t>Brontë</a:t>
            </a:r>
            <a:r>
              <a:rPr lang="en-US" dirty="0" smtClean="0"/>
              <a:t> </a:t>
            </a:r>
            <a:r>
              <a:rPr lang="en-US" dirty="0" smtClean="0"/>
              <a:t>has</a:t>
            </a:r>
            <a:r>
              <a:rPr lang="tr-TR" dirty="0" smtClean="0"/>
              <a:t> </a:t>
            </a:r>
            <a:r>
              <a:rPr lang="tr-TR" dirty="0" err="1" smtClean="0"/>
              <a:t>made</a:t>
            </a:r>
            <a:r>
              <a:rPr lang="en-US" dirty="0" smtClean="0"/>
              <a:t> </a:t>
            </a:r>
            <a:r>
              <a:rPr lang="en-US" dirty="0" smtClean="0"/>
              <a:t>her protagonist marry Rochester. So the fallen woman is rewarded in the end.  </a:t>
            </a:r>
            <a:endParaRPr lang="tr-TR" dirty="0" smtClean="0"/>
          </a:p>
          <a:p>
            <a:pPr algn="just">
              <a:buNone/>
            </a:pPr>
            <a:endParaRPr lang="en-US" dirty="0" smtClean="0"/>
          </a:p>
          <a:p>
            <a:pPr algn="just">
              <a:buNone/>
            </a:pPr>
            <a:r>
              <a:rPr lang="tr-TR" dirty="0" smtClean="0"/>
              <a:t>	</a:t>
            </a:r>
            <a:r>
              <a:rPr lang="en-US" dirty="0" smtClean="0"/>
              <a:t>Jane refuses to be placed in the traditional female position: </a:t>
            </a:r>
          </a:p>
          <a:p>
            <a:pPr lvl="1" algn="just">
              <a:buNone/>
            </a:pPr>
            <a:r>
              <a:rPr lang="en-US" dirty="0" smtClean="0"/>
              <a:t>-disagrees with her superiors </a:t>
            </a:r>
          </a:p>
          <a:p>
            <a:pPr algn="just">
              <a:buNone/>
            </a:pPr>
            <a:r>
              <a:rPr lang="tr-TR" dirty="0" smtClean="0"/>
              <a:t>	</a:t>
            </a:r>
            <a:r>
              <a:rPr lang="en-US" dirty="0" smtClean="0"/>
              <a:t>-stands up for her rights </a:t>
            </a:r>
          </a:p>
          <a:p>
            <a:pPr algn="just">
              <a:buNone/>
            </a:pPr>
            <a:r>
              <a:rPr lang="tr-TR" dirty="0" smtClean="0"/>
              <a:t>	</a:t>
            </a:r>
            <a:r>
              <a:rPr lang="en-US" dirty="0" smtClean="0"/>
              <a:t>-comments on the role of women in society </a:t>
            </a:r>
          </a:p>
          <a:p>
            <a:pPr algn="just">
              <a:buNone/>
            </a:pPr>
            <a:r>
              <a:rPr lang="tr-TR" dirty="0" smtClean="0"/>
              <a:t>	</a:t>
            </a:r>
            <a:r>
              <a:rPr lang="en-US" dirty="0" smtClean="0"/>
              <a:t>So </a:t>
            </a:r>
            <a:r>
              <a:rPr lang="en-US" dirty="0" err="1" smtClean="0"/>
              <a:t>Brontë</a:t>
            </a:r>
            <a:r>
              <a:rPr lang="en-US" dirty="0" smtClean="0"/>
              <a:t> criticizes the morality, laws and customs of the period, using Jane as a </a:t>
            </a:r>
            <a:r>
              <a:rPr lang="tr-TR" dirty="0" smtClean="0"/>
              <a:t> m</a:t>
            </a:r>
            <a:r>
              <a:rPr lang="en-US" dirty="0" err="1" smtClean="0"/>
              <a:t>outhpiece</a:t>
            </a:r>
            <a:r>
              <a:rPr lang="en-US" dirty="0" smtClean="0"/>
              <a:t>.  </a:t>
            </a:r>
          </a:p>
          <a:p>
            <a:pPr algn="just">
              <a:buNone/>
            </a:pPr>
            <a:endParaRPr lang="tr-TR"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548680"/>
            <a:ext cx="8686800" cy="6309320"/>
          </a:xfrm>
        </p:spPr>
        <p:txBody>
          <a:bodyPr>
            <a:normAutofit/>
          </a:bodyPr>
          <a:lstStyle/>
          <a:p>
            <a:pPr algn="just">
              <a:buNone/>
            </a:pPr>
            <a:r>
              <a:rPr lang="tr-TR" sz="2000" dirty="0" smtClean="0"/>
              <a:t>	</a:t>
            </a:r>
            <a:r>
              <a:rPr lang="en-GB" sz="2000" dirty="0" smtClean="0"/>
              <a:t>Jane's </a:t>
            </a:r>
            <a:r>
              <a:rPr lang="en-GB" sz="2000" dirty="0" smtClean="0"/>
              <a:t>ambiguous class status becomes evident from the novel's opening chapter. A poor orphan living with relatives, Jane feels alienated from the rest of the Reed family. John Reed tells Jane she has "no business to take our books; you are a dependent . . . you ought to beg, and not to live here with gentleman's children like us." </a:t>
            </a:r>
            <a:r>
              <a:rPr lang="en-GB" sz="2000" dirty="0" smtClean="0"/>
              <a:t>Jane's </a:t>
            </a:r>
            <a:r>
              <a:rPr lang="en-GB" sz="2000" dirty="0" smtClean="0"/>
              <a:t>lack of money leaves her dependent upon the Reeds for sustenance. She appears to exist in a no-man's land between the upper- and servant classes. By calling her cousin John a "murderer," "slave-driver," and "Roman emperor," Jane emphasizes her recognition of the corruption inherent in the ruling classes. As she's dragged away to the red-room following her fight with John Reed, Jane resists her captors like a "rebel slave," emphasizing the oppression she suffers because of her class status. When Miss Abbot admonishes Jane for striking John Reed, Jane's "young master," Jane immediately questions her terminology. Is John really her "master"; is she his servant? Emphasizing the corruption, even despotism of the upper classes, Jane's narrative makes her audience aware that the middle classes were becoming the repositories of both moral and intellectual superiority.</a:t>
            </a:r>
            <a:endParaRPr lang="tr-TR" sz="2000" dirty="0" smtClean="0"/>
          </a:p>
          <a:p>
            <a:pPr algn="just">
              <a:buNone/>
            </a:pPr>
            <a:endParaRPr lang="tr-TR" sz="2000"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pPr algn="just">
              <a:buNone/>
            </a:pPr>
            <a:r>
              <a:rPr lang="tr-TR" sz="2400" dirty="0" smtClean="0"/>
              <a:t>	</a:t>
            </a:r>
            <a:r>
              <a:rPr lang="en-GB" sz="2400" dirty="0" smtClean="0"/>
              <a:t>Jane's </a:t>
            </a:r>
            <a:r>
              <a:rPr lang="en-GB" sz="2400" dirty="0" smtClean="0"/>
              <a:t>experiences at </a:t>
            </a:r>
            <a:r>
              <a:rPr lang="en-GB" sz="2400" dirty="0" err="1" smtClean="0"/>
              <a:t>Thornfield</a:t>
            </a:r>
            <a:r>
              <a:rPr lang="en-GB" sz="2400" dirty="0" smtClean="0"/>
              <a:t> reinforce this message. When Jane first arrives, she is happy to learn that Mrs. Fairfax is a housekeeper, and not Jane's employer, because this means they're both dependents and can, therefore, interact as equals. Mrs. Fairfax discusses the difference between herself, as an upper-servant, and the other servants in the house; for example, she says Leah and John are "only servants, and one can't converse with them on terms of equality; one must keep them at due distance for fear of losing one's authority." As a governess, Jane is in the same category as Mrs. Fairfax: neither a member of the family nor a member of the serving classes. </a:t>
            </a:r>
            <a:endParaRPr lang="tr-TR" sz="2400" dirty="0" smtClean="0"/>
          </a:p>
          <a:p>
            <a:pPr algn="just"/>
            <a:endParaRPr lang="tr-TR" sz="2400"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457200" y="1628800"/>
            <a:ext cx="8229600" cy="4824536"/>
          </a:xfrm>
        </p:spPr>
        <p:txBody>
          <a:bodyPr>
            <a:normAutofit/>
          </a:bodyPr>
          <a:lstStyle/>
          <a:p>
            <a:pPr algn="just">
              <a:buNone/>
            </a:pPr>
            <a:r>
              <a:rPr lang="tr-TR" sz="2800" dirty="0" smtClean="0"/>
              <a:t>	</a:t>
            </a:r>
            <a:r>
              <a:rPr lang="en-GB" sz="2800" dirty="0" smtClean="0"/>
              <a:t>The </a:t>
            </a:r>
            <a:r>
              <a:rPr lang="en-GB" sz="2800" dirty="0" smtClean="0"/>
              <a:t>relationship between Jane and Rochester also emphasizes class issues. </a:t>
            </a:r>
            <a:r>
              <a:rPr lang="tr-TR" sz="2800" dirty="0" err="1" smtClean="0"/>
              <a:t>Although</a:t>
            </a:r>
            <a:r>
              <a:rPr lang="tr-TR" sz="2800" dirty="0" smtClean="0"/>
              <a:t> </a:t>
            </a:r>
            <a:r>
              <a:rPr lang="tr-TR" sz="2800" dirty="0" err="1" smtClean="0"/>
              <a:t>they</a:t>
            </a:r>
            <a:r>
              <a:rPr lang="tr-TR" sz="2800" dirty="0" smtClean="0"/>
              <a:t> s</a:t>
            </a:r>
            <a:r>
              <a:rPr lang="en-GB" sz="2800" dirty="0" smtClean="0"/>
              <a:t>hare </a:t>
            </a:r>
            <a:r>
              <a:rPr lang="en-GB" sz="2800" dirty="0" smtClean="0"/>
              <a:t>spiritual equality, Jane is aware of the fact that she is inferior of Blanch Ingram whom, Jane thinks, Rochester will marry. </a:t>
            </a:r>
            <a:r>
              <a:rPr lang="en-GB" sz="2800" dirty="0" smtClean="0"/>
              <a:t>Up</a:t>
            </a:r>
            <a:r>
              <a:rPr lang="tr-TR" sz="2800" dirty="0" smtClean="0"/>
              <a:t>o</a:t>
            </a:r>
            <a:r>
              <a:rPr lang="en-GB" sz="2800" dirty="0" smtClean="0"/>
              <a:t>n </a:t>
            </a:r>
            <a:r>
              <a:rPr lang="en-GB" sz="2800" dirty="0" smtClean="0"/>
              <a:t>that, Jane resolves to leave </a:t>
            </a:r>
            <a:r>
              <a:rPr lang="en-GB" sz="2800" dirty="0" err="1" smtClean="0"/>
              <a:t>Tornfield</a:t>
            </a:r>
            <a:r>
              <a:rPr lang="en-GB" sz="2800" dirty="0" smtClean="0"/>
              <a:t> and she gets angry when Rochester insists her to stay, she delivers a defiant speech:</a:t>
            </a:r>
            <a:endParaRPr lang="tr-TR" sz="2800" dirty="0" smtClean="0"/>
          </a:p>
          <a:p>
            <a:pPr algn="just"/>
            <a:endParaRPr lang="tr-TR" sz="2800" dirty="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331640" y="1600200"/>
            <a:ext cx="6768752" cy="4525963"/>
          </a:xfrm>
        </p:spPr>
        <p:txBody>
          <a:bodyPr>
            <a:normAutofit fontScale="70000" lnSpcReduction="20000"/>
          </a:bodyPr>
          <a:lstStyle/>
          <a:p>
            <a:pPr algn="just">
              <a:buNone/>
            </a:pPr>
            <a:r>
              <a:rPr lang="tr-TR" dirty="0" smtClean="0"/>
              <a:t>	D</a:t>
            </a:r>
            <a:r>
              <a:rPr lang="en-US" dirty="0" smtClean="0"/>
              <a:t>o you think I can stay to become nothing to you? Do you think I</a:t>
            </a:r>
            <a:r>
              <a:rPr lang="tr-TR" dirty="0" smtClean="0"/>
              <a:t> </a:t>
            </a:r>
            <a:r>
              <a:rPr lang="en-US" dirty="0" smtClean="0"/>
              <a:t>am an automaton?—a machine without feelings? and can bear to have</a:t>
            </a:r>
            <a:r>
              <a:rPr lang="tr-TR" dirty="0" smtClean="0"/>
              <a:t> </a:t>
            </a:r>
            <a:r>
              <a:rPr lang="en-US" dirty="0" smtClean="0"/>
              <a:t>my morsel of bread snatched from my lips, and my drop of living water</a:t>
            </a:r>
            <a:r>
              <a:rPr lang="tr-TR" dirty="0" smtClean="0"/>
              <a:t> </a:t>
            </a:r>
            <a:r>
              <a:rPr lang="en-US" dirty="0" smtClean="0"/>
              <a:t>dashed from my cup? Do you think, because I am poor, obscure, plain,</a:t>
            </a:r>
            <a:r>
              <a:rPr lang="tr-TR" dirty="0" smtClean="0"/>
              <a:t> </a:t>
            </a:r>
            <a:r>
              <a:rPr lang="en-US" dirty="0" smtClean="0"/>
              <a:t>and little, I am soulless and heartless? You think wrong!—I have as</a:t>
            </a:r>
            <a:r>
              <a:rPr lang="tr-TR" dirty="0" smtClean="0"/>
              <a:t> </a:t>
            </a:r>
            <a:r>
              <a:rPr lang="en-US" dirty="0" smtClean="0"/>
              <a:t>much soul as you,—and full as much heart! And if God had gifted me</a:t>
            </a:r>
            <a:r>
              <a:rPr lang="tr-TR" dirty="0" smtClean="0"/>
              <a:t> </a:t>
            </a:r>
            <a:r>
              <a:rPr lang="en-US" dirty="0" smtClean="0"/>
              <a:t>with some beauty and much wealth, I should have made it as hard for</a:t>
            </a:r>
            <a:r>
              <a:rPr lang="tr-TR" dirty="0" smtClean="0"/>
              <a:t> </a:t>
            </a:r>
            <a:r>
              <a:rPr lang="en-US" dirty="0" smtClean="0"/>
              <a:t>you to leave me, as it is now for me to leave you. I am not talking to</a:t>
            </a:r>
            <a:r>
              <a:rPr lang="tr-TR" dirty="0" smtClean="0"/>
              <a:t> </a:t>
            </a:r>
            <a:r>
              <a:rPr lang="en-US" dirty="0" smtClean="0"/>
              <a:t>you now through the medium of custom, conventionalities, nor even</a:t>
            </a:r>
            <a:r>
              <a:rPr lang="tr-TR" dirty="0" smtClean="0"/>
              <a:t> </a:t>
            </a:r>
            <a:r>
              <a:rPr lang="en-US" dirty="0" smtClean="0"/>
              <a:t>of mortal flesh—it is my spirit that addresses your spirit; just as if both</a:t>
            </a:r>
            <a:r>
              <a:rPr lang="tr-TR" dirty="0" smtClean="0"/>
              <a:t> </a:t>
            </a:r>
            <a:r>
              <a:rPr lang="en-US" dirty="0" smtClean="0"/>
              <a:t>had passed through the grave, and we stood at God's feet, equal,—as</a:t>
            </a:r>
            <a:r>
              <a:rPr lang="tr-TR" dirty="0" smtClean="0"/>
              <a:t> </a:t>
            </a:r>
            <a:r>
              <a:rPr lang="tr-TR" dirty="0" err="1" smtClean="0"/>
              <a:t>we</a:t>
            </a:r>
            <a:r>
              <a:rPr lang="tr-TR" dirty="0" smtClean="0"/>
              <a:t> </a:t>
            </a:r>
            <a:r>
              <a:rPr lang="tr-TR" dirty="0" err="1" smtClean="0"/>
              <a:t>are</a:t>
            </a:r>
            <a:r>
              <a:rPr lang="tr-TR" dirty="0" smtClean="0"/>
              <a:t>!'</a:t>
            </a:r>
            <a:endParaRPr lang="tr-T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pPr algn="ctr">
              <a:buNone/>
            </a:pPr>
            <a:endParaRPr lang="tr-TR" sz="6600" dirty="0" smtClean="0"/>
          </a:p>
          <a:p>
            <a:pPr algn="ctr">
              <a:buNone/>
            </a:pPr>
            <a:r>
              <a:rPr lang="tr-TR" sz="6600" dirty="0" smtClean="0"/>
              <a:t>WHERE DOES WEALTH COME FROM?</a:t>
            </a:r>
          </a:p>
          <a:p>
            <a:pPr algn="ctr">
              <a:buNone/>
            </a:pPr>
            <a:endParaRPr lang="tr-TR" sz="1200" dirty="0" smtClean="0"/>
          </a:p>
          <a:p>
            <a:pPr algn="ctr">
              <a:buNone/>
            </a:pPr>
            <a:endParaRPr lang="tr-TR" sz="1200" dirty="0" smtClean="0"/>
          </a:p>
          <a:p>
            <a:pPr algn="ctr">
              <a:buNone/>
            </a:pPr>
            <a:endParaRPr lang="tr-TR" sz="1200" dirty="0" smtClean="0"/>
          </a:p>
          <a:p>
            <a:pPr algn="ctr">
              <a:buNone/>
            </a:pPr>
            <a:endParaRPr lang="tr-TR" sz="1200" dirty="0" smtClean="0"/>
          </a:p>
          <a:p>
            <a:pPr algn="ctr">
              <a:buNone/>
            </a:pPr>
            <a:r>
              <a:rPr lang="tr-TR" sz="1800" i="1" dirty="0" smtClean="0"/>
              <a:t>WAGE LABOUR AND CAPITAL</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just">
              <a:buNone/>
            </a:pPr>
            <a:r>
              <a:rPr lang="tr-TR" dirty="0" smtClean="0"/>
              <a:t>	</a:t>
            </a:r>
            <a:r>
              <a:rPr lang="en-US" dirty="0" smtClean="0"/>
              <a:t>Marx argued that the extra or </a:t>
            </a:r>
            <a:r>
              <a:rPr lang="en-US" b="1" dirty="0" smtClean="0"/>
              <a:t>“surplus value” </a:t>
            </a:r>
            <a:r>
              <a:rPr lang="en-US" dirty="0" smtClean="0"/>
              <a:t>in goods that allows them to be sold for more than they cost to make comes from </a:t>
            </a:r>
            <a:r>
              <a:rPr lang="en-US" dirty="0" err="1" smtClean="0"/>
              <a:t>labo</a:t>
            </a:r>
            <a:r>
              <a:rPr lang="tr-TR" dirty="0" smtClean="0"/>
              <a:t>u</a:t>
            </a:r>
            <a:r>
              <a:rPr lang="en-US" dirty="0" smtClean="0"/>
              <a:t>r. Workers put more value into a commodity or good than they are </a:t>
            </a:r>
            <a:r>
              <a:rPr lang="en-US" dirty="0" err="1" smtClean="0"/>
              <a:t>pai</a:t>
            </a:r>
            <a:r>
              <a:rPr lang="tr-TR" dirty="0" smtClean="0"/>
              <a:t>d</a:t>
            </a:r>
            <a:r>
              <a:rPr lang="en-US" dirty="0" smtClean="0"/>
              <a:t> for. That difference allows goods to be worth more than they cost to p</a:t>
            </a:r>
            <a:r>
              <a:rPr lang="tr-TR" dirty="0" smtClean="0"/>
              <a:t>r</a:t>
            </a:r>
            <a:r>
              <a:rPr lang="en-US" dirty="0" err="1" smtClean="0"/>
              <a:t>oduce</a:t>
            </a:r>
            <a:r>
              <a:rPr lang="en-US" dirty="0" smtClean="0"/>
              <a:t>. The secret of wealth is that workers are systematically underpaid.  </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pic>
        <p:nvPicPr>
          <p:cNvPr id="1026" name="Picture 2" descr="C:\Users\Sony\Desktop\neomarxist.gif"/>
          <p:cNvPicPr>
            <a:picLocks noGrp="1" noChangeAspect="1" noChangeArrowheads="1"/>
          </p:cNvPicPr>
          <p:nvPr>
            <p:ph idx="1"/>
          </p:nvPr>
        </p:nvPicPr>
        <p:blipFill>
          <a:blip r:embed="rId2" cstate="print"/>
          <a:srcRect/>
          <a:stretch>
            <a:fillRect/>
          </a:stretch>
        </p:blipFill>
        <p:spPr bwMode="auto">
          <a:xfrm>
            <a:off x="183060" y="-171400"/>
            <a:ext cx="8960940" cy="7887494"/>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85000" lnSpcReduction="10000"/>
          </a:bodyPr>
          <a:lstStyle/>
          <a:p>
            <a:pPr algn="just"/>
            <a:r>
              <a:rPr lang="tr-TR" dirty="0" err="1" smtClean="0"/>
              <a:t>Capitalism</a:t>
            </a:r>
            <a:r>
              <a:rPr lang="tr-TR" dirty="0" smtClean="0"/>
              <a:t>: </a:t>
            </a:r>
            <a:r>
              <a:rPr lang="en-US" dirty="0" smtClean="0"/>
              <a:t>an economic system in which a country’s businesses and industry are controlled and run for profit by private owners rather than by the government</a:t>
            </a:r>
            <a:endParaRPr lang="tr-TR" dirty="0" smtClean="0"/>
          </a:p>
          <a:p>
            <a:pPr algn="just"/>
            <a:r>
              <a:rPr lang="en-GB" dirty="0" smtClean="0"/>
              <a:t>Bourgeoisie: the capitalist class who owns or controls a lot of wealth and uses it to produce more wealth. </a:t>
            </a:r>
            <a:endParaRPr lang="tr-TR" dirty="0" smtClean="0"/>
          </a:p>
          <a:p>
            <a:pPr algn="just"/>
            <a:r>
              <a:rPr lang="en-GB" dirty="0" smtClean="0"/>
              <a:t>Proletariat: the class of ordinary people who earn money by working, especially those who do not own any property; in other words, who can have nothing to offer to his state but his body and off springs. </a:t>
            </a:r>
            <a:endParaRPr lang="tr-TR" dirty="0" smtClean="0"/>
          </a:p>
          <a:p>
            <a:pPr algn="just"/>
            <a:r>
              <a:rPr lang="en-GB" dirty="0" smtClean="0"/>
              <a:t>Wage: a regular amount of money that you earn, usually every week, for work or services. </a:t>
            </a:r>
            <a:endParaRPr lang="tr-TR" dirty="0" smtClean="0"/>
          </a:p>
          <a:p>
            <a:pPr algn="just">
              <a:buNone/>
            </a:pPr>
            <a:endParaRPr lang="tr-TR" dirty="0" smtClean="0"/>
          </a:p>
          <a:p>
            <a:pPr algn="just"/>
            <a:endParaRPr lang="tr-T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pPr algn="ctr">
              <a:buNone/>
            </a:pPr>
            <a:r>
              <a:rPr lang="tr-TR" sz="6000" dirty="0" err="1" smtClean="0"/>
              <a:t>Use</a:t>
            </a:r>
            <a:r>
              <a:rPr lang="tr-TR" sz="6000" dirty="0" smtClean="0"/>
              <a:t> </a:t>
            </a:r>
            <a:r>
              <a:rPr lang="tr-TR" sz="6000" dirty="0" err="1" smtClean="0"/>
              <a:t>Value</a:t>
            </a:r>
            <a:r>
              <a:rPr lang="tr-TR" sz="6000" dirty="0" smtClean="0"/>
              <a:t> </a:t>
            </a:r>
          </a:p>
          <a:p>
            <a:pPr algn="ctr">
              <a:buNone/>
            </a:pPr>
            <a:r>
              <a:rPr lang="tr-TR" sz="6000" dirty="0" err="1" smtClean="0"/>
              <a:t>and</a:t>
            </a:r>
            <a:r>
              <a:rPr lang="tr-TR" sz="6000" dirty="0" smtClean="0"/>
              <a:t> </a:t>
            </a:r>
          </a:p>
          <a:p>
            <a:pPr algn="ctr">
              <a:buNone/>
            </a:pPr>
            <a:r>
              <a:rPr lang="tr-TR" sz="6000" dirty="0" smtClean="0"/>
              <a:t>Exchange </a:t>
            </a:r>
            <a:r>
              <a:rPr lang="tr-TR" sz="6000" dirty="0" err="1" smtClean="0"/>
              <a:t>Value</a:t>
            </a:r>
            <a:endParaRPr lang="tr-TR" sz="60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5526</TotalTime>
  <Words>2114</Words>
  <Application>Microsoft Office PowerPoint</Application>
  <PresentationFormat>Ekran Gösterisi (4:3)</PresentationFormat>
  <Paragraphs>165</Paragraphs>
  <Slides>49</Slides>
  <Notes>0</Notes>
  <HiddenSlides>0</HiddenSlides>
  <MMClips>0</MMClips>
  <ScaleCrop>false</ScaleCrop>
  <HeadingPairs>
    <vt:vector size="4" baseType="variant">
      <vt:variant>
        <vt:lpstr>Tema</vt:lpstr>
      </vt:variant>
      <vt:variant>
        <vt:i4>1</vt:i4>
      </vt:variant>
      <vt:variant>
        <vt:lpstr>Slayt Başlıkları</vt:lpstr>
      </vt:variant>
      <vt:variant>
        <vt:i4>49</vt:i4>
      </vt:variant>
    </vt:vector>
  </HeadingPairs>
  <TitlesOfParts>
    <vt:vector size="50" baseType="lpstr">
      <vt:lpstr>Ofis Teması</vt:lpstr>
      <vt:lpstr>MARXIST CRITICISM  Beginnings and Basics of Marxism </vt:lpstr>
      <vt:lpstr>Karl Marx (1818-1883), a German philosopher, and Friedrich Engels (1820-1895), a German sociologist (as he would now be called), were the joint founders of this school of thought.  </vt:lpstr>
      <vt:lpstr>Slayt 3</vt:lpstr>
      <vt:lpstr>Slayt 4</vt:lpstr>
      <vt:lpstr>Slayt 5</vt:lpstr>
      <vt:lpstr>Slayt 6</vt:lpstr>
      <vt:lpstr>Slayt 7</vt:lpstr>
      <vt:lpstr>Slayt 8</vt:lpstr>
      <vt:lpstr>Slayt 9</vt:lpstr>
      <vt:lpstr>Slayt 10</vt:lpstr>
      <vt:lpstr>Slayt 11</vt:lpstr>
      <vt:lpstr>Slayt 12</vt:lpstr>
      <vt:lpstr>Slayt 13</vt:lpstr>
      <vt:lpstr>Slayt 14</vt:lpstr>
      <vt:lpstr>Hegel argues that two ideas, thesis and antithesis will continue to struggle in competition until both are destroyed and a new synthesis comes into existence.</vt:lpstr>
      <vt:lpstr>Slayt 16</vt:lpstr>
      <vt:lpstr>Slayt 17</vt:lpstr>
      <vt:lpstr>Slayt 18</vt:lpstr>
      <vt:lpstr>Slayt 19</vt:lpstr>
      <vt:lpstr>Slayt 20</vt:lpstr>
      <vt:lpstr>Slayt 21</vt:lpstr>
      <vt:lpstr>Slayt 22</vt:lpstr>
      <vt:lpstr>Slayt 23</vt:lpstr>
      <vt:lpstr> Russia and Marxism</vt:lpstr>
      <vt:lpstr>Slayt 25</vt:lpstr>
      <vt:lpstr>Slayt 26</vt:lpstr>
      <vt:lpstr>Slayt 27</vt:lpstr>
      <vt:lpstr>Georg Lucaks (1885-1971) </vt:lpstr>
      <vt:lpstr>The Frankfurt School</vt:lpstr>
      <vt:lpstr>Slayt 30</vt:lpstr>
      <vt:lpstr>Slayt 31</vt:lpstr>
      <vt:lpstr>Antonio Gramsci (1891-1937)</vt:lpstr>
      <vt:lpstr>Louis Althusser (1918-1990)</vt:lpstr>
      <vt:lpstr>Slayt 34</vt:lpstr>
      <vt:lpstr>Slayt 35</vt:lpstr>
      <vt:lpstr>Slayt 36</vt:lpstr>
      <vt:lpstr>METHODOLOGY </vt:lpstr>
      <vt:lpstr>Slayt 38</vt:lpstr>
      <vt:lpstr>Slayt 39</vt:lpstr>
      <vt:lpstr>Slayt 40</vt:lpstr>
      <vt:lpstr>Slayt 41</vt:lpstr>
      <vt:lpstr>Slayt 42</vt:lpstr>
      <vt:lpstr>Slayt 43</vt:lpstr>
      <vt:lpstr>Slayt 44</vt:lpstr>
      <vt:lpstr>JANE EYRE</vt:lpstr>
      <vt:lpstr>Slayt 46</vt:lpstr>
      <vt:lpstr>Slayt 47</vt:lpstr>
      <vt:lpstr>Slayt 48</vt:lpstr>
      <vt:lpstr>Slayt 49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Marxist criticism Beginnings and basics of Marxism</dc:title>
  <dc:creator>Sony</dc:creator>
  <cp:lastModifiedBy>Sony</cp:lastModifiedBy>
  <cp:revision>283</cp:revision>
  <dcterms:created xsi:type="dcterms:W3CDTF">2015-04-23T11:08:18Z</dcterms:created>
  <dcterms:modified xsi:type="dcterms:W3CDTF">2015-05-12T22:29:08Z</dcterms:modified>
</cp:coreProperties>
</file>