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0"/>
  </p:notesMasterIdLst>
  <p:sldIdLst>
    <p:sldId id="604" r:id="rId4"/>
    <p:sldId id="611" r:id="rId5"/>
    <p:sldId id="612" r:id="rId6"/>
    <p:sldId id="613" r:id="rId7"/>
    <p:sldId id="614" r:id="rId8"/>
    <p:sldId id="615" r:id="rId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56" d="100"/>
          <a:sy n="56" d="100"/>
        </p:scale>
        <p:origin x="78" y="63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074414"/>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10. </a:t>
            </a:r>
            <a:r>
              <a:rPr lang="tr-TR" sz="2800" b="1" dirty="0" smtClean="0">
                <a:latin typeface="Arial" panose="020B0604020202020204" pitchFamily="34" charset="0"/>
                <a:cs typeface="Arial" panose="020B0604020202020204" pitchFamily="34" charset="0"/>
              </a:rPr>
              <a:t>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Erozyon ve </a:t>
            </a:r>
            <a:r>
              <a:rPr lang="tr-TR" sz="2800" b="1" dirty="0" err="1">
                <a:latin typeface="Arial" panose="020B0604020202020204" pitchFamily="34" charset="0"/>
                <a:cs typeface="Arial" panose="020B0604020202020204" pitchFamily="34" charset="0"/>
              </a:rPr>
              <a:t>Kavitasyon</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092881"/>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Erozyon içinde askı halinde parçacıklar bulunan sıvıların özellikle yüksek hızlarda beton  yüzeyini çizerek yine abrasif yolla aşındırmasıdır. Bu olaya daha çok su yapılarında ve  beton borularda rastlanır. Şekilde aşırı derecede zarar görmüş bir kanal yapısının üzerine  kaplama uygulanarak tamiri işlemi görülmektedir.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Erozyon ve </a:t>
            </a:r>
            <a:r>
              <a:rPr lang="tr-TR" sz="2400" b="1" dirty="0" err="1">
                <a:solidFill>
                  <a:srgbClr val="160093"/>
                </a:solidFill>
                <a:latin typeface="Arial" panose="020B0604020202020204" pitchFamily="34" charset="0"/>
                <a:ea typeface="ＭＳ Ｐゴシック" panose="020B0600070205080204" pitchFamily="34" charset="-128"/>
                <a:cs typeface="Arial" panose="020B0604020202020204" pitchFamily="34" charset="0"/>
              </a:rPr>
              <a:t>Kavitasyon</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18" name="object 4"/>
          <p:cNvSpPr/>
          <p:nvPr/>
        </p:nvSpPr>
        <p:spPr>
          <a:xfrm>
            <a:off x="6011925" y="3204023"/>
            <a:ext cx="2818993" cy="2492866"/>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4190390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092881"/>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err="1" smtClean="0">
                <a:latin typeface="Arial" panose="020B0604020202020204" pitchFamily="34" charset="0"/>
                <a:ea typeface="Trebuchet MS" panose="020B0603020202020204" pitchFamily="34" charset="0"/>
                <a:cs typeface="Arial" panose="020B0604020202020204" pitchFamily="34" charset="0"/>
              </a:rPr>
              <a:t>Kavitasyon</a:t>
            </a:r>
            <a:r>
              <a:rPr lang="tr-TR" sz="2000" spc="-50" dirty="0" smtClean="0">
                <a:latin typeface="Arial" panose="020B0604020202020204" pitchFamily="34" charset="0"/>
                <a:ea typeface="Trebuchet MS" panose="020B0603020202020204" pitchFamily="34" charset="0"/>
                <a:cs typeface="Arial" panose="020B0604020202020204" pitchFamily="34" charset="0"/>
              </a:rPr>
              <a:t> ise, yüksek akma hızındaki buhar kabarcıklarımın şiddetlice içeriye doğru çökmesiyle oluşur. Yüksek akma hızına rağmen, pürüzsüzce akan temiz su, betonu tahrip etmeyecektir fakat akma hızı ya da akma yönü aniden değişirse ve ya sudaki basıncı azaltacak koşullar oluşursa, </a:t>
            </a:r>
            <a:r>
              <a:rPr lang="tr-TR" sz="2000" spc="-50" dirty="0" err="1" smtClean="0">
                <a:latin typeface="Arial" panose="020B0604020202020204" pitchFamily="34" charset="0"/>
                <a:ea typeface="Trebuchet MS" panose="020B0603020202020204" pitchFamily="34" charset="0"/>
                <a:cs typeface="Arial" panose="020B0604020202020204" pitchFamily="34" charset="0"/>
              </a:rPr>
              <a:t>kavitasyondan</a:t>
            </a:r>
            <a:r>
              <a:rPr lang="tr-TR" sz="2000" spc="-50" dirty="0" smtClean="0">
                <a:latin typeface="Arial" panose="020B0604020202020204" pitchFamily="34" charset="0"/>
                <a:ea typeface="Trebuchet MS" panose="020B0603020202020204" pitchFamily="34" charset="0"/>
                <a:cs typeface="Arial" panose="020B0604020202020204" pitchFamily="34" charset="0"/>
              </a:rPr>
              <a:t> dolayı çukurcuklar oluşabilir</a:t>
            </a:r>
            <a:r>
              <a:rPr lang="tr-TR" sz="2000" spc="-50" dirty="0">
                <a:latin typeface="Arial" panose="020B0604020202020204" pitchFamily="34" charset="0"/>
                <a:ea typeface="Trebuchet MS" panose="020B0603020202020204" pitchFamily="34" charset="0"/>
                <a:cs typeface="Arial" panose="020B0604020202020204" pitchFamily="34" charset="0"/>
              </a:rPr>
              <a:t>.</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Erozyon ve </a:t>
            </a:r>
            <a:r>
              <a:rPr lang="tr-TR" sz="2400" b="1" dirty="0" err="1">
                <a:solidFill>
                  <a:srgbClr val="160093"/>
                </a:solidFill>
                <a:latin typeface="Arial" panose="020B0604020202020204" pitchFamily="34" charset="0"/>
                <a:ea typeface="ＭＳ Ｐゴシック" panose="020B0600070205080204" pitchFamily="34" charset="-128"/>
                <a:cs typeface="Arial" panose="020B0604020202020204" pitchFamily="34" charset="0"/>
              </a:rPr>
              <a:t>Kavitasyon</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object 13"/>
          <p:cNvSpPr/>
          <p:nvPr/>
        </p:nvSpPr>
        <p:spPr>
          <a:xfrm>
            <a:off x="5770918" y="2582671"/>
            <a:ext cx="3060000" cy="3276000"/>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424275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015663"/>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err="1">
                <a:latin typeface="Arial" panose="020B0604020202020204" pitchFamily="34" charset="0"/>
                <a:ea typeface="Trebuchet MS" panose="020B0603020202020204" pitchFamily="34" charset="0"/>
                <a:cs typeface="Arial" panose="020B0604020202020204" pitchFamily="34" charset="0"/>
              </a:rPr>
              <a:t>Kavitasyon</a:t>
            </a:r>
            <a:r>
              <a:rPr lang="tr-TR" sz="2000" spc="-50" dirty="0">
                <a:latin typeface="Arial" panose="020B0604020202020204" pitchFamily="34" charset="0"/>
                <a:ea typeface="Trebuchet MS" panose="020B0603020202020204" pitchFamily="34" charset="0"/>
                <a:cs typeface="Arial" panose="020B0604020202020204" pitchFamily="34" charset="0"/>
              </a:rPr>
              <a:t> olayı, sadece küçük küçük  parçalarım kopmasıyla sınırlı </a:t>
            </a:r>
            <a:r>
              <a:rPr lang="tr-TR" sz="2000" spc="-50" dirty="0" smtClean="0">
                <a:latin typeface="Arial" panose="020B0604020202020204" pitchFamily="34" charset="0"/>
                <a:ea typeface="Trebuchet MS" panose="020B0603020202020204" pitchFamily="34" charset="0"/>
                <a:cs typeface="Arial" panose="020B0604020202020204" pitchFamily="34" charset="0"/>
              </a:rPr>
              <a:t>değildir. Yoğunlaşan </a:t>
            </a:r>
            <a:r>
              <a:rPr lang="tr-TR" sz="2000" spc="-50" dirty="0">
                <a:latin typeface="Arial" panose="020B0604020202020204" pitchFamily="34" charset="0"/>
                <a:ea typeface="Trebuchet MS" panose="020B0603020202020204" pitchFamily="34" charset="0"/>
                <a:cs typeface="Arial" panose="020B0604020202020204" pitchFamily="34" charset="0"/>
              </a:rPr>
              <a:t>ve şiddetlenen </a:t>
            </a:r>
            <a:r>
              <a:rPr lang="tr-TR" sz="2000" spc="-50" dirty="0" err="1" smtClean="0">
                <a:latin typeface="Arial" panose="020B0604020202020204" pitchFamily="34" charset="0"/>
                <a:ea typeface="Trebuchet MS" panose="020B0603020202020204" pitchFamily="34" charset="0"/>
                <a:cs typeface="Arial" panose="020B0604020202020204" pitchFamily="34" charset="0"/>
              </a:rPr>
              <a:t>kavitasyon</a:t>
            </a:r>
            <a:r>
              <a:rPr lang="tr-TR" sz="2000" spc="-50" dirty="0">
                <a:latin typeface="Arial" panose="020B0604020202020204" pitchFamily="34" charset="0"/>
                <a:ea typeface="Trebuchet MS" panose="020B0603020202020204" pitchFamily="34" charset="0"/>
                <a:cs typeface="Arial" panose="020B0604020202020204" pitchFamily="34" charset="0"/>
              </a:rPr>
              <a:t> </a:t>
            </a:r>
            <a:r>
              <a:rPr lang="tr-TR" sz="2000" spc="-50" dirty="0" smtClean="0">
                <a:latin typeface="Arial" panose="020B0604020202020204" pitchFamily="34" charset="0"/>
                <a:ea typeface="Trebuchet MS" panose="020B0603020202020204" pitchFamily="34" charset="0"/>
                <a:cs typeface="Arial" panose="020B0604020202020204" pitchFamily="34" charset="0"/>
              </a:rPr>
              <a:t>sonucunda barajların düşüm yataklarında tonlarca ağırlıktaki parçalar kopabilir</a:t>
            </a:r>
            <a:r>
              <a:rPr lang="tr-TR" sz="2000" spc="-50" dirty="0">
                <a:latin typeface="Arial" panose="020B0604020202020204" pitchFamily="34" charset="0"/>
                <a:ea typeface="Trebuchet MS" panose="020B0603020202020204" pitchFamily="34" charset="0"/>
                <a:cs typeface="Arial" panose="020B0604020202020204" pitchFamily="34" charset="0"/>
              </a:rPr>
              <a:t>.</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Erozyon ve </a:t>
            </a:r>
            <a:r>
              <a:rPr lang="tr-TR" sz="2400" b="1" dirty="0" err="1">
                <a:solidFill>
                  <a:srgbClr val="160093"/>
                </a:solidFill>
                <a:latin typeface="Arial" panose="020B0604020202020204" pitchFamily="34" charset="0"/>
                <a:ea typeface="ＭＳ Ｐゴシック" panose="020B0600070205080204" pitchFamily="34" charset="-128"/>
                <a:cs typeface="Arial" panose="020B0604020202020204" pitchFamily="34" charset="0"/>
              </a:rPr>
              <a:t>Kavitasyon</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7" name="object 8"/>
          <p:cNvSpPr/>
          <p:nvPr/>
        </p:nvSpPr>
        <p:spPr>
          <a:xfrm>
            <a:off x="839728" y="2710114"/>
            <a:ext cx="3240354" cy="2361671"/>
          </a:xfrm>
          <a:prstGeom prst="rect">
            <a:avLst/>
          </a:prstGeom>
          <a:blipFill>
            <a:blip r:embed="rId2" cstate="print"/>
            <a:stretch>
              <a:fillRect/>
            </a:stretch>
          </a:blipFill>
        </p:spPr>
        <p:txBody>
          <a:bodyPr wrap="square" lIns="0" tIns="0" rIns="0" bIns="0" rtlCol="0"/>
          <a:lstStyle/>
          <a:p>
            <a:endParaRPr/>
          </a:p>
        </p:txBody>
      </p:sp>
      <p:sp>
        <p:nvSpPr>
          <p:cNvPr id="8" name="object 9"/>
          <p:cNvSpPr/>
          <p:nvPr/>
        </p:nvSpPr>
        <p:spPr>
          <a:xfrm>
            <a:off x="5941465" y="2522950"/>
            <a:ext cx="2736000" cy="2736000"/>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1559923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852332"/>
            <a:ext cx="8517838" cy="1785104"/>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Betonun su içindeki taş ve çakıllarla erozyonu, en az </a:t>
            </a:r>
            <a:r>
              <a:rPr lang="tr-TR" sz="2000" spc="-50" dirty="0" err="1">
                <a:latin typeface="Arial" panose="020B0604020202020204" pitchFamily="34" charset="0"/>
                <a:ea typeface="Trebuchet MS" panose="020B0603020202020204" pitchFamily="34" charset="0"/>
                <a:cs typeface="Arial" panose="020B0604020202020204" pitchFamily="34" charset="0"/>
              </a:rPr>
              <a:t>kavitasyon</a:t>
            </a:r>
            <a:r>
              <a:rPr lang="tr-TR" sz="2000" spc="-50" dirty="0">
                <a:latin typeface="Arial" panose="020B0604020202020204" pitchFamily="34" charset="0"/>
                <a:ea typeface="Trebuchet MS" panose="020B0603020202020204" pitchFamily="34" charset="0"/>
                <a:cs typeface="Arial" panose="020B0604020202020204" pitchFamily="34" charset="0"/>
              </a:rPr>
              <a:t> olayı kadar şiddetli  olabilir. Erozyon hızı, taşman partiküllerin boyutu, şekli, miktarı ve serdikleri, akan su hızı  ve beton kalitesi gibi birçok faktörden </a:t>
            </a:r>
            <a:r>
              <a:rPr lang="tr-TR" sz="2000" spc="-50" dirty="0" smtClean="0">
                <a:latin typeface="Arial" panose="020B0604020202020204" pitchFamily="34" charset="0"/>
                <a:ea typeface="Trebuchet MS" panose="020B0603020202020204" pitchFamily="34" charset="0"/>
                <a:cs typeface="Arial" panose="020B0604020202020204" pitchFamily="34" charset="0"/>
              </a:rPr>
              <a:t>etkilenir.</a:t>
            </a: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Erozyon ve </a:t>
            </a:r>
            <a:r>
              <a:rPr lang="tr-TR" sz="2400" b="1" dirty="0" err="1">
                <a:solidFill>
                  <a:srgbClr val="160093"/>
                </a:solidFill>
                <a:latin typeface="Arial" panose="020B0604020202020204" pitchFamily="34" charset="0"/>
                <a:ea typeface="ＭＳ Ｐゴシック" panose="020B0600070205080204" pitchFamily="34" charset="-128"/>
                <a:cs typeface="Arial" panose="020B0604020202020204" pitchFamily="34" charset="0"/>
              </a:rPr>
              <a:t>Kavitasyon</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548161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401205"/>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Betonun </a:t>
            </a:r>
            <a:r>
              <a:rPr lang="tr-TR" sz="2000" spc="-50" dirty="0">
                <a:latin typeface="Arial" panose="020B0604020202020204" pitchFamily="34" charset="0"/>
                <a:ea typeface="Trebuchet MS" panose="020B0603020202020204" pitchFamily="34" charset="0"/>
                <a:cs typeface="Arial" panose="020B0604020202020204" pitchFamily="34" charset="0"/>
              </a:rPr>
              <a:t>aşınma dayanıklılığı, beton yüzeyinin birkaç mm derinliğindeki çimento  matrisinin boşluk yapısı ile doğrudan ilişkilidir. Bu bağlamda, düşük  S/Ç oranı ile  çalışılması, taze betonda ayrışma ve aşırı terlemenin önlenmesi ve betonun bakımının  (kür) eksiksiz ve zamanında yapılması gereklidir. Özellikle su yapılarının  projelendirilmesinde alınacak önlemlerle oyulma ve aşınma olaylarını azaltmak olanaklıdır.  </a:t>
            </a: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Suyun </a:t>
            </a:r>
            <a:r>
              <a:rPr lang="tr-TR" sz="2000" spc="-50" dirty="0">
                <a:latin typeface="Arial" panose="020B0604020202020204" pitchFamily="34" charset="0"/>
                <a:ea typeface="Trebuchet MS" panose="020B0603020202020204" pitchFamily="34" charset="0"/>
                <a:cs typeface="Arial" panose="020B0604020202020204" pitchFamily="34" charset="0"/>
              </a:rPr>
              <a:t>akış düzgünlüğünü bozacak ve hızının aniden değişmesine yol açacak  uygulamalardan kaçınılmalıdır. Beton basınç dayanımı tek parametre olmayıp, yüzeyin  aşınmaya karşı dayanıklılığı bazı  önlemlerin (yüzey sertleştirilmesi vb.) alınması ile  artırılabilir</a:t>
            </a:r>
            <a:r>
              <a:rPr lang="tr-TR" sz="2000" spc="-50">
                <a:latin typeface="Arial" panose="020B0604020202020204" pitchFamily="34" charset="0"/>
                <a:ea typeface="Trebuchet MS" panose="020B0603020202020204" pitchFamily="34" charset="0"/>
                <a:cs typeface="Arial" panose="020B0604020202020204" pitchFamily="34" charset="0"/>
              </a:rPr>
              <a:t>. </a:t>
            </a:r>
            <a:endParaRPr lang="tr-TR" sz="2000" spc="-5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smtClean="0">
                <a:latin typeface="Arial" panose="020B0604020202020204" pitchFamily="34" charset="0"/>
                <a:ea typeface="Trebuchet MS" panose="020B0603020202020204" pitchFamily="34" charset="0"/>
                <a:cs typeface="Arial" panose="020B0604020202020204" pitchFamily="34" charset="0"/>
              </a:rPr>
              <a:t>TS </a:t>
            </a:r>
            <a:r>
              <a:rPr lang="tr-TR" sz="2000" spc="-50" dirty="0">
                <a:latin typeface="Arial" panose="020B0604020202020204" pitchFamily="34" charset="0"/>
                <a:ea typeface="Trebuchet MS" panose="020B0603020202020204" pitchFamily="34" charset="0"/>
                <a:cs typeface="Arial" panose="020B0604020202020204" pitchFamily="34" charset="0"/>
              </a:rPr>
              <a:t>EN 206/1'e göre C30/C37 ve üzerindeki bir beton sınıfının tercih edilmesi,  çok şiddetli etki durumunda ise beton sınıfının C35/45 ve üzerinde olması tavsiye edilir.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Erozyon ve </a:t>
            </a:r>
            <a:r>
              <a:rPr lang="tr-TR" sz="2400" b="1" dirty="0" err="1">
                <a:solidFill>
                  <a:srgbClr val="160093"/>
                </a:solidFill>
                <a:latin typeface="Arial" panose="020B0604020202020204" pitchFamily="34" charset="0"/>
                <a:ea typeface="ＭＳ Ｐゴシック" panose="020B0600070205080204" pitchFamily="34" charset="-128"/>
                <a:cs typeface="Arial" panose="020B0604020202020204" pitchFamily="34" charset="0"/>
              </a:rPr>
              <a:t>Kavitasyon</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7787631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12718</TotalTime>
  <Words>292</Words>
  <Application>Microsoft Office PowerPoint</Application>
  <PresentationFormat>Ekran Gösterisi (4:3)</PresentationFormat>
  <Paragraphs>16</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6</vt:i4>
      </vt:variant>
    </vt:vector>
  </HeadingPairs>
  <TitlesOfParts>
    <vt:vector size="14" baseType="lpstr">
      <vt:lpstr>MS PGothic</vt:lpstr>
      <vt:lpstr>Arial</vt:lpstr>
      <vt:lpstr>Calibri</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816</cp:revision>
  <cp:lastPrinted>2016-10-24T07:53:35Z</cp:lastPrinted>
  <dcterms:created xsi:type="dcterms:W3CDTF">2016-09-18T09:35:24Z</dcterms:created>
  <dcterms:modified xsi:type="dcterms:W3CDTF">2020-02-28T11:50:42Z</dcterms:modified>
</cp:coreProperties>
</file>