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2" r:id="rId4"/>
    <p:sldId id="263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F5A854-2506-2DEE-2DFC-5AF1F9D729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B4F298B-8B64-984A-C8C3-767901565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5270CAE-DAAD-0D12-2E87-5F4C98853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99206-D616-4849-A278-F5BF17D0181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5ED1EE-EDF4-F1FB-3B35-D418A33C6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B1AB8E7-D0F0-0A15-483A-B32A6A926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8E9F-CBE5-4D56-849E-926F1EB610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6431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992C77-6DBC-2849-C56A-F58021456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87FF786-4B4A-5F41-F159-74B3E2957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E16AA6D-6003-153D-93B3-B4B3A371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99206-D616-4849-A278-F5BF17D0181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164CDF-95D4-2653-A487-B43B5B95F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54547D1-B256-7787-9E5D-4CC867E63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8E9F-CBE5-4D56-849E-926F1EB610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7071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E0F9CDF-EDD1-11F8-DBC3-88BD4E07CB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01A481-4882-D4BA-3EF3-4A43E65AC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12F08EE-CBCC-AD75-C6A1-58ABAB904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99206-D616-4849-A278-F5BF17D0181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53C08B2-0921-37DA-2DA0-5A3C4F4D0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B539A02-C52D-33E1-B755-B78D9219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8E9F-CBE5-4D56-849E-926F1EB610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3370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3868782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982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190102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884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0125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18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481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2690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CEDCFE-940C-3A36-AE39-16920B2AA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549C0A-732A-A9EF-0C71-F816BC2A9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98A33A-F735-FC31-4440-9ABF60855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99206-D616-4849-A278-F5BF17D0181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791BD4-1C71-5F60-2170-AA4099530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12577C-0AE6-7BB7-41A4-C6ACA3BE7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8E9F-CBE5-4D56-849E-926F1EB610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12866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89916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825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272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574809-5864-A880-761B-E25C26F74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F471E7C-BAC6-01AC-B59E-CE66EDE3A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7284D7-50C4-3D84-858C-34EB382CD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99206-D616-4849-A278-F5BF17D0181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2E801E1-BB74-6242-432D-7727FA4F1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FD3F72-B332-A4CF-0043-B289DC362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8E9F-CBE5-4D56-849E-926F1EB610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433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E05893-84CC-014C-D2E9-3A6D07E7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9712E1-64DE-8FA9-AC53-E2BFDDEC9E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5E5ECAA-3721-E697-75D0-6DA4CCCE0C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3696201-5B93-DE8C-F1F3-2A3C15BBE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99206-D616-4849-A278-F5BF17D0181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04A895F-1F31-F957-6500-80FD20A21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3EFF858-F9A4-F82B-38CF-0D2BEB2D0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8E9F-CBE5-4D56-849E-926F1EB610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179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A6584D-AFF5-20CD-EB3D-1963ADDDD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B06431C-12C3-FA24-228C-E5BC9F45F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8A54FCA-E0B7-FA5B-F626-A3BE30BAC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DEF083F-0735-FAED-05E3-D4F216DBB4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1C892A2-DEC0-3BA8-B544-31D8299448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3BF763A-238A-5160-4732-A02B04D22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99206-D616-4849-A278-F5BF17D0181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7AB139D-FB8B-4320-AA43-2236769E8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5B0D16F-9AC2-3A65-7579-662AF5CDD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8E9F-CBE5-4D56-849E-926F1EB610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918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DB313E-CBB0-7A73-A070-2AC53BBD8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546F2FB-75ED-B744-2E7A-2AC45DDAA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99206-D616-4849-A278-F5BF17D0181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4BE61F6-DDD8-1516-7A68-8471B2976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69F79D3-A1F0-67C3-7D8C-BEB3BF6FB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8E9F-CBE5-4D56-849E-926F1EB610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087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1F2BF96-A627-9633-4F6B-AD9CED22D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99206-D616-4849-A278-F5BF17D0181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9C81BB2-FEFB-805C-5E5F-F68007798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E80FDC8-24D4-E825-E87E-7E63876F2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8E9F-CBE5-4D56-849E-926F1EB610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64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DB228A-688F-7506-62FF-10C7EA734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9AE17C-818A-308D-FD93-22FC75EF4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875F37D-9E30-51B6-5A5A-4D48D561C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93CA0EF-7552-3033-5CB5-A4BFF5B38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99206-D616-4849-A278-F5BF17D0181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2BE9637-8ACF-3C00-4EE9-8924B88B9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2028130-4E5F-461F-978F-38FA233CE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8E9F-CBE5-4D56-849E-926F1EB610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470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B4B425-BF52-3190-4E35-7D617E685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80DED15-498E-8726-00D0-7867622833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2FA40AC-4548-189E-CDCF-06759F874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355E182-9625-A23C-4320-3D30771E5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99206-D616-4849-A278-F5BF17D0181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6B90454-1F13-B961-7E4C-E1BB5EB99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0FD989C-B30A-B0EA-DA2F-0B2F7F4F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8E9F-CBE5-4D56-849E-926F1EB610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210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5DE4563-29CB-07F2-4603-9A929BE79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D82B1F6-34F9-5065-1FED-E684EA31A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C6AE58-20A6-ECCA-C346-5AA81D638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99206-D616-4849-A278-F5BF17D0181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C51581-6053-8988-0CA4-B6BAAFADDC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AC50935-A073-E932-0347-7E0D17FA2C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A8E9F-CBE5-4D56-849E-926F1EB610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815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7935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117" y="2196302"/>
            <a:ext cx="5569697" cy="2631730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  <a:scene3d>
            <a:camera prst="perspectiveFront"/>
            <a:lightRig rig="threePt" dir="t"/>
          </a:scene3d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813839" y="957543"/>
            <a:ext cx="8727949" cy="767096"/>
          </a:xfrm>
          <a:noFill/>
          <a:ln w="38100"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tr-TR" sz="4000" b="1" dirty="0" err="1">
                <a:solidFill>
                  <a:schemeClr val="tx1">
                    <a:lumMod val="85000"/>
                  </a:schemeClr>
                </a:solidFill>
              </a:rPr>
              <a:t>Membranes</a:t>
            </a:r>
            <a:r>
              <a:rPr lang="tr-TR" sz="4000" b="1" dirty="0">
                <a:solidFill>
                  <a:schemeClr val="tx1">
                    <a:lumMod val="85000"/>
                  </a:schemeClr>
                </a:solidFill>
              </a:rPr>
              <a:t>, CHANNELS AND TRANSFER</a:t>
            </a:r>
            <a:br>
              <a:rPr lang="tr-TR" sz="4000" b="1">
                <a:solidFill>
                  <a:schemeClr val="tx1">
                    <a:lumMod val="85000"/>
                  </a:schemeClr>
                </a:solidFill>
              </a:rPr>
            </a:br>
            <a:endParaRPr lang="tr-TR" sz="4000" b="1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547103" y="4301922"/>
            <a:ext cx="5791201" cy="1995546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Dr. C. Etkin ŞAFAK</a:t>
            </a:r>
          </a:p>
          <a:p>
            <a:pPr algn="ctr"/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Ankara </a:t>
            </a: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University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Department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of </a:t>
            </a: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Physiology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408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9817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/>
              <a:t>SECONDARY ACTIVE TRANSPORT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5162" y="1376573"/>
            <a:ext cx="6172199" cy="4971857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flow of ions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from a higher concentration to a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lower concentration provides energy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for the uphill movement of the actively transported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solute.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 addition to having a binding site for the actively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transported solute, the transport protein also has a binding site for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an 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This ion is usually sodium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he energy for secondary active transport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is derived from metabolism in the form of the ATP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that is used by the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Na,K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-ATPase to create the sodium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concentration gradient.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M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olecules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being transported may move either in the same direction or in opposite directions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When they move in the same direction, the protein that transports them is called a 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symporter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,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while if they move in opposite directions, the protein is called an 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antiporter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.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7361" y="2012080"/>
            <a:ext cx="4979508" cy="281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6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88442" y="157541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/>
              <a:t>SECONDARY ACTIVE TRANSPORT</a:t>
            </a:r>
            <a:endParaRPr lang="en-US" sz="2400" b="1" cap="none" dirty="0"/>
          </a:p>
        </p:txBody>
      </p:sp>
      <p:pic>
        <p:nvPicPr>
          <p:cNvPr id="1026" name="Picture 2" descr="secondary active transpor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17" y="1664608"/>
            <a:ext cx="5351607" cy="443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516" y="2875021"/>
            <a:ext cx="5456021" cy="137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457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37082" y="340421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/>
              <a:t>ENDOCYTOSIS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2080" y="1093954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Endocytosis is the movement of larger particles (too large to move through transport proteins) into the cell by use of membrane vesicles.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Phagocytosis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“cell eating”- Larger molecules or particles are brought into the cell by engulfing them into a plasma membrane vesicle. 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Pinocytosis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“cell drinking”- Dissolved molecules are brought into the cell by engulfing them into a plasma membrane vesicle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Receptor Mediated Endocytosis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-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Receptor mediated- Receptors on the outside of cell membrane allow for the attachment of a particular molecule. 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When a certain number of receptor sites are filled, endocytosis occurs.</a:t>
            </a:r>
          </a:p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b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279" y="1847488"/>
            <a:ext cx="5158122" cy="257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17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21772" y="188367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/>
              <a:t>EXOCYTOSIS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1536" y="1504589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Exocytosis is just the opposite of endocytosis.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Material to be secreted usually moves through the compartments of the Golgi apparatus where it may be modified. 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material is then surrounded by membrane forming a vesicle.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Release toxins and waste products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Release proteins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Control activity of other cells</a:t>
            </a: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endParaRPr lang="en-US" b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735" y="1969754"/>
            <a:ext cx="4553639" cy="252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61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62762" y="395285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/>
              <a:t>ACTIVE TRANSPORT</a:t>
            </a:r>
            <a:endParaRPr lang="en-US" sz="2400" b="1" cap="none" dirty="0"/>
          </a:p>
        </p:txBody>
      </p:sp>
      <p:pic>
        <p:nvPicPr>
          <p:cNvPr id="6" name="Active Transport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89263" y="2286000"/>
            <a:ext cx="6365875" cy="3581400"/>
          </a:xfrm>
        </p:spPr>
      </p:pic>
    </p:spTree>
    <p:extLst>
      <p:ext uri="{BB962C8B-B14F-4D97-AF65-F5344CB8AC3E}">
        <p14:creationId xmlns:p14="http://schemas.microsoft.com/office/powerpoint/2010/main" val="64411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01190" y="4510482"/>
            <a:ext cx="8534400" cy="1507067"/>
          </a:xfrm>
        </p:spPr>
        <p:txBody>
          <a:bodyPr/>
          <a:lstStyle/>
          <a:p>
            <a:r>
              <a:rPr lang="tr-TR" dirty="0"/>
              <a:t>ANY QUESTIONS?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3127" y="2157984"/>
            <a:ext cx="4558145" cy="35814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095092" y="749808"/>
            <a:ext cx="41542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err="1"/>
              <a:t>Any</a:t>
            </a:r>
            <a:r>
              <a:rPr lang="tr-TR" sz="4800" b="1" dirty="0"/>
              <a:t> </a:t>
            </a:r>
            <a:r>
              <a:rPr lang="tr-TR" sz="4800" b="1" dirty="0" err="1"/>
              <a:t>Questions</a:t>
            </a:r>
            <a:r>
              <a:rPr lang="tr-TR" sz="48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21073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322</Words>
  <Application>Microsoft Office PowerPoint</Application>
  <PresentationFormat>Geniş ekran</PresentationFormat>
  <Paragraphs>36</Paragraphs>
  <Slides>7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Franklin Gothic Book</vt:lpstr>
      <vt:lpstr>Wingdings</vt:lpstr>
      <vt:lpstr>Office Teması</vt:lpstr>
      <vt:lpstr>Crop</vt:lpstr>
      <vt:lpstr>Membranes, CHANNELS AND TRANSFER </vt:lpstr>
      <vt:lpstr>SECONDARY ACTIVE TRANSPORT</vt:lpstr>
      <vt:lpstr>SECONDARY ACTIVE TRANSPORT</vt:lpstr>
      <vt:lpstr>ENDOCYTOSIS</vt:lpstr>
      <vt:lpstr>EXOCYTOSIS</vt:lpstr>
      <vt:lpstr>ACTIVE TRANSPORT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2025-09-09T08:16:31Z</dcterms:created>
  <dcterms:modified xsi:type="dcterms:W3CDTF">2025-09-09T08:17:35Z</dcterms:modified>
</cp:coreProperties>
</file>