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62" r:id="rId4"/>
    <p:sldId id="263" r:id="rId5"/>
    <p:sldId id="264" r:id="rId6"/>
    <p:sldId id="265" r:id="rId7"/>
    <p:sldId id="266" r:id="rId8"/>
    <p:sldId id="267" r:id="rId9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AF5A854-2506-2DEE-2DFC-5AF1F9D729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EB4F298B-8B64-984A-C8C3-7679015655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5270CAE-DAAD-0D12-2E87-5F4C98853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99206-D616-4849-A278-F5BF17D01818}" type="datetimeFigureOut">
              <a:rPr lang="tr-TR" smtClean="0"/>
              <a:t>9.09.2025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65ED1EE-EDF4-F1FB-3B35-D418A33C6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B1AB8E7-D0F0-0A15-483A-B32A6A926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A8E9F-CBE5-4D56-849E-926F1EB6104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16431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0992C77-6DBC-2849-C56A-F58021456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487FF786-4B4A-5F41-F159-74B3E29575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E16AA6D-6003-153D-93B3-B4B3A3713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99206-D616-4849-A278-F5BF17D01818}" type="datetimeFigureOut">
              <a:rPr lang="tr-TR" smtClean="0"/>
              <a:t>9.09.2025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A164CDF-95D4-2653-A487-B43B5B95F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54547D1-B256-7787-9E5D-4CC867E63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A8E9F-CBE5-4D56-849E-926F1EB6104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67071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9E0F9CDF-EDD1-11F8-DBC3-88BD4E07CB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E601A481-4882-D4BA-3EF3-4A43E65AC0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12F08EE-CBCC-AD75-C6A1-58ABAB904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99206-D616-4849-A278-F5BF17D01818}" type="datetimeFigureOut">
              <a:rPr lang="tr-TR" smtClean="0"/>
              <a:t>9.09.2025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853C08B2-0921-37DA-2DA0-5A3C4F4D0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B539A02-C52D-33E1-B755-B78D92192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A8E9F-CBE5-4D56-849E-926F1EB6104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233704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C7E3602C-B008-4929-9FFA-167F792D24CB}" type="datetimeFigureOut">
              <a:rPr lang="tr-TR" smtClean="0"/>
              <a:t>9.09.2025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B66F508-B952-4413-A2A3-25345ACFB10D}" type="slidenum">
              <a:rPr lang="tr-TR" smtClean="0"/>
              <a:t>‹#›</a:t>
            </a:fld>
            <a:endParaRPr lang="tr-TR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3868782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3602C-B008-4929-9FFA-167F792D24CB}" type="datetimeFigureOut">
              <a:rPr lang="tr-TR" smtClean="0"/>
              <a:t>9.09.2025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6F508-B952-4413-A2A3-25345ACFB10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179825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7E3602C-B008-4929-9FFA-167F792D24CB}" type="datetimeFigureOut">
              <a:rPr lang="tr-TR" smtClean="0"/>
              <a:t>9.09.2025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B66F508-B952-4413-A2A3-25345ACFB10D}" type="slidenum">
              <a:rPr lang="tr-TR" smtClean="0"/>
              <a:t>‹#›</a:t>
            </a:fld>
            <a:endParaRPr lang="tr-TR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6190102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3602C-B008-4929-9FFA-167F792D24CB}" type="datetimeFigureOut">
              <a:rPr lang="tr-TR" smtClean="0"/>
              <a:t>9.09.2025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6F508-B952-4413-A2A3-25345ACFB10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458847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3602C-B008-4929-9FFA-167F792D24CB}" type="datetimeFigureOut">
              <a:rPr lang="tr-TR" smtClean="0"/>
              <a:t>9.09.2025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6F508-B952-4413-A2A3-25345ACFB10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901255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3602C-B008-4929-9FFA-167F792D24CB}" type="datetimeFigureOut">
              <a:rPr lang="tr-TR" smtClean="0"/>
              <a:t>9.09.2025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6F508-B952-4413-A2A3-25345ACFB10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801854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3602C-B008-4929-9FFA-167F792D24CB}" type="datetimeFigureOut">
              <a:rPr lang="tr-TR" smtClean="0"/>
              <a:t>9.09.2025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6F508-B952-4413-A2A3-25345ACFB10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124813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7E3602C-B008-4929-9FFA-167F792D24CB}" type="datetimeFigureOut">
              <a:rPr lang="tr-TR" smtClean="0"/>
              <a:t>9.09.2025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B66F508-B952-4413-A2A3-25345ACFB10D}" type="slidenum">
              <a:rPr lang="tr-TR" smtClean="0"/>
              <a:t>‹#›</a:t>
            </a:fld>
            <a:endParaRPr lang="tr-TR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42690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BCEDCFE-940C-3A36-AE39-16920B2AA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4549C0A-732A-A9EF-0C71-F816BC2A90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198A33A-F735-FC31-4440-9ABF60855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99206-D616-4849-A278-F5BF17D01818}" type="datetimeFigureOut">
              <a:rPr lang="tr-TR" smtClean="0"/>
              <a:t>9.09.2025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7791BD4-1C71-5F60-2170-AA4099530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912577C-0AE6-7BB7-41A4-C6ACA3BE7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A8E9F-CBE5-4D56-849E-926F1EB6104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212866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7E3602C-B008-4929-9FFA-167F792D24CB}" type="datetimeFigureOut">
              <a:rPr lang="tr-TR" smtClean="0"/>
              <a:t>9.09.2025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B66F508-B952-4413-A2A3-25345ACFB10D}" type="slidenum">
              <a:rPr lang="tr-TR" smtClean="0"/>
              <a:t>‹#›</a:t>
            </a:fld>
            <a:endParaRPr lang="tr-TR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899162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3602C-B008-4929-9FFA-167F792D24CB}" type="datetimeFigureOut">
              <a:rPr lang="tr-TR" smtClean="0"/>
              <a:t>9.09.2025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6F508-B952-4413-A2A3-25345ACFB10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4082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3602C-B008-4929-9FFA-167F792D24CB}" type="datetimeFigureOut">
              <a:rPr lang="tr-TR" smtClean="0"/>
              <a:t>9.09.2025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6F508-B952-4413-A2A3-25345ACFB10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72272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6574809-5864-A880-761B-E25C26F74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6F471E7C-BAC6-01AC-B59E-CE66EDE3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37284D7-50C4-3D84-858C-34EB382CD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99206-D616-4849-A278-F5BF17D01818}" type="datetimeFigureOut">
              <a:rPr lang="tr-TR" smtClean="0"/>
              <a:t>9.09.2025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2E801E1-BB74-6242-432D-7727FA4F1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2FD3F72-B332-A4CF-0043-B289DC362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A8E9F-CBE5-4D56-849E-926F1EB6104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96433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CE05893-84CC-014C-D2E9-3A6D07E7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79712E1-64DE-8FA9-AC53-E2BFDDEC9E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05E5ECAA-3721-E697-75D0-6DA4CCCE0C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83696201-5B93-DE8C-F1F3-2A3C15BBE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99206-D616-4849-A278-F5BF17D01818}" type="datetimeFigureOut">
              <a:rPr lang="tr-TR" smtClean="0"/>
              <a:t>9.09.2025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04A895F-1F31-F957-6500-80FD20A21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E3EFF858-F9A4-F82B-38CF-0D2BEB2D0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A8E9F-CBE5-4D56-849E-926F1EB6104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98179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0A6584D-AFF5-20CD-EB3D-1963ADDDD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5B06431C-12C3-FA24-228C-E5BC9F45F9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28A54FCA-E0B7-FA5B-F626-A3BE30BAC3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EDEF083F-0735-FAED-05E3-D4F216DBB4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11C892A2-DEC0-3BA8-B544-31D8299448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93BF763A-238A-5160-4732-A02B04D22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99206-D616-4849-A278-F5BF17D01818}" type="datetimeFigureOut">
              <a:rPr lang="tr-TR" smtClean="0"/>
              <a:t>9.09.2025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37AB139D-FB8B-4320-AA43-2236769E8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35B0D16F-9AC2-3A65-7579-662AF5CD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A8E9F-CBE5-4D56-849E-926F1EB6104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28918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BDB313E-CBB0-7A73-A070-2AC53BBD8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F546F2FB-75ED-B744-2E7A-2AC45DDAA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99206-D616-4849-A278-F5BF17D01818}" type="datetimeFigureOut">
              <a:rPr lang="tr-TR" smtClean="0"/>
              <a:t>9.09.2025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D4BE61F6-DDD8-1516-7A68-8471B2976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969F79D3-A1F0-67C3-7D8C-BEB3BF6FB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A8E9F-CBE5-4D56-849E-926F1EB6104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67087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41F2BF96-A627-9633-4F6B-AD9CED22D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99206-D616-4849-A278-F5BF17D01818}" type="datetimeFigureOut">
              <a:rPr lang="tr-TR" smtClean="0"/>
              <a:t>9.09.2025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29C81BB2-FEFB-805C-5E5F-F68007798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DE80FDC8-24D4-E825-E87E-7E63876F2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A8E9F-CBE5-4D56-849E-926F1EB6104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48640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9DB228A-688F-7506-62FF-10C7EA734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A9AE17C-818A-308D-FD93-22FC75EF4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E875F37D-9E30-51B6-5A5A-4D48D561CF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893CA0EF-7552-3033-5CB5-A4BFF5B38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99206-D616-4849-A278-F5BF17D01818}" type="datetimeFigureOut">
              <a:rPr lang="tr-TR" smtClean="0"/>
              <a:t>9.09.2025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2BE9637-8ACF-3C00-4EE9-8924B88B9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E2028130-4E5F-461F-978F-38FA233CE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A8E9F-CBE5-4D56-849E-926F1EB6104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13470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0B4B425-BF52-3190-4E35-7D617E685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F80DED15-498E-8726-00D0-7867622833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B2FA40AC-4548-189E-CDCF-06759F874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7355E182-9625-A23C-4320-3D30771E5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99206-D616-4849-A278-F5BF17D01818}" type="datetimeFigureOut">
              <a:rPr lang="tr-TR" smtClean="0"/>
              <a:t>9.09.2025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16B90454-1F13-B961-7E4C-E1BB5EB99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A0FD989C-B30A-B0EA-DA2F-0B2F7F4FA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A8E9F-CBE5-4D56-849E-926F1EB6104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72105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E5DE4563-29CB-07F2-4603-9A929BE79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2D82B1F6-34F9-5065-1FED-E684EA31A3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EC6AE58-20A6-ECCA-C346-5AA81D638F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99206-D616-4849-A278-F5BF17D01818}" type="datetimeFigureOut">
              <a:rPr lang="tr-TR" smtClean="0"/>
              <a:t>9.09.2025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4C51581-6053-8988-0CA4-B6BAAFADDC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AC50935-A073-E932-0347-7E0D17FA2C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6A8E9F-CBE5-4D56-849E-926F1EB6104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09815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C7E3602C-B008-4929-9FFA-167F792D24CB}" type="datetimeFigureOut">
              <a:rPr lang="tr-TR" smtClean="0"/>
              <a:t>9.09.2025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7B66F508-B952-4413-A2A3-25345ACFB10D}" type="slidenum">
              <a:rPr lang="tr-TR" smtClean="0"/>
              <a:t>‹#›</a:t>
            </a:fld>
            <a:endParaRPr lang="tr-TR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79355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8117" y="2196302"/>
            <a:ext cx="5569697" cy="2631730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  <a:reflection blurRad="6350" stA="50000" endA="300" endPos="55500" dist="50800" dir="5400000" sy="-100000" algn="bl" rotWithShape="0"/>
          </a:effectLst>
          <a:scene3d>
            <a:camera prst="perspectiveFront"/>
            <a:lightRig rig="threePt" dir="t"/>
          </a:scene3d>
        </p:spPr>
      </p:pic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3813839" y="957543"/>
            <a:ext cx="8727949" cy="767096"/>
          </a:xfrm>
          <a:noFill/>
          <a:ln w="38100"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tr-TR" sz="4000" b="1" dirty="0" err="1">
                <a:solidFill>
                  <a:schemeClr val="tx1">
                    <a:lumMod val="85000"/>
                  </a:schemeClr>
                </a:solidFill>
              </a:rPr>
              <a:t>Membranes</a:t>
            </a:r>
            <a:r>
              <a:rPr lang="tr-TR" sz="4000" b="1" dirty="0">
                <a:solidFill>
                  <a:schemeClr val="tx1">
                    <a:lumMod val="85000"/>
                  </a:schemeClr>
                </a:solidFill>
              </a:rPr>
              <a:t>, CHANNELS AND TRANSFER</a:t>
            </a:r>
            <a:br>
              <a:rPr lang="tr-TR" sz="4000" b="1">
                <a:solidFill>
                  <a:schemeClr val="tx1">
                    <a:lumMod val="85000"/>
                  </a:schemeClr>
                </a:solidFill>
              </a:rPr>
            </a:br>
            <a:endParaRPr lang="tr-TR" sz="4000" b="1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6547103" y="4301922"/>
            <a:ext cx="5791201" cy="1995546"/>
          </a:xfrm>
        </p:spPr>
        <p:txBody>
          <a:bodyPr>
            <a:normAutofit/>
          </a:bodyPr>
          <a:lstStyle/>
          <a:p>
            <a:pPr algn="ctr"/>
            <a:r>
              <a:rPr lang="tr-TR" b="1" dirty="0">
                <a:solidFill>
                  <a:schemeClr val="tx1">
                    <a:lumMod val="85000"/>
                  </a:schemeClr>
                </a:solidFill>
              </a:rPr>
              <a:t>Dr. C. Etkin ŞAFAK</a:t>
            </a:r>
          </a:p>
          <a:p>
            <a:pPr algn="ctr"/>
            <a:r>
              <a:rPr lang="tr-TR" b="1" dirty="0">
                <a:solidFill>
                  <a:schemeClr val="tx1">
                    <a:lumMod val="85000"/>
                  </a:schemeClr>
                </a:solidFill>
              </a:rPr>
              <a:t>Ankara </a:t>
            </a:r>
            <a:r>
              <a:rPr lang="tr-TR" b="1" dirty="0" err="1">
                <a:solidFill>
                  <a:schemeClr val="tx1">
                    <a:lumMod val="85000"/>
                  </a:schemeClr>
                </a:solidFill>
              </a:rPr>
              <a:t>University</a:t>
            </a:r>
            <a:endParaRPr lang="tr-TR" b="1" dirty="0">
              <a:solidFill>
                <a:schemeClr val="tx1">
                  <a:lumMod val="85000"/>
                </a:schemeClr>
              </a:solidFill>
            </a:endParaRPr>
          </a:p>
          <a:p>
            <a:pPr algn="ctr"/>
            <a:r>
              <a:rPr lang="tr-TR" b="1" dirty="0" err="1">
                <a:solidFill>
                  <a:schemeClr val="tx1">
                    <a:lumMod val="85000"/>
                  </a:schemeClr>
                </a:solidFill>
              </a:rPr>
              <a:t>Department</a:t>
            </a:r>
            <a:r>
              <a:rPr lang="tr-TR" b="1" dirty="0">
                <a:solidFill>
                  <a:schemeClr val="tx1">
                    <a:lumMod val="85000"/>
                  </a:schemeClr>
                </a:solidFill>
              </a:rPr>
              <a:t> of </a:t>
            </a:r>
            <a:r>
              <a:rPr lang="tr-TR" b="1" dirty="0" err="1">
                <a:solidFill>
                  <a:schemeClr val="tx1">
                    <a:lumMod val="85000"/>
                  </a:schemeClr>
                </a:solidFill>
              </a:rPr>
              <a:t>Physiology</a:t>
            </a:r>
            <a:endParaRPr lang="tr-TR" b="1" dirty="0">
              <a:solidFill>
                <a:schemeClr val="tx1">
                  <a:lumMod val="85000"/>
                </a:schemeClr>
              </a:solidFill>
            </a:endParaRPr>
          </a:p>
          <a:p>
            <a:pPr algn="ctr"/>
            <a:endParaRPr lang="tr-TR" b="1" dirty="0">
              <a:solidFill>
                <a:schemeClr val="tx1">
                  <a:lumMod val="85000"/>
                </a:schemeClr>
              </a:solidFill>
            </a:endParaRPr>
          </a:p>
          <a:p>
            <a:pPr algn="ctr"/>
            <a:endParaRPr lang="tr-TR" b="1" dirty="0">
              <a:solidFill>
                <a:schemeClr val="tx1">
                  <a:lumMod val="85000"/>
                </a:schemeClr>
              </a:solidFill>
            </a:endParaRPr>
          </a:p>
          <a:p>
            <a:pPr algn="ctr"/>
            <a:endParaRPr lang="tr-TR" b="1" dirty="0">
              <a:solidFill>
                <a:schemeClr val="tx1">
                  <a:lumMod val="85000"/>
                </a:schemeClr>
              </a:solidFill>
            </a:endParaRPr>
          </a:p>
          <a:p>
            <a:pPr algn="ctr"/>
            <a:endParaRPr lang="tr-TR" b="1" dirty="0">
              <a:solidFill>
                <a:schemeClr val="tx1">
                  <a:lumMod val="85000"/>
                </a:schemeClr>
              </a:solidFill>
            </a:endParaRPr>
          </a:p>
          <a:p>
            <a:pPr algn="ctr"/>
            <a:endParaRPr lang="tr-TR" b="1" dirty="0">
              <a:solidFill>
                <a:schemeClr val="tx1">
                  <a:lumMod val="85000"/>
                </a:schemeClr>
              </a:solidFill>
            </a:endParaRPr>
          </a:p>
          <a:p>
            <a:pPr algn="ctr"/>
            <a:endParaRPr lang="tr-TR" b="1" dirty="0">
              <a:solidFill>
                <a:schemeClr val="tx1">
                  <a:lumMod val="85000"/>
                </a:schemeClr>
              </a:solidFill>
            </a:endParaRPr>
          </a:p>
          <a:p>
            <a:pPr algn="ctr"/>
            <a:endParaRPr lang="tr-TR" b="1" dirty="0">
              <a:solidFill>
                <a:schemeClr val="tx1">
                  <a:lumMod val="85000"/>
                </a:schemeClr>
              </a:solidFill>
            </a:endParaRPr>
          </a:p>
          <a:p>
            <a:pPr algn="ctr"/>
            <a:endParaRPr lang="tr-TR" b="1" dirty="0">
              <a:solidFill>
                <a:schemeClr val="tx1">
                  <a:lumMod val="85000"/>
                </a:schemeClr>
              </a:solidFill>
            </a:endParaRPr>
          </a:p>
          <a:p>
            <a:pPr algn="ctr"/>
            <a:endParaRPr lang="tr-TR" b="1" dirty="0">
              <a:solidFill>
                <a:schemeClr val="tx1">
                  <a:lumMod val="85000"/>
                </a:schemeClr>
              </a:solidFill>
            </a:endParaRPr>
          </a:p>
          <a:p>
            <a:pPr algn="ctr"/>
            <a:endParaRPr lang="tr-TR" b="1" dirty="0">
              <a:solidFill>
                <a:schemeClr val="tx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408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298170" y="285557"/>
            <a:ext cx="11431588" cy="1507067"/>
          </a:xfrm>
        </p:spPr>
        <p:txBody>
          <a:bodyPr>
            <a:normAutofit/>
          </a:bodyPr>
          <a:lstStyle/>
          <a:p>
            <a:r>
              <a:rPr lang="tr-TR" sz="2400" b="1" cap="none" dirty="0"/>
              <a:t>SECONDARY ACTIVE TRANSPORT</a:t>
            </a:r>
            <a:endParaRPr lang="en-US" sz="2400" b="1" cap="none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05162" y="1376573"/>
            <a:ext cx="6172199" cy="4971857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The flow of ions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from a higher concentration to a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lower concentration provides energy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for the uphill movement of the actively transported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solute.</a:t>
            </a:r>
          </a:p>
          <a:p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In addition to having a binding site for the actively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transported solute, the transport protein also has a binding site for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an ion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-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This ion is usually sodium</a:t>
            </a:r>
            <a:endParaRPr lang="tr-TR" dirty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T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he energy for secondary active transport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is derived from metabolism in the form of the ATP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that is used by the </a:t>
            </a:r>
            <a:r>
              <a:rPr lang="en-US" dirty="0" err="1">
                <a:solidFill>
                  <a:schemeClr val="tx1">
                    <a:lumMod val="85000"/>
                  </a:schemeClr>
                </a:solidFill>
              </a:rPr>
              <a:t>Na,K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-ATPase to create the sodium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concentration gradient.</a:t>
            </a:r>
            <a:endParaRPr lang="tr-TR" dirty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M</a:t>
            </a:r>
            <a:r>
              <a:rPr lang="en-US" dirty="0" err="1">
                <a:solidFill>
                  <a:schemeClr val="tx1">
                    <a:lumMod val="85000"/>
                  </a:schemeClr>
                </a:solidFill>
              </a:rPr>
              <a:t>olecules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 being transported may move either in the same direction or in opposite directions</a:t>
            </a:r>
            <a:endParaRPr lang="tr-TR" dirty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When they move in the same direction, the protein that transports them is called a </a:t>
            </a:r>
            <a:r>
              <a:rPr lang="en-US" b="1" dirty="0" err="1">
                <a:solidFill>
                  <a:schemeClr val="tx1">
                    <a:lumMod val="85000"/>
                  </a:schemeClr>
                </a:solidFill>
              </a:rPr>
              <a:t>symporter</a:t>
            </a:r>
            <a:r>
              <a:rPr lang="en-US" b="1" dirty="0">
                <a:solidFill>
                  <a:schemeClr val="tx1">
                    <a:lumMod val="85000"/>
                  </a:schemeClr>
                </a:solidFill>
              </a:rPr>
              <a:t>,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while if they move in opposite directions, the protein is called an </a:t>
            </a:r>
            <a:r>
              <a:rPr lang="en-US" b="1" dirty="0" err="1">
                <a:solidFill>
                  <a:schemeClr val="tx1">
                    <a:lumMod val="85000"/>
                  </a:schemeClr>
                </a:solidFill>
              </a:rPr>
              <a:t>antiporter</a:t>
            </a:r>
            <a:r>
              <a:rPr lang="en-US" b="1" dirty="0">
                <a:solidFill>
                  <a:schemeClr val="tx1">
                    <a:lumMod val="85000"/>
                  </a:schemeClr>
                </a:solidFill>
              </a:rPr>
              <a:t>.</a:t>
            </a:r>
            <a:endParaRPr lang="tr-TR" b="1" dirty="0">
              <a:solidFill>
                <a:schemeClr val="tx1">
                  <a:lumMod val="85000"/>
                </a:schemeClr>
              </a:solidFill>
            </a:endParaRPr>
          </a:p>
          <a:p>
            <a:endParaRPr lang="en-US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7361" y="2012080"/>
            <a:ext cx="4979508" cy="281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26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188442" y="157541"/>
            <a:ext cx="11431588" cy="1507067"/>
          </a:xfrm>
        </p:spPr>
        <p:txBody>
          <a:bodyPr>
            <a:normAutofit/>
          </a:bodyPr>
          <a:lstStyle/>
          <a:p>
            <a:r>
              <a:rPr lang="tr-TR" sz="2400" b="1" cap="none" dirty="0"/>
              <a:t>SECONDARY ACTIVE TRANSPORT</a:t>
            </a:r>
            <a:endParaRPr lang="en-US" sz="2400" b="1" cap="none" dirty="0"/>
          </a:p>
        </p:txBody>
      </p:sp>
      <p:pic>
        <p:nvPicPr>
          <p:cNvPr id="1026" name="Picture 2" descr="secondary active transport ile ilgili görsel sonuc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317" y="1664608"/>
            <a:ext cx="5351607" cy="443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516" y="2875021"/>
            <a:ext cx="5456021" cy="137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457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737082" y="340421"/>
            <a:ext cx="11431588" cy="1507067"/>
          </a:xfrm>
        </p:spPr>
        <p:txBody>
          <a:bodyPr>
            <a:normAutofit/>
          </a:bodyPr>
          <a:lstStyle/>
          <a:p>
            <a:r>
              <a:rPr lang="tr-TR" sz="2400" b="1" cap="none" dirty="0"/>
              <a:t>ENDOCYTOSIS</a:t>
            </a:r>
            <a:endParaRPr lang="en-US" sz="2400" b="1" cap="none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42080" y="1093954"/>
            <a:ext cx="6172199" cy="497185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Endocytosis is the movement of larger particles (too large to move through transport proteins) into the cell by use of membrane vesicles.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>
                <a:solidFill>
                  <a:schemeClr val="tx1">
                    <a:lumMod val="85000"/>
                  </a:schemeClr>
                </a:solidFill>
              </a:rPr>
              <a:t>Phagocytosis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 -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“cell eating”- Larger molecules or particles are brought into the cell by engulfing them into a plasma membrane vesicle. 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>
                <a:solidFill>
                  <a:schemeClr val="tx1">
                    <a:lumMod val="85000"/>
                  </a:schemeClr>
                </a:solidFill>
              </a:rPr>
              <a:t>Pinocytosis</a:t>
            </a:r>
            <a:r>
              <a:rPr lang="tr-TR" b="1" dirty="0">
                <a:solidFill>
                  <a:schemeClr val="tx1">
                    <a:lumMod val="85000"/>
                  </a:schemeClr>
                </a:solidFill>
              </a:rPr>
              <a:t> -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“cell drinking”- Dissolved molecules are brought into the cell by engulfing them into a plasma membrane vesicle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>
                <a:solidFill>
                  <a:schemeClr val="tx1">
                    <a:lumMod val="85000"/>
                  </a:schemeClr>
                </a:solidFill>
              </a:rPr>
              <a:t>Receptor Mediated Endocytosis</a:t>
            </a:r>
            <a:r>
              <a:rPr lang="tr-TR" b="1" dirty="0">
                <a:solidFill>
                  <a:schemeClr val="tx1">
                    <a:lumMod val="85000"/>
                  </a:schemeClr>
                </a:solidFill>
              </a:rPr>
              <a:t> </a:t>
            </a:r>
            <a:r>
              <a:rPr lang="tr-TR" dirty="0">
                <a:solidFill>
                  <a:schemeClr val="tx1">
                    <a:lumMod val="85000"/>
                  </a:schemeClr>
                </a:solidFill>
              </a:rPr>
              <a:t>- </a:t>
            </a: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Receptor mediated- Receptors on the outside of cell membrane allow for the attachment of a particular molecule.  </a:t>
            </a:r>
            <a:endParaRPr lang="tr-TR" dirty="0">
              <a:solidFill>
                <a:schemeClr val="tx1">
                  <a:lumMod val="85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When a certain number of receptor sites are filled, endocytosis occurs.</a:t>
            </a:r>
          </a:p>
          <a:p>
            <a:pPr marL="457200" indent="-457200">
              <a:buFont typeface="+mj-lt"/>
              <a:buAutoNum type="arabicPeriod"/>
            </a:pPr>
            <a:endParaRPr lang="en-US" dirty="0">
              <a:solidFill>
                <a:schemeClr val="tx1">
                  <a:lumMod val="85000"/>
                </a:schemeClr>
              </a:solidFill>
            </a:endParaRPr>
          </a:p>
          <a:p>
            <a:endParaRPr lang="en-US" b="1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4279" y="1847488"/>
            <a:ext cx="5158122" cy="2579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217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5321772" y="188367"/>
            <a:ext cx="11431588" cy="1507067"/>
          </a:xfrm>
        </p:spPr>
        <p:txBody>
          <a:bodyPr>
            <a:normAutofit/>
          </a:bodyPr>
          <a:lstStyle/>
          <a:p>
            <a:r>
              <a:rPr lang="tr-TR" sz="2400" b="1" cap="none" dirty="0"/>
              <a:t>EXOCYTOSIS</a:t>
            </a:r>
            <a:endParaRPr lang="en-US" sz="2400" b="1" cap="none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61536" y="1504589"/>
            <a:ext cx="6172199" cy="497185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Exocytosis is just the opposite of endocytosis. </a:t>
            </a:r>
            <a:endParaRPr lang="tr-TR" dirty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Material to be secreted usually moves through the compartments of the Golgi apparatus where it may be modified.  </a:t>
            </a:r>
            <a:endParaRPr lang="tr-TR" dirty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The material is then surrounded by membrane forming a vesicle. </a:t>
            </a:r>
            <a:endParaRPr lang="tr-TR" dirty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Release toxins and waste products</a:t>
            </a:r>
          </a:p>
          <a:p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Release proteins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1">
                    <a:lumMod val="85000"/>
                  </a:schemeClr>
                </a:solidFill>
              </a:rPr>
              <a:t>Control activity of other cells</a:t>
            </a:r>
          </a:p>
          <a:p>
            <a:endParaRPr lang="en-US" dirty="0">
              <a:solidFill>
                <a:schemeClr val="tx1">
                  <a:lumMod val="8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dirty="0">
              <a:solidFill>
                <a:schemeClr val="tx1">
                  <a:lumMod val="85000"/>
                </a:schemeClr>
              </a:solidFill>
            </a:endParaRPr>
          </a:p>
          <a:p>
            <a:endParaRPr lang="en-US" b="1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3735" y="1969754"/>
            <a:ext cx="4553639" cy="252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4618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4462762" y="395285"/>
            <a:ext cx="11431588" cy="1507067"/>
          </a:xfrm>
        </p:spPr>
        <p:txBody>
          <a:bodyPr>
            <a:normAutofit/>
          </a:bodyPr>
          <a:lstStyle/>
          <a:p>
            <a:r>
              <a:rPr lang="tr-TR" sz="2400" b="1" cap="none" dirty="0"/>
              <a:t>ACTIVE TRANSPORT</a:t>
            </a:r>
            <a:endParaRPr lang="en-US" sz="2400" b="1" cap="none" dirty="0"/>
          </a:p>
        </p:txBody>
      </p:sp>
      <p:pic>
        <p:nvPicPr>
          <p:cNvPr id="6" name="Active Transpor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89263" y="2286000"/>
            <a:ext cx="6365875" cy="3581400"/>
          </a:xfrm>
        </p:spPr>
      </p:pic>
    </p:spTree>
    <p:extLst>
      <p:ext uri="{BB962C8B-B14F-4D97-AF65-F5344CB8AC3E}">
        <p14:creationId xmlns:p14="http://schemas.microsoft.com/office/powerpoint/2010/main" val="644112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901190" y="4510482"/>
            <a:ext cx="8534400" cy="1507067"/>
          </a:xfrm>
        </p:spPr>
        <p:txBody>
          <a:bodyPr/>
          <a:lstStyle/>
          <a:p>
            <a:r>
              <a:rPr lang="tr-TR" dirty="0"/>
              <a:t>ANY QUESTIONS?</a:t>
            </a:r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93127" y="2157984"/>
            <a:ext cx="4558145" cy="3581400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4095092" y="749808"/>
            <a:ext cx="41542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 err="1"/>
              <a:t>Any</a:t>
            </a:r>
            <a:r>
              <a:rPr lang="tr-TR" sz="4800" b="1" dirty="0"/>
              <a:t> </a:t>
            </a:r>
            <a:r>
              <a:rPr lang="tr-TR" sz="4800" b="1" dirty="0" err="1"/>
              <a:t>Questions</a:t>
            </a:r>
            <a:r>
              <a:rPr lang="tr-TR" sz="48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210735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322</Words>
  <Application>Microsoft Office PowerPoint</Application>
  <PresentationFormat>Geniş ekran</PresentationFormat>
  <Paragraphs>36</Paragraphs>
  <Slides>7</Slides>
  <Notes>0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2</vt:i4>
      </vt:variant>
      <vt:variant>
        <vt:lpstr>Slayt Başlıkları</vt:lpstr>
      </vt:variant>
      <vt:variant>
        <vt:i4>7</vt:i4>
      </vt:variant>
    </vt:vector>
  </HeadingPairs>
  <TitlesOfParts>
    <vt:vector size="14" baseType="lpstr">
      <vt:lpstr>Arial</vt:lpstr>
      <vt:lpstr>Calibri</vt:lpstr>
      <vt:lpstr>Calibri Light</vt:lpstr>
      <vt:lpstr>Franklin Gothic Book</vt:lpstr>
      <vt:lpstr>Wingdings</vt:lpstr>
      <vt:lpstr>Office Teması</vt:lpstr>
      <vt:lpstr>Crop</vt:lpstr>
      <vt:lpstr>Membranes, CHANNELS AND TRANSFER </vt:lpstr>
      <vt:lpstr>SECONDARY ACTIVE TRANSPORT</vt:lpstr>
      <vt:lpstr>SECONDARY ACTIVE TRANSPORT</vt:lpstr>
      <vt:lpstr>ENDOCYTOSIS</vt:lpstr>
      <vt:lpstr>EXOCYTOSIS</vt:lpstr>
      <vt:lpstr>ACTIVE TRANSPORT</vt:lpstr>
      <vt:lpstr>ANY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nailmert bıçakcı</dc:creator>
  <cp:lastModifiedBy>nailmert bıçakcı</cp:lastModifiedBy>
  <cp:revision>1</cp:revision>
  <dcterms:created xsi:type="dcterms:W3CDTF">2025-09-09T08:16:31Z</dcterms:created>
  <dcterms:modified xsi:type="dcterms:W3CDTF">2025-09-09T08:17:35Z</dcterms:modified>
</cp:coreProperties>
</file>