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7" r:id="rId2"/>
    <p:sldId id="413" r:id="rId3"/>
    <p:sldId id="444" r:id="rId4"/>
    <p:sldId id="445" r:id="rId5"/>
    <p:sldId id="443" r:id="rId6"/>
    <p:sldId id="483" r:id="rId7"/>
    <p:sldId id="510" r:id="rId8"/>
    <p:sldId id="515" r:id="rId9"/>
    <p:sldId id="512" r:id="rId10"/>
    <p:sldId id="516" r:id="rId11"/>
    <p:sldId id="513" r:id="rId12"/>
    <p:sldId id="491" r:id="rId13"/>
    <p:sldId id="492" r:id="rId14"/>
    <p:sldId id="493" r:id="rId15"/>
    <p:sldId id="494" r:id="rId16"/>
    <p:sldId id="495" r:id="rId17"/>
    <p:sldId id="451" r:id="rId18"/>
    <p:sldId id="447" r:id="rId19"/>
    <p:sldId id="455" r:id="rId20"/>
    <p:sldId id="448" r:id="rId21"/>
    <p:sldId id="449" r:id="rId22"/>
    <p:sldId id="450" r:id="rId23"/>
    <p:sldId id="479" r:id="rId24"/>
    <p:sldId id="480" r:id="rId25"/>
    <p:sldId id="481" r:id="rId26"/>
    <p:sldId id="482" r:id="rId27"/>
    <p:sldId id="459" r:id="rId2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CC"/>
    <a:srgbClr val="0000FF"/>
    <a:srgbClr val="FFCC99"/>
    <a:srgbClr val="DDDDDD"/>
    <a:srgbClr val="FFFFCC"/>
    <a:srgbClr val="FF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9" autoAdjust="0"/>
    <p:restoredTop sz="94645" autoAdjust="0"/>
  </p:normalViewPr>
  <p:slideViewPr>
    <p:cSldViewPr>
      <p:cViewPr>
        <p:scale>
          <a:sx n="100" d="100"/>
          <a:sy n="100" d="100"/>
        </p:scale>
        <p:origin x="-528" y="328"/>
      </p:cViewPr>
      <p:guideLst>
        <p:guide orient="horz" pos="2160"/>
        <p:guide pos="2880"/>
      </p:guideLst>
    </p:cSldViewPr>
  </p:slideViewPr>
  <p:outlineViewPr>
    <p:cViewPr>
      <p:scale>
        <a:sx n="33" d="100"/>
        <a:sy n="33" d="100"/>
      </p:scale>
      <p:origin x="0" y="1278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8051"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8052"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8053"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DE24A1-519B-4002-AC7F-2C7E55A0C11D}" type="slidenum">
              <a:rPr lang="en-US"/>
              <a:pPr>
                <a:defRPr/>
              </a:pPr>
              <a:t>‹#›</a:t>
            </a:fld>
            <a:endParaRPr lang="en-US"/>
          </a:p>
        </p:txBody>
      </p:sp>
    </p:spTree>
    <p:extLst>
      <p:ext uri="{BB962C8B-B14F-4D97-AF65-F5344CB8AC3E}">
        <p14:creationId xmlns:p14="http://schemas.microsoft.com/office/powerpoint/2010/main" val="3803409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425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426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426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AF8B1D-3571-496F-AEB0-B09909704281}" type="slidenum">
              <a:rPr lang="en-US"/>
              <a:pPr>
                <a:defRPr/>
              </a:pPr>
              <a:t>‹#›</a:t>
            </a:fld>
            <a:endParaRPr lang="en-US"/>
          </a:p>
        </p:txBody>
      </p:sp>
    </p:spTree>
    <p:extLst>
      <p:ext uri="{BB962C8B-B14F-4D97-AF65-F5344CB8AC3E}">
        <p14:creationId xmlns:p14="http://schemas.microsoft.com/office/powerpoint/2010/main" val="1604484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tr-TR" smtClean="0"/>
          </a:p>
        </p:txBody>
      </p:sp>
      <p:sp>
        <p:nvSpPr>
          <p:cNvPr id="74756" name="Slide Number Placeholder 3"/>
          <p:cNvSpPr>
            <a:spLocks noGrp="1"/>
          </p:cNvSpPr>
          <p:nvPr>
            <p:ph type="sldNum" sz="quarter" idx="5"/>
          </p:nvPr>
        </p:nvSpPr>
        <p:spPr>
          <a:noFill/>
        </p:spPr>
        <p:txBody>
          <a:bodyPr/>
          <a:lstStyle/>
          <a:p>
            <a:fld id="{540EDA1D-6133-439F-A2C4-8AAEAC2C51A8}" type="slidenum">
              <a:rPr lang="en-US" smtClean="0"/>
              <a:pPr/>
              <a:t>6</a:t>
            </a:fld>
            <a:endParaRPr lang="en-US" smtClean="0"/>
          </a:p>
        </p:txBody>
      </p:sp>
    </p:spTree>
    <p:extLst>
      <p:ext uri="{BB962C8B-B14F-4D97-AF65-F5344CB8AC3E}">
        <p14:creationId xmlns:p14="http://schemas.microsoft.com/office/powerpoint/2010/main" val="48057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A693D-7433-C440-A058-872C631B09BE}" type="slidenum">
              <a:rPr lang="en-US" smtClean="0"/>
              <a:pPr/>
              <a:t>7</a:t>
            </a:fld>
            <a:endParaRPr lang="en-US"/>
          </a:p>
        </p:txBody>
      </p:sp>
    </p:spTree>
    <p:extLst>
      <p:ext uri="{BB962C8B-B14F-4D97-AF65-F5344CB8AC3E}">
        <p14:creationId xmlns:p14="http://schemas.microsoft.com/office/powerpoint/2010/main" val="10564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Elma’da</a:t>
            </a:r>
            <a:r>
              <a:rPr lang="en-US" dirty="0" smtClean="0"/>
              <a:t> gen </a:t>
            </a:r>
            <a:r>
              <a:rPr lang="en-US" dirty="0" err="1" smtClean="0"/>
              <a:t>susturma</a:t>
            </a:r>
            <a:r>
              <a:rPr lang="en-US" dirty="0" smtClean="0"/>
              <a:t> </a:t>
            </a:r>
            <a:r>
              <a:rPr lang="en-US" dirty="0" err="1" smtClean="0"/>
              <a:t>yöntemiyle</a:t>
            </a:r>
            <a:r>
              <a:rPr lang="en-US" baseline="0" dirty="0" smtClean="0"/>
              <a:t> </a:t>
            </a:r>
            <a:r>
              <a:rPr lang="en-US" baseline="0" dirty="0" err="1" smtClean="0"/>
              <a:t>fenol</a:t>
            </a:r>
            <a:r>
              <a:rPr lang="en-US" baseline="0" dirty="0" smtClean="0"/>
              <a:t> </a:t>
            </a:r>
            <a:r>
              <a:rPr lang="en-US" baseline="0" dirty="0" err="1" smtClean="0"/>
              <a:t>oksidaz</a:t>
            </a:r>
            <a:r>
              <a:rPr lang="en-US" baseline="0" dirty="0" smtClean="0"/>
              <a:t> </a:t>
            </a:r>
            <a:r>
              <a:rPr lang="en-US" baseline="0" dirty="0" err="1" smtClean="0"/>
              <a:t>üretimi</a:t>
            </a:r>
            <a:r>
              <a:rPr lang="en-US" baseline="0" dirty="0" smtClean="0"/>
              <a:t> </a:t>
            </a:r>
            <a:r>
              <a:rPr lang="en-US" baseline="0" dirty="0" err="1" smtClean="0"/>
              <a:t>azaltılarak</a:t>
            </a:r>
            <a:r>
              <a:rPr lang="en-US" baseline="0" dirty="0" smtClean="0"/>
              <a:t>, </a:t>
            </a:r>
            <a:r>
              <a:rPr lang="en-US" baseline="0" dirty="0" err="1" smtClean="0"/>
              <a:t>soyulduğunda</a:t>
            </a:r>
            <a:r>
              <a:rPr lang="en-US" baseline="0" dirty="0" smtClean="0"/>
              <a:t> </a:t>
            </a:r>
            <a:r>
              <a:rPr lang="en-US" baseline="0" dirty="0" err="1" smtClean="0"/>
              <a:t>kahverengileşme</a:t>
            </a:r>
            <a:r>
              <a:rPr lang="en-US" baseline="0" dirty="0" smtClean="0"/>
              <a:t> 3 </a:t>
            </a:r>
            <a:r>
              <a:rPr lang="en-US" baseline="0" dirty="0" err="1" smtClean="0"/>
              <a:t>haftaya</a:t>
            </a:r>
            <a:r>
              <a:rPr lang="en-US" baseline="0" dirty="0" smtClean="0"/>
              <a:t> </a:t>
            </a:r>
            <a:r>
              <a:rPr lang="en-US" baseline="0" dirty="0" err="1" smtClean="0"/>
              <a:t>kadar</a:t>
            </a:r>
            <a:r>
              <a:rPr lang="en-US" baseline="0" dirty="0" smtClean="0"/>
              <a:t> </a:t>
            </a:r>
            <a:r>
              <a:rPr lang="en-US" baseline="0" dirty="0" err="1" smtClean="0"/>
              <a:t>engellenmiştir</a:t>
            </a:r>
            <a:r>
              <a:rPr lang="en-US" baseline="0" dirty="0" smtClean="0"/>
              <a:t>.</a:t>
            </a:r>
          </a:p>
          <a:p>
            <a:r>
              <a:rPr lang="en-US" baseline="0" dirty="0" err="1" smtClean="0"/>
              <a:t>Patates’te</a:t>
            </a:r>
            <a:r>
              <a:rPr lang="en-US" baseline="0" dirty="0" smtClean="0"/>
              <a:t> </a:t>
            </a:r>
            <a:r>
              <a:rPr lang="en-US" baseline="0" dirty="0" err="1" smtClean="0"/>
              <a:t>yüksek</a:t>
            </a:r>
            <a:r>
              <a:rPr lang="en-US" baseline="0" dirty="0" smtClean="0"/>
              <a:t> </a:t>
            </a:r>
            <a:r>
              <a:rPr lang="en-US" baseline="0" dirty="0" err="1" smtClean="0"/>
              <a:t>ısıya</a:t>
            </a:r>
            <a:r>
              <a:rPr lang="en-US" baseline="0" dirty="0" smtClean="0"/>
              <a:t> </a:t>
            </a:r>
            <a:r>
              <a:rPr lang="en-US" baseline="0" dirty="0" err="1" smtClean="0"/>
              <a:t>maruz</a:t>
            </a:r>
            <a:r>
              <a:rPr lang="en-US" baseline="0" dirty="0" smtClean="0"/>
              <a:t> </a:t>
            </a:r>
            <a:r>
              <a:rPr lang="en-US" baseline="0" dirty="0" err="1" smtClean="0"/>
              <a:t>bırakıldığında</a:t>
            </a:r>
            <a:r>
              <a:rPr lang="en-US" baseline="0" dirty="0" smtClean="0"/>
              <a:t> </a:t>
            </a:r>
            <a:r>
              <a:rPr lang="en-US" baseline="0" dirty="0" err="1" smtClean="0"/>
              <a:t>ortaya</a:t>
            </a:r>
            <a:r>
              <a:rPr lang="en-US" baseline="0" dirty="0" smtClean="0"/>
              <a:t> </a:t>
            </a:r>
            <a:r>
              <a:rPr lang="en-US" baseline="0" dirty="0" err="1" smtClean="0"/>
              <a:t>çıkan</a:t>
            </a:r>
            <a:r>
              <a:rPr lang="en-US" baseline="0" dirty="0" smtClean="0"/>
              <a:t> </a:t>
            </a:r>
            <a:r>
              <a:rPr lang="en-US" baseline="0" dirty="0" err="1" smtClean="0"/>
              <a:t>akrilamit</a:t>
            </a:r>
            <a:r>
              <a:rPr lang="en-US" baseline="0" dirty="0" smtClean="0"/>
              <a:t> %70 </a:t>
            </a:r>
            <a:r>
              <a:rPr lang="en-US" baseline="0" dirty="0" err="1" smtClean="0"/>
              <a:t>oranında</a:t>
            </a:r>
            <a:r>
              <a:rPr lang="en-US" baseline="0" dirty="0" smtClean="0"/>
              <a:t> </a:t>
            </a:r>
            <a:r>
              <a:rPr lang="en-US" baseline="0" dirty="0" err="1" smtClean="0"/>
              <a:t>azaltılmıştır</a:t>
            </a:r>
            <a:r>
              <a:rPr lang="en-US" baseline="0" dirty="0" smtClean="0"/>
              <a:t>. </a:t>
            </a:r>
            <a:r>
              <a:rPr lang="en-US" baseline="0" dirty="0" err="1" smtClean="0"/>
              <a:t>Kahverengileşme</a:t>
            </a:r>
            <a:r>
              <a:rPr lang="en-US" baseline="0" dirty="0" smtClean="0"/>
              <a:t> de </a:t>
            </a:r>
            <a:r>
              <a:rPr lang="en-US" baseline="0" dirty="0" err="1" smtClean="0"/>
              <a:t>azaltılmıştır</a:t>
            </a:r>
            <a:r>
              <a:rPr lang="en-US" baseline="0" dirty="0" smtClean="0"/>
              <a:t>.</a:t>
            </a:r>
          </a:p>
          <a:p>
            <a:r>
              <a:rPr lang="en-US" baseline="0" dirty="0" err="1" smtClean="0"/>
              <a:t>Kanada’da</a:t>
            </a:r>
            <a:r>
              <a:rPr lang="en-US" baseline="0" dirty="0" smtClean="0"/>
              <a:t> </a:t>
            </a:r>
            <a:r>
              <a:rPr lang="en-US" baseline="0" dirty="0" err="1" smtClean="0"/>
              <a:t>yoncanın</a:t>
            </a:r>
            <a:r>
              <a:rPr lang="en-US" baseline="0" dirty="0" smtClean="0"/>
              <a:t> RNA </a:t>
            </a:r>
            <a:r>
              <a:rPr lang="en-US" baseline="0" dirty="0" err="1" smtClean="0"/>
              <a:t>interferaz</a:t>
            </a:r>
            <a:r>
              <a:rPr lang="en-US" baseline="0" dirty="0" smtClean="0"/>
              <a:t> </a:t>
            </a:r>
            <a:r>
              <a:rPr lang="en-US" baseline="0" dirty="0" err="1" smtClean="0"/>
              <a:t>ile</a:t>
            </a:r>
            <a:r>
              <a:rPr lang="en-US" baseline="0" dirty="0" smtClean="0"/>
              <a:t> </a:t>
            </a:r>
            <a:r>
              <a:rPr lang="en-US" baseline="0" dirty="0" err="1" smtClean="0"/>
              <a:t>gaiacyl</a:t>
            </a:r>
            <a:r>
              <a:rPr lang="en-US" baseline="0" dirty="0" smtClean="0"/>
              <a:t> lignin </a:t>
            </a:r>
            <a:r>
              <a:rPr lang="en-US" baseline="0" dirty="0" err="1" smtClean="0"/>
              <a:t>oranı</a:t>
            </a:r>
            <a:r>
              <a:rPr lang="en-US" baseline="0" dirty="0" smtClean="0"/>
              <a:t> </a:t>
            </a:r>
            <a:r>
              <a:rPr lang="en-US" baseline="0" dirty="0" err="1" smtClean="0"/>
              <a:t>düşrülerek</a:t>
            </a:r>
            <a:r>
              <a:rPr lang="en-US" baseline="0" dirty="0" smtClean="0"/>
              <a:t> </a:t>
            </a:r>
            <a:r>
              <a:rPr lang="en-US" baseline="0" dirty="0" err="1" smtClean="0"/>
              <a:t>sindirilebilirliği</a:t>
            </a:r>
            <a:r>
              <a:rPr lang="en-US" baseline="0" dirty="0" smtClean="0"/>
              <a:t> </a:t>
            </a:r>
            <a:r>
              <a:rPr lang="en-US" baseline="0" dirty="0" err="1" smtClean="0"/>
              <a:t>artırılmıştır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BAF8B1D-3571-496F-AEB0-B09909704281}" type="slidenum">
              <a:rPr lang="en-US" smtClean="0"/>
              <a:pPr>
                <a:defRPr/>
              </a:pPr>
              <a:t>8</a:t>
            </a:fld>
            <a:endParaRPr lang="en-US"/>
          </a:p>
        </p:txBody>
      </p:sp>
    </p:spTree>
    <p:extLst>
      <p:ext uri="{BB962C8B-B14F-4D97-AF65-F5344CB8AC3E}">
        <p14:creationId xmlns:p14="http://schemas.microsoft.com/office/powerpoint/2010/main" val="195278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pPr>
              <a:defRPr/>
            </a:pPr>
            <a:fld id="{22E78408-26FD-4F61-8D5E-55910AFA8251}" type="slidenum">
              <a:rPr lang="en-US" smtClean="0"/>
              <a:pPr>
                <a:defRPr/>
              </a:pPr>
              <a:t>11</a:t>
            </a:fld>
            <a:endParaRPr lang="en-US"/>
          </a:p>
        </p:txBody>
      </p:sp>
    </p:spTree>
    <p:extLst>
      <p:ext uri="{BB962C8B-B14F-4D97-AF65-F5344CB8AC3E}">
        <p14:creationId xmlns:p14="http://schemas.microsoft.com/office/powerpoint/2010/main" val="14861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C0A1B6C-D9AF-43AD-83D4-1A4CC9B38E9C}" type="slidenum">
              <a:rPr lang="en-US" smtClean="0"/>
              <a:pPr/>
              <a:t>27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0988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C4B1E-F39B-4C6E-80F0-846E096456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F37EB1-BFF3-4735-AE83-B8BCF6FAB7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17D599-F1AE-495A-BE72-43A27BB81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BF096C-258E-4EE3-961B-41D2044F7E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B06BE-1EE8-4E9D-97F9-5879B39156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797951-664B-4849-824D-A4B35E478D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EBE042-9780-43AD-A9E3-851F9CFDE2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70C38-4E21-4CF4-B973-F9E2B0AA04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A3AB44-AF11-4851-9D5C-16F58A726C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92568A-D2FB-4F64-AD93-8122D862AE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8E3C29-0C1A-4F3E-B696-F37411AD33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D0BE3-D33D-4CE5-9A09-78DE6062EA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C0A0FC-28A0-48E2-877C-366AC2C088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9E114F-58CF-4093-BBE9-ABDD2BC89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8"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539750" y="549275"/>
            <a:ext cx="8229600" cy="5438775"/>
          </a:xfrm>
        </p:spPr>
        <p:txBody>
          <a:bodyPr/>
          <a:lstStyle/>
          <a:p>
            <a:pPr algn="ctr" eaLnBrk="1" hangingPunct="1">
              <a:buFontTx/>
              <a:buNone/>
            </a:pPr>
            <a:endParaRPr lang="tr-TR" sz="3600" b="1" dirty="0" smtClean="0">
              <a:solidFill>
                <a:schemeClr val="bg1"/>
              </a:solidFill>
            </a:endParaRPr>
          </a:p>
          <a:p>
            <a:pPr algn="ctr" eaLnBrk="1" hangingPunct="1">
              <a:buFontTx/>
              <a:buNone/>
            </a:pPr>
            <a:endParaRPr lang="tr-TR" b="1" dirty="0" smtClean="0">
              <a:solidFill>
                <a:schemeClr val="bg1"/>
              </a:solidFill>
            </a:endParaRPr>
          </a:p>
          <a:p>
            <a:pPr algn="ctr" eaLnBrk="1" hangingPunct="1">
              <a:buFontTx/>
              <a:buNone/>
            </a:pPr>
            <a:r>
              <a:rPr lang="en-US" sz="3600" b="1" dirty="0" err="1" smtClean="0">
                <a:solidFill>
                  <a:schemeClr val="bg1"/>
                </a:solidFill>
              </a:rPr>
              <a:t>Genetiği</a:t>
            </a:r>
            <a:r>
              <a:rPr lang="en-US" sz="3600" b="1" dirty="0" smtClean="0">
                <a:solidFill>
                  <a:schemeClr val="bg1"/>
                </a:solidFill>
              </a:rPr>
              <a:t> </a:t>
            </a:r>
            <a:r>
              <a:rPr lang="en-US" sz="3600" b="1" dirty="0" err="1" smtClean="0">
                <a:solidFill>
                  <a:schemeClr val="bg1"/>
                </a:solidFill>
              </a:rPr>
              <a:t>Değiştirilmiş</a:t>
            </a:r>
            <a:r>
              <a:rPr lang="en-US" sz="3600" b="1" dirty="0" smtClean="0">
                <a:solidFill>
                  <a:schemeClr val="bg1"/>
                </a:solidFill>
              </a:rPr>
              <a:t> </a:t>
            </a:r>
            <a:r>
              <a:rPr lang="en-US" sz="3600" b="1" dirty="0" err="1" smtClean="0">
                <a:solidFill>
                  <a:schemeClr val="bg1"/>
                </a:solidFill>
              </a:rPr>
              <a:t>Bitkilerin</a:t>
            </a:r>
            <a:r>
              <a:rPr lang="tr-TR" sz="3600" b="1" dirty="0" smtClean="0">
                <a:solidFill>
                  <a:schemeClr val="bg1"/>
                </a:solidFill>
              </a:rPr>
              <a:t> </a:t>
            </a:r>
            <a:r>
              <a:rPr lang="tr-TR" sz="3600" b="1" dirty="0" smtClean="0">
                <a:solidFill>
                  <a:schemeClr val="bg1"/>
                </a:solidFill>
              </a:rPr>
              <a:t>Tarımsal Üretime </a:t>
            </a:r>
            <a:r>
              <a:rPr lang="tr-TR" sz="3600" b="1" dirty="0" smtClean="0">
                <a:solidFill>
                  <a:schemeClr val="bg1"/>
                </a:solidFill>
              </a:rPr>
              <a:t>Katkıları, Avantaj ve Potansiyel Riskleri</a:t>
            </a:r>
            <a:endParaRPr lang="tr-TR" sz="2400" b="1" dirty="0" smtClean="0">
              <a:solidFill>
                <a:srgbClr val="FF9900"/>
              </a:solidFill>
            </a:endParaRPr>
          </a:p>
          <a:p>
            <a:pPr algn="ctr" eaLnBrk="1" hangingPunct="1">
              <a:buFontTx/>
              <a:buNone/>
            </a:pPr>
            <a:endParaRPr lang="tr-TR" sz="2400" b="1" dirty="0" smtClean="0">
              <a:solidFill>
                <a:srgbClr val="FFCC99"/>
              </a:solidFill>
            </a:endParaRPr>
          </a:p>
          <a:p>
            <a:pPr algn="ctr" eaLnBrk="1" hangingPunct="1">
              <a:buFontTx/>
              <a:buNone/>
            </a:pPr>
            <a:r>
              <a:rPr lang="tr-TR" sz="2400" b="1" dirty="0" smtClean="0">
                <a:solidFill>
                  <a:srgbClr val="FFCC99"/>
                </a:solidFill>
              </a:rPr>
              <a:t>Sebahattin </a:t>
            </a:r>
            <a:r>
              <a:rPr lang="tr-TR" sz="2400" b="1" dirty="0" smtClean="0">
                <a:solidFill>
                  <a:srgbClr val="FFCC99"/>
                </a:solidFill>
              </a:rPr>
              <a:t>Özcan</a:t>
            </a:r>
            <a:endParaRPr lang="tr-TR" sz="2400" b="1" dirty="0" smtClean="0">
              <a:solidFill>
                <a:srgbClr val="FFCC9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571" y="692696"/>
            <a:ext cx="5538616" cy="268587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911" y="3717156"/>
            <a:ext cx="5563321" cy="2652006"/>
          </a:xfrm>
          <a:prstGeom prst="rect">
            <a:avLst/>
          </a:prstGeom>
        </p:spPr>
      </p:pic>
      <p:sp>
        <p:nvSpPr>
          <p:cNvPr id="9" name="TextBox 8"/>
          <p:cNvSpPr txBox="1"/>
          <p:nvPr/>
        </p:nvSpPr>
        <p:spPr>
          <a:xfrm>
            <a:off x="-20588" y="114673"/>
            <a:ext cx="9273108" cy="400110"/>
          </a:xfrm>
          <a:prstGeom prst="rect">
            <a:avLst/>
          </a:prstGeom>
          <a:noFill/>
        </p:spPr>
        <p:txBody>
          <a:bodyPr wrap="square" rtlCol="0">
            <a:spAutoFit/>
          </a:bodyPr>
          <a:lstStyle/>
          <a:p>
            <a:pPr algn="ctr"/>
            <a:r>
              <a:rPr lang="en-US" sz="2000" dirty="0" err="1" smtClean="0"/>
              <a:t>Hindistan’da</a:t>
            </a:r>
            <a:r>
              <a:rPr lang="en-US" sz="2000" dirty="0" smtClean="0"/>
              <a:t> 16 </a:t>
            </a:r>
            <a:r>
              <a:rPr lang="en-US" sz="2000" dirty="0" err="1" smtClean="0"/>
              <a:t>yıllık</a:t>
            </a:r>
            <a:r>
              <a:rPr lang="en-US" sz="2000" dirty="0" smtClean="0"/>
              <a:t> </a:t>
            </a:r>
            <a:r>
              <a:rPr lang="en-US" sz="2000" dirty="0" err="1" smtClean="0"/>
              <a:t>böceklere</a:t>
            </a:r>
            <a:r>
              <a:rPr lang="en-US" sz="2000" dirty="0" smtClean="0"/>
              <a:t> </a:t>
            </a:r>
            <a:r>
              <a:rPr lang="en-US" sz="2000" dirty="0" err="1" smtClean="0"/>
              <a:t>dayanıklı</a:t>
            </a:r>
            <a:r>
              <a:rPr lang="en-US" sz="2000" dirty="0" smtClean="0"/>
              <a:t> GD </a:t>
            </a:r>
            <a:r>
              <a:rPr lang="en-US" sz="2000" dirty="0" err="1" smtClean="0"/>
              <a:t>pamuk</a:t>
            </a:r>
            <a:r>
              <a:rPr lang="en-US" sz="2000" dirty="0" smtClean="0"/>
              <a:t> </a:t>
            </a:r>
            <a:r>
              <a:rPr lang="en-US" sz="2000" dirty="0" err="1" smtClean="0"/>
              <a:t>ekim</a:t>
            </a:r>
            <a:r>
              <a:rPr lang="en-US" sz="2000" dirty="0" smtClean="0"/>
              <a:t> </a:t>
            </a:r>
            <a:r>
              <a:rPr lang="en-US" sz="2000" dirty="0" err="1" smtClean="0"/>
              <a:t>alanı</a:t>
            </a:r>
            <a:r>
              <a:rPr lang="en-US" sz="2000" dirty="0" smtClean="0"/>
              <a:t> </a:t>
            </a:r>
            <a:r>
              <a:rPr lang="en-US" sz="2000" dirty="0" err="1" smtClean="0"/>
              <a:t>ve</a:t>
            </a:r>
            <a:r>
              <a:rPr lang="en-US" sz="2000" dirty="0" smtClean="0"/>
              <a:t> </a:t>
            </a:r>
            <a:r>
              <a:rPr lang="en-US" sz="2000" dirty="0" err="1" smtClean="0"/>
              <a:t>lif</a:t>
            </a:r>
            <a:r>
              <a:rPr lang="en-US" sz="2000" dirty="0" smtClean="0"/>
              <a:t> </a:t>
            </a:r>
            <a:r>
              <a:rPr lang="en-US" sz="2000" dirty="0" err="1" smtClean="0"/>
              <a:t>üretimi</a:t>
            </a:r>
            <a:endParaRPr lang="en-US" sz="2000" dirty="0"/>
          </a:p>
        </p:txBody>
      </p:sp>
      <p:sp>
        <p:nvSpPr>
          <p:cNvPr id="10" name="TextBox 9"/>
          <p:cNvSpPr txBox="1"/>
          <p:nvPr/>
        </p:nvSpPr>
        <p:spPr>
          <a:xfrm>
            <a:off x="8458200" y="647700"/>
            <a:ext cx="184731" cy="369332"/>
          </a:xfrm>
          <a:prstGeom prst="rect">
            <a:avLst/>
          </a:prstGeom>
          <a:noFill/>
        </p:spPr>
        <p:txBody>
          <a:bodyPr wrap="none" rtlCol="0">
            <a:spAutoFit/>
          </a:bodyPr>
          <a:lstStyle/>
          <a:p>
            <a:endParaRPr lang="en-US" dirty="0"/>
          </a:p>
        </p:txBody>
      </p:sp>
      <p:sp>
        <p:nvSpPr>
          <p:cNvPr id="11" name="TextBox 10"/>
          <p:cNvSpPr txBox="1"/>
          <p:nvPr/>
        </p:nvSpPr>
        <p:spPr>
          <a:xfrm rot="16200000">
            <a:off x="114591" y="1931303"/>
            <a:ext cx="1595309" cy="369332"/>
          </a:xfrm>
          <a:prstGeom prst="rect">
            <a:avLst/>
          </a:prstGeom>
          <a:noFill/>
        </p:spPr>
        <p:txBody>
          <a:bodyPr wrap="none" rtlCol="0">
            <a:spAutoFit/>
          </a:bodyPr>
          <a:lstStyle/>
          <a:p>
            <a:r>
              <a:rPr lang="en-US" dirty="0" err="1" smtClean="0"/>
              <a:t>Milyon</a:t>
            </a:r>
            <a:r>
              <a:rPr lang="en-US" dirty="0" smtClean="0"/>
              <a:t> </a:t>
            </a:r>
            <a:r>
              <a:rPr lang="en-US" dirty="0" err="1" smtClean="0"/>
              <a:t>Hektar</a:t>
            </a:r>
            <a:endParaRPr lang="en-US" dirty="0"/>
          </a:p>
        </p:txBody>
      </p:sp>
      <p:sp>
        <p:nvSpPr>
          <p:cNvPr id="12" name="TextBox 11"/>
          <p:cNvSpPr txBox="1"/>
          <p:nvPr/>
        </p:nvSpPr>
        <p:spPr>
          <a:xfrm rot="16200000">
            <a:off x="5768798" y="1570802"/>
            <a:ext cx="2520281" cy="584775"/>
          </a:xfrm>
          <a:prstGeom prst="rect">
            <a:avLst/>
          </a:prstGeom>
          <a:noFill/>
        </p:spPr>
        <p:txBody>
          <a:bodyPr wrap="square" rtlCol="0">
            <a:spAutoFit/>
          </a:bodyPr>
          <a:lstStyle/>
          <a:p>
            <a:r>
              <a:rPr lang="en-US" sz="1600" dirty="0" smtClean="0"/>
              <a:t>GD </a:t>
            </a:r>
            <a:r>
              <a:rPr lang="en-US" sz="1600" dirty="0" err="1" smtClean="0"/>
              <a:t>Pamuğun</a:t>
            </a:r>
            <a:r>
              <a:rPr lang="en-US" sz="1600" dirty="0" smtClean="0"/>
              <a:t> normal </a:t>
            </a:r>
            <a:r>
              <a:rPr lang="en-US" sz="1600" dirty="0" err="1" smtClean="0"/>
              <a:t>pamuğa</a:t>
            </a:r>
            <a:r>
              <a:rPr lang="en-US" sz="1600" dirty="0" smtClean="0"/>
              <a:t> </a:t>
            </a:r>
            <a:r>
              <a:rPr lang="en-US" sz="1600" dirty="0" err="1" smtClean="0"/>
              <a:t>oranı</a:t>
            </a:r>
            <a:endParaRPr lang="en-US" sz="1600" dirty="0"/>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4248" y="5517232"/>
            <a:ext cx="360041" cy="360041"/>
          </a:xfrm>
          <a:prstGeom prst="rect">
            <a:avLst/>
          </a:prstGeom>
        </p:spPr>
      </p:pic>
      <p:sp>
        <p:nvSpPr>
          <p:cNvPr id="15" name="TextBox 14"/>
          <p:cNvSpPr txBox="1"/>
          <p:nvPr/>
        </p:nvSpPr>
        <p:spPr>
          <a:xfrm>
            <a:off x="7188465" y="5367764"/>
            <a:ext cx="1557084" cy="738664"/>
          </a:xfrm>
          <a:prstGeom prst="rect">
            <a:avLst/>
          </a:prstGeom>
          <a:noFill/>
        </p:spPr>
        <p:txBody>
          <a:bodyPr wrap="square" rtlCol="0">
            <a:spAutoFit/>
          </a:bodyPr>
          <a:lstStyle/>
          <a:p>
            <a:r>
              <a:rPr lang="en-US" sz="1400" dirty="0" err="1" smtClean="0"/>
              <a:t>Pamuk</a:t>
            </a:r>
            <a:r>
              <a:rPr lang="en-US" sz="1400" dirty="0" smtClean="0"/>
              <a:t> </a:t>
            </a:r>
            <a:r>
              <a:rPr lang="en-US" sz="1400" dirty="0" err="1" smtClean="0"/>
              <a:t>Ekim</a:t>
            </a:r>
            <a:r>
              <a:rPr lang="en-US" sz="1400" dirty="0" smtClean="0"/>
              <a:t> Alanı (</a:t>
            </a:r>
            <a:r>
              <a:rPr lang="en-US" sz="1400" dirty="0" err="1" smtClean="0"/>
              <a:t>Milyon</a:t>
            </a:r>
            <a:r>
              <a:rPr lang="en-US" sz="1400" dirty="0" smtClean="0"/>
              <a:t> </a:t>
            </a:r>
            <a:r>
              <a:rPr lang="en-US" sz="1400" dirty="0" err="1" smtClean="0"/>
              <a:t>Hektar</a:t>
            </a:r>
            <a:r>
              <a:rPr lang="en-US" sz="1400" dirty="0" smtClean="0"/>
              <a:t>)</a:t>
            </a:r>
            <a:endParaRPr lang="en-US" sz="1400" dirty="0"/>
          </a:p>
        </p:txBody>
      </p: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04247" y="4509119"/>
            <a:ext cx="288033" cy="432049"/>
          </a:xfrm>
          <a:prstGeom prst="rect">
            <a:avLst/>
          </a:prstGeom>
        </p:spPr>
      </p:pic>
      <p:sp>
        <p:nvSpPr>
          <p:cNvPr id="17" name="TextBox 16"/>
          <p:cNvSpPr txBox="1"/>
          <p:nvPr/>
        </p:nvSpPr>
        <p:spPr>
          <a:xfrm>
            <a:off x="7044119" y="4380762"/>
            <a:ext cx="1319592" cy="523220"/>
          </a:xfrm>
          <a:prstGeom prst="rect">
            <a:avLst/>
          </a:prstGeom>
          <a:noFill/>
        </p:spPr>
        <p:txBody>
          <a:bodyPr wrap="none" rtlCol="0">
            <a:spAutoFit/>
          </a:bodyPr>
          <a:lstStyle/>
          <a:p>
            <a:r>
              <a:rPr lang="en-US" sz="1400" dirty="0" err="1" smtClean="0"/>
              <a:t>Lif</a:t>
            </a:r>
            <a:r>
              <a:rPr lang="en-US" sz="1400" dirty="0" smtClean="0"/>
              <a:t> </a:t>
            </a:r>
            <a:r>
              <a:rPr lang="en-US" sz="1400" dirty="0" err="1" smtClean="0"/>
              <a:t>Üretimi</a:t>
            </a:r>
            <a:r>
              <a:rPr lang="en-US" sz="1400" dirty="0" smtClean="0"/>
              <a:t> </a:t>
            </a:r>
          </a:p>
          <a:p>
            <a:r>
              <a:rPr lang="en-US" sz="1400" dirty="0" smtClean="0"/>
              <a:t>(</a:t>
            </a:r>
            <a:r>
              <a:rPr lang="en-US" sz="1400" dirty="0" err="1" smtClean="0"/>
              <a:t>Milyon</a:t>
            </a:r>
            <a:r>
              <a:rPr lang="en-US" sz="1400" dirty="0" smtClean="0"/>
              <a:t> </a:t>
            </a:r>
            <a:r>
              <a:rPr lang="en-US" sz="1400" dirty="0" err="1" smtClean="0"/>
              <a:t>Balya</a:t>
            </a:r>
            <a:r>
              <a:rPr lang="en-US" sz="1400" dirty="0" smtClean="0"/>
              <a:t>)</a:t>
            </a:r>
            <a:endParaRPr lang="en-US" sz="1400" dirty="0"/>
          </a:p>
        </p:txBody>
      </p:sp>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b="-1920"/>
          <a:stretch/>
        </p:blipFill>
        <p:spPr>
          <a:xfrm>
            <a:off x="1196571" y="3362114"/>
            <a:ext cx="567117" cy="282910"/>
          </a:xfrm>
          <a:prstGeom prst="rect">
            <a:avLst/>
          </a:prstGeom>
        </p:spPr>
      </p:pic>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t="-3713" b="-13950"/>
          <a:stretch/>
        </p:blipFill>
        <p:spPr>
          <a:xfrm>
            <a:off x="3590539" y="3357116"/>
            <a:ext cx="576064" cy="360040"/>
          </a:xfrm>
          <a:prstGeom prst="rect">
            <a:avLst/>
          </a:prstGeom>
        </p:spPr>
      </p:pic>
      <p:pic>
        <p:nvPicPr>
          <p:cNvPr id="20" name="Picture 1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791770" y="3357116"/>
            <a:ext cx="580430" cy="360040"/>
          </a:xfrm>
          <a:prstGeom prst="rect">
            <a:avLst/>
          </a:prstGeom>
        </p:spPr>
      </p:pic>
      <p:sp>
        <p:nvSpPr>
          <p:cNvPr id="21" name="TextBox 20"/>
          <p:cNvSpPr txBox="1"/>
          <p:nvPr/>
        </p:nvSpPr>
        <p:spPr>
          <a:xfrm>
            <a:off x="1763688" y="3337247"/>
            <a:ext cx="1369286" cy="307777"/>
          </a:xfrm>
          <a:prstGeom prst="rect">
            <a:avLst/>
          </a:prstGeom>
          <a:noFill/>
        </p:spPr>
        <p:txBody>
          <a:bodyPr wrap="none" rtlCol="0">
            <a:spAutoFit/>
          </a:bodyPr>
          <a:lstStyle/>
          <a:p>
            <a:r>
              <a:rPr lang="en-US" sz="1400" dirty="0" smtClean="0"/>
              <a:t>Normal </a:t>
            </a:r>
            <a:r>
              <a:rPr lang="en-US" sz="1400" dirty="0" err="1" smtClean="0"/>
              <a:t>Pamuk</a:t>
            </a:r>
            <a:endParaRPr lang="en-US" sz="1400" dirty="0"/>
          </a:p>
        </p:txBody>
      </p:sp>
      <p:sp>
        <p:nvSpPr>
          <p:cNvPr id="22" name="TextBox 21"/>
          <p:cNvSpPr txBox="1"/>
          <p:nvPr/>
        </p:nvSpPr>
        <p:spPr>
          <a:xfrm>
            <a:off x="4158217" y="3378575"/>
            <a:ext cx="1061509" cy="307777"/>
          </a:xfrm>
          <a:prstGeom prst="rect">
            <a:avLst/>
          </a:prstGeom>
          <a:noFill/>
        </p:spPr>
        <p:txBody>
          <a:bodyPr wrap="none" rtlCol="0">
            <a:spAutoFit/>
          </a:bodyPr>
          <a:lstStyle/>
          <a:p>
            <a:r>
              <a:rPr lang="en-US" sz="1400" dirty="0" smtClean="0"/>
              <a:t>GD </a:t>
            </a:r>
            <a:r>
              <a:rPr lang="en-US" sz="1400" dirty="0" err="1" smtClean="0"/>
              <a:t>Pamuk</a:t>
            </a:r>
            <a:endParaRPr lang="en-US" sz="1400" dirty="0"/>
          </a:p>
        </p:txBody>
      </p:sp>
      <p:sp>
        <p:nvSpPr>
          <p:cNvPr id="23" name="TextBox 22"/>
          <p:cNvSpPr txBox="1"/>
          <p:nvPr/>
        </p:nvSpPr>
        <p:spPr>
          <a:xfrm>
            <a:off x="6305050" y="3383528"/>
            <a:ext cx="1766830" cy="307777"/>
          </a:xfrm>
          <a:prstGeom prst="rect">
            <a:avLst/>
          </a:prstGeom>
          <a:noFill/>
        </p:spPr>
        <p:txBody>
          <a:bodyPr wrap="none" rtlCol="0">
            <a:spAutoFit/>
          </a:bodyPr>
          <a:lstStyle/>
          <a:p>
            <a:r>
              <a:rPr lang="en-US" sz="1400" dirty="0" smtClean="0"/>
              <a:t>GD </a:t>
            </a:r>
            <a:r>
              <a:rPr lang="en-US" sz="1400" dirty="0" err="1" smtClean="0"/>
              <a:t>Pamuğun</a:t>
            </a:r>
            <a:r>
              <a:rPr lang="en-US" sz="1400" dirty="0" smtClean="0"/>
              <a:t> </a:t>
            </a:r>
            <a:r>
              <a:rPr lang="en-US" sz="1400" dirty="0" err="1" smtClean="0"/>
              <a:t>Oranı</a:t>
            </a:r>
            <a:endParaRPr lang="en-US" sz="1400" dirty="0"/>
          </a:p>
        </p:txBody>
      </p:sp>
      <p:sp>
        <p:nvSpPr>
          <p:cNvPr id="24" name="Rectangle 62"/>
          <p:cNvSpPr>
            <a:spLocks noChangeArrowheads="1"/>
          </p:cNvSpPr>
          <p:nvPr/>
        </p:nvSpPr>
        <p:spPr bwMode="auto">
          <a:xfrm>
            <a:off x="6946871" y="6164918"/>
            <a:ext cx="13452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sz="1400" b="1" dirty="0" smtClean="0">
                <a:solidFill>
                  <a:srgbClr val="FFCC00"/>
                </a:solidFill>
              </a:rPr>
              <a:t>KAYNAK: </a:t>
            </a:r>
          </a:p>
          <a:p>
            <a:pPr algn="ctr"/>
            <a:r>
              <a:rPr lang="tr-TR" sz="1400" b="1" dirty="0" smtClean="0">
                <a:solidFill>
                  <a:srgbClr val="FFCC00"/>
                </a:solidFill>
              </a:rPr>
              <a:t>ISAAA </a:t>
            </a:r>
            <a:r>
              <a:rPr lang="tr-TR" sz="1400" b="1" dirty="0" err="1" smtClean="0">
                <a:solidFill>
                  <a:srgbClr val="FFCC00"/>
                </a:solidFill>
              </a:rPr>
              <a:t>Briefs</a:t>
            </a:r>
            <a:endParaRPr lang="tr-TR" sz="1400" b="1" dirty="0" smtClean="0">
              <a:solidFill>
                <a:srgbClr val="FFCC00"/>
              </a:solidFill>
            </a:endParaRPr>
          </a:p>
        </p:txBody>
      </p:sp>
    </p:spTree>
    <p:extLst>
      <p:ext uri="{BB962C8B-B14F-4D97-AF65-F5344CB8AC3E}">
        <p14:creationId xmlns:p14="http://schemas.microsoft.com/office/powerpoint/2010/main" val="1107905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939784"/>
          </a:xfrm>
        </p:spPr>
        <p:txBody>
          <a:bodyPr/>
          <a:lstStyle/>
          <a:p>
            <a:r>
              <a:rPr lang="en-US" sz="2000" b="1" dirty="0" err="1" smtClean="0">
                <a:latin typeface="Times New Roman" pitchFamily="18" charset="0"/>
                <a:cs typeface="Times New Roman" pitchFamily="18" charset="0"/>
              </a:rPr>
              <a:t>Böceklere</a:t>
            </a:r>
            <a:r>
              <a:rPr lang="en-US" sz="2000" b="1" dirty="0" smtClean="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D</a:t>
            </a:r>
            <a:r>
              <a:rPr lang="en-US" sz="2000" b="1" dirty="0" err="1" smtClean="0">
                <a:latin typeface="Times New Roman" pitchFamily="18" charset="0"/>
                <a:cs typeface="Times New Roman" pitchFamily="18" charset="0"/>
              </a:rPr>
              <a:t>ayanıklı</a:t>
            </a:r>
            <a:r>
              <a:rPr lang="en-US" sz="2000" b="1" dirty="0" smtClean="0">
                <a:latin typeface="Times New Roman" pitchFamily="18" charset="0"/>
                <a:cs typeface="Times New Roman" pitchFamily="18" charset="0"/>
              </a:rPr>
              <a:t> GD </a:t>
            </a:r>
            <a:r>
              <a:rPr lang="tr-TR" sz="2000" b="1" dirty="0" smtClean="0">
                <a:latin typeface="Times New Roman" pitchFamily="18" charset="0"/>
                <a:cs typeface="Times New Roman" pitchFamily="18" charset="0"/>
              </a:rPr>
              <a:t>Çeşit</a:t>
            </a:r>
            <a:r>
              <a:rPr lang="en-US" sz="2000" b="1"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Ü</a:t>
            </a:r>
            <a:r>
              <a:rPr lang="en-US" sz="2000" b="1" dirty="0" err="1" smtClean="0">
                <a:latin typeface="Times New Roman" pitchFamily="18" charset="0"/>
                <a:cs typeface="Times New Roman" pitchFamily="18" charset="0"/>
              </a:rPr>
              <a:t>retiminin</a:t>
            </a:r>
            <a:r>
              <a:rPr lang="en-US" sz="2000" b="1" dirty="0" smtClean="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T</a:t>
            </a:r>
            <a:r>
              <a:rPr lang="en-US" sz="2000" b="1" dirty="0" err="1" smtClean="0">
                <a:latin typeface="Times New Roman" pitchFamily="18" charset="0"/>
                <a:cs typeface="Times New Roman" pitchFamily="18" charset="0"/>
              </a:rPr>
              <a:t>arımsal</a:t>
            </a:r>
            <a:r>
              <a:rPr lang="en-US" sz="2000" b="1" dirty="0" smtClean="0">
                <a:latin typeface="Times New Roman" pitchFamily="18" charset="0"/>
                <a:cs typeface="Times New Roman" pitchFamily="18" charset="0"/>
              </a:rPr>
              <a:t> ve </a:t>
            </a:r>
            <a:r>
              <a:rPr lang="tr-TR" sz="2000" b="1" dirty="0" err="1" smtClean="0">
                <a:latin typeface="Times New Roman" pitchFamily="18" charset="0"/>
                <a:cs typeface="Times New Roman" pitchFamily="18" charset="0"/>
              </a:rPr>
              <a:t>E</a:t>
            </a:r>
            <a:r>
              <a:rPr lang="en-US" sz="2000" b="1" dirty="0" err="1" smtClean="0">
                <a:latin typeface="Times New Roman" pitchFamily="18" charset="0"/>
                <a:cs typeface="Times New Roman" pitchFamily="18" charset="0"/>
              </a:rPr>
              <a:t>konomik</a:t>
            </a:r>
            <a:r>
              <a:rPr lang="en-US" sz="2000" b="1" dirty="0" smtClean="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E</a:t>
            </a:r>
            <a:r>
              <a:rPr lang="en-US" sz="2000" b="1" dirty="0" err="1" smtClean="0">
                <a:latin typeface="Times New Roman" pitchFamily="18" charset="0"/>
                <a:cs typeface="Times New Roman" pitchFamily="18" charset="0"/>
              </a:rPr>
              <a:t>tkisi</a:t>
            </a:r>
            <a:endParaRPr lang="tr-TR" sz="2000" b="1" dirty="0" smtClean="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1600200"/>
          <a:ext cx="7934325" cy="1663065"/>
        </p:xfrm>
        <a:graphic>
          <a:graphicData uri="http://schemas.openxmlformats.org/drawingml/2006/table">
            <a:tbl>
              <a:tblPr/>
              <a:tblGrid>
                <a:gridCol w="1900238"/>
                <a:gridCol w="857250"/>
                <a:gridCol w="857250"/>
                <a:gridCol w="1143000"/>
                <a:gridCol w="857250"/>
                <a:gridCol w="857250"/>
                <a:gridCol w="714375"/>
                <a:gridCol w="7477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Hindistan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Çin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Güney Afrika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err="1" smtClean="0">
                          <a:ln>
                            <a:noFill/>
                          </a:ln>
                          <a:solidFill>
                            <a:srgbClr val="0000FF"/>
                          </a:solidFill>
                          <a:effectLst/>
                          <a:latin typeface="Times New Roman" pitchFamily="18" charset="0"/>
                          <a:cs typeface="Times New Roman" pitchFamily="18" charset="0"/>
                        </a:rPr>
                        <a:t>Ar</a:t>
                      </a: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jantin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Me</a:t>
                      </a: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ksika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ABD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Ort.</a:t>
                      </a:r>
                      <a:endParaRPr kumimoji="0" lang="tr-TR" sz="12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İnsektisit kullanımında azalma (%)</a:t>
                      </a:r>
                      <a:endParaRPr kumimoji="0" lang="tr-TR"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41</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65</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33</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47</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77</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36</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49.8</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Ürün</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artışı</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37</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24</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22</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33</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9</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10</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22.5</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Kar</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artışı</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(US$/ha)</a:t>
                      </a:r>
                      <a:endParaRPr kumimoji="0" lang="tr-TR"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135</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470</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91</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23</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295</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58</a:t>
                      </a:r>
                      <a:endParaRPr kumimoji="0" lang="tr-TR"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178.7</a:t>
                      </a:r>
                      <a:endParaRPr kumimoji="0" lang="tr-TR"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8722" name="Rectangle 5"/>
          <p:cNvSpPr>
            <a:spLocks noChangeArrowheads="1"/>
          </p:cNvSpPr>
          <p:nvPr/>
        </p:nvSpPr>
        <p:spPr bwMode="auto">
          <a:xfrm>
            <a:off x="642910" y="5572140"/>
            <a:ext cx="4357688" cy="261938"/>
          </a:xfrm>
          <a:prstGeom prst="rect">
            <a:avLst/>
          </a:prstGeom>
          <a:noFill/>
          <a:ln w="9525">
            <a:noFill/>
            <a:miter lim="800000"/>
            <a:headEnd/>
            <a:tailEnd/>
          </a:ln>
        </p:spPr>
        <p:txBody>
          <a:bodyPr anchor="ctr">
            <a:spAutoFit/>
          </a:bodyPr>
          <a:lstStyle/>
          <a:p>
            <a:pPr eaLnBrk="0" hangingPunct="0"/>
            <a:r>
              <a:rPr lang="en-US" sz="1100" b="1" dirty="0" err="1">
                <a:ea typeface="Times New Roman" pitchFamily="18" charset="0"/>
                <a:cs typeface="Arial" pitchFamily="34" charset="0"/>
              </a:rPr>
              <a:t>Kaynak</a:t>
            </a:r>
            <a:r>
              <a:rPr lang="en-US" sz="1100" b="1" dirty="0">
                <a:ea typeface="Times New Roman" pitchFamily="18" charset="0"/>
                <a:cs typeface="Arial" pitchFamily="34" charset="0"/>
              </a:rPr>
              <a:t>;  Qaim 2009; Sadashivappa ve Qaim </a:t>
            </a:r>
            <a:r>
              <a:rPr lang="en-US" sz="1100" b="1" dirty="0" smtClean="0">
                <a:ea typeface="Times New Roman" pitchFamily="18" charset="0"/>
                <a:cs typeface="Arial" pitchFamily="34" charset="0"/>
              </a:rPr>
              <a:t>2009</a:t>
            </a:r>
            <a:endParaRPr lang="en-US" sz="1100" b="1" dirty="0">
              <a:ea typeface="Times New Roman" pitchFamily="18" charset="0"/>
              <a:cs typeface="Arial" pitchFamily="34" charset="0"/>
            </a:endParaRPr>
          </a:p>
        </p:txBody>
      </p:sp>
      <p:graphicFrame>
        <p:nvGraphicFramePr>
          <p:cNvPr id="6" name="Content Placeholder 4"/>
          <p:cNvGraphicFramePr>
            <a:graphicFrameLocks/>
          </p:cNvGraphicFramePr>
          <p:nvPr/>
        </p:nvGraphicFramePr>
        <p:xfrm>
          <a:off x="500034" y="3786190"/>
          <a:ext cx="7186613" cy="1663065"/>
        </p:xfrm>
        <a:graphic>
          <a:graphicData uri="http://schemas.openxmlformats.org/drawingml/2006/table">
            <a:tbl>
              <a:tblPr/>
              <a:tblGrid>
                <a:gridCol w="1900238"/>
                <a:gridCol w="857250"/>
                <a:gridCol w="857250"/>
                <a:gridCol w="1143000"/>
                <a:gridCol w="857250"/>
                <a:gridCol w="857250"/>
                <a:gridCol w="7143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tr-TR" sz="1200" b="1" dirty="0">
                          <a:solidFill>
                            <a:srgbClr val="0000FF"/>
                          </a:solidFill>
                          <a:latin typeface="Times New Roman" pitchFamily="18" charset="0"/>
                          <a:ea typeface="Times New Roman"/>
                          <a:cs typeface="Times New Roman" pitchFamily="18" charset="0"/>
                        </a:rPr>
                        <a:t>Arjantin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tr-TR" sz="1200" b="1" dirty="0">
                          <a:solidFill>
                            <a:srgbClr val="0000FF"/>
                          </a:solidFill>
                          <a:latin typeface="Times New Roman" pitchFamily="18" charset="0"/>
                          <a:ea typeface="Times New Roman"/>
                          <a:cs typeface="Times New Roman" pitchFamily="18" charset="0"/>
                        </a:rPr>
                        <a:t>Filipinler</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tr-TR" sz="1200" b="1" dirty="0">
                          <a:solidFill>
                            <a:srgbClr val="0000FF"/>
                          </a:solidFill>
                          <a:latin typeface="Times New Roman" pitchFamily="18" charset="0"/>
                          <a:ea typeface="Times New Roman"/>
                          <a:cs typeface="Times New Roman" pitchFamily="18" charset="0"/>
                        </a:rPr>
                        <a:t>G. Afrika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tr-TR" sz="1200" b="1" dirty="0">
                          <a:solidFill>
                            <a:srgbClr val="0000FF"/>
                          </a:solidFill>
                          <a:latin typeface="Times New Roman" pitchFamily="18" charset="0"/>
                          <a:ea typeface="Times New Roman"/>
                          <a:cs typeface="Times New Roman" pitchFamily="18" charset="0"/>
                        </a:rPr>
                        <a:t>İspanya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tr-TR" sz="1200" b="1" dirty="0">
                          <a:solidFill>
                            <a:srgbClr val="0000FF"/>
                          </a:solidFill>
                          <a:latin typeface="Times New Roman" pitchFamily="18" charset="0"/>
                          <a:ea typeface="Times New Roman"/>
                          <a:cs typeface="Times New Roman" pitchFamily="18" charset="0"/>
                        </a:rPr>
                        <a:t>ABD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tr-TR" sz="1200" b="1" dirty="0">
                          <a:solidFill>
                            <a:srgbClr val="0000FF"/>
                          </a:solidFill>
                          <a:latin typeface="Times New Roman" pitchFamily="18" charset="0"/>
                          <a:ea typeface="Times New Roman"/>
                          <a:cs typeface="Times New Roman" pitchFamily="18" charset="0"/>
                        </a:rPr>
                        <a:t>Ort.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İnsektisit kullanımında azalma (%)</a:t>
                      </a:r>
                      <a:endParaRPr kumimoji="0" lang="tr-TR"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63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a:latin typeface="Times New Roman" pitchFamily="18" charset="0"/>
                          <a:ea typeface="Times New Roman"/>
                          <a:cs typeface="Times New Roman" pitchFamily="18" charset="0"/>
                        </a:rPr>
                        <a: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a:latin typeface="Times New Roman" pitchFamily="18" charset="0"/>
                          <a:ea typeface="Times New Roman"/>
                          <a:cs typeface="Times New Roman" pitchFamily="18" charset="0"/>
                        </a:rPr>
                        <a:t>17.2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Ürün</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artışı</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lnSpc>
                          <a:spcPct val="150000"/>
                        </a:lnSpc>
                        <a:spcAft>
                          <a:spcPts val="0"/>
                        </a:spcAft>
                      </a:pPr>
                      <a:r>
                        <a:rPr lang="tr-TR" sz="1400" b="1">
                          <a:latin typeface="Times New Roman" pitchFamily="18" charset="0"/>
                          <a:ea typeface="Times New Roman"/>
                          <a:cs typeface="Times New Roman" pitchFamily="18" charset="0"/>
                        </a:rPr>
                        <a: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13.0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Kar</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dirty="0" err="1" smtClean="0">
                          <a:ln>
                            <a:noFill/>
                          </a:ln>
                          <a:solidFill>
                            <a:srgbClr val="000000"/>
                          </a:solidFill>
                          <a:effectLst/>
                          <a:latin typeface="Times New Roman" pitchFamily="18" charset="0"/>
                          <a:cs typeface="Times New Roman" pitchFamily="18" charset="0"/>
                        </a:rPr>
                        <a:t>artışı</a:t>
                      </a: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(US$/ha)</a:t>
                      </a:r>
                      <a:endParaRPr kumimoji="0" lang="tr-TR"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a:latin typeface="Times New Roman" pitchFamily="18" charset="0"/>
                          <a:ea typeface="Times New Roman"/>
                          <a:cs typeface="Times New Roman" pitchFamily="18" charset="0"/>
                        </a:rPr>
                        <a:t>20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a:latin typeface="Times New Roman" pitchFamily="18" charset="0"/>
                          <a:ea typeface="Times New Roman"/>
                          <a:cs typeface="Times New Roman" pitchFamily="18" charset="0"/>
                        </a:rPr>
                        <a:t>53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a:latin typeface="Times New Roman" pitchFamily="18" charset="0"/>
                          <a:ea typeface="Times New Roman"/>
                          <a:cs typeface="Times New Roman" pitchFamily="18" charset="0"/>
                        </a:rPr>
                        <a:t>42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70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lnSpc>
                          <a:spcPct val="150000"/>
                        </a:lnSpc>
                        <a:spcAft>
                          <a:spcPts val="0"/>
                        </a:spcAft>
                      </a:pPr>
                      <a:r>
                        <a:rPr lang="tr-TR" sz="1400" b="1" dirty="0">
                          <a:latin typeface="Times New Roman" pitchFamily="18" charset="0"/>
                          <a:ea typeface="Times New Roman"/>
                          <a:cs typeface="Times New Roman" pitchFamily="18" charset="0"/>
                        </a:rPr>
                        <a:t>39.4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7" name="Rectangle 6"/>
          <p:cNvSpPr/>
          <p:nvPr/>
        </p:nvSpPr>
        <p:spPr>
          <a:xfrm>
            <a:off x="500034" y="1214422"/>
            <a:ext cx="1321708" cy="369332"/>
          </a:xfrm>
          <a:prstGeom prst="rect">
            <a:avLst/>
          </a:prstGeom>
        </p:spPr>
        <p:txBody>
          <a:bodyPr wrap="none">
            <a:spAutoFit/>
          </a:bodyPr>
          <a:lstStyle/>
          <a:p>
            <a:r>
              <a:rPr lang="tr-TR" b="1" dirty="0" smtClean="0">
                <a:solidFill>
                  <a:srgbClr val="C00000"/>
                </a:solidFill>
              </a:rPr>
              <a:t>Bt PAMUK</a:t>
            </a:r>
            <a:endParaRPr lang="tr-TR" b="1" dirty="0">
              <a:solidFill>
                <a:srgbClr val="C00000"/>
              </a:solidFill>
            </a:endParaRPr>
          </a:p>
        </p:txBody>
      </p:sp>
      <p:sp>
        <p:nvSpPr>
          <p:cNvPr id="11" name="Rectangle 10"/>
          <p:cNvSpPr/>
          <p:nvPr/>
        </p:nvSpPr>
        <p:spPr>
          <a:xfrm>
            <a:off x="500034" y="3429000"/>
            <a:ext cx="1133644" cy="369332"/>
          </a:xfrm>
          <a:prstGeom prst="rect">
            <a:avLst/>
          </a:prstGeom>
        </p:spPr>
        <p:txBody>
          <a:bodyPr wrap="none">
            <a:spAutoFit/>
          </a:bodyPr>
          <a:lstStyle/>
          <a:p>
            <a:r>
              <a:rPr lang="tr-TR" b="1" dirty="0" smtClean="0">
                <a:solidFill>
                  <a:srgbClr val="C00000"/>
                </a:solidFill>
              </a:rPr>
              <a:t>Bt MISIR</a:t>
            </a:r>
            <a:endParaRPr lang="tr-TR" b="1" dirty="0">
              <a:solidFill>
                <a:srgbClr val="C00000"/>
              </a:solidFill>
            </a:endParaRPr>
          </a:p>
        </p:txBody>
      </p:sp>
    </p:spTree>
    <p:extLst>
      <p:ext uri="{BB962C8B-B14F-4D97-AF65-F5344CB8AC3E}">
        <p14:creationId xmlns:p14="http://schemas.microsoft.com/office/powerpoint/2010/main" val="1231614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u="sng" smtClean="0">
                <a:solidFill>
                  <a:srgbClr val="FFCC00"/>
                </a:solidFill>
              </a:rPr>
              <a:t>Geleceğin Transgenik Bitkileri</a:t>
            </a:r>
            <a:endParaRPr lang="en-GB" u="sng" smtClean="0">
              <a:solidFill>
                <a:srgbClr val="FFCC00"/>
              </a:solidFill>
            </a:endParaRPr>
          </a:p>
        </p:txBody>
      </p:sp>
      <p:sp>
        <p:nvSpPr>
          <p:cNvPr id="38915" name="Rectangle 3"/>
          <p:cNvSpPr>
            <a:spLocks noGrp="1" noChangeArrowheads="1"/>
          </p:cNvSpPr>
          <p:nvPr>
            <p:ph type="body" idx="1"/>
          </p:nvPr>
        </p:nvSpPr>
        <p:spPr/>
        <p:txBody>
          <a:bodyPr/>
          <a:lstStyle/>
          <a:p>
            <a:pPr>
              <a:lnSpc>
                <a:spcPct val="90000"/>
              </a:lnSpc>
            </a:pPr>
            <a:r>
              <a:rPr lang="tr-TR" sz="2400" smtClean="0">
                <a:solidFill>
                  <a:srgbClr val="FF3300"/>
                </a:solidFill>
              </a:rPr>
              <a:t>Hızlı büyüyen</a:t>
            </a:r>
          </a:p>
          <a:p>
            <a:pPr>
              <a:lnSpc>
                <a:spcPct val="90000"/>
              </a:lnSpc>
            </a:pPr>
            <a:r>
              <a:rPr lang="tr-TR" sz="2400" smtClean="0">
                <a:solidFill>
                  <a:srgbClr val="FF3300"/>
                </a:solidFill>
              </a:rPr>
              <a:t>Yüksek verimli</a:t>
            </a:r>
            <a:r>
              <a:rPr lang="tr-TR" sz="2400" smtClean="0">
                <a:solidFill>
                  <a:schemeClr val="bg1"/>
                </a:solidFill>
              </a:rPr>
              <a:t> (Fotesentez kapasitesi yükseltilmiş)</a:t>
            </a:r>
          </a:p>
          <a:p>
            <a:pPr>
              <a:lnSpc>
                <a:spcPct val="90000"/>
              </a:lnSpc>
            </a:pPr>
            <a:r>
              <a:rPr lang="tr-TR" sz="2400" smtClean="0">
                <a:solidFill>
                  <a:srgbClr val="FF3300"/>
                </a:solidFill>
              </a:rPr>
              <a:t>Ürün kalitesi yüksek</a:t>
            </a:r>
            <a:r>
              <a:rPr lang="tr-TR" sz="2400" smtClean="0">
                <a:solidFill>
                  <a:schemeClr val="bg1"/>
                </a:solidFill>
              </a:rPr>
              <a:t> (Protein, önemli yağ asitleri ve vitamince zengileştirilmiş)</a:t>
            </a:r>
          </a:p>
          <a:p>
            <a:pPr>
              <a:lnSpc>
                <a:spcPct val="90000"/>
              </a:lnSpc>
            </a:pPr>
            <a:r>
              <a:rPr lang="tr-TR" sz="2400" smtClean="0">
                <a:solidFill>
                  <a:srgbClr val="FF3300"/>
                </a:solidFill>
              </a:rPr>
              <a:t>Cüce</a:t>
            </a:r>
            <a:r>
              <a:rPr lang="tr-TR" sz="2400" smtClean="0">
                <a:solidFill>
                  <a:schemeClr val="bg1"/>
                </a:solidFill>
              </a:rPr>
              <a:t> (GA üretiminin engellenmesi)</a:t>
            </a:r>
          </a:p>
          <a:p>
            <a:pPr>
              <a:lnSpc>
                <a:spcPct val="90000"/>
              </a:lnSpc>
            </a:pPr>
            <a:r>
              <a:rPr lang="tr-TR" sz="2400" smtClean="0">
                <a:solidFill>
                  <a:srgbClr val="FF3300"/>
                </a:solidFill>
              </a:rPr>
              <a:t>Ağır metalleri absorbe eden</a:t>
            </a:r>
          </a:p>
          <a:p>
            <a:pPr>
              <a:lnSpc>
                <a:spcPct val="90000"/>
              </a:lnSpc>
            </a:pPr>
            <a:r>
              <a:rPr lang="tr-TR" sz="2400" smtClean="0">
                <a:solidFill>
                  <a:srgbClr val="FF3300"/>
                </a:solidFill>
              </a:rPr>
              <a:t>Demir eksikliğine toleransın artırıldığı</a:t>
            </a:r>
          </a:p>
          <a:p>
            <a:pPr>
              <a:lnSpc>
                <a:spcPct val="90000"/>
              </a:lnSpc>
            </a:pPr>
            <a:r>
              <a:rPr lang="tr-TR" sz="2400" smtClean="0">
                <a:solidFill>
                  <a:srgbClr val="FF3300"/>
                </a:solidFill>
              </a:rPr>
              <a:t>Ligninin değiştirildiği</a:t>
            </a:r>
          </a:p>
          <a:p>
            <a:pPr>
              <a:lnSpc>
                <a:spcPct val="90000"/>
              </a:lnSpc>
            </a:pPr>
            <a:r>
              <a:rPr lang="tr-TR" sz="2400" smtClean="0">
                <a:solidFill>
                  <a:srgbClr val="FF3300"/>
                </a:solidFill>
              </a:rPr>
              <a:t>İnsan tedavisinde kullanılan çok pahalı aşı ve ilaçların üretildiği bitkiler </a:t>
            </a:r>
            <a:r>
              <a:rPr lang="tr-TR" sz="2400" smtClean="0">
                <a:solidFill>
                  <a:schemeClr val="bg1"/>
                </a:solidFill>
              </a:rPr>
              <a:t>(Örn: Hepatit B, </a:t>
            </a:r>
            <a:r>
              <a:rPr lang="tr-TR" sz="2400" i="1" smtClean="0">
                <a:solidFill>
                  <a:schemeClr val="bg1"/>
                </a:solidFill>
              </a:rPr>
              <a:t>ά-1-antitripsin</a:t>
            </a:r>
            <a:r>
              <a:rPr lang="tr-TR" sz="2400" smtClean="0">
                <a:solidFill>
                  <a:schemeClr val="bg1"/>
                </a:solidFill>
              </a:rPr>
              <a:t> ve </a:t>
            </a:r>
            <a:r>
              <a:rPr lang="tr-TR" sz="2400" i="1" smtClean="0">
                <a:solidFill>
                  <a:schemeClr val="bg1"/>
                </a:solidFill>
              </a:rPr>
              <a:t>Glukoserebrosidaz)</a:t>
            </a:r>
            <a:endParaRPr lang="en-GB" sz="24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78036" y="1268760"/>
            <a:ext cx="8229600" cy="5040560"/>
          </a:xfrm>
        </p:spPr>
        <p:txBody>
          <a:bodyPr/>
          <a:lstStyle/>
          <a:p>
            <a:pPr>
              <a:lnSpc>
                <a:spcPct val="80000"/>
              </a:lnSpc>
            </a:pPr>
            <a:r>
              <a:rPr lang="tr-TR" sz="2000" dirty="0" err="1" smtClean="0">
                <a:solidFill>
                  <a:schemeClr val="bg1"/>
                </a:solidFill>
              </a:rPr>
              <a:t>Biyoteknoloji</a:t>
            </a:r>
            <a:r>
              <a:rPr lang="tr-TR" sz="2000" dirty="0" smtClean="0">
                <a:solidFill>
                  <a:schemeClr val="bg1"/>
                </a:solidFill>
              </a:rPr>
              <a:t> Devrimi insan tedavisinde kullanılan çok pahalı aşı ve ilaçların da bitkiler üzerinde çok ucuza ve bol miktarda üretimine olanak sağlayacağı belirtilmektedir. </a:t>
            </a:r>
          </a:p>
          <a:p>
            <a:pPr>
              <a:lnSpc>
                <a:spcPct val="80000"/>
              </a:lnSpc>
            </a:pPr>
            <a:r>
              <a:rPr lang="tr-TR" sz="2000" dirty="0" smtClean="0">
                <a:solidFill>
                  <a:schemeClr val="bg1"/>
                </a:solidFill>
              </a:rPr>
              <a:t>Bilindiği gibi </a:t>
            </a:r>
            <a:r>
              <a:rPr lang="tr-TR" sz="2000" dirty="0" smtClean="0">
                <a:solidFill>
                  <a:srgbClr val="FF0000"/>
                </a:solidFill>
              </a:rPr>
              <a:t>hepatit B</a:t>
            </a:r>
            <a:r>
              <a:rPr lang="tr-TR" sz="2000" dirty="0" smtClean="0">
                <a:solidFill>
                  <a:schemeClr val="bg1"/>
                </a:solidFill>
              </a:rPr>
              <a:t> virüsü kronik karaciğer hastalığına neden olmaktadır. Bu hastalığa karşı mayalardan aşı geliştirilmesine karşın, fiyatının yüksek olması ve eksik donanım aşı kullanımını engellemektedir. </a:t>
            </a:r>
          </a:p>
          <a:p>
            <a:pPr>
              <a:lnSpc>
                <a:spcPct val="80000"/>
              </a:lnSpc>
            </a:pPr>
            <a:r>
              <a:rPr lang="tr-TR" sz="2000" dirty="0" smtClean="0">
                <a:solidFill>
                  <a:schemeClr val="bg1"/>
                </a:solidFill>
              </a:rPr>
              <a:t>ABD’de </a:t>
            </a:r>
            <a:r>
              <a:rPr lang="tr-TR" sz="2000" dirty="0" err="1" smtClean="0">
                <a:solidFill>
                  <a:schemeClr val="bg1"/>
                </a:solidFill>
              </a:rPr>
              <a:t>biyoteknolojik</a:t>
            </a:r>
            <a:r>
              <a:rPr lang="tr-TR" sz="2000" dirty="0" smtClean="0">
                <a:solidFill>
                  <a:schemeClr val="bg1"/>
                </a:solidFill>
              </a:rPr>
              <a:t> yöntemler kullanarak </a:t>
            </a:r>
            <a:r>
              <a:rPr lang="tr-TR" sz="2000" dirty="0" smtClean="0">
                <a:solidFill>
                  <a:srgbClr val="FF0000"/>
                </a:solidFill>
              </a:rPr>
              <a:t>hepatit B yüzey antijeni (</a:t>
            </a:r>
            <a:r>
              <a:rPr lang="tr-TR" sz="2000" i="1" dirty="0" err="1" smtClean="0">
                <a:solidFill>
                  <a:srgbClr val="FF0000"/>
                </a:solidFill>
              </a:rPr>
              <a:t>HbsAg</a:t>
            </a:r>
            <a:r>
              <a:rPr lang="tr-TR" sz="2000" dirty="0" smtClean="0">
                <a:solidFill>
                  <a:srgbClr val="FF0000"/>
                </a:solidFill>
              </a:rPr>
              <a:t>)</a:t>
            </a:r>
            <a:r>
              <a:rPr lang="tr-TR" sz="2000" dirty="0" smtClean="0">
                <a:solidFill>
                  <a:schemeClr val="bg1"/>
                </a:solidFill>
              </a:rPr>
              <a:t> üreten </a:t>
            </a:r>
            <a:r>
              <a:rPr lang="tr-TR" sz="2000" dirty="0" err="1" smtClean="0">
                <a:solidFill>
                  <a:schemeClr val="bg1"/>
                </a:solidFill>
              </a:rPr>
              <a:t>transgenik</a:t>
            </a:r>
            <a:r>
              <a:rPr lang="tr-TR" sz="2000" dirty="0" smtClean="0">
                <a:solidFill>
                  <a:schemeClr val="bg1"/>
                </a:solidFill>
              </a:rPr>
              <a:t> tütün ve patates bitkileri elde edilmiştir. </a:t>
            </a:r>
          </a:p>
          <a:p>
            <a:pPr>
              <a:lnSpc>
                <a:spcPct val="80000"/>
              </a:lnSpc>
            </a:pPr>
            <a:r>
              <a:rPr lang="tr-TR" sz="2000" dirty="0" smtClean="0">
                <a:solidFill>
                  <a:schemeClr val="bg1"/>
                </a:solidFill>
              </a:rPr>
              <a:t>Patates yumrularının farelere yedirilmesi sonucunda da farelerin savunma sistemlerinin uyarıldığı belirlenmiştir.</a:t>
            </a:r>
          </a:p>
          <a:p>
            <a:pPr>
              <a:lnSpc>
                <a:spcPct val="80000"/>
              </a:lnSpc>
            </a:pPr>
            <a:r>
              <a:rPr lang="tr-TR" sz="2000" dirty="0" smtClean="0">
                <a:solidFill>
                  <a:schemeClr val="bg1"/>
                </a:solidFill>
              </a:rPr>
              <a:t>Yine, tütünde ürettirilen şarbon aşısı ile aşılan fareler şarbon toksinine maruz kalmalarına rağmen canlı kalabilmişlerdir.</a:t>
            </a:r>
          </a:p>
          <a:p>
            <a:pPr>
              <a:lnSpc>
                <a:spcPct val="80000"/>
              </a:lnSpc>
            </a:pPr>
            <a:r>
              <a:rPr lang="tr-TR" sz="2000" dirty="0" smtClean="0">
                <a:solidFill>
                  <a:schemeClr val="bg1"/>
                </a:solidFill>
              </a:rPr>
              <a:t>Aynı şekilde, kuduz </a:t>
            </a:r>
            <a:r>
              <a:rPr lang="tr-TR" sz="2000" dirty="0" err="1" smtClean="0">
                <a:solidFill>
                  <a:schemeClr val="bg1"/>
                </a:solidFill>
              </a:rPr>
              <a:t>gilikoprotetinini</a:t>
            </a:r>
            <a:r>
              <a:rPr lang="tr-TR" sz="2000" dirty="0" smtClean="0">
                <a:solidFill>
                  <a:schemeClr val="bg1"/>
                </a:solidFill>
              </a:rPr>
              <a:t> üreten mısır ile beslenen farelerin kuduzdan korunduğunu göstermiştir.</a:t>
            </a:r>
          </a:p>
          <a:p>
            <a:pPr>
              <a:lnSpc>
                <a:spcPct val="80000"/>
              </a:lnSpc>
            </a:pPr>
            <a:r>
              <a:rPr lang="tr-TR" sz="2000" dirty="0" smtClean="0">
                <a:solidFill>
                  <a:schemeClr val="bg1"/>
                </a:solidFill>
              </a:rPr>
              <a:t>Benzer çalışmalar gelişmekte olan ülkelerde yaygın olarak üretilen ve taze olarak tüketilen muz üzerine yoğunlaşmıştır. </a:t>
            </a:r>
            <a:endParaRPr lang="en-US" sz="2000" dirty="0">
              <a:solidFill>
                <a:schemeClr val="bg1"/>
              </a:solidFill>
            </a:endParaRPr>
          </a:p>
        </p:txBody>
      </p:sp>
      <p:sp>
        <p:nvSpPr>
          <p:cNvPr id="39939" name="Rectangle 8"/>
          <p:cNvSpPr>
            <a:spLocks noGrp="1" noChangeArrowheads="1"/>
          </p:cNvSpPr>
          <p:nvPr>
            <p:ph type="title"/>
          </p:nvPr>
        </p:nvSpPr>
        <p:spPr>
          <a:noFill/>
        </p:spPr>
        <p:txBody>
          <a:bodyPr/>
          <a:lstStyle/>
          <a:p>
            <a:r>
              <a:rPr lang="tr-TR" sz="3600" b="1" smtClean="0">
                <a:solidFill>
                  <a:srgbClr val="FFCC00"/>
                </a:solidFill>
              </a:rPr>
              <a:t>Aşıların Bitkilerde Üretimi</a:t>
            </a:r>
            <a:endParaRPr lang="en-US" sz="3600" b="1" smtClean="0">
              <a:solidFill>
                <a:srgbClr val="FFCC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20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20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20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20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fade">
                                      <p:cBhvr>
                                        <p:cTn id="27" dur="20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fade">
                                      <p:cBhvr>
                                        <p:cTn id="32" dur="20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a:lnSpc>
                <a:spcPct val="90000"/>
              </a:lnSpc>
            </a:pPr>
            <a:r>
              <a:rPr lang="tr-TR" dirty="0" err="1" smtClean="0">
                <a:solidFill>
                  <a:srgbClr val="FF0000"/>
                </a:solidFill>
              </a:rPr>
              <a:t>Atnı</a:t>
            </a:r>
            <a:r>
              <a:rPr lang="tr-TR" dirty="0" smtClean="0">
                <a:solidFill>
                  <a:srgbClr val="FF0000"/>
                </a:solidFill>
              </a:rPr>
              <a:t> şekilde kızamık, çocuk felci, difteri ve diğer </a:t>
            </a:r>
            <a:r>
              <a:rPr lang="tr-TR" dirty="0" err="1" smtClean="0">
                <a:solidFill>
                  <a:srgbClr val="FF0000"/>
                </a:solidFill>
              </a:rPr>
              <a:t>viral</a:t>
            </a:r>
            <a:r>
              <a:rPr lang="tr-TR" dirty="0" smtClean="0">
                <a:solidFill>
                  <a:srgbClr val="FF0000"/>
                </a:solidFill>
              </a:rPr>
              <a:t> hastalıklara</a:t>
            </a:r>
            <a:r>
              <a:rPr lang="tr-TR" dirty="0" smtClean="0">
                <a:solidFill>
                  <a:schemeClr val="bg1"/>
                </a:solidFill>
              </a:rPr>
              <a:t> karşı kullanılan aşıların bitkilerde üretimi konusunda yoğun çalışmalar devam etmektedir. </a:t>
            </a:r>
          </a:p>
          <a:p>
            <a:pPr>
              <a:lnSpc>
                <a:spcPct val="90000"/>
              </a:lnSpc>
            </a:pPr>
            <a:r>
              <a:rPr lang="tr-TR" dirty="0" smtClean="0">
                <a:solidFill>
                  <a:srgbClr val="FFFF00"/>
                </a:solidFill>
              </a:rPr>
              <a:t>Gelecekte, insanlar çok düşük bir fiyatla taze olarak tükettikleri meyvelerle, sebzelerle veya onlardan elde edilen aşılarla </a:t>
            </a:r>
            <a:r>
              <a:rPr lang="tr-TR" dirty="0" smtClean="0">
                <a:solidFill>
                  <a:srgbClr val="FFFF00"/>
                </a:solidFill>
              </a:rPr>
              <a:t>aşılanabilecekleri düşüncesi oluşmuştur.</a:t>
            </a:r>
            <a:endParaRPr lang="en-US" dirty="0" smtClean="0">
              <a:solidFill>
                <a:srgbClr val="FFFF00"/>
              </a:solidFill>
            </a:endParaRPr>
          </a:p>
          <a:p>
            <a:pPr>
              <a:lnSpc>
                <a:spcPct val="90000"/>
              </a:lnSpc>
            </a:pPr>
            <a:endParaRPr lang="en-US" dirty="0" smtClean="0">
              <a:solidFill>
                <a:srgbClr val="FFFF00"/>
              </a:solidFill>
            </a:endParaRPr>
          </a:p>
        </p:txBody>
      </p:sp>
      <p:sp>
        <p:nvSpPr>
          <p:cNvPr id="40963" name="Rectangle 4"/>
          <p:cNvSpPr>
            <a:spLocks noChangeArrowheads="1"/>
          </p:cNvSpPr>
          <p:nvPr/>
        </p:nvSpPr>
        <p:spPr bwMode="auto">
          <a:xfrm>
            <a:off x="684213" y="115888"/>
            <a:ext cx="8229600" cy="1143000"/>
          </a:xfrm>
          <a:prstGeom prst="rect">
            <a:avLst/>
          </a:prstGeom>
          <a:noFill/>
          <a:ln w="9525">
            <a:noFill/>
            <a:miter lim="800000"/>
            <a:headEnd/>
            <a:tailEnd/>
          </a:ln>
        </p:spPr>
        <p:txBody>
          <a:bodyPr anchor="ctr"/>
          <a:lstStyle/>
          <a:p>
            <a:pPr algn="ctr"/>
            <a:r>
              <a:rPr lang="tr-TR" sz="3600" b="1">
                <a:solidFill>
                  <a:srgbClr val="FFCC00"/>
                </a:solidFill>
              </a:rPr>
              <a:t>Aşıların Bitkilerde Üretimi</a:t>
            </a:r>
            <a:endParaRPr lang="en-US" sz="3600" b="1">
              <a:solidFill>
                <a:srgbClr val="FFCC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sz="3200" b="1" smtClean="0">
                <a:solidFill>
                  <a:srgbClr val="FFCC00"/>
                </a:solidFill>
              </a:rPr>
              <a:t>Bitkilerde İlaç Üretimi</a:t>
            </a:r>
            <a:r>
              <a:rPr lang="en-US" sz="3200" b="1" smtClean="0">
                <a:solidFill>
                  <a:srgbClr val="FFCC00"/>
                </a:solidFill>
              </a:rPr>
              <a:t/>
            </a:r>
            <a:br>
              <a:rPr lang="en-US" sz="3200" b="1" smtClean="0">
                <a:solidFill>
                  <a:srgbClr val="FFCC00"/>
                </a:solidFill>
              </a:rPr>
            </a:br>
            <a:endParaRPr lang="en-US" sz="3200" b="1" smtClean="0">
              <a:solidFill>
                <a:srgbClr val="FFCC00"/>
              </a:solidFill>
            </a:endParaRPr>
          </a:p>
        </p:txBody>
      </p:sp>
      <p:sp>
        <p:nvSpPr>
          <p:cNvPr id="59395" name="Rectangle 3"/>
          <p:cNvSpPr>
            <a:spLocks noGrp="1" noChangeArrowheads="1"/>
          </p:cNvSpPr>
          <p:nvPr>
            <p:ph type="body" idx="1"/>
          </p:nvPr>
        </p:nvSpPr>
        <p:spPr/>
        <p:txBody>
          <a:bodyPr/>
          <a:lstStyle/>
          <a:p>
            <a:pPr>
              <a:lnSpc>
                <a:spcPct val="90000"/>
              </a:lnSpc>
            </a:pPr>
            <a:r>
              <a:rPr lang="tr-TR" sz="2400" smtClean="0">
                <a:solidFill>
                  <a:schemeClr val="bg1"/>
                </a:solidFill>
              </a:rPr>
              <a:t>Aşılarda olduğu gibi, insan tedeavisinde kullanılan ve çok pahalı olan ilaçların transgenik bitkilerde üretimine yönelik çalışmalar da devam etmektedir. </a:t>
            </a:r>
          </a:p>
          <a:p>
            <a:pPr>
              <a:lnSpc>
                <a:spcPct val="90000"/>
              </a:lnSpc>
            </a:pPr>
            <a:r>
              <a:rPr lang="tr-TR" sz="2400" smtClean="0">
                <a:solidFill>
                  <a:schemeClr val="bg1"/>
                </a:solidFill>
              </a:rPr>
              <a:t>Kistik fibrosis ve karaciğer hastalıklarında kullanılan </a:t>
            </a:r>
            <a:r>
              <a:rPr lang="tr-TR" sz="2400" i="1" smtClean="0">
                <a:solidFill>
                  <a:srgbClr val="FF0000"/>
                </a:solidFill>
              </a:rPr>
              <a:t>ά-1-antitripsin</a:t>
            </a:r>
            <a:r>
              <a:rPr lang="tr-TR" sz="2400" smtClean="0">
                <a:solidFill>
                  <a:schemeClr val="bg1"/>
                </a:solidFill>
              </a:rPr>
              <a:t> proteininin çeltik bitkisinde, Gaucher hastalığında kullanılan, dünyanın en pahalı ilacı olan ve insan plasentasından elde edilen </a:t>
            </a:r>
            <a:r>
              <a:rPr lang="tr-TR" sz="2400" i="1" smtClean="0">
                <a:solidFill>
                  <a:srgbClr val="FF0000"/>
                </a:solidFill>
              </a:rPr>
              <a:t>Glukoserebrosidaz</a:t>
            </a:r>
            <a:r>
              <a:rPr lang="tr-TR" sz="2400" smtClean="0">
                <a:solidFill>
                  <a:schemeClr val="bg1"/>
                </a:solidFill>
              </a:rPr>
              <a:t> ise tütün bitksinde üretilebilmiştir. </a:t>
            </a:r>
          </a:p>
          <a:p>
            <a:pPr>
              <a:lnSpc>
                <a:spcPct val="90000"/>
              </a:lnSpc>
            </a:pPr>
            <a:r>
              <a:rPr lang="tr-TR" sz="2400" smtClean="0">
                <a:solidFill>
                  <a:srgbClr val="FFFF66"/>
                </a:solidFill>
              </a:rPr>
              <a:t>Yakın bir gelecekte astronomik fiyatlarla ticari olarak satılan ilaçlar çok düşük maliyetlerle ve bol miktarlarda bitkilerde üretilmesi beklenmektedir.</a:t>
            </a:r>
            <a:endParaRPr lang="en-US" sz="2400" smtClean="0">
              <a:solidFill>
                <a:srgbClr val="FFFF66"/>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20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20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2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sz="3600" b="1" smtClean="0">
                <a:solidFill>
                  <a:srgbClr val="FFCC00"/>
                </a:solidFill>
              </a:rPr>
              <a:t>A Vitaminince Zengin Prinç Üretimi</a:t>
            </a:r>
            <a:endParaRPr lang="en-US" sz="3600" b="1" smtClean="0">
              <a:solidFill>
                <a:srgbClr val="FFCC00"/>
              </a:solidFill>
            </a:endParaRPr>
          </a:p>
        </p:txBody>
      </p:sp>
      <p:sp>
        <p:nvSpPr>
          <p:cNvPr id="178179" name="Rectangle 3"/>
          <p:cNvSpPr>
            <a:spLocks noGrp="1" noChangeArrowheads="1"/>
          </p:cNvSpPr>
          <p:nvPr>
            <p:ph type="body" idx="1"/>
          </p:nvPr>
        </p:nvSpPr>
        <p:spPr/>
        <p:txBody>
          <a:bodyPr/>
          <a:lstStyle/>
          <a:p>
            <a:pPr>
              <a:lnSpc>
                <a:spcPct val="90000"/>
              </a:lnSpc>
            </a:pPr>
            <a:r>
              <a:rPr lang="tr-TR" sz="2800" smtClean="0">
                <a:solidFill>
                  <a:schemeClr val="bg1"/>
                </a:solidFill>
              </a:rPr>
              <a:t>Prinç tüketiminin yüksek olduğu ülkelerde A vitamini eksikliğinden dolayı her yıl </a:t>
            </a:r>
            <a:r>
              <a:rPr lang="tr-TR" sz="2800" smtClean="0">
                <a:solidFill>
                  <a:srgbClr val="FF0000"/>
                </a:solidFill>
              </a:rPr>
              <a:t>500.000</a:t>
            </a:r>
            <a:r>
              <a:rPr lang="tr-TR" sz="2800" smtClean="0">
                <a:solidFill>
                  <a:schemeClr val="bg1"/>
                </a:solidFill>
              </a:rPr>
              <a:t> çocuk kör olmaktadır. </a:t>
            </a:r>
          </a:p>
          <a:p>
            <a:pPr>
              <a:lnSpc>
                <a:spcPct val="90000"/>
              </a:lnSpc>
            </a:pPr>
            <a:r>
              <a:rPr lang="tr-TR" sz="2800" smtClean="0">
                <a:solidFill>
                  <a:schemeClr val="bg1"/>
                </a:solidFill>
              </a:rPr>
              <a:t>A vitaminince zengin prinç (“</a:t>
            </a:r>
            <a:r>
              <a:rPr lang="tr-TR" sz="2800" smtClean="0">
                <a:solidFill>
                  <a:srgbClr val="FF0000"/>
                </a:solidFill>
              </a:rPr>
              <a:t>golden rice</a:t>
            </a:r>
            <a:r>
              <a:rPr lang="tr-TR" sz="2800" smtClean="0">
                <a:solidFill>
                  <a:schemeClr val="bg1"/>
                </a:solidFill>
              </a:rPr>
              <a:t>”) üretimine yönelik biyoteknolojik araştırmalar yoğun olarak devam etmekte olup, önemli başarılar elde edilmiştir.</a:t>
            </a:r>
          </a:p>
          <a:p>
            <a:pPr>
              <a:lnSpc>
                <a:spcPct val="90000"/>
              </a:lnSpc>
            </a:pPr>
            <a:r>
              <a:rPr lang="tr-TR" sz="2800" smtClean="0">
                <a:solidFill>
                  <a:schemeClr val="bg1"/>
                </a:solidFill>
              </a:rPr>
              <a:t>Bu proje gerçekleştiği takdirde, </a:t>
            </a:r>
            <a:r>
              <a:rPr lang="tr-TR" sz="2800" smtClean="0">
                <a:solidFill>
                  <a:srgbClr val="FF0000"/>
                </a:solidFill>
              </a:rPr>
              <a:t>A vitamini</a:t>
            </a:r>
            <a:r>
              <a:rPr lang="tr-TR" sz="2800" smtClean="0">
                <a:solidFill>
                  <a:schemeClr val="bg1"/>
                </a:solidFill>
              </a:rPr>
              <a:t> eksikliğinden kaynaklanan hastalıkların önüne geçilebileceği belirtilmektedir. </a:t>
            </a:r>
            <a:endParaRPr lang="en-US" sz="2800"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fade">
                                      <p:cBhvr>
                                        <p:cTn id="7" dur="2000"/>
                                        <p:tgtEl>
                                          <p:spTgt spid="17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Effect transition="in" filter="fade">
                                      <p:cBhvr>
                                        <p:cTn id="12" dur="2000"/>
                                        <p:tgtEl>
                                          <p:spTgt spid="178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animEffect transition="in" filter="fade">
                                      <p:cBhvr>
                                        <p:cTn id="17" dur="2000"/>
                                        <p:tgtEl>
                                          <p:spTgt spid="178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sz="3200" b="1" smtClean="0">
                <a:solidFill>
                  <a:srgbClr val="FFCC00"/>
                </a:solidFill>
              </a:rPr>
              <a:t>İnsan ve Hayvan Sağlığı Açısından Riskler</a:t>
            </a:r>
            <a:endParaRPr lang="en-US" sz="3200" b="1" smtClean="0">
              <a:solidFill>
                <a:srgbClr val="FFCC00"/>
              </a:solidFill>
            </a:endParaRPr>
          </a:p>
        </p:txBody>
      </p:sp>
      <p:sp>
        <p:nvSpPr>
          <p:cNvPr id="45059" name="Rectangle 3"/>
          <p:cNvSpPr>
            <a:spLocks noGrp="1" noChangeArrowheads="1"/>
          </p:cNvSpPr>
          <p:nvPr>
            <p:ph type="body" idx="1"/>
          </p:nvPr>
        </p:nvSpPr>
        <p:spPr/>
        <p:txBody>
          <a:bodyPr/>
          <a:lstStyle/>
          <a:p>
            <a:pPr eaLnBrk="1" hangingPunct="1"/>
            <a:r>
              <a:rPr lang="tr-TR" dirty="0" err="1" smtClean="0">
                <a:solidFill>
                  <a:srgbClr val="FF3300"/>
                </a:solidFill>
              </a:rPr>
              <a:t>Allerjik</a:t>
            </a:r>
            <a:r>
              <a:rPr lang="tr-TR" dirty="0" smtClean="0">
                <a:solidFill>
                  <a:srgbClr val="FF3300"/>
                </a:solidFill>
              </a:rPr>
              <a:t> etki </a:t>
            </a:r>
          </a:p>
          <a:p>
            <a:pPr eaLnBrk="1" hangingPunct="1">
              <a:buFontTx/>
              <a:buNone/>
            </a:pPr>
            <a:r>
              <a:rPr lang="tr-TR" dirty="0" smtClean="0">
                <a:solidFill>
                  <a:schemeClr val="bg1"/>
                </a:solidFill>
              </a:rPr>
              <a:t>	</a:t>
            </a:r>
            <a:r>
              <a:rPr lang="tr-TR" dirty="0" err="1" smtClean="0">
                <a:solidFill>
                  <a:schemeClr val="bg1"/>
                </a:solidFill>
              </a:rPr>
              <a:t>Örn</a:t>
            </a:r>
            <a:r>
              <a:rPr lang="tr-TR" dirty="0" smtClean="0">
                <a:solidFill>
                  <a:schemeClr val="bg1"/>
                </a:solidFill>
              </a:rPr>
              <a:t>: </a:t>
            </a:r>
            <a:r>
              <a:rPr lang="tr-TR" dirty="0" err="1" smtClean="0">
                <a:solidFill>
                  <a:schemeClr val="bg1"/>
                </a:solidFill>
              </a:rPr>
              <a:t>Methionince</a:t>
            </a:r>
            <a:r>
              <a:rPr lang="tr-TR" dirty="0" smtClean="0">
                <a:solidFill>
                  <a:schemeClr val="bg1"/>
                </a:solidFill>
              </a:rPr>
              <a:t> zengin soya</a:t>
            </a:r>
          </a:p>
          <a:p>
            <a:pPr eaLnBrk="1" hangingPunct="1"/>
            <a:r>
              <a:rPr lang="tr-TR" dirty="0" err="1" smtClean="0">
                <a:solidFill>
                  <a:srgbClr val="FF3300"/>
                </a:solidFill>
              </a:rPr>
              <a:t>Toksik</a:t>
            </a:r>
            <a:r>
              <a:rPr lang="tr-TR" dirty="0" smtClean="0">
                <a:solidFill>
                  <a:srgbClr val="FF3300"/>
                </a:solidFill>
              </a:rPr>
              <a:t> etki</a:t>
            </a:r>
          </a:p>
          <a:p>
            <a:pPr eaLnBrk="1" hangingPunct="1"/>
            <a:r>
              <a:rPr lang="tr-TR" dirty="0" smtClean="0">
                <a:solidFill>
                  <a:schemeClr val="bg1"/>
                </a:solidFill>
              </a:rPr>
              <a:t>Yapılan araştırmaların büyük çoğunluğunda GD bitkilerin </a:t>
            </a:r>
            <a:r>
              <a:rPr lang="tr-TR" dirty="0" err="1" smtClean="0">
                <a:solidFill>
                  <a:schemeClr val="bg1"/>
                </a:solidFill>
              </a:rPr>
              <a:t>toksik</a:t>
            </a:r>
            <a:r>
              <a:rPr lang="tr-TR" dirty="0" smtClean="0">
                <a:solidFill>
                  <a:schemeClr val="bg1"/>
                </a:solidFill>
              </a:rPr>
              <a:t> (zehirli) etkisinin olmayacağı yönünde bulgular elde edilmiştir</a:t>
            </a:r>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tr-TR" sz="4000" smtClean="0">
                <a:solidFill>
                  <a:srgbClr val="FF3300"/>
                </a:solidFill>
              </a:rPr>
              <a:t>Gıda kalitesi/güvenliği</a:t>
            </a:r>
            <a:endParaRPr lang="en-GB" sz="4000" smtClean="0">
              <a:solidFill>
                <a:srgbClr val="FF3300"/>
              </a:solidFill>
            </a:endParaRPr>
          </a:p>
        </p:txBody>
      </p:sp>
      <p:sp>
        <p:nvSpPr>
          <p:cNvPr id="56323" name="Rectangle 3"/>
          <p:cNvSpPr>
            <a:spLocks noGrp="1" noChangeArrowheads="1"/>
          </p:cNvSpPr>
          <p:nvPr>
            <p:ph type="body" idx="1"/>
          </p:nvPr>
        </p:nvSpPr>
        <p:spPr/>
        <p:txBody>
          <a:bodyPr/>
          <a:lstStyle/>
          <a:p>
            <a:pPr eaLnBrk="1" hangingPunct="1">
              <a:buFontTx/>
              <a:buNone/>
            </a:pPr>
            <a:endParaRPr lang="en-US" smtClean="0"/>
          </a:p>
          <a:p>
            <a:pPr eaLnBrk="1" hangingPunct="1"/>
            <a:r>
              <a:rPr lang="tr-TR" smtClean="0">
                <a:solidFill>
                  <a:schemeClr val="bg1"/>
                </a:solidFill>
              </a:rPr>
              <a:t>Bitkinin fonksiyonal genomunda aktarılan DNA parcasından kaynaklanan mutasyonlar</a:t>
            </a:r>
          </a:p>
          <a:p>
            <a:pPr eaLnBrk="1" hangingPunct="1"/>
            <a:r>
              <a:rPr lang="tr-TR" smtClean="0">
                <a:solidFill>
                  <a:schemeClr val="bg1"/>
                </a:solidFill>
              </a:rPr>
              <a:t>Protein biyosentezi veya düzenleyici genlerdeki mutasyonlar (Wilson vd. 2004)</a:t>
            </a:r>
          </a:p>
          <a:p>
            <a:pPr eaLnBrk="1" hangingPunct="1">
              <a:buFontTx/>
              <a:buNone/>
            </a:pPr>
            <a:r>
              <a:rPr lang="tr-TR" smtClean="0"/>
              <a:t>	</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u="sng" smtClean="0">
                <a:solidFill>
                  <a:srgbClr val="FFCC00"/>
                </a:solidFill>
              </a:rPr>
              <a:t>Çevre Açısından Riskler</a:t>
            </a:r>
            <a:endParaRPr lang="en-US" u="sng" smtClean="0">
              <a:solidFill>
                <a:srgbClr val="FFCC00"/>
              </a:solidFill>
            </a:endParaRPr>
          </a:p>
        </p:txBody>
      </p:sp>
      <p:graphicFrame>
        <p:nvGraphicFramePr>
          <p:cNvPr id="321683" name="Group 147"/>
          <p:cNvGraphicFramePr>
            <a:graphicFrameLocks noGrp="1"/>
          </p:cNvGraphicFramePr>
          <p:nvPr>
            <p:ph type="tbl" idx="1"/>
          </p:nvPr>
        </p:nvGraphicFramePr>
        <p:xfrm>
          <a:off x="1042988" y="2492375"/>
          <a:ext cx="6275387" cy="3557588"/>
        </p:xfrm>
        <a:graphic>
          <a:graphicData uri="http://schemas.openxmlformats.org/drawingml/2006/table">
            <a:tbl>
              <a:tblPr/>
              <a:tblGrid>
                <a:gridCol w="2092325"/>
                <a:gridCol w="2090737"/>
                <a:gridCol w="2092325"/>
              </a:tblGrid>
              <a:tr h="4445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Times New Roman" pitchFamily="18" charset="0"/>
                        </a:rPr>
                        <a:t>Yabancı Döllenmeyle Gen Kaçış Oranı</a:t>
                      </a:r>
                      <a:endParaRPr kumimoji="0" lang="en-US" sz="1800" b="0" i="0" u="none" strike="noStrike" cap="none" normalizeH="0" baseline="0" smtClean="0">
                        <a:ln>
                          <a:noFill/>
                        </a:ln>
                        <a:solidFill>
                          <a:srgbClr val="FF33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Times New Roman" pitchFamily="18" charset="0"/>
                        </a:rPr>
                        <a:t>Bitki</a:t>
                      </a:r>
                      <a:endParaRPr kumimoji="0" lang="en-US" sz="1800" b="0" i="0" u="none" strike="noStrike" cap="none" normalizeH="0" baseline="0" smtClean="0">
                        <a:ln>
                          <a:noFill/>
                        </a:ln>
                        <a:solidFill>
                          <a:srgbClr val="FF33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Times New Roman" pitchFamily="18" charset="0"/>
                        </a:rPr>
                        <a:t> Çeşitten çeşide</a:t>
                      </a:r>
                      <a:endParaRPr kumimoji="0" lang="en-US" sz="1800" b="0" i="0" u="none" strike="noStrike" cap="none" normalizeH="0" baseline="0" smtClean="0">
                        <a:ln>
                          <a:noFill/>
                        </a:ln>
                        <a:solidFill>
                          <a:srgbClr val="FF33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Times New Roman" pitchFamily="18" charset="0"/>
                        </a:rPr>
                        <a:t>Yabani akrabalara</a:t>
                      </a:r>
                      <a:endParaRPr kumimoji="0" lang="en-US" sz="1800" b="0" i="0" u="none" strike="noStrike" cap="none" normalizeH="0" baseline="0" smtClean="0">
                        <a:ln>
                          <a:noFill/>
                        </a:ln>
                        <a:solidFill>
                          <a:srgbClr val="FF33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Kolza</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Yüksek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Yüksek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Şeker Pancarı</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Orta-yüksek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Orta-yüksek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Mısır</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Orta-yüksek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Orta-yüksek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Patates</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Düşük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Düşük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Buğday</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Düşük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Düşük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Arpa</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Düşük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cs typeface="Times New Roman" pitchFamily="18" charset="0"/>
                        </a:rPr>
                        <a:t>Düşük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383" name="Rectangle 148"/>
          <p:cNvSpPr>
            <a:spLocks noChangeArrowheads="1"/>
          </p:cNvSpPr>
          <p:nvPr/>
        </p:nvSpPr>
        <p:spPr bwMode="auto">
          <a:xfrm>
            <a:off x="1331913" y="1341438"/>
            <a:ext cx="4572000" cy="641350"/>
          </a:xfrm>
          <a:prstGeom prst="rect">
            <a:avLst/>
          </a:prstGeom>
          <a:noFill/>
          <a:ln w="9525">
            <a:noFill/>
            <a:miter lim="800000"/>
            <a:headEnd/>
            <a:tailEnd/>
          </a:ln>
        </p:spPr>
        <p:txBody>
          <a:bodyPr>
            <a:spAutoFit/>
          </a:bodyPr>
          <a:lstStyle/>
          <a:p>
            <a:r>
              <a:rPr lang="tr-TR" b="1">
                <a:solidFill>
                  <a:srgbClr val="FF3300"/>
                </a:solidFill>
              </a:rPr>
              <a:t>Vertikal gen kaçışı </a:t>
            </a:r>
          </a:p>
          <a:p>
            <a:r>
              <a:rPr lang="tr-TR" b="1">
                <a:solidFill>
                  <a:schemeClr val="bg1"/>
                </a:solidFill>
              </a:rPr>
              <a:t>Super weed</a:t>
            </a:r>
            <a:endParaRPr lang="en-US" b="1">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06437"/>
          </a:xfrm>
        </p:spPr>
        <p:txBody>
          <a:bodyPr/>
          <a:lstStyle/>
          <a:p>
            <a:pPr eaLnBrk="1" hangingPunct="1"/>
            <a:r>
              <a:rPr lang="tr-TR" sz="4000" smtClean="0">
                <a:solidFill>
                  <a:srgbClr val="FF3300"/>
                </a:solidFill>
              </a:rPr>
              <a:t>Yeşil Devrim</a:t>
            </a:r>
            <a:endParaRPr lang="en-US" sz="4000" smtClean="0">
              <a:solidFill>
                <a:srgbClr val="FF3300"/>
              </a:solidFill>
            </a:endParaRPr>
          </a:p>
        </p:txBody>
      </p:sp>
      <p:sp>
        <p:nvSpPr>
          <p:cNvPr id="5123" name="Rectangle 3"/>
          <p:cNvSpPr>
            <a:spLocks noGrp="1" noChangeArrowheads="1"/>
          </p:cNvSpPr>
          <p:nvPr>
            <p:ph type="body" idx="1"/>
          </p:nvPr>
        </p:nvSpPr>
        <p:spPr>
          <a:xfrm>
            <a:off x="457200" y="1196975"/>
            <a:ext cx="8229600" cy="4929188"/>
          </a:xfrm>
        </p:spPr>
        <p:txBody>
          <a:bodyPr/>
          <a:lstStyle/>
          <a:p>
            <a:pPr eaLnBrk="1" hangingPunct="1">
              <a:lnSpc>
                <a:spcPct val="80000"/>
              </a:lnSpc>
            </a:pPr>
            <a:r>
              <a:rPr lang="tr-TR" sz="2400" smtClean="0">
                <a:solidFill>
                  <a:schemeClr val="bg1"/>
                </a:solidFill>
              </a:rPr>
              <a:t>Bitkilerin insan ve hayvan beslenmesinde kullanımı amacıyla iyileştirilmesi çalışmalarında iki önemli dönem göze çarpmaktadır. </a:t>
            </a:r>
          </a:p>
          <a:p>
            <a:pPr eaLnBrk="1" hangingPunct="1">
              <a:lnSpc>
                <a:spcPct val="80000"/>
              </a:lnSpc>
            </a:pPr>
            <a:r>
              <a:rPr lang="tr-TR" sz="2400" smtClean="0">
                <a:solidFill>
                  <a:schemeClr val="bg1"/>
                </a:solidFill>
              </a:rPr>
              <a:t>Yeşil Devrim, Klasik bitki ıslahı ve ticari gübreler ile diğer agronomik tekniklerin gelişiminin etkili olduğu dönemdir. </a:t>
            </a:r>
          </a:p>
          <a:p>
            <a:pPr eaLnBrk="1" hangingPunct="1">
              <a:lnSpc>
                <a:spcPct val="80000"/>
              </a:lnSpc>
            </a:pPr>
            <a:r>
              <a:rPr lang="tr-TR" sz="2400" smtClean="0">
                <a:solidFill>
                  <a:schemeClr val="bg1"/>
                </a:solidFill>
              </a:rPr>
              <a:t>Ürünlerin verim ve kalitesinde çok önemli artışlar gözlenmiştir. </a:t>
            </a:r>
          </a:p>
          <a:p>
            <a:pPr eaLnBrk="1" hangingPunct="1">
              <a:lnSpc>
                <a:spcPct val="80000"/>
              </a:lnSpc>
            </a:pPr>
            <a:r>
              <a:rPr lang="tr-TR" sz="2400" smtClean="0">
                <a:solidFill>
                  <a:schemeClr val="bg1"/>
                </a:solidFill>
              </a:rPr>
              <a:t>Yüksek verim ve kaliteye sahip bitki çeşitleri çoğu zaman hastalıklar ile böceklere karşı dayanıksız olmuşlardır. </a:t>
            </a:r>
          </a:p>
          <a:p>
            <a:pPr eaLnBrk="1" hangingPunct="1">
              <a:lnSpc>
                <a:spcPct val="80000"/>
              </a:lnSpc>
            </a:pPr>
            <a:r>
              <a:rPr lang="tr-TR" sz="2400" smtClean="0">
                <a:solidFill>
                  <a:schemeClr val="bg1"/>
                </a:solidFill>
              </a:rPr>
              <a:t>Bu dayanıksızlık genelde uygulanan ıslah metotlarından kaynaklanmaktadır. </a:t>
            </a:r>
          </a:p>
          <a:p>
            <a:pPr eaLnBrk="1" hangingPunct="1">
              <a:lnSpc>
                <a:spcPct val="80000"/>
              </a:lnSpc>
            </a:pPr>
            <a:r>
              <a:rPr lang="tr-TR" sz="2400" smtClean="0">
                <a:solidFill>
                  <a:schemeClr val="bg1"/>
                </a:solidFill>
              </a:rPr>
              <a:t>Islah programlarında seleksiyon yapılırken ürün kalitesi ve miktarı gibi bitkisel özellikler ön planda tutulduğundan, hastalık ve zararlılara karşı dayanıklılık her zaman ikinci planda kalmıştır.</a:t>
            </a:r>
            <a:endParaRPr lang="en-US" sz="24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850900"/>
          </a:xfrm>
        </p:spPr>
        <p:txBody>
          <a:bodyPr/>
          <a:lstStyle/>
          <a:p>
            <a:pPr eaLnBrk="1" hangingPunct="1"/>
            <a:r>
              <a:rPr lang="tr-TR" u="sng" smtClean="0">
                <a:solidFill>
                  <a:srgbClr val="FFCC00"/>
                </a:solidFill>
              </a:rPr>
              <a:t>Çevre Açısından Riskler</a:t>
            </a:r>
            <a:endParaRPr lang="en-GB" u="sng" smtClean="0">
              <a:solidFill>
                <a:srgbClr val="FFCC00"/>
              </a:solidFill>
            </a:endParaRPr>
          </a:p>
        </p:txBody>
      </p:sp>
      <p:sp>
        <p:nvSpPr>
          <p:cNvPr id="58371" name="Rectangle 3"/>
          <p:cNvSpPr>
            <a:spLocks noGrp="1" noChangeArrowheads="1"/>
          </p:cNvSpPr>
          <p:nvPr>
            <p:ph type="body" idx="1"/>
          </p:nvPr>
        </p:nvSpPr>
        <p:spPr>
          <a:xfrm>
            <a:off x="425500" y="1141438"/>
            <a:ext cx="8229600" cy="5167882"/>
          </a:xfrm>
        </p:spPr>
        <p:txBody>
          <a:bodyPr/>
          <a:lstStyle/>
          <a:p>
            <a:pPr eaLnBrk="1" hangingPunct="1"/>
            <a:r>
              <a:rPr lang="tr-TR" b="1" dirty="0" err="1" smtClean="0">
                <a:solidFill>
                  <a:srgbClr val="FF3300"/>
                </a:solidFill>
              </a:rPr>
              <a:t>Horizontal</a:t>
            </a:r>
            <a:r>
              <a:rPr lang="tr-TR" b="1" dirty="0" smtClean="0">
                <a:solidFill>
                  <a:srgbClr val="FF3300"/>
                </a:solidFill>
              </a:rPr>
              <a:t> gen kaçışı</a:t>
            </a:r>
          </a:p>
          <a:p>
            <a:pPr eaLnBrk="1" hangingPunct="1">
              <a:buFontTx/>
              <a:buNone/>
            </a:pPr>
            <a:r>
              <a:rPr lang="tr-TR" b="1" dirty="0" smtClean="0">
                <a:solidFill>
                  <a:srgbClr val="FF3300"/>
                </a:solidFill>
              </a:rPr>
              <a:t>	</a:t>
            </a:r>
            <a:r>
              <a:rPr lang="tr-TR" b="1" i="1" dirty="0" err="1" smtClean="0">
                <a:solidFill>
                  <a:schemeClr val="bg1"/>
                </a:solidFill>
              </a:rPr>
              <a:t>Acinetobacter</a:t>
            </a:r>
            <a:r>
              <a:rPr lang="tr-TR" b="1" i="1" dirty="0" smtClean="0">
                <a:solidFill>
                  <a:schemeClr val="bg1"/>
                </a:solidFill>
              </a:rPr>
              <a:t> </a:t>
            </a:r>
            <a:r>
              <a:rPr lang="tr-TR" b="1" i="1" dirty="0" err="1" smtClean="0">
                <a:solidFill>
                  <a:schemeClr val="bg1"/>
                </a:solidFill>
              </a:rPr>
              <a:t>calcoaceticus</a:t>
            </a:r>
            <a:endParaRPr lang="tr-TR" b="1" i="1" dirty="0" smtClean="0">
              <a:solidFill>
                <a:schemeClr val="bg1"/>
              </a:solidFill>
            </a:endParaRPr>
          </a:p>
          <a:p>
            <a:pPr eaLnBrk="1" hangingPunct="1">
              <a:buFontTx/>
              <a:buNone/>
            </a:pPr>
            <a:r>
              <a:rPr lang="tr-TR" b="1" i="1" dirty="0" smtClean="0">
                <a:solidFill>
                  <a:schemeClr val="bg1"/>
                </a:solidFill>
              </a:rPr>
              <a:t>	</a:t>
            </a:r>
            <a:r>
              <a:rPr lang="tr-TR" b="1" i="1" dirty="0" err="1" smtClean="0">
                <a:solidFill>
                  <a:schemeClr val="bg1"/>
                </a:solidFill>
              </a:rPr>
              <a:t>Plasmodiophora</a:t>
            </a:r>
            <a:r>
              <a:rPr lang="tr-TR" b="1" i="1" dirty="0" smtClean="0">
                <a:solidFill>
                  <a:schemeClr val="bg1"/>
                </a:solidFill>
              </a:rPr>
              <a:t> </a:t>
            </a:r>
            <a:r>
              <a:rPr lang="tr-TR" b="1" i="1" dirty="0" err="1" smtClean="0">
                <a:solidFill>
                  <a:schemeClr val="bg1"/>
                </a:solidFill>
              </a:rPr>
              <a:t>brassicae</a:t>
            </a:r>
            <a:endParaRPr lang="tr-TR" b="1" i="1" dirty="0" smtClean="0">
              <a:solidFill>
                <a:schemeClr val="bg1"/>
              </a:solidFill>
            </a:endParaRPr>
          </a:p>
          <a:p>
            <a:pPr eaLnBrk="1" hangingPunct="1"/>
            <a:r>
              <a:rPr lang="tr-TR" b="1" dirty="0" smtClean="0">
                <a:solidFill>
                  <a:srgbClr val="FF3300"/>
                </a:solidFill>
              </a:rPr>
              <a:t>Hedef dışı organizmaların etkilenmesi</a:t>
            </a:r>
          </a:p>
          <a:p>
            <a:pPr eaLnBrk="1" hangingPunct="1">
              <a:buFontTx/>
              <a:buNone/>
            </a:pPr>
            <a:r>
              <a:rPr lang="tr-TR" b="1" dirty="0" smtClean="0">
                <a:solidFill>
                  <a:srgbClr val="FF3300"/>
                </a:solidFill>
              </a:rPr>
              <a:t>	</a:t>
            </a:r>
            <a:r>
              <a:rPr lang="tr-TR" b="1" dirty="0" err="1" smtClean="0">
                <a:solidFill>
                  <a:schemeClr val="bg1"/>
                </a:solidFill>
              </a:rPr>
              <a:t>Örn</a:t>
            </a:r>
            <a:r>
              <a:rPr lang="tr-TR" b="1" dirty="0" smtClean="0">
                <a:solidFill>
                  <a:schemeClr val="bg1"/>
                </a:solidFill>
              </a:rPr>
              <a:t>: </a:t>
            </a:r>
            <a:r>
              <a:rPr lang="tr-TR" b="1" dirty="0" err="1" smtClean="0">
                <a:solidFill>
                  <a:schemeClr val="bg1"/>
                </a:solidFill>
              </a:rPr>
              <a:t>Kıral</a:t>
            </a:r>
            <a:r>
              <a:rPr lang="tr-TR" b="1" dirty="0" smtClean="0">
                <a:solidFill>
                  <a:schemeClr val="bg1"/>
                </a:solidFill>
              </a:rPr>
              <a:t> kelebekleri (</a:t>
            </a:r>
            <a:r>
              <a:rPr lang="tr-TR" b="1" dirty="0" err="1" smtClean="0">
                <a:solidFill>
                  <a:schemeClr val="bg1"/>
                </a:solidFill>
              </a:rPr>
              <a:t>Losey</a:t>
            </a:r>
            <a:r>
              <a:rPr lang="tr-TR" b="1" dirty="0" smtClean="0">
                <a:solidFill>
                  <a:schemeClr val="bg1"/>
                </a:solidFill>
              </a:rPr>
              <a:t> vd. 1999 Nature; </a:t>
            </a:r>
            <a:r>
              <a:rPr lang="tr-TR" b="1" dirty="0" err="1" smtClean="0">
                <a:solidFill>
                  <a:schemeClr val="bg1"/>
                </a:solidFill>
              </a:rPr>
              <a:t>Stanley-Horn</a:t>
            </a:r>
            <a:r>
              <a:rPr lang="tr-TR" b="1" dirty="0" smtClean="0">
                <a:solidFill>
                  <a:schemeClr val="bg1"/>
                </a:solidFill>
              </a:rPr>
              <a:t> vd. 2001 PNAS, </a:t>
            </a:r>
            <a:r>
              <a:rPr lang="tr-TR" b="1" dirty="0" err="1" smtClean="0">
                <a:solidFill>
                  <a:schemeClr val="bg1"/>
                </a:solidFill>
              </a:rPr>
              <a:t>Sears</a:t>
            </a:r>
            <a:r>
              <a:rPr lang="tr-TR" b="1" dirty="0" smtClean="0">
                <a:solidFill>
                  <a:schemeClr val="bg1"/>
                </a:solidFill>
              </a:rPr>
              <a:t> vd. 2001 PNAS</a:t>
            </a:r>
          </a:p>
          <a:p>
            <a:pPr eaLnBrk="1" hangingPunct="1"/>
            <a:r>
              <a:rPr lang="tr-TR" b="1" dirty="0" smtClean="0">
                <a:solidFill>
                  <a:schemeClr val="bg1"/>
                </a:solidFill>
              </a:rPr>
              <a:t>Arılar</a:t>
            </a:r>
          </a:p>
          <a:p>
            <a:pPr eaLnBrk="1" hangingPunct="1"/>
            <a:r>
              <a:rPr lang="tr-TR" b="1" dirty="0" smtClean="0">
                <a:solidFill>
                  <a:schemeClr val="bg1"/>
                </a:solidFill>
              </a:rPr>
              <a:t>Toprak solucan ve mikroorganizmaları</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u="sng" smtClean="0">
                <a:solidFill>
                  <a:srgbClr val="FFCC00"/>
                </a:solidFill>
              </a:rPr>
              <a:t>Tarımsal Açıdan Riskler</a:t>
            </a:r>
            <a:endParaRPr lang="en-GB" u="sng" smtClean="0">
              <a:solidFill>
                <a:srgbClr val="FFCC00"/>
              </a:solidFill>
            </a:endParaRPr>
          </a:p>
        </p:txBody>
      </p:sp>
      <p:sp>
        <p:nvSpPr>
          <p:cNvPr id="62467" name="Rectangle 3"/>
          <p:cNvSpPr>
            <a:spLocks noGrp="1" noChangeArrowheads="1"/>
          </p:cNvSpPr>
          <p:nvPr>
            <p:ph type="body" idx="1"/>
          </p:nvPr>
        </p:nvSpPr>
        <p:spPr/>
        <p:txBody>
          <a:bodyPr/>
          <a:lstStyle/>
          <a:p>
            <a:pPr eaLnBrk="1" hangingPunct="1"/>
            <a:r>
              <a:rPr lang="tr-TR" dirty="0" smtClean="0">
                <a:solidFill>
                  <a:schemeClr val="bg1"/>
                </a:solidFill>
              </a:rPr>
              <a:t>Hedef </a:t>
            </a:r>
            <a:r>
              <a:rPr lang="tr-TR" dirty="0" err="1" smtClean="0">
                <a:solidFill>
                  <a:schemeClr val="bg1"/>
                </a:solidFill>
              </a:rPr>
              <a:t>organizmların</a:t>
            </a:r>
            <a:r>
              <a:rPr lang="tr-TR" dirty="0" smtClean="0">
                <a:solidFill>
                  <a:schemeClr val="bg1"/>
                </a:solidFill>
              </a:rPr>
              <a:t> </a:t>
            </a:r>
            <a:r>
              <a:rPr lang="tr-TR" dirty="0" smtClean="0">
                <a:solidFill>
                  <a:srgbClr val="FF0000"/>
                </a:solidFill>
              </a:rPr>
              <a:t>(böcek/yabancı ot)</a:t>
            </a:r>
            <a:r>
              <a:rPr lang="tr-TR" dirty="0" smtClean="0">
                <a:solidFill>
                  <a:schemeClr val="bg1"/>
                </a:solidFill>
              </a:rPr>
              <a:t> dayanıklılık kazanması</a:t>
            </a:r>
          </a:p>
          <a:p>
            <a:pPr eaLnBrk="1" hangingPunct="1"/>
            <a:r>
              <a:rPr lang="tr-TR" dirty="0" smtClean="0">
                <a:solidFill>
                  <a:schemeClr val="bg1"/>
                </a:solidFill>
              </a:rPr>
              <a:t>İkinci derecedeki zararlıların artması</a:t>
            </a:r>
          </a:p>
          <a:p>
            <a:pPr eaLnBrk="1" hangingPunct="1"/>
            <a:r>
              <a:rPr lang="tr-TR" dirty="0" smtClean="0">
                <a:solidFill>
                  <a:schemeClr val="bg1"/>
                </a:solidFill>
              </a:rPr>
              <a:t>Gen havuzunun daralması</a:t>
            </a:r>
          </a:p>
          <a:p>
            <a:pPr eaLnBrk="1" hangingPunct="1"/>
            <a:r>
              <a:rPr lang="tr-TR" dirty="0" smtClean="0">
                <a:solidFill>
                  <a:schemeClr val="bg1"/>
                </a:solidFill>
              </a:rPr>
              <a:t>Tekel oluşumu</a:t>
            </a:r>
          </a:p>
          <a:p>
            <a:pPr eaLnBrk="1" hangingPunct="1"/>
            <a:r>
              <a:rPr lang="tr-TR" dirty="0" smtClean="0">
                <a:solidFill>
                  <a:schemeClr val="bg1"/>
                </a:solidFill>
              </a:rPr>
              <a:t>Pahalı tohum</a:t>
            </a:r>
          </a:p>
          <a:p>
            <a:pPr eaLnBrk="1" hangingPunct="1"/>
            <a:r>
              <a:rPr lang="tr-TR" dirty="0" err="1" smtClean="0">
                <a:solidFill>
                  <a:schemeClr val="bg1"/>
                </a:solidFill>
              </a:rPr>
              <a:t>Terminatör</a:t>
            </a:r>
            <a:r>
              <a:rPr lang="tr-TR" dirty="0" smtClean="0">
                <a:solidFill>
                  <a:schemeClr val="bg1"/>
                </a:solidFill>
              </a:rPr>
              <a:t> teknolojisi</a:t>
            </a:r>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tr-TR" u="sng" smtClean="0">
                <a:solidFill>
                  <a:srgbClr val="FFCC00"/>
                </a:solidFill>
              </a:rPr>
              <a:t>Genel Riskler</a:t>
            </a:r>
            <a:endParaRPr lang="en-GB" u="sng" smtClean="0">
              <a:solidFill>
                <a:srgbClr val="FFCC00"/>
              </a:solidFill>
            </a:endParaRPr>
          </a:p>
        </p:txBody>
      </p:sp>
      <p:sp>
        <p:nvSpPr>
          <p:cNvPr id="65539" name="Rectangle 3"/>
          <p:cNvSpPr>
            <a:spLocks noGrp="1" noChangeArrowheads="1"/>
          </p:cNvSpPr>
          <p:nvPr>
            <p:ph type="body" idx="1"/>
          </p:nvPr>
        </p:nvSpPr>
        <p:spPr/>
        <p:txBody>
          <a:bodyPr/>
          <a:lstStyle/>
          <a:p>
            <a:pPr eaLnBrk="1" hangingPunct="1"/>
            <a:r>
              <a:rPr lang="tr-TR" b="1" smtClean="0">
                <a:solidFill>
                  <a:schemeClr val="bg1"/>
                </a:solidFill>
              </a:rPr>
              <a:t>Tarımda yüksek maliyet</a:t>
            </a:r>
          </a:p>
          <a:p>
            <a:pPr eaLnBrk="1" hangingPunct="1"/>
            <a:r>
              <a:rPr lang="tr-TR" b="1" smtClean="0">
                <a:solidFill>
                  <a:schemeClr val="bg1"/>
                </a:solidFill>
              </a:rPr>
              <a:t>Hukuki ve ahlaki konular</a:t>
            </a:r>
          </a:p>
          <a:p>
            <a:pPr eaLnBrk="1" hangingPunct="1"/>
            <a:r>
              <a:rPr lang="tr-TR" b="1" smtClean="0">
                <a:solidFill>
                  <a:schemeClr val="bg1"/>
                </a:solidFill>
              </a:rPr>
              <a:t>Etiketleme</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tr-TR" sz="4000" smtClean="0">
                <a:solidFill>
                  <a:srgbClr val="FFCC99"/>
                </a:solidFill>
              </a:rPr>
              <a:t>BİYOGÜVENLİK YASASI</a:t>
            </a:r>
            <a:endParaRPr lang="en-US" sz="4000" smtClean="0">
              <a:solidFill>
                <a:srgbClr val="FFCC99"/>
              </a:solidFill>
            </a:endParaRPr>
          </a:p>
        </p:txBody>
      </p:sp>
      <p:sp>
        <p:nvSpPr>
          <p:cNvPr id="69635" name="Rectangle 3"/>
          <p:cNvSpPr>
            <a:spLocks noGrp="1" noChangeArrowheads="1"/>
          </p:cNvSpPr>
          <p:nvPr>
            <p:ph type="body" idx="1"/>
          </p:nvPr>
        </p:nvSpPr>
        <p:spPr/>
        <p:txBody>
          <a:bodyPr/>
          <a:lstStyle/>
          <a:p>
            <a:pPr eaLnBrk="1" hangingPunct="1">
              <a:lnSpc>
                <a:spcPct val="80000"/>
              </a:lnSpc>
            </a:pPr>
            <a:r>
              <a:rPr lang="tr-TR" sz="2400" smtClean="0">
                <a:solidFill>
                  <a:schemeClr val="bg1"/>
                </a:solidFill>
              </a:rPr>
              <a:t>Kanunun amacı; modern biyoteknoloji kullanılarak elde edilen genetik yapısı değiştirilmiş organizmalar ve ürünlerinden kaynaklanabilecek riskleri engellemek, insan, hayvan ve bitki sağlığı ile çevrenin ve biyolojik çeşitliliğin korunması, sürdürülebilirliğinin sağlanması amacıyla biyogüvenlik sisteminin kurulması ve uygulanması, bu faaliyetlerin denetlenmesi, düzenlenmesi ve izlenmesi ile ilgili usul ve esasları belirlemektir.</a:t>
            </a:r>
          </a:p>
          <a:p>
            <a:pPr eaLnBrk="1" hangingPunct="1">
              <a:lnSpc>
                <a:spcPct val="80000"/>
              </a:lnSpc>
              <a:buFontTx/>
              <a:buNone/>
            </a:pPr>
            <a:endParaRPr lang="tr-TR" sz="2400" smtClean="0">
              <a:solidFill>
                <a:schemeClr val="bg1"/>
              </a:solidFill>
            </a:endParaRPr>
          </a:p>
          <a:p>
            <a:pPr eaLnBrk="1" hangingPunct="1">
              <a:lnSpc>
                <a:spcPct val="80000"/>
              </a:lnSpc>
            </a:pPr>
            <a:r>
              <a:rPr lang="tr-TR" sz="2400" smtClean="0">
                <a:solidFill>
                  <a:schemeClr val="bg1"/>
                </a:solidFill>
              </a:rPr>
              <a:t>Bu Kanun; GDO ve ürünleri ile ilgili olarak araştırma, geliştirme, işleme, piyasaya sürme, izleme, kullanma, ithalat, ihracat, nakil, taşıma, saklama, paketleme, etiketleme, depolama ve benzeri faaliyetlere dair hükümleri kapsar.</a:t>
            </a:r>
            <a:br>
              <a:rPr lang="tr-TR" sz="2400" smtClean="0">
                <a:solidFill>
                  <a:schemeClr val="bg1"/>
                </a:solidFill>
              </a:rPr>
            </a:br>
            <a:r>
              <a:rPr lang="tr-TR" sz="2000" smtClean="0"/>
              <a:t/>
            </a:r>
            <a:br>
              <a:rPr lang="tr-TR" sz="2000" smtClean="0"/>
            </a:br>
            <a:endParaRPr lang="en-US" sz="200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457200" y="188913"/>
            <a:ext cx="8229600" cy="5937250"/>
          </a:xfrm>
        </p:spPr>
        <p:txBody>
          <a:bodyPr/>
          <a:lstStyle/>
          <a:p>
            <a:pPr algn="ctr" eaLnBrk="1" hangingPunct="1">
              <a:lnSpc>
                <a:spcPct val="80000"/>
              </a:lnSpc>
              <a:buFontTx/>
              <a:buNone/>
            </a:pPr>
            <a:r>
              <a:rPr lang="tr-TR" sz="2800" b="1" smtClean="0">
                <a:solidFill>
                  <a:srgbClr val="FF3300"/>
                </a:solidFill>
              </a:rPr>
              <a:t>Gıda ve yem ile araştırma amaçlı GDO  başvuru</a:t>
            </a:r>
          </a:p>
          <a:p>
            <a:pPr algn="ctr" eaLnBrk="1" hangingPunct="1">
              <a:lnSpc>
                <a:spcPct val="80000"/>
              </a:lnSpc>
              <a:buFontTx/>
              <a:buNone/>
            </a:pPr>
            <a:endParaRPr lang="tr-TR" sz="2400" b="1" smtClean="0">
              <a:solidFill>
                <a:srgbClr val="FF3300"/>
              </a:solidFill>
            </a:endParaRPr>
          </a:p>
          <a:p>
            <a:pPr algn="ctr" eaLnBrk="1" hangingPunct="1">
              <a:lnSpc>
                <a:spcPct val="80000"/>
              </a:lnSpc>
              <a:buFontTx/>
              <a:buNone/>
            </a:pPr>
            <a:endParaRPr lang="tr-TR" sz="2400" smtClean="0">
              <a:solidFill>
                <a:schemeClr val="bg1"/>
              </a:solidFill>
            </a:endParaRPr>
          </a:p>
          <a:p>
            <a:pPr algn="ctr" eaLnBrk="1" hangingPunct="1">
              <a:lnSpc>
                <a:spcPct val="80000"/>
              </a:lnSpc>
              <a:buFontTx/>
              <a:buNone/>
            </a:pPr>
            <a:r>
              <a:rPr lang="tr-TR" sz="2400" smtClean="0">
                <a:solidFill>
                  <a:schemeClr val="bg1"/>
                </a:solidFill>
              </a:rPr>
              <a:t>Tarım Bakanlığı</a:t>
            </a:r>
          </a:p>
          <a:p>
            <a:pPr algn="ctr" eaLnBrk="1" hangingPunct="1">
              <a:lnSpc>
                <a:spcPct val="80000"/>
              </a:lnSpc>
              <a:buFontTx/>
              <a:buNone/>
            </a:pPr>
            <a:endParaRPr lang="tr-TR" sz="2400" smtClean="0">
              <a:solidFill>
                <a:schemeClr val="bg1"/>
              </a:solidFill>
            </a:endParaRPr>
          </a:p>
          <a:p>
            <a:pPr algn="ctr" eaLnBrk="1" hangingPunct="1">
              <a:lnSpc>
                <a:spcPct val="80000"/>
              </a:lnSpc>
              <a:buFontTx/>
              <a:buNone/>
            </a:pPr>
            <a:endParaRPr lang="tr-TR" sz="2400" smtClean="0">
              <a:solidFill>
                <a:schemeClr val="bg1"/>
              </a:solidFill>
            </a:endParaRPr>
          </a:p>
          <a:p>
            <a:pPr algn="ctr" eaLnBrk="1" hangingPunct="1">
              <a:lnSpc>
                <a:spcPct val="80000"/>
              </a:lnSpc>
              <a:buFontTx/>
              <a:buNone/>
            </a:pPr>
            <a:r>
              <a:rPr lang="tr-TR" sz="2400" smtClean="0">
                <a:solidFill>
                  <a:schemeClr val="bg1"/>
                </a:solidFill>
              </a:rPr>
              <a:t>Büyogüvenlik Kurulu</a:t>
            </a:r>
            <a:r>
              <a:rPr lang="tr-TR" sz="2400" smtClean="0">
                <a:solidFill>
                  <a:srgbClr val="FF3300"/>
                </a:solidFill>
              </a:rPr>
              <a:t> </a:t>
            </a:r>
            <a:r>
              <a:rPr lang="tr-TR" sz="1800" smtClean="0">
                <a:solidFill>
                  <a:schemeClr val="bg1"/>
                </a:solidFill>
              </a:rPr>
              <a:t>(9 Kişi: TKB 4,ÇOB 1, SB 1, SDTB 1, DTM 1)</a:t>
            </a:r>
          </a:p>
          <a:p>
            <a:pPr algn="ctr" eaLnBrk="1" hangingPunct="1">
              <a:lnSpc>
                <a:spcPct val="80000"/>
              </a:lnSpc>
              <a:buFontTx/>
              <a:buNone/>
            </a:pPr>
            <a:endParaRPr lang="tr-TR" sz="1800" smtClean="0">
              <a:solidFill>
                <a:schemeClr val="bg1"/>
              </a:solidFill>
            </a:endParaRPr>
          </a:p>
          <a:p>
            <a:pPr algn="ctr" eaLnBrk="1" hangingPunct="1">
              <a:lnSpc>
                <a:spcPct val="80000"/>
              </a:lnSpc>
              <a:buFontTx/>
              <a:buNone/>
            </a:pPr>
            <a:endParaRPr lang="tr-TR" sz="2400" smtClean="0">
              <a:solidFill>
                <a:schemeClr val="bg1"/>
              </a:solidFill>
            </a:endParaRPr>
          </a:p>
          <a:p>
            <a:pPr algn="ctr" eaLnBrk="1" hangingPunct="1">
              <a:lnSpc>
                <a:spcPct val="80000"/>
              </a:lnSpc>
              <a:buFontTx/>
              <a:buNone/>
            </a:pPr>
            <a:r>
              <a:rPr lang="tr-TR" sz="2400" smtClean="0">
                <a:solidFill>
                  <a:schemeClr val="bg1"/>
                </a:solidFill>
              </a:rPr>
              <a:t>Bilimsel komiteler </a:t>
            </a:r>
            <a:r>
              <a:rPr lang="tr-TR" sz="1800" smtClean="0">
                <a:solidFill>
                  <a:schemeClr val="bg1"/>
                </a:solidFill>
              </a:rPr>
              <a:t>(11 Kişi: Üniversite, TÜBİTAK, ilgili alanlardan)</a:t>
            </a:r>
          </a:p>
          <a:p>
            <a:pPr algn="ctr" eaLnBrk="1" hangingPunct="1">
              <a:lnSpc>
                <a:spcPct val="80000"/>
              </a:lnSpc>
              <a:buFontTx/>
              <a:buNone/>
            </a:pPr>
            <a:endParaRPr lang="tr-TR" sz="1800" smtClean="0">
              <a:solidFill>
                <a:schemeClr val="bg1"/>
              </a:solidFill>
            </a:endParaRPr>
          </a:p>
          <a:p>
            <a:pPr eaLnBrk="1" hangingPunct="1">
              <a:lnSpc>
                <a:spcPct val="80000"/>
              </a:lnSpc>
              <a:buFontTx/>
              <a:buNone/>
            </a:pPr>
            <a:r>
              <a:rPr lang="tr-TR" sz="2000" i="1" u="sng" smtClean="0">
                <a:solidFill>
                  <a:schemeClr val="bg1"/>
                </a:solidFill>
              </a:rPr>
              <a:t>Değerlendirme</a:t>
            </a:r>
          </a:p>
          <a:p>
            <a:pPr eaLnBrk="1" hangingPunct="1">
              <a:lnSpc>
                <a:spcPct val="80000"/>
              </a:lnSpc>
              <a:buFontTx/>
              <a:buNone/>
            </a:pPr>
            <a:r>
              <a:rPr lang="tr-TR" sz="2000" i="1" smtClean="0">
                <a:solidFill>
                  <a:schemeClr val="bg1"/>
                </a:solidFill>
              </a:rPr>
              <a:t>İnsan, hayvan ve bitki sağlığı</a:t>
            </a:r>
          </a:p>
          <a:p>
            <a:pPr eaLnBrk="1" hangingPunct="1">
              <a:lnSpc>
                <a:spcPct val="80000"/>
              </a:lnSpc>
              <a:buFontTx/>
              <a:buNone/>
            </a:pPr>
            <a:r>
              <a:rPr lang="tr-TR" sz="2000" i="1" smtClean="0">
                <a:solidFill>
                  <a:schemeClr val="bg1"/>
                </a:solidFill>
              </a:rPr>
              <a:t>çevre ve biyoçeşitlilik</a:t>
            </a:r>
          </a:p>
          <a:p>
            <a:pPr eaLnBrk="1" hangingPunct="1">
              <a:lnSpc>
                <a:spcPct val="80000"/>
              </a:lnSpc>
              <a:buFontTx/>
              <a:buNone/>
            </a:pPr>
            <a:r>
              <a:rPr lang="tr-TR" sz="2000" i="1" smtClean="0">
                <a:solidFill>
                  <a:schemeClr val="bg1"/>
                </a:solidFill>
              </a:rPr>
              <a:t>Sosyo-ekonomik</a:t>
            </a:r>
          </a:p>
          <a:p>
            <a:pPr algn="ctr" eaLnBrk="1" hangingPunct="1">
              <a:lnSpc>
                <a:spcPct val="80000"/>
              </a:lnSpc>
              <a:buFontTx/>
              <a:buNone/>
            </a:pPr>
            <a:endParaRPr lang="tr-TR" sz="2000" i="1" smtClean="0">
              <a:solidFill>
                <a:schemeClr val="bg1"/>
              </a:solidFill>
            </a:endParaRPr>
          </a:p>
          <a:p>
            <a:pPr algn="ctr" eaLnBrk="1" hangingPunct="1">
              <a:lnSpc>
                <a:spcPct val="80000"/>
              </a:lnSpc>
              <a:buFontTx/>
              <a:buNone/>
            </a:pPr>
            <a:r>
              <a:rPr lang="tr-TR" sz="2800" smtClean="0">
                <a:solidFill>
                  <a:srgbClr val="66FF33"/>
                </a:solidFill>
              </a:rPr>
              <a:t>Etiketleme ve Pazara Sunum</a:t>
            </a:r>
          </a:p>
          <a:p>
            <a:pPr eaLnBrk="1" hangingPunct="1">
              <a:lnSpc>
                <a:spcPct val="80000"/>
              </a:lnSpc>
              <a:buFontTx/>
              <a:buNone/>
            </a:pPr>
            <a:endParaRPr lang="tr-TR" sz="2800" smtClean="0">
              <a:solidFill>
                <a:srgbClr val="66FF33"/>
              </a:solidFill>
            </a:endParaRPr>
          </a:p>
          <a:p>
            <a:pPr eaLnBrk="1" hangingPunct="1">
              <a:lnSpc>
                <a:spcPct val="80000"/>
              </a:lnSpc>
              <a:buFontTx/>
              <a:buNone/>
            </a:pPr>
            <a:endParaRPr lang="en-US" sz="2400" smtClean="0"/>
          </a:p>
        </p:txBody>
      </p:sp>
      <p:sp>
        <p:nvSpPr>
          <p:cNvPr id="70659" name="AutoShape 3"/>
          <p:cNvSpPr>
            <a:spLocks noChangeArrowheads="1"/>
          </p:cNvSpPr>
          <p:nvPr/>
        </p:nvSpPr>
        <p:spPr bwMode="auto">
          <a:xfrm>
            <a:off x="4067175" y="620713"/>
            <a:ext cx="485775" cy="576262"/>
          </a:xfrm>
          <a:prstGeom prst="upDownArrow">
            <a:avLst>
              <a:gd name="adj1" fmla="val 50000"/>
              <a:gd name="adj2" fmla="val 23725"/>
            </a:avLst>
          </a:prstGeom>
          <a:solidFill>
            <a:schemeClr val="accent1"/>
          </a:solidFill>
          <a:ln w="9525">
            <a:solidFill>
              <a:schemeClr val="tx1"/>
            </a:solidFill>
            <a:miter lim="800000"/>
            <a:headEnd/>
            <a:tailEnd/>
          </a:ln>
        </p:spPr>
        <p:txBody>
          <a:bodyPr vert="eaVert" wrap="none" anchor="ctr"/>
          <a:lstStyle/>
          <a:p>
            <a:endParaRPr lang="tr-TR"/>
          </a:p>
        </p:txBody>
      </p:sp>
      <p:sp>
        <p:nvSpPr>
          <p:cNvPr id="70660" name="AutoShape 4"/>
          <p:cNvSpPr>
            <a:spLocks noChangeArrowheads="1"/>
          </p:cNvSpPr>
          <p:nvPr/>
        </p:nvSpPr>
        <p:spPr bwMode="auto">
          <a:xfrm>
            <a:off x="4067175" y="1773238"/>
            <a:ext cx="485775" cy="576262"/>
          </a:xfrm>
          <a:prstGeom prst="upDownArrow">
            <a:avLst>
              <a:gd name="adj1" fmla="val 50000"/>
              <a:gd name="adj2" fmla="val 23725"/>
            </a:avLst>
          </a:prstGeom>
          <a:solidFill>
            <a:schemeClr val="accent1"/>
          </a:solidFill>
          <a:ln w="9525">
            <a:solidFill>
              <a:schemeClr val="tx1"/>
            </a:solidFill>
            <a:miter lim="800000"/>
            <a:headEnd/>
            <a:tailEnd/>
          </a:ln>
        </p:spPr>
        <p:txBody>
          <a:bodyPr vert="eaVert" wrap="none" anchor="ctr"/>
          <a:lstStyle/>
          <a:p>
            <a:endParaRPr lang="tr-TR"/>
          </a:p>
        </p:txBody>
      </p:sp>
      <p:sp>
        <p:nvSpPr>
          <p:cNvPr id="70661" name="AutoShape 5"/>
          <p:cNvSpPr>
            <a:spLocks noChangeArrowheads="1"/>
          </p:cNvSpPr>
          <p:nvPr/>
        </p:nvSpPr>
        <p:spPr bwMode="auto">
          <a:xfrm>
            <a:off x="4067175" y="2852738"/>
            <a:ext cx="485775" cy="576262"/>
          </a:xfrm>
          <a:prstGeom prst="upDownArrow">
            <a:avLst>
              <a:gd name="adj1" fmla="val 50000"/>
              <a:gd name="adj2" fmla="val 23725"/>
            </a:avLst>
          </a:prstGeom>
          <a:solidFill>
            <a:schemeClr val="accent1"/>
          </a:solidFill>
          <a:ln w="9525">
            <a:solidFill>
              <a:schemeClr val="tx1"/>
            </a:solidFill>
            <a:miter lim="800000"/>
            <a:headEnd/>
            <a:tailEnd/>
          </a:ln>
        </p:spPr>
        <p:txBody>
          <a:bodyPr vert="eaVert" wrap="none" anchor="ctr"/>
          <a:lstStyle/>
          <a:p>
            <a:endParaRPr lang="tr-TR"/>
          </a:p>
        </p:txBody>
      </p:sp>
      <p:sp>
        <p:nvSpPr>
          <p:cNvPr id="70662" name="AutoShape 6"/>
          <p:cNvSpPr>
            <a:spLocks noChangeArrowheads="1"/>
          </p:cNvSpPr>
          <p:nvPr/>
        </p:nvSpPr>
        <p:spPr bwMode="auto">
          <a:xfrm>
            <a:off x="4067175" y="4724400"/>
            <a:ext cx="485775" cy="576263"/>
          </a:xfrm>
          <a:prstGeom prst="upDownArrow">
            <a:avLst>
              <a:gd name="adj1" fmla="val 50000"/>
              <a:gd name="adj2" fmla="val 23726"/>
            </a:avLst>
          </a:prstGeom>
          <a:solidFill>
            <a:schemeClr val="accent1"/>
          </a:solidFill>
          <a:ln w="9525">
            <a:solidFill>
              <a:schemeClr val="tx1"/>
            </a:solidFill>
            <a:miter lim="800000"/>
            <a:headEnd/>
            <a:tailEnd/>
          </a:ln>
        </p:spPr>
        <p:txBody>
          <a:bodyPr vert="eaVert" wrap="none" anchor="ctr"/>
          <a:lstStyle/>
          <a:p>
            <a:endParaRPr lang="tr-T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tr-TR" sz="4000" smtClean="0">
                <a:solidFill>
                  <a:srgbClr val="FFCC99"/>
                </a:solidFill>
              </a:rPr>
              <a:t>BİYOGÜVENLİK YASASI</a:t>
            </a:r>
            <a:endParaRPr lang="en-US" sz="4000" smtClean="0">
              <a:solidFill>
                <a:srgbClr val="FFCC99"/>
              </a:solidFill>
            </a:endParaRPr>
          </a:p>
        </p:txBody>
      </p:sp>
      <p:sp>
        <p:nvSpPr>
          <p:cNvPr id="71683" name="Rectangle 3"/>
          <p:cNvSpPr>
            <a:spLocks noGrp="1" noChangeArrowheads="1"/>
          </p:cNvSpPr>
          <p:nvPr>
            <p:ph type="body" idx="1"/>
          </p:nvPr>
        </p:nvSpPr>
        <p:spPr/>
        <p:txBody>
          <a:bodyPr/>
          <a:lstStyle/>
          <a:p>
            <a:pPr eaLnBrk="1" hangingPunct="1"/>
            <a:r>
              <a:rPr lang="tr-TR" smtClean="0">
                <a:solidFill>
                  <a:schemeClr val="bg1"/>
                </a:solidFill>
              </a:rPr>
              <a:t>Araştırma yapmaya yetkili kuruluşlar tarafından bilimsel araştırma amacıyla ithal edilecek GDO ve ürünleri için Bakanlıktan izin alınır. </a:t>
            </a:r>
          </a:p>
          <a:p>
            <a:pPr eaLnBrk="1" hangingPunct="1"/>
            <a:r>
              <a:rPr lang="tr-TR" smtClean="0">
                <a:solidFill>
                  <a:schemeClr val="bg1"/>
                </a:solidFill>
              </a:rPr>
              <a:t>Araştırma amaçlı yapılacak faaliyet ve sonucundan Bakanlığa bilgi verilmesi zorunludur.</a:t>
            </a:r>
            <a:br>
              <a:rPr lang="tr-TR" smtClean="0">
                <a:solidFill>
                  <a:schemeClr val="bg1"/>
                </a:solidFill>
              </a:rPr>
            </a:b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tr-TR" sz="4000" smtClean="0">
                <a:solidFill>
                  <a:srgbClr val="FFCC99"/>
                </a:solidFill>
              </a:rPr>
              <a:t>BİYOGÜVENLİK YASASI</a:t>
            </a:r>
            <a:endParaRPr lang="en-US" sz="4000" smtClean="0">
              <a:solidFill>
                <a:srgbClr val="FFCC99"/>
              </a:solidFill>
            </a:endParaRPr>
          </a:p>
        </p:txBody>
      </p:sp>
      <p:sp>
        <p:nvSpPr>
          <p:cNvPr id="72707" name="Rectangle 3"/>
          <p:cNvSpPr>
            <a:spLocks noGrp="1" noChangeArrowheads="1"/>
          </p:cNvSpPr>
          <p:nvPr>
            <p:ph type="body" idx="1"/>
          </p:nvPr>
        </p:nvSpPr>
        <p:spPr/>
        <p:txBody>
          <a:bodyPr/>
          <a:lstStyle/>
          <a:p>
            <a:pPr eaLnBrk="1" hangingPunct="1"/>
            <a:r>
              <a:rPr lang="tr-TR" b="1" smtClean="0">
                <a:solidFill>
                  <a:schemeClr val="bg1"/>
                </a:solidFill>
              </a:rPr>
              <a:t>Yasaklar</a:t>
            </a:r>
            <a:r>
              <a:rPr lang="tr-TR" smtClean="0">
                <a:solidFill>
                  <a:schemeClr val="bg1"/>
                </a:solidFill>
              </a:rPr>
              <a:t/>
            </a:r>
            <a:br>
              <a:rPr lang="tr-TR" smtClean="0">
                <a:solidFill>
                  <a:schemeClr val="bg1"/>
                </a:solidFill>
              </a:rPr>
            </a:br>
            <a:r>
              <a:rPr lang="tr-TR" smtClean="0">
                <a:solidFill>
                  <a:schemeClr val="bg1"/>
                </a:solidFill>
              </a:rPr>
              <a:t>a</a:t>
            </a:r>
            <a:r>
              <a:rPr lang="tr-TR" sz="2800" smtClean="0">
                <a:solidFill>
                  <a:schemeClr val="bg1"/>
                </a:solidFill>
              </a:rPr>
              <a:t>) GDO ve ürünlerinin, Kurul kararlarına aykırı olarak kullanılması veya kullandırılması.</a:t>
            </a:r>
            <a:br>
              <a:rPr lang="tr-TR" sz="2800" smtClean="0">
                <a:solidFill>
                  <a:schemeClr val="bg1"/>
                </a:solidFill>
              </a:rPr>
            </a:br>
            <a:r>
              <a:rPr lang="tr-TR" sz="2800" smtClean="0">
                <a:solidFill>
                  <a:schemeClr val="bg1"/>
                </a:solidFill>
              </a:rPr>
              <a:t>b) Genetiği değiştirilmiş bitki ve hayvanların üretimi.</a:t>
            </a:r>
            <a:br>
              <a:rPr lang="tr-TR" sz="2800" smtClean="0">
                <a:solidFill>
                  <a:schemeClr val="bg1"/>
                </a:solidFill>
              </a:rPr>
            </a:br>
            <a:r>
              <a:rPr lang="tr-TR" sz="2800" smtClean="0">
                <a:solidFill>
                  <a:schemeClr val="bg1"/>
                </a:solidFill>
              </a:rPr>
              <a:t>c) GDO ve ürünlerinin Kurul tarafından piyasaya sürme kapsamında belirlenen amaç ve alan dışında kullanımı.</a:t>
            </a:r>
            <a:endParaRPr lang="en-US" sz="2800" smtClean="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tr-TR" smtClean="0">
                <a:solidFill>
                  <a:srgbClr val="FF3300"/>
                </a:solidFill>
              </a:rPr>
              <a:t>Sonuç ve Öneriler</a:t>
            </a:r>
            <a:endParaRPr lang="en-GB" smtClean="0">
              <a:solidFill>
                <a:srgbClr val="FF3300"/>
              </a:solidFill>
            </a:endParaRPr>
          </a:p>
        </p:txBody>
      </p:sp>
      <p:sp>
        <p:nvSpPr>
          <p:cNvPr id="67587" name="Rectangle 3"/>
          <p:cNvSpPr>
            <a:spLocks noGrp="1" noChangeArrowheads="1"/>
          </p:cNvSpPr>
          <p:nvPr>
            <p:ph type="body" idx="1"/>
          </p:nvPr>
        </p:nvSpPr>
        <p:spPr>
          <a:xfrm>
            <a:off x="467544" y="1340768"/>
            <a:ext cx="8229600" cy="4968552"/>
          </a:xfrm>
        </p:spPr>
        <p:txBody>
          <a:bodyPr/>
          <a:lstStyle/>
          <a:p>
            <a:pPr eaLnBrk="1" hangingPunct="1">
              <a:lnSpc>
                <a:spcPct val="80000"/>
              </a:lnSpc>
              <a:buFontTx/>
              <a:buNone/>
            </a:pPr>
            <a:endParaRPr lang="tr-TR" sz="1400" dirty="0" smtClean="0">
              <a:solidFill>
                <a:schemeClr val="bg1"/>
              </a:solidFill>
            </a:endParaRPr>
          </a:p>
          <a:p>
            <a:pPr eaLnBrk="1" hangingPunct="1">
              <a:lnSpc>
                <a:spcPct val="80000"/>
              </a:lnSpc>
            </a:pPr>
            <a:r>
              <a:rPr lang="tr-TR" sz="2000" dirty="0" smtClean="0">
                <a:solidFill>
                  <a:schemeClr val="bg1"/>
                </a:solidFill>
              </a:rPr>
              <a:t>Ürün verimini artırmak için zararlı böcekler, hastalıklar ve yabancı otlarla mücadelede kullanılan kimyasal ilaçların ekolojik denge ile insan ve hayvan sağlığına verdiği zararlar gibi, GD bitkilerin üretime girmesiyle dikkatli olunmadığında bazı risklerin oluşması da muhtemeldir. </a:t>
            </a:r>
          </a:p>
          <a:p>
            <a:pPr eaLnBrk="1" hangingPunct="1">
              <a:lnSpc>
                <a:spcPct val="80000"/>
              </a:lnSpc>
            </a:pPr>
            <a:r>
              <a:rPr lang="tr-TR" sz="2000" dirty="0" smtClean="0">
                <a:solidFill>
                  <a:schemeClr val="bg1"/>
                </a:solidFill>
              </a:rPr>
              <a:t>Bilimsel temeli olmayan nedenlerle bu teknolojinin tamamen kullanımını engellemek yerine, ülkemizin kendi şartları da dikkate alınarak bilimsel veriler ve yaygın olarak üretildiği ülkelerdeki sonuçlar esas alınmalıdır. </a:t>
            </a:r>
            <a:endParaRPr lang="tr-TR" sz="2000" dirty="0" smtClean="0">
              <a:solidFill>
                <a:schemeClr val="bg1"/>
              </a:solidFill>
            </a:endParaRPr>
          </a:p>
          <a:p>
            <a:pPr eaLnBrk="1" hangingPunct="1">
              <a:lnSpc>
                <a:spcPct val="80000"/>
              </a:lnSpc>
            </a:pPr>
            <a:r>
              <a:rPr lang="tr-TR" sz="2000" dirty="0">
                <a:solidFill>
                  <a:schemeClr val="bg1"/>
                </a:solidFill>
              </a:rPr>
              <a:t>Ürün verimini artırmak için zararlı böcekler, hastalıklar ve yabancı otlarla mücadelede kullanılan kimyasal ilaçların ekolojik denge ile insan ve hayvan sağlığına verdiği zararlar gibi, GD bitkilerin üretime girmesiyle dikkatli olunmadığında bazı risklerin oluşması da muhtemeldir. </a:t>
            </a:r>
          </a:p>
          <a:p>
            <a:pPr eaLnBrk="1" hangingPunct="1">
              <a:lnSpc>
                <a:spcPct val="80000"/>
              </a:lnSpc>
            </a:pPr>
            <a:r>
              <a:rPr lang="tr-TR" sz="2000" dirty="0">
                <a:solidFill>
                  <a:schemeClr val="bg1"/>
                </a:solidFill>
              </a:rPr>
              <a:t>Bilimsel temeli olmayan nedenlerle bu teknolojinin tamamen kullanımını engellemek yerine, ülkemizin kendi şartları da dikkate alınarak bilimsel veriler ve yaygın olarak üretildiği ülkelerdeki sonuçlar esas alınmalıdır. </a:t>
            </a:r>
            <a:endParaRPr lang="en-GB" sz="2000" dirty="0">
              <a:solidFill>
                <a:schemeClr val="bg1"/>
              </a:solidFill>
            </a:endParaRPr>
          </a:p>
          <a:p>
            <a:pPr eaLnBrk="1" hangingPunct="1">
              <a:lnSpc>
                <a:spcPct val="80000"/>
              </a:lnSpc>
            </a:pPr>
            <a:endParaRPr lang="tr-TR" sz="20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06437"/>
          </a:xfrm>
        </p:spPr>
        <p:txBody>
          <a:bodyPr/>
          <a:lstStyle/>
          <a:p>
            <a:pPr eaLnBrk="1" hangingPunct="1"/>
            <a:r>
              <a:rPr lang="tr-TR" sz="2800" smtClean="0">
                <a:solidFill>
                  <a:srgbClr val="FF3300"/>
                </a:solidFill>
              </a:rPr>
              <a:t>Klasik bitki ıslahında karşılaşılan sınırlamalar</a:t>
            </a:r>
            <a:endParaRPr lang="en-US" sz="2800" smtClean="0">
              <a:solidFill>
                <a:srgbClr val="FF3300"/>
              </a:solidFill>
            </a:endParaRPr>
          </a:p>
        </p:txBody>
      </p:sp>
      <p:sp>
        <p:nvSpPr>
          <p:cNvPr id="6147" name="Rectangle 3"/>
          <p:cNvSpPr>
            <a:spLocks noGrp="1" noChangeArrowheads="1"/>
          </p:cNvSpPr>
          <p:nvPr>
            <p:ph type="body" idx="1"/>
          </p:nvPr>
        </p:nvSpPr>
        <p:spPr>
          <a:xfrm>
            <a:off x="457200" y="981075"/>
            <a:ext cx="8229600" cy="5327650"/>
          </a:xfrm>
        </p:spPr>
        <p:txBody>
          <a:bodyPr/>
          <a:lstStyle/>
          <a:p>
            <a:pPr eaLnBrk="1" hangingPunct="1">
              <a:lnSpc>
                <a:spcPct val="80000"/>
              </a:lnSpc>
              <a:buFontTx/>
              <a:buNone/>
            </a:pPr>
            <a:endParaRPr lang="tr-TR" sz="2000" smtClean="0"/>
          </a:p>
          <a:p>
            <a:pPr eaLnBrk="1" hangingPunct="1">
              <a:lnSpc>
                <a:spcPct val="80000"/>
              </a:lnSpc>
            </a:pPr>
            <a:r>
              <a:rPr lang="tr-TR" sz="2000" smtClean="0">
                <a:solidFill>
                  <a:schemeClr val="bg1"/>
                </a:solidFill>
              </a:rPr>
              <a:t>Aralarında melezlemenin yapılabildiği tür sayısının azlığı,</a:t>
            </a:r>
          </a:p>
          <a:p>
            <a:pPr eaLnBrk="1" hangingPunct="1">
              <a:lnSpc>
                <a:spcPct val="80000"/>
              </a:lnSpc>
            </a:pPr>
            <a:r>
              <a:rPr lang="tr-TR" sz="2000" smtClean="0">
                <a:solidFill>
                  <a:schemeClr val="bg1"/>
                </a:solidFill>
              </a:rPr>
              <a:t>Türler arasında melezlemelerde istenen karakterlerle birlikte istenmeyen özelliklerin de birlikte geçişinin önlenememesi, </a:t>
            </a:r>
          </a:p>
          <a:p>
            <a:pPr eaLnBrk="1" hangingPunct="1">
              <a:lnSpc>
                <a:spcPct val="80000"/>
              </a:lnSpc>
            </a:pPr>
            <a:r>
              <a:rPr lang="tr-TR" sz="2000" smtClean="0">
                <a:solidFill>
                  <a:schemeClr val="bg1"/>
                </a:solidFill>
              </a:rPr>
              <a:t>İstenmeyen karakterlerin geri melezleme ıslahıyla elimine edilmesinin çok uzun zaman alması</a:t>
            </a:r>
          </a:p>
          <a:p>
            <a:pPr eaLnBrk="1" hangingPunct="1">
              <a:lnSpc>
                <a:spcPct val="80000"/>
              </a:lnSpc>
            </a:pPr>
            <a:r>
              <a:rPr lang="tr-TR" sz="2000" smtClean="0">
                <a:solidFill>
                  <a:schemeClr val="bg1"/>
                </a:solidFill>
              </a:rPr>
              <a:t>Melezleme ve seleksiyon teknikleriyle sonuca ulaşmanın yavaş olması,</a:t>
            </a:r>
          </a:p>
          <a:p>
            <a:pPr eaLnBrk="1" hangingPunct="1">
              <a:lnSpc>
                <a:spcPct val="80000"/>
              </a:lnSpc>
            </a:pPr>
            <a:r>
              <a:rPr lang="tr-TR" sz="2000" smtClean="0">
                <a:solidFill>
                  <a:schemeClr val="bg1"/>
                </a:solidFill>
              </a:rPr>
              <a:t>Klasik ıslah yöntemleriyle bitkilerde hastalıklara ve zararlı böceklere karşı dayanıklı çeşit geliştirilemediğinden dolayı yıllardan beri bitkiler bu etmenlere karşı kimyasal ilaçlar kullanılarak korunmuşlardır. </a:t>
            </a:r>
          </a:p>
          <a:p>
            <a:pPr eaLnBrk="1" hangingPunct="1">
              <a:lnSpc>
                <a:spcPct val="80000"/>
              </a:lnSpc>
            </a:pPr>
            <a:r>
              <a:rPr lang="tr-TR" sz="2000" smtClean="0">
                <a:solidFill>
                  <a:schemeClr val="bg1"/>
                </a:solidFill>
              </a:rPr>
              <a:t>Ancak, bu kimyasal ilaçların toprakta ve besin zincirinde ayrışmadan uzun süre kalabilmesi insan ve hayvan sağlığı açısından giderek artan bir endişe kaynağı olmaktadır.</a:t>
            </a:r>
            <a:endParaRPr lang="en-US" sz="20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sz="4000" smtClean="0">
                <a:solidFill>
                  <a:srgbClr val="FF3300"/>
                </a:solidFill>
              </a:rPr>
              <a:t>Biyoteknoloji Devrimi</a:t>
            </a:r>
            <a:endParaRPr lang="en-US" sz="4000" smtClean="0">
              <a:solidFill>
                <a:srgbClr val="FF3300"/>
              </a:solidFill>
            </a:endParaRPr>
          </a:p>
        </p:txBody>
      </p:sp>
      <p:sp>
        <p:nvSpPr>
          <p:cNvPr id="7171" name="Rectangle 3"/>
          <p:cNvSpPr>
            <a:spLocks noGrp="1" noChangeArrowheads="1"/>
          </p:cNvSpPr>
          <p:nvPr>
            <p:ph type="body" idx="1"/>
          </p:nvPr>
        </p:nvSpPr>
        <p:spPr>
          <a:xfrm>
            <a:off x="457200" y="1484313"/>
            <a:ext cx="8229600" cy="4641850"/>
          </a:xfrm>
        </p:spPr>
        <p:txBody>
          <a:bodyPr/>
          <a:lstStyle/>
          <a:p>
            <a:pPr eaLnBrk="1" hangingPunct="1">
              <a:lnSpc>
                <a:spcPct val="80000"/>
              </a:lnSpc>
            </a:pPr>
            <a:r>
              <a:rPr lang="tr-TR" sz="2800" smtClean="0">
                <a:solidFill>
                  <a:schemeClr val="bg1"/>
                </a:solidFill>
              </a:rPr>
              <a:t>Biyoteknoloji devriminde geliştirilen çok etkili ve yeni teknikler sayesinde verimi ve kalitesi yüksek bitki çeşitlerine bir ya da bir kaç gen, yeni özellikler kazandırmak amacıyla kolayca aktarılabilmektedir. </a:t>
            </a:r>
          </a:p>
          <a:p>
            <a:pPr eaLnBrk="1" hangingPunct="1">
              <a:lnSpc>
                <a:spcPct val="80000"/>
              </a:lnSpc>
            </a:pPr>
            <a:r>
              <a:rPr lang="tr-TR" sz="2800" smtClean="0">
                <a:solidFill>
                  <a:schemeClr val="bg1"/>
                </a:solidFill>
              </a:rPr>
              <a:t>Bu işlem sonucunda da bitki çeşitlerinin diğer özelliklerinde hiçbir değişiklik olmamaktadır.</a:t>
            </a:r>
          </a:p>
          <a:p>
            <a:pPr eaLnBrk="1" hangingPunct="1">
              <a:lnSpc>
                <a:spcPct val="80000"/>
              </a:lnSpc>
            </a:pPr>
            <a:r>
              <a:rPr lang="tr-TR" sz="2800" smtClean="0">
                <a:solidFill>
                  <a:schemeClr val="bg1"/>
                </a:solidFill>
              </a:rPr>
              <a:t>Biyoteknolojik tekniklerinin kullanılmasıyla, ıslah süresinin kısaltılmasının yanında; melezlemede karşılaşılan engeller, genetik bağlılık sorunları ve gen havuzlarından yararlanmadaki sınırlamalar kolayca ortadan kaldırılabilmektedir.</a:t>
            </a:r>
            <a:endParaRPr lang="en-US" sz="28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sz="4000" smtClean="0">
                <a:solidFill>
                  <a:srgbClr val="FF3300"/>
                </a:solidFill>
              </a:rPr>
              <a:t>Biyoteknoloji Devrimi</a:t>
            </a:r>
            <a:endParaRPr lang="en-US" sz="4000" smtClean="0">
              <a:solidFill>
                <a:srgbClr val="FF3300"/>
              </a:solidFill>
            </a:endParaRPr>
          </a:p>
        </p:txBody>
      </p:sp>
      <p:sp>
        <p:nvSpPr>
          <p:cNvPr id="8195" name="Rectangle 3"/>
          <p:cNvSpPr>
            <a:spLocks noGrp="1" noChangeArrowheads="1"/>
          </p:cNvSpPr>
          <p:nvPr>
            <p:ph type="body" idx="1"/>
          </p:nvPr>
        </p:nvSpPr>
        <p:spPr/>
        <p:txBody>
          <a:bodyPr/>
          <a:lstStyle/>
          <a:p>
            <a:pPr eaLnBrk="1" hangingPunct="1">
              <a:lnSpc>
                <a:spcPct val="80000"/>
              </a:lnSpc>
            </a:pPr>
            <a:r>
              <a:rPr lang="tr-TR" sz="2400" smtClean="0">
                <a:solidFill>
                  <a:schemeClr val="bg1"/>
                </a:solidFill>
              </a:rPr>
              <a:t>İki önemli genetiği değiştirilmiş bitkilerin temelini oluşturmuştur.</a:t>
            </a:r>
          </a:p>
          <a:p>
            <a:pPr eaLnBrk="1" hangingPunct="1">
              <a:lnSpc>
                <a:spcPct val="80000"/>
              </a:lnSpc>
            </a:pPr>
            <a:r>
              <a:rPr lang="tr-TR" sz="2400" smtClean="0">
                <a:solidFill>
                  <a:schemeClr val="bg1"/>
                </a:solidFill>
              </a:rPr>
              <a:t>Bunlardan ilki tek bitki hücrelerinden laboratuar şartlarında doku kültürü </a:t>
            </a:r>
            <a:r>
              <a:rPr lang="tr-TR" sz="2400" i="1" smtClean="0">
                <a:solidFill>
                  <a:schemeClr val="bg1"/>
                </a:solidFill>
              </a:rPr>
              <a:t>(in vitro)</a:t>
            </a:r>
            <a:r>
              <a:rPr lang="tr-TR" sz="2400" smtClean="0">
                <a:solidFill>
                  <a:schemeClr val="bg1"/>
                </a:solidFill>
              </a:rPr>
              <a:t>  tekniklerini kullanarak ve hücrenin genetik yapısını değiştirmeksizin yeni bitkilerin elde edilmesidir. </a:t>
            </a:r>
          </a:p>
          <a:p>
            <a:pPr eaLnBrk="1" hangingPunct="1">
              <a:lnSpc>
                <a:spcPct val="80000"/>
              </a:lnSpc>
            </a:pPr>
            <a:r>
              <a:rPr lang="tr-TR" sz="2400" smtClean="0">
                <a:solidFill>
                  <a:schemeClr val="bg1"/>
                </a:solidFill>
              </a:rPr>
              <a:t>İkincisi ise bitkilerde kök boğazı uruna neden olan </a:t>
            </a:r>
            <a:r>
              <a:rPr lang="tr-TR" sz="2400" i="1" smtClean="0">
                <a:solidFill>
                  <a:schemeClr val="bg1"/>
                </a:solidFill>
              </a:rPr>
              <a:t>Agrobacterium tumefaciens</a:t>
            </a:r>
            <a:r>
              <a:rPr lang="tr-TR" sz="2400" smtClean="0">
                <a:solidFill>
                  <a:schemeClr val="bg1"/>
                </a:solidFill>
              </a:rPr>
              <a:t> bakterisinden bitki kromozomlarına yapılan doğal gen aktarımın mekanizmasının keşfedilmesidir. </a:t>
            </a:r>
          </a:p>
          <a:p>
            <a:pPr eaLnBrk="1" hangingPunct="1">
              <a:lnSpc>
                <a:spcPct val="80000"/>
              </a:lnSpc>
            </a:pPr>
            <a:r>
              <a:rPr lang="tr-TR" sz="2400" smtClean="0">
                <a:solidFill>
                  <a:schemeClr val="bg1"/>
                </a:solidFill>
              </a:rPr>
              <a:t>Bu iki buluşun birlikte kullanılmasıyla son 25 yıl içerisinde hemen hemen tüm kültür bitki türlerine gen aktarımı mümkün hale gelmiştir.</a:t>
            </a:r>
            <a:endParaRPr lang="en-US" sz="24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tr-TR" sz="3200" smtClean="0">
                <a:solidFill>
                  <a:srgbClr val="FF3300"/>
                </a:solidFill>
              </a:rPr>
              <a:t>Genetiği Değiştirilmiş (GD) Bitkiler</a:t>
            </a:r>
            <a:endParaRPr lang="en-US" sz="3200" smtClean="0">
              <a:solidFill>
                <a:srgbClr val="FF3300"/>
              </a:solidFill>
            </a:endParaRPr>
          </a:p>
        </p:txBody>
      </p:sp>
      <p:sp>
        <p:nvSpPr>
          <p:cNvPr id="11267"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tr-TR" sz="2800" smtClean="0">
                <a:solidFill>
                  <a:srgbClr val="FFC000"/>
                </a:solidFill>
              </a:rPr>
              <a:t>Birinci Nesil GD Bitkiler: </a:t>
            </a:r>
            <a:r>
              <a:rPr lang="tr-TR" sz="2800" smtClean="0">
                <a:solidFill>
                  <a:schemeClr val="bg1"/>
                </a:solidFill>
              </a:rPr>
              <a:t>Herbisit, böcek, hastalık ve çevresel stres koşullarına dayanıklılık gibi özelliklerinin kazandırıldığı bitkiler (üretim aşamasında).</a:t>
            </a:r>
          </a:p>
          <a:p>
            <a:pPr eaLnBrk="1" hangingPunct="1">
              <a:lnSpc>
                <a:spcPct val="90000"/>
              </a:lnSpc>
            </a:pPr>
            <a:r>
              <a:rPr lang="tr-TR" sz="2800" smtClean="0">
                <a:solidFill>
                  <a:srgbClr val="FFC000"/>
                </a:solidFill>
              </a:rPr>
              <a:t>İkinci Nesil GD Bitkiler: </a:t>
            </a:r>
            <a:r>
              <a:rPr lang="tr-TR" sz="2800" smtClean="0">
                <a:solidFill>
                  <a:schemeClr val="bg1"/>
                </a:solidFill>
              </a:rPr>
              <a:t>Verim ve besleme kalitesinin artırıldığı bitkiler (araştırma ve geliştirme aşamasında). </a:t>
            </a:r>
          </a:p>
          <a:p>
            <a:pPr eaLnBrk="1" hangingPunct="1">
              <a:lnSpc>
                <a:spcPct val="90000"/>
              </a:lnSpc>
            </a:pPr>
            <a:r>
              <a:rPr lang="tr-TR" sz="2800" smtClean="0">
                <a:solidFill>
                  <a:srgbClr val="FFC000"/>
                </a:solidFill>
              </a:rPr>
              <a:t>Üçüncü Nesil GD Bitkiler</a:t>
            </a:r>
            <a:r>
              <a:rPr lang="tr-TR" sz="2800" smtClean="0">
                <a:solidFill>
                  <a:srgbClr val="00B050"/>
                </a:solidFill>
              </a:rPr>
              <a:t>: </a:t>
            </a:r>
            <a:r>
              <a:rPr lang="tr-TR" sz="2800" smtClean="0">
                <a:solidFill>
                  <a:schemeClr val="bg1"/>
                </a:solidFill>
              </a:rPr>
              <a:t>insan tedavisinde kullanılan çok pahalı aşı ile ilaçların üretildiği ve biyo-yakıt üretimine daha yatkın GD bitkiler (araştırma ve geliştirme aşamasında).</a:t>
            </a:r>
          </a:p>
          <a:p>
            <a:pPr eaLnBrk="1" hangingPunct="1">
              <a:lnSpc>
                <a:spcPct val="90000"/>
              </a:lnSpc>
            </a:pPr>
            <a:endParaRPr lang="en-US" sz="2800" smtClean="0"/>
          </a:p>
        </p:txBody>
      </p:sp>
      <p:pic>
        <p:nvPicPr>
          <p:cNvPr id="11268" name="Picture 2" descr="Grafik-Reis"/>
          <p:cNvPicPr>
            <a:picLocks noChangeAspect="1" noChangeArrowheads="1"/>
          </p:cNvPicPr>
          <p:nvPr/>
        </p:nvPicPr>
        <p:blipFill>
          <a:blip r:embed="rId3" cstate="email"/>
          <a:srcRect/>
          <a:stretch>
            <a:fillRect/>
          </a:stretch>
        </p:blipFill>
        <p:spPr bwMode="auto">
          <a:xfrm>
            <a:off x="7786688" y="2286000"/>
            <a:ext cx="1214437" cy="2282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1"/>
          <p:cNvSpPr>
            <a:spLocks noChangeArrowheads="1"/>
          </p:cNvSpPr>
          <p:nvPr/>
        </p:nvSpPr>
        <p:spPr bwMode="auto">
          <a:xfrm>
            <a:off x="166688" y="6688138"/>
            <a:ext cx="1841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charset="0"/>
              </a:rPr>
              <a:t/>
            </a:r>
            <a:br>
              <a:rPr lang="en-US" sz="1200">
                <a:cs typeface="Times New Roman" charset="0"/>
              </a:rPr>
            </a:br>
            <a:endParaRPr lang="en-US" sz="700"/>
          </a:p>
          <a:p>
            <a:pPr eaLnBrk="0" hangingPunct="0"/>
            <a:endParaRPr lang="en-US"/>
          </a:p>
        </p:txBody>
      </p:sp>
      <p:graphicFrame>
        <p:nvGraphicFramePr>
          <p:cNvPr id="6" name="Tablo 3"/>
          <p:cNvGraphicFramePr>
            <a:graphicFrameLocks noGrp="1"/>
          </p:cNvGraphicFramePr>
          <p:nvPr>
            <p:extLst>
              <p:ext uri="{D42A27DB-BD31-4B8C-83A1-F6EECF244321}">
                <p14:modId xmlns:p14="http://schemas.microsoft.com/office/powerpoint/2010/main" val="1890212012"/>
              </p:ext>
            </p:extLst>
          </p:nvPr>
        </p:nvGraphicFramePr>
        <p:xfrm>
          <a:off x="1403648" y="460444"/>
          <a:ext cx="4525800" cy="6397556"/>
        </p:xfrm>
        <a:graphic>
          <a:graphicData uri="http://schemas.openxmlformats.org/drawingml/2006/table">
            <a:tbl>
              <a:tblPr/>
              <a:tblGrid>
                <a:gridCol w="943675"/>
                <a:gridCol w="2664296"/>
                <a:gridCol w="917829"/>
              </a:tblGrid>
              <a:tr h="31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33CC"/>
                          </a:solidFill>
                          <a:effectLst/>
                          <a:latin typeface="Times New Roman" charset="0"/>
                          <a:ea typeface="ＭＳ Ｐゴシック" charset="0"/>
                          <a:cs typeface="Times New Roman" charset="0"/>
                        </a:rPr>
                        <a:t>Yıl</a:t>
                      </a:r>
                      <a:endParaRPr kumimoji="0" lang="tr-TR" sz="1600" b="1" i="0" u="none" strike="noStrike" cap="none" normalizeH="0" baseline="0" dirty="0">
                        <a:ln>
                          <a:noFill/>
                        </a:ln>
                        <a:solidFill>
                          <a:srgbClr val="0033CC"/>
                        </a:solidFill>
                        <a:effectLst/>
                        <a:latin typeface="Times New Roman" charset="0"/>
                        <a:ea typeface="ＭＳ Ｐゴシック" charset="0"/>
                        <a:cs typeface="ＭＳ Ｐゴシック" charset="0"/>
                      </a:endParaRPr>
                    </a:p>
                  </a:txBody>
                  <a:tcPr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443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33CC"/>
                          </a:solidFill>
                          <a:effectLst/>
                          <a:latin typeface="Times New Roman" charset="0"/>
                          <a:ea typeface="ＭＳ Ｐゴシック" charset="0"/>
                          <a:cs typeface="Times New Roman" charset="0"/>
                        </a:rPr>
                        <a:t>Ekim Alanı </a:t>
                      </a:r>
                      <a:r>
                        <a:rPr kumimoji="0" lang="tr-TR" sz="1600" b="1" i="0" u="none" strike="noStrike" cap="none" normalizeH="0" baseline="0" dirty="0" smtClean="0">
                          <a:ln>
                            <a:noFill/>
                          </a:ln>
                          <a:solidFill>
                            <a:srgbClr val="0033CC"/>
                          </a:solidFill>
                          <a:effectLst/>
                          <a:latin typeface="Times New Roman" charset="0"/>
                          <a:ea typeface="ＭＳ Ｐゴシック" charset="0"/>
                          <a:cs typeface="Times New Roman" charset="0"/>
                        </a:rPr>
                        <a:t>(</a:t>
                      </a:r>
                      <a:r>
                        <a:rPr kumimoji="0" lang="tr-TR" sz="1600" b="1" i="0" u="none" strike="noStrike" cap="none" normalizeH="0" baseline="0" dirty="0">
                          <a:ln>
                            <a:noFill/>
                          </a:ln>
                          <a:solidFill>
                            <a:srgbClr val="0033CC"/>
                          </a:solidFill>
                          <a:effectLst/>
                          <a:latin typeface="Times New Roman" charset="0"/>
                          <a:ea typeface="ＭＳ Ｐゴシック" charset="0"/>
                          <a:cs typeface="Times New Roman" charset="0"/>
                        </a:rPr>
                        <a:t>Milyon Hektar) </a:t>
                      </a:r>
                      <a:endParaRPr kumimoji="0" lang="tr-TR" sz="1600" b="1" i="0" u="none" strike="noStrike" cap="none" normalizeH="0" baseline="0" dirty="0">
                        <a:ln>
                          <a:noFill/>
                        </a:ln>
                        <a:solidFill>
                          <a:srgbClr val="0033CC"/>
                        </a:solidFill>
                        <a:effectLst/>
                        <a:latin typeface="Times New Roman"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443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33CC"/>
                          </a:solidFill>
                          <a:effectLst/>
                          <a:latin typeface="Times New Roman" charset="0"/>
                          <a:ea typeface="ＭＳ Ｐゴシック" charset="0"/>
                          <a:cs typeface="Times New Roman" charset="0"/>
                        </a:rPr>
                        <a:t>% Artış</a:t>
                      </a:r>
                      <a:endParaRPr kumimoji="0" lang="tr-TR" sz="1600" b="1" i="0" u="none" strike="noStrike" cap="none" normalizeH="0" baseline="0" dirty="0">
                        <a:ln>
                          <a:noFill/>
                        </a:ln>
                        <a:solidFill>
                          <a:srgbClr val="0033CC"/>
                        </a:solidFill>
                        <a:effectLst/>
                        <a:latin typeface="Times New Roman"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44374"/>
                    </a:solidFill>
                  </a:tcPr>
                </a:tc>
              </a:tr>
              <a:tr h="1997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3015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52.6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58.7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ahoma" charset="0"/>
                          <a:ea typeface="MS PGothic" charset="0"/>
                          <a:cs typeface="MS PGothic"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D5DE"/>
                    </a:solidFill>
                  </a:tcPr>
                </a:tc>
              </a:tr>
              <a:tr h="273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ahoma" charset="0"/>
                          <a:ea typeface="MS PGothic" charset="0"/>
                          <a:cs typeface="MS PGothic" charset="0"/>
                        </a:rPr>
                        <a:t>174.2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130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2014</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181.0</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130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2015</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179.7</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130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2016</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185.1</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r h="130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2017</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189.8</a:t>
                      </a:r>
                      <a:endParaRPr kumimoji="0" lang="tr-TR" sz="1200" b="1" i="0" u="none" strike="noStrike" cap="none" normalizeH="0" baseline="0" dirty="0">
                        <a:ln>
                          <a:noFill/>
                        </a:ln>
                        <a:solidFill>
                          <a:srgbClr val="000000"/>
                        </a:solidFill>
                        <a:effectLst/>
                        <a:latin typeface="Tahom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charset="0"/>
                          <a:ea typeface="MS PGothic" charset="0"/>
                          <a:cs typeface="MS PGothic"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BEF"/>
                    </a:solidFill>
                  </a:tcPr>
                </a:tc>
              </a:tr>
            </a:tbl>
          </a:graphicData>
        </a:graphic>
      </p:graphicFrame>
      <p:sp>
        <p:nvSpPr>
          <p:cNvPr id="7" name="Rectangle 62"/>
          <p:cNvSpPr>
            <a:spLocks noChangeArrowheads="1"/>
          </p:cNvSpPr>
          <p:nvPr/>
        </p:nvSpPr>
        <p:spPr bwMode="auto">
          <a:xfrm>
            <a:off x="6300195" y="6164918"/>
            <a:ext cx="2638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sz="1400" b="1" dirty="0" smtClean="0">
                <a:solidFill>
                  <a:srgbClr val="FFCC00"/>
                </a:solidFill>
              </a:rPr>
              <a:t>KAYNAK: </a:t>
            </a:r>
          </a:p>
          <a:p>
            <a:pPr algn="ctr"/>
            <a:r>
              <a:rPr lang="tr-TR" sz="1400" b="1" dirty="0" smtClean="0">
                <a:solidFill>
                  <a:srgbClr val="FFCC00"/>
                </a:solidFill>
              </a:rPr>
              <a:t>ISAAA </a:t>
            </a:r>
            <a:r>
              <a:rPr lang="tr-TR" sz="1400" b="1" dirty="0" err="1" smtClean="0">
                <a:solidFill>
                  <a:srgbClr val="FFCC00"/>
                </a:solidFill>
              </a:rPr>
              <a:t>Briefs</a:t>
            </a:r>
            <a:r>
              <a:rPr lang="tr-TR" sz="1400" b="1" dirty="0" smtClean="0">
                <a:solidFill>
                  <a:srgbClr val="FFCC00"/>
                </a:solidFill>
              </a:rPr>
              <a:t>, BRIEF 53-2017</a:t>
            </a:r>
          </a:p>
        </p:txBody>
      </p:sp>
      <p:sp>
        <p:nvSpPr>
          <p:cNvPr id="8" name="Rectangle 2"/>
          <p:cNvSpPr>
            <a:spLocks noGrp="1" noChangeArrowheads="1"/>
          </p:cNvSpPr>
          <p:nvPr>
            <p:ph type="title"/>
          </p:nvPr>
        </p:nvSpPr>
        <p:spPr bwMode="auto">
          <a:xfrm>
            <a:off x="539552" y="59972"/>
            <a:ext cx="6768752" cy="400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tr-TR" sz="2000" b="1" dirty="0">
                <a:solidFill>
                  <a:schemeClr val="accent2"/>
                </a:solidFill>
                <a:latin typeface="Arial" charset="0"/>
                <a:ea typeface="ＭＳ Ｐゴシック" charset="0"/>
                <a:cs typeface="Arial" charset="0"/>
              </a:rPr>
              <a:t>Dünya Genelinde GD Bitkilerin Ekim Alanları</a:t>
            </a:r>
            <a:endParaRPr lang="en-US" sz="2000" b="1" dirty="0">
              <a:solidFill>
                <a:schemeClr val="accent2"/>
              </a:solidFill>
              <a:latin typeface="Arial" charset="0"/>
              <a:ea typeface="ＭＳ Ｐゴシック" charset="0"/>
              <a:cs typeface="Arial" charset="0"/>
            </a:endParaRPr>
          </a:p>
        </p:txBody>
      </p:sp>
      <p:sp>
        <p:nvSpPr>
          <p:cNvPr id="5" name="TextBox 4"/>
          <p:cNvSpPr txBox="1"/>
          <p:nvPr/>
        </p:nvSpPr>
        <p:spPr>
          <a:xfrm>
            <a:off x="8242300" y="2844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39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93992972"/>
              </p:ext>
            </p:extLst>
          </p:nvPr>
        </p:nvGraphicFramePr>
        <p:xfrm>
          <a:off x="552632" y="369887"/>
          <a:ext cx="8445699" cy="5709847"/>
        </p:xfrm>
        <a:graphic>
          <a:graphicData uri="http://schemas.openxmlformats.org/drawingml/2006/table">
            <a:tbl>
              <a:tblPr/>
              <a:tblGrid>
                <a:gridCol w="1456780"/>
                <a:gridCol w="1890268"/>
                <a:gridCol w="1165406"/>
                <a:gridCol w="3933245"/>
              </a:tblGrid>
              <a:tr h="4545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Ülke</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Ekim Alanı (Milyon Hektar)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FF"/>
                          </a:solidFill>
                          <a:effectLst/>
                          <a:latin typeface="Times New Roman" pitchFamily="18" charset="0"/>
                          <a:cs typeface="Times New Roman" pitchFamily="18" charset="0"/>
                        </a:rPr>
                        <a:t>GD Bitkiler ve Toplam Üretime Oranları</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71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ABD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75.0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Soya (%94), Mısır (%93), Pamuk (%96), Şeker Pancarı (%100), Kolza (%100), Papaya (%77), Yonca (%14.4), elma, keten, kavun, erik, patates, tütün, domates, buğday, çeltik, kabak, hindiba,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Brezilya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50.2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26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Soya (%97), Pamuk (%84), Mısır (%88.9), şeker kamışı</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55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Arjantin</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23.6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Soya (%100), Mısır (%97), Pamuk (%100)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Kanada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13.1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7</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Kolza (%95), Mısır (%92), Soya (%85), Şeker Pancarı (%100), yonca (%0.7), patates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Hindistan</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11.4</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(%93)</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19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Paraguay</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Soya (%96), mısır (%42), Pamuk (%100)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723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Pakistan</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(%96)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207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Çin</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2.8</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(%95), Papaya (%86)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55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Times New Roman" pitchFamily="18" charset="0"/>
                          <a:cs typeface="Times New Roman" pitchFamily="18" charset="0"/>
                        </a:rPr>
                        <a:t>Güney Afrika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2.7</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 (%85), Soya (%95), Pamuk (%100)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Bolivya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1.3</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Soya (%100)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Uruguay</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Soya (%98), Mısır (%100)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Avustralya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0.9</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Kolza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Filipinler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714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err="1" smtClean="0">
                          <a:ln>
                            <a:noFill/>
                          </a:ln>
                          <a:solidFill>
                            <a:srgbClr val="000000"/>
                          </a:solidFill>
                          <a:effectLst/>
                          <a:latin typeface="Times New Roman" pitchFamily="18" charset="0"/>
                          <a:cs typeface="Times New Roman" pitchFamily="18" charset="0"/>
                        </a:rPr>
                        <a:t>Miyanmar</a:t>
                      </a:r>
                      <a:endParaRPr kumimoji="0" lang="tr-TR" sz="11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0.3</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Sudan</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İspanya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784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Meksika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Soya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Kolombiya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Vietnam</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Times New Roman" pitchFamily="18" charset="0"/>
                          <a:cs typeface="Times New Roman" pitchFamily="18" charset="0"/>
                        </a:rPr>
                        <a:t>Şili</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 Soya, Kolza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Honduras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Kosta Rica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Pamuk, ananas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Portekiz</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Bangladeş</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Patlıcan (2.400 hektar)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Slovakya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3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Çek Cumhuriyeti</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Mısır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9788" name="Rectangle 2"/>
          <p:cNvSpPr>
            <a:spLocks noChangeArrowheads="1"/>
          </p:cNvSpPr>
          <p:nvPr/>
        </p:nvSpPr>
        <p:spPr bwMode="auto">
          <a:xfrm>
            <a:off x="2071729" y="0"/>
            <a:ext cx="5643562" cy="369887"/>
          </a:xfrm>
          <a:prstGeom prst="rect">
            <a:avLst/>
          </a:prstGeom>
          <a:noFill/>
          <a:ln w="9525">
            <a:noFill/>
            <a:miter lim="800000"/>
            <a:headEnd/>
            <a:tailEnd/>
          </a:ln>
        </p:spPr>
        <p:txBody>
          <a:bodyPr>
            <a:spAutoFit/>
          </a:bodyPr>
          <a:lstStyle/>
          <a:p>
            <a:r>
              <a:rPr lang="tr-TR" b="1" dirty="0" smtClean="0"/>
              <a:t>2017 </a:t>
            </a:r>
            <a:r>
              <a:rPr lang="tr-TR" b="1" dirty="0"/>
              <a:t>yılında GD bitkilerin üretildiği ülkeler</a:t>
            </a:r>
            <a:r>
              <a:rPr lang="en-US" dirty="0"/>
              <a:t> </a:t>
            </a:r>
            <a:endParaRPr lang="tr-TR" dirty="0"/>
          </a:p>
        </p:txBody>
      </p:sp>
      <p:sp>
        <p:nvSpPr>
          <p:cNvPr id="4" name="Rectangle 62"/>
          <p:cNvSpPr>
            <a:spLocks noChangeArrowheads="1"/>
          </p:cNvSpPr>
          <p:nvPr/>
        </p:nvSpPr>
        <p:spPr bwMode="auto">
          <a:xfrm>
            <a:off x="6300195" y="6164918"/>
            <a:ext cx="2638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sz="1400" b="1" dirty="0" smtClean="0">
                <a:solidFill>
                  <a:srgbClr val="FFCC00"/>
                </a:solidFill>
              </a:rPr>
              <a:t>KAYNAK: </a:t>
            </a:r>
          </a:p>
          <a:p>
            <a:pPr algn="ctr"/>
            <a:r>
              <a:rPr lang="tr-TR" sz="1400" b="1" dirty="0" smtClean="0">
                <a:solidFill>
                  <a:srgbClr val="FFCC00"/>
                </a:solidFill>
              </a:rPr>
              <a:t>ISAAA </a:t>
            </a:r>
            <a:r>
              <a:rPr lang="tr-TR" sz="1400" b="1" dirty="0" err="1" smtClean="0">
                <a:solidFill>
                  <a:srgbClr val="FFCC00"/>
                </a:solidFill>
              </a:rPr>
              <a:t>Briefs</a:t>
            </a:r>
            <a:r>
              <a:rPr lang="tr-TR" sz="1400" b="1" dirty="0" smtClean="0">
                <a:solidFill>
                  <a:srgbClr val="FFCC00"/>
                </a:solidFill>
              </a:rPr>
              <a:t>, BRIEF 53-2017</a:t>
            </a:r>
          </a:p>
        </p:txBody>
      </p:sp>
    </p:spTree>
    <p:extLst>
      <p:ext uri="{BB962C8B-B14F-4D97-AF65-F5344CB8AC3E}">
        <p14:creationId xmlns:p14="http://schemas.microsoft.com/office/powerpoint/2010/main" val="12626312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41583236"/>
              </p:ext>
            </p:extLst>
          </p:nvPr>
        </p:nvGraphicFramePr>
        <p:xfrm>
          <a:off x="533400" y="1905000"/>
          <a:ext cx="8305799" cy="3961668"/>
        </p:xfrm>
        <a:graphic>
          <a:graphicData uri="http://schemas.openxmlformats.org/drawingml/2006/table">
            <a:tbl>
              <a:tblPr/>
              <a:tblGrid>
                <a:gridCol w="1142963"/>
                <a:gridCol w="1079465"/>
                <a:gridCol w="1777943"/>
                <a:gridCol w="1536384"/>
                <a:gridCol w="1384522"/>
                <a:gridCol w="1384522"/>
              </a:tblGrid>
              <a:tr h="955528">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FF"/>
                          </a:solidFill>
                          <a:effectLst/>
                          <a:latin typeface="Times New Roman" charset="0"/>
                          <a:ea typeface="ＭＳ Ｐゴシック" charset="0"/>
                          <a:cs typeface="Times New Roman" charset="0"/>
                        </a:rPr>
                        <a:t>Aktarılan Özellik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0000FF"/>
                          </a:solidFill>
                          <a:effectLst/>
                          <a:latin typeface="Times New Roman" charset="0"/>
                          <a:ea typeface="ＭＳ Ｐゴシック" charset="0"/>
                          <a:cs typeface="Times New Roman" charset="0"/>
                        </a:rPr>
                        <a:t>Bitkiler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0000FF"/>
                          </a:solidFill>
                          <a:effectLst/>
                          <a:latin typeface="Times New Roman" charset="0"/>
                          <a:ea typeface="ＭＳ Ｐゴシック" charset="0"/>
                          <a:cs typeface="Times New Roman" charset="0"/>
                        </a:rPr>
                        <a:t>Toplam Ekim Alanı (Milyon Hektar)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FF"/>
                          </a:solidFill>
                          <a:effectLst/>
                          <a:latin typeface="Times New Roman" charset="0"/>
                          <a:ea typeface="ＭＳ Ｐゴシック" charset="0"/>
                          <a:cs typeface="Times New Roman" charset="0"/>
                        </a:rPr>
                        <a:t>GD Bitkilerin </a:t>
                      </a:r>
                      <a:r>
                        <a:rPr kumimoji="0" lang="tr-TR" sz="1600" b="1" i="0" u="none" strike="noStrike" cap="none" normalizeH="0" baseline="0" dirty="0">
                          <a:ln>
                            <a:noFill/>
                          </a:ln>
                          <a:solidFill>
                            <a:srgbClr val="0000FF"/>
                          </a:solidFill>
                          <a:effectLst/>
                          <a:latin typeface="Times New Roman" charset="0"/>
                          <a:ea typeface="ＭＳ Ｐゴシック" charset="0"/>
                          <a:cs typeface="Times New Roman" charset="0"/>
                        </a:rPr>
                        <a:t>Ekim Alanı</a:t>
                      </a:r>
                    </a:p>
                    <a:p>
                      <a:pPr marL="0" marR="0" lvl="0" indent="0" algn="l"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0000FF"/>
                          </a:solidFill>
                          <a:effectLst/>
                          <a:latin typeface="Times New Roman" charset="0"/>
                          <a:ea typeface="ＭＳ Ｐゴシック" charset="0"/>
                          <a:cs typeface="Times New Roman" charset="0"/>
                        </a:rPr>
                        <a:t>(Milyon Hektar)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0000FF"/>
                          </a:solidFill>
                          <a:effectLst/>
                          <a:latin typeface="Times New Roman" charset="0"/>
                          <a:ea typeface="ＭＳ Ｐゴシック" charset="0"/>
                          <a:cs typeface="Times New Roman" charset="0"/>
                        </a:rPr>
                        <a:t>GD Bitkilerin Toplam Üretime Oranı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FF"/>
                          </a:solidFill>
                          <a:effectLst/>
                          <a:latin typeface="Times New Roman" charset="0"/>
                          <a:ea typeface="ＭＳ Ｐゴシック" charset="0"/>
                          <a:cs typeface="Times New Roman" charset="0"/>
                        </a:rPr>
                        <a:t>GD Bitkiler İçindeki Oranı (%)</a:t>
                      </a:r>
                      <a:endParaRPr kumimoji="0" lang="tr-TR" sz="1600" b="1" i="0" u="none" strike="noStrike" cap="none" normalizeH="0" baseline="0" dirty="0">
                        <a:ln>
                          <a:noFill/>
                        </a:ln>
                        <a:solidFill>
                          <a:srgbClr val="0000FF"/>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5018">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charset="0"/>
                          <a:ea typeface="ＭＳ Ｐゴシック" charset="0"/>
                          <a:cs typeface="Times New Roman" charset="0"/>
                        </a:rPr>
                        <a:t>Herbisit</a:t>
                      </a:r>
                      <a:endPar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rPr>
                        <a:t>Soya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charset="0"/>
                          <a:ea typeface="MS PGothic" charset="0"/>
                          <a:cs typeface="Times New Roman" charset="0"/>
                        </a:rPr>
                        <a:t>121.5</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charset="0"/>
                          <a:ea typeface="MS PGothic" charset="0"/>
                          <a:cs typeface="Times New Roman" charset="0"/>
                        </a:rPr>
                        <a:t>94.1</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charset="0"/>
                          <a:ea typeface="MS PGothic" charset="0"/>
                          <a:cs typeface="Times New Roman" charset="0"/>
                        </a:rPr>
                        <a:t>77</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00"/>
                          </a:solidFill>
                          <a:effectLst/>
                          <a:latin typeface="Times New Roman" charset="0"/>
                          <a:ea typeface="MS PGothic" charset="0"/>
                          <a:cs typeface="Times New Roman" charset="0"/>
                        </a:rPr>
                        <a:t>50</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5018">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charset="0"/>
                          <a:ea typeface="ＭＳ Ｐゴシック" charset="0"/>
                          <a:cs typeface="Times New Roman" charset="0"/>
                        </a:rPr>
                        <a:t>Böcek</a:t>
                      </a:r>
                      <a:endParaRPr kumimoji="0" lang="tr-TR" sz="1600" b="1" i="0" u="none" strike="noStrike" cap="none" normalizeH="0" baseline="0" dirty="0">
                        <a:ln>
                          <a:noFill/>
                        </a:ln>
                        <a:solidFill>
                          <a:srgbClr val="FF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FF0000"/>
                          </a:solidFill>
                          <a:effectLst/>
                          <a:latin typeface="Times New Roman" charset="0"/>
                          <a:ea typeface="ＭＳ Ｐゴシック" charset="0"/>
                          <a:cs typeface="Times New Roman" charset="0"/>
                        </a:rPr>
                        <a:t>Mısır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charset="0"/>
                          <a:ea typeface="MS PGothic" charset="0"/>
                          <a:cs typeface="Times New Roman" charset="0"/>
                        </a:rPr>
                        <a:t>188</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charset="0"/>
                          <a:ea typeface="MS PGothic" charset="0"/>
                          <a:cs typeface="Times New Roman" charset="0"/>
                        </a:rPr>
                        <a:t>59.7</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charset="0"/>
                          <a:ea typeface="MS PGothic" charset="0"/>
                          <a:cs typeface="Times New Roman" charset="0"/>
                        </a:rPr>
                        <a:t>32</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charset="0"/>
                          <a:ea typeface="MS PGothic" charset="0"/>
                          <a:cs typeface="Times New Roman" charset="0"/>
                        </a:rPr>
                        <a:t>31</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018">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charset="0"/>
                          <a:ea typeface="ＭＳ Ｐゴシック" charset="0"/>
                          <a:cs typeface="Times New Roman" charset="0"/>
                        </a:rPr>
                        <a:t>Böcek</a:t>
                      </a:r>
                      <a:endParaRPr kumimoji="0" lang="tr-TR" sz="1600" b="1" i="0" u="none" strike="noStrike" cap="none" normalizeH="0" baseline="0" dirty="0">
                        <a:ln>
                          <a:noFill/>
                        </a:ln>
                        <a:solidFill>
                          <a:srgbClr val="FF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FF0000"/>
                          </a:solidFill>
                          <a:effectLst/>
                          <a:latin typeface="Times New Roman" charset="0"/>
                          <a:ea typeface="ＭＳ Ｐゴシック" charset="0"/>
                          <a:cs typeface="Times New Roman" charset="0"/>
                        </a:rPr>
                        <a:t>Pamuk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charset="0"/>
                          <a:ea typeface="MS PGothic" charset="0"/>
                          <a:cs typeface="Times New Roman" charset="0"/>
                        </a:rPr>
                        <a:t>30.2</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charset="0"/>
                          <a:ea typeface="MS PGothic" charset="0"/>
                          <a:cs typeface="Times New Roman" charset="0"/>
                        </a:rPr>
                        <a:t>24.1</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charset="0"/>
                          <a:ea typeface="MS PGothic" charset="0"/>
                          <a:cs typeface="Times New Roman" charset="0"/>
                        </a:rPr>
                        <a:t>80</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Times New Roman" charset="0"/>
                          <a:ea typeface="MS PGothic" charset="0"/>
                          <a:cs typeface="Times New Roman" charset="0"/>
                        </a:rPr>
                        <a:t>13</a:t>
                      </a:r>
                      <a:endParaRPr kumimoji="0" lang="tr-TR" sz="2000" b="1" i="0" u="none" strike="noStrike" cap="none" normalizeH="0" baseline="0" dirty="0">
                        <a:ln>
                          <a:noFill/>
                        </a:ln>
                        <a:solidFill>
                          <a:srgbClr val="FF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5018">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charset="0"/>
                          <a:ea typeface="ＭＳ Ｐゴシック" charset="0"/>
                          <a:cs typeface="Times New Roman" charset="0"/>
                        </a:rPr>
                        <a:t>Herbisit</a:t>
                      </a:r>
                      <a:endPar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rPr>
                        <a:t>Kolza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charset="0"/>
                          <a:ea typeface="MS PGothic" charset="0"/>
                          <a:cs typeface="Times New Roman" charset="0"/>
                        </a:rPr>
                        <a:t>33.7</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charset="0"/>
                          <a:ea typeface="MS PGothic" charset="0"/>
                          <a:cs typeface="Times New Roman" charset="0"/>
                        </a:rPr>
                        <a:t>10.2</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charset="0"/>
                          <a:ea typeface="MS PGothic" charset="0"/>
                          <a:cs typeface="Times New Roman" charset="0"/>
                        </a:rPr>
                        <a:t>30</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00"/>
                          </a:solidFill>
                          <a:effectLst/>
                          <a:latin typeface="Times New Roman" charset="0"/>
                          <a:ea typeface="MS PGothic" charset="0"/>
                          <a:cs typeface="Times New Roman" charset="0"/>
                        </a:rPr>
                        <a:t>5</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018">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charset="0"/>
                          <a:ea typeface="ＭＳ Ｐゴシック" charset="0"/>
                          <a:cs typeface="Times New Roman" charset="0"/>
                        </a:rPr>
                        <a:t>Herbisit</a:t>
                      </a:r>
                      <a:endPar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charset="0"/>
                          <a:ea typeface="ＭＳ Ｐゴシック" charset="0"/>
                          <a:cs typeface="Times New Roman" charset="0"/>
                        </a:rPr>
                        <a:t>Yonca</a:t>
                      </a:r>
                      <a:endPar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00"/>
                          </a:solidFill>
                          <a:effectLst/>
                          <a:latin typeface="Times New Roman" charset="0"/>
                          <a:ea typeface="MS PGothic" charset="0"/>
                          <a:cs typeface="Times New Roman" charset="0"/>
                        </a:rPr>
                        <a:t>1.2</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018">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charset="0"/>
                          <a:ea typeface="ＭＳ Ｐゴシック" charset="0"/>
                          <a:cs typeface="Times New Roman" charset="0"/>
                        </a:rPr>
                        <a:t>Herbisit</a:t>
                      </a:r>
                      <a:endPar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charset="0"/>
                          <a:ea typeface="ＭＳ Ｐゴシック" charset="0"/>
                          <a:cs typeface="Times New Roman" charset="0"/>
                        </a:rPr>
                        <a:t>Ş. Pancarı</a:t>
                      </a:r>
                      <a:endParaRPr kumimoji="0" lang="tr-TR"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00"/>
                          </a:solidFill>
                          <a:effectLst/>
                          <a:latin typeface="Times New Roman" charset="0"/>
                          <a:ea typeface="MS PGothic" charset="0"/>
                          <a:cs typeface="Times New Roman" charset="0"/>
                        </a:rPr>
                        <a:t>0.5</a:t>
                      </a: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rgbClr val="000000"/>
                        </a:solidFill>
                        <a:effectLst/>
                        <a:latin typeface="Times New Roman" charset="0"/>
                        <a:ea typeface="MS PGothic"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rgbClr val="000000"/>
                          </a:solidFill>
                          <a:effectLst/>
                          <a:latin typeface="Times New Roman" pitchFamily="18" charset="0"/>
                          <a:cs typeface="Times New Roman" pitchFamily="18" charset="0"/>
                        </a:rPr>
                        <a:t>&lt;1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5" name="Rectangle 4"/>
          <p:cNvSpPr>
            <a:spLocks noChangeArrowheads="1"/>
          </p:cNvSpPr>
          <p:nvPr/>
        </p:nvSpPr>
        <p:spPr bwMode="auto">
          <a:xfrm>
            <a:off x="1043608" y="1052736"/>
            <a:ext cx="7200800" cy="369332"/>
          </a:xfrm>
          <a:prstGeom prst="rect">
            <a:avLst/>
          </a:prstGeom>
          <a:noFill/>
          <a:ln w="9525">
            <a:noFill/>
            <a:miter lim="800000"/>
            <a:headEnd/>
            <a:tailEnd/>
          </a:ln>
        </p:spPr>
        <p:txBody>
          <a:bodyPr wrap="square">
            <a:spAutoFit/>
          </a:bodyPr>
          <a:lstStyle/>
          <a:p>
            <a:r>
              <a:rPr lang="tr-TR" b="1" dirty="0" smtClean="0">
                <a:solidFill>
                  <a:srgbClr val="FF0000"/>
                </a:solidFill>
              </a:rPr>
              <a:t>2013 Yılında Dünyada </a:t>
            </a:r>
            <a:r>
              <a:rPr lang="tr-TR" b="1" dirty="0">
                <a:solidFill>
                  <a:srgbClr val="FF0000"/>
                </a:solidFill>
              </a:rPr>
              <a:t>GD bitkilerin geleneksel bitkilere </a:t>
            </a:r>
            <a:r>
              <a:rPr lang="tr-TR" b="1" dirty="0" smtClean="0">
                <a:solidFill>
                  <a:srgbClr val="FF0000"/>
                </a:solidFill>
              </a:rPr>
              <a:t>oranı</a:t>
            </a:r>
            <a:endParaRPr lang="tr-TR" b="1" dirty="0">
              <a:solidFill>
                <a:srgbClr val="FF0000"/>
              </a:solidFill>
            </a:endParaRPr>
          </a:p>
        </p:txBody>
      </p:sp>
      <p:sp>
        <p:nvSpPr>
          <p:cNvPr id="6" name="Rectangle 62"/>
          <p:cNvSpPr>
            <a:spLocks noChangeArrowheads="1"/>
          </p:cNvSpPr>
          <p:nvPr/>
        </p:nvSpPr>
        <p:spPr bwMode="auto">
          <a:xfrm>
            <a:off x="6946871" y="6164918"/>
            <a:ext cx="13452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sz="1400" b="1" dirty="0" smtClean="0">
                <a:solidFill>
                  <a:srgbClr val="FFCC00"/>
                </a:solidFill>
              </a:rPr>
              <a:t>KAYNAK: </a:t>
            </a:r>
          </a:p>
          <a:p>
            <a:pPr algn="ctr"/>
            <a:r>
              <a:rPr lang="tr-TR" sz="1400" b="1" dirty="0" smtClean="0">
                <a:solidFill>
                  <a:srgbClr val="FFCC00"/>
                </a:solidFill>
              </a:rPr>
              <a:t>ISAAA </a:t>
            </a:r>
            <a:r>
              <a:rPr lang="tr-TR" sz="1400" b="1" dirty="0" err="1" smtClean="0">
                <a:solidFill>
                  <a:srgbClr val="FFCC00"/>
                </a:solidFill>
              </a:rPr>
              <a:t>Briefs</a:t>
            </a:r>
            <a:endParaRPr lang="tr-TR" sz="1400" b="1" dirty="0" smtClean="0">
              <a:solidFill>
                <a:srgbClr val="FFCC00"/>
              </a:solidFill>
            </a:endParaRPr>
          </a:p>
        </p:txBody>
      </p:sp>
    </p:spTree>
    <p:extLst>
      <p:ext uri="{BB962C8B-B14F-4D97-AF65-F5344CB8AC3E}">
        <p14:creationId xmlns:p14="http://schemas.microsoft.com/office/powerpoint/2010/main" val="7079832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2010</Words>
  <Application>Microsoft Macintosh PowerPoint</Application>
  <PresentationFormat>On-screen Show (4:3)</PresentationFormat>
  <Paragraphs>453</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Yeşil Devrim</vt:lpstr>
      <vt:lpstr>Klasik bitki ıslahında karşılaşılan sınırlamalar</vt:lpstr>
      <vt:lpstr>Biyoteknoloji Devrimi</vt:lpstr>
      <vt:lpstr>Biyoteknoloji Devrimi</vt:lpstr>
      <vt:lpstr>Genetiği Değiştirilmiş (GD) Bitkiler</vt:lpstr>
      <vt:lpstr>Dünya Genelinde GD Bitkilerin Ekim Alanları</vt:lpstr>
      <vt:lpstr>PowerPoint Presentation</vt:lpstr>
      <vt:lpstr>PowerPoint Presentation</vt:lpstr>
      <vt:lpstr>PowerPoint Presentation</vt:lpstr>
      <vt:lpstr>Böceklere Dayanıklı GD Çeşit Üretiminin Tarımsal ve Ekonomik Etkisi</vt:lpstr>
      <vt:lpstr>Geleceğin Transgenik Bitkileri</vt:lpstr>
      <vt:lpstr>Aşıların Bitkilerde Üretimi</vt:lpstr>
      <vt:lpstr>PowerPoint Presentation</vt:lpstr>
      <vt:lpstr>Bitkilerde İlaç Üretimi </vt:lpstr>
      <vt:lpstr>A Vitaminince Zengin Prinç Üretimi</vt:lpstr>
      <vt:lpstr>İnsan ve Hayvan Sağlığı Açısından Riskler</vt:lpstr>
      <vt:lpstr>Gıda kalitesi/güvenliği</vt:lpstr>
      <vt:lpstr>Çevre Açısından Riskler</vt:lpstr>
      <vt:lpstr>Çevre Açısından Riskler</vt:lpstr>
      <vt:lpstr>Tarımsal Açıdan Riskler</vt:lpstr>
      <vt:lpstr>Genel Riskler</vt:lpstr>
      <vt:lpstr>BİYOGÜVENLİK YASASI</vt:lpstr>
      <vt:lpstr>PowerPoint Presentation</vt:lpstr>
      <vt:lpstr>BİYOGÜVENLİK YASASI</vt:lpstr>
      <vt:lpstr>BİYOGÜVENLİK YASASI</vt:lpstr>
      <vt:lpstr>Sonuç ve Öneriler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BİYOTEKNOLOJİ DEVRİMİ VE ANKARA ÜNİVERSİTESİNDEKİ GELİŞMELER</dc:title>
  <dc:creator>Sebahattin ÖZCAN</dc:creator>
  <cp:lastModifiedBy>saa saa</cp:lastModifiedBy>
  <cp:revision>153</cp:revision>
  <dcterms:created xsi:type="dcterms:W3CDTF">2002-02-11T11:40:25Z</dcterms:created>
  <dcterms:modified xsi:type="dcterms:W3CDTF">2019-11-05T07:45:28Z</dcterms:modified>
</cp:coreProperties>
</file>