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6"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76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C7DD711-0C2F-C44B-A9CC-89561104A46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E517B91-87CD-BC48-9629-A19EF7BFF140}"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7DD711-0C2F-C44B-A9CC-89561104A46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FC7DD711-0C2F-C44B-A9CC-89561104A46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7DD711-0C2F-C44B-A9CC-89561104A46E}" type="datetimeFigureOut">
              <a:rPr lang="en-US" smtClean="0"/>
              <a:t>24.02.18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C7DD711-0C2F-C44B-A9CC-89561104A46E}" type="datetimeFigureOut">
              <a:rPr lang="en-US" smtClean="0"/>
              <a:t>24.02.18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517B91-87CD-BC48-9629-A19EF7BFF140}"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FC7DD711-0C2F-C44B-A9CC-89561104A46E}"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FC7DD711-0C2F-C44B-A9CC-89561104A46E}" type="datetimeFigureOut">
              <a:rPr lang="en-US" smtClean="0"/>
              <a:t>24.02.18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FC7DD711-0C2F-C44B-A9CC-89561104A46E}" type="datetimeFigureOut">
              <a:rPr lang="en-US" smtClean="0"/>
              <a:t>24.02.18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C7DD711-0C2F-C44B-A9CC-89561104A46E}" type="datetimeFigureOut">
              <a:rPr lang="en-US" smtClean="0"/>
              <a:t>24.02.18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517B91-87CD-BC48-9629-A19EF7BFF1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FC7DD711-0C2F-C44B-A9CC-89561104A46E}" type="datetimeFigureOut">
              <a:rPr lang="en-US" smtClean="0"/>
              <a:t>24.02.18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517B91-87CD-BC48-9629-A19EF7BFF140}"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FC7DD711-0C2F-C44B-A9CC-89561104A46E}" type="datetimeFigureOut">
              <a:rPr lang="en-US" smtClean="0"/>
              <a:t>24.02.18</a:t>
            </a:fld>
            <a:endParaRPr lang="en-US"/>
          </a:p>
        </p:txBody>
      </p:sp>
      <p:sp>
        <p:nvSpPr>
          <p:cNvPr id="7" name="Slide Number Placeholder 6"/>
          <p:cNvSpPr>
            <a:spLocks noGrp="1"/>
          </p:cNvSpPr>
          <p:nvPr>
            <p:ph type="sldNum" sz="quarter" idx="12"/>
          </p:nvPr>
        </p:nvSpPr>
        <p:spPr/>
        <p:txBody>
          <a:bodyPr/>
          <a:lstStyle/>
          <a:p>
            <a:fld id="{9E517B91-87CD-BC48-9629-A19EF7BFF140}"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C7DD711-0C2F-C44B-A9CC-89561104A46E}" type="datetimeFigureOut">
              <a:rPr lang="en-US" smtClean="0"/>
              <a:t>24.02.18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E517B91-87CD-BC48-9629-A19EF7BFF140}"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Yrd.doç.dr</a:t>
            </a:r>
            <a:r>
              <a:rPr lang="en-US" dirty="0" smtClean="0"/>
              <a:t>. h. </a:t>
            </a:r>
            <a:r>
              <a:rPr lang="en-US" dirty="0" err="1" smtClean="0"/>
              <a:t>deniz</a:t>
            </a:r>
            <a:r>
              <a:rPr lang="en-US" dirty="0" smtClean="0"/>
              <a:t> </a:t>
            </a:r>
            <a:r>
              <a:rPr lang="en-US" dirty="0" err="1" smtClean="0"/>
              <a:t>gülleoğlu</a:t>
            </a:r>
            <a:endParaRPr lang="en-US" dirty="0"/>
          </a:p>
        </p:txBody>
      </p:sp>
      <p:sp>
        <p:nvSpPr>
          <p:cNvPr id="2" name="Title 1"/>
          <p:cNvSpPr>
            <a:spLocks noGrp="1"/>
          </p:cNvSpPr>
          <p:nvPr>
            <p:ph type="ctrTitle"/>
          </p:nvPr>
        </p:nvSpPr>
        <p:spPr>
          <a:xfrm>
            <a:off x="642805" y="1070366"/>
            <a:ext cx="6629400" cy="1219201"/>
          </a:xfrm>
        </p:spPr>
        <p:txBody>
          <a:bodyPr/>
          <a:lstStyle/>
          <a:p>
            <a:r>
              <a:rPr lang="tr-TR" dirty="0"/>
              <a:t>Test/Ölçek Uyarlama Süreci</a:t>
            </a:r>
            <a:r>
              <a:rPr lang="en-US" dirty="0"/>
              <a:t> </a:t>
            </a:r>
          </a:p>
        </p:txBody>
      </p:sp>
    </p:spTree>
    <p:extLst>
      <p:ext uri="{BB962C8B-B14F-4D97-AF65-F5344CB8AC3E}">
        <p14:creationId xmlns:p14="http://schemas.microsoft.com/office/powerpoint/2010/main" val="2015334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KAYNAKÇA</a:t>
            </a:r>
            <a:endParaRPr lang="en-US" dirty="0"/>
          </a:p>
        </p:txBody>
      </p:sp>
      <p:sp>
        <p:nvSpPr>
          <p:cNvPr id="3" name="Content Placeholder 2"/>
          <p:cNvSpPr>
            <a:spLocks noGrp="1"/>
          </p:cNvSpPr>
          <p:nvPr>
            <p:ph idx="1"/>
          </p:nvPr>
        </p:nvSpPr>
        <p:spPr/>
        <p:txBody>
          <a:bodyPr/>
          <a:lstStyle/>
          <a:p>
            <a:pPr algn="just"/>
            <a:r>
              <a:rPr lang="tr-TR" dirty="0" err="1">
                <a:latin typeface="Times New Roman"/>
                <a:cs typeface="Times New Roman"/>
              </a:rPr>
              <a:t>Hambleton</a:t>
            </a:r>
            <a:r>
              <a:rPr lang="tr-TR" dirty="0">
                <a:latin typeface="Times New Roman"/>
                <a:cs typeface="Times New Roman"/>
              </a:rPr>
              <a:t>, R.K. &amp; </a:t>
            </a:r>
            <a:r>
              <a:rPr lang="tr-TR" dirty="0" err="1">
                <a:latin typeface="Times New Roman"/>
                <a:cs typeface="Times New Roman"/>
              </a:rPr>
              <a:t>Patsula</a:t>
            </a:r>
            <a:r>
              <a:rPr lang="tr-TR" dirty="0">
                <a:latin typeface="Times New Roman"/>
                <a:cs typeface="Times New Roman"/>
              </a:rPr>
              <a:t>, L. (1999). </a:t>
            </a:r>
            <a:r>
              <a:rPr lang="tr-TR" i="1" dirty="0" err="1">
                <a:latin typeface="Times New Roman"/>
                <a:cs typeface="Times New Roman"/>
              </a:rPr>
              <a:t>Increasing</a:t>
            </a:r>
            <a:r>
              <a:rPr lang="tr-TR" i="1" dirty="0">
                <a:latin typeface="Times New Roman"/>
                <a:cs typeface="Times New Roman"/>
              </a:rPr>
              <a:t> </a:t>
            </a:r>
            <a:r>
              <a:rPr lang="tr-TR" i="1" dirty="0" err="1">
                <a:latin typeface="Times New Roman"/>
                <a:cs typeface="Times New Roman"/>
              </a:rPr>
              <a:t>the</a:t>
            </a:r>
            <a:r>
              <a:rPr lang="tr-TR" i="1" dirty="0">
                <a:latin typeface="Times New Roman"/>
                <a:cs typeface="Times New Roman"/>
              </a:rPr>
              <a:t> </a:t>
            </a:r>
            <a:r>
              <a:rPr lang="tr-TR" i="1" dirty="0" err="1">
                <a:latin typeface="Times New Roman"/>
                <a:cs typeface="Times New Roman"/>
              </a:rPr>
              <a:t>validity</a:t>
            </a:r>
            <a:r>
              <a:rPr lang="tr-TR" i="1" dirty="0">
                <a:latin typeface="Times New Roman"/>
                <a:cs typeface="Times New Roman"/>
              </a:rPr>
              <a:t> of </a:t>
            </a:r>
            <a:r>
              <a:rPr lang="tr-TR" i="1" dirty="0" err="1">
                <a:latin typeface="Times New Roman"/>
                <a:cs typeface="Times New Roman"/>
              </a:rPr>
              <a:t>adapted</a:t>
            </a:r>
            <a:r>
              <a:rPr lang="tr-TR" i="1" dirty="0">
                <a:latin typeface="Times New Roman"/>
                <a:cs typeface="Times New Roman"/>
              </a:rPr>
              <a:t> </a:t>
            </a:r>
            <a:r>
              <a:rPr lang="tr-TR" i="1" dirty="0" err="1">
                <a:latin typeface="Times New Roman"/>
                <a:cs typeface="Times New Roman"/>
              </a:rPr>
              <a:t>tests</a:t>
            </a:r>
            <a:r>
              <a:rPr lang="tr-TR" i="1" dirty="0">
                <a:latin typeface="Times New Roman"/>
                <a:cs typeface="Times New Roman"/>
              </a:rPr>
              <a:t>: </a:t>
            </a:r>
            <a:r>
              <a:rPr lang="tr-TR" i="1" dirty="0" err="1">
                <a:latin typeface="Times New Roman"/>
                <a:cs typeface="Times New Roman"/>
              </a:rPr>
              <a:t>Myths</a:t>
            </a:r>
            <a:r>
              <a:rPr lang="tr-TR" i="1" dirty="0">
                <a:latin typeface="Times New Roman"/>
                <a:cs typeface="Times New Roman"/>
              </a:rPr>
              <a:t> </a:t>
            </a:r>
            <a:r>
              <a:rPr lang="tr-TR" i="1" dirty="0" err="1">
                <a:latin typeface="Times New Roman"/>
                <a:cs typeface="Times New Roman"/>
              </a:rPr>
              <a:t>to</a:t>
            </a:r>
            <a:r>
              <a:rPr lang="tr-TR" i="1" dirty="0">
                <a:latin typeface="Times New Roman"/>
                <a:cs typeface="Times New Roman"/>
              </a:rPr>
              <a:t> be </a:t>
            </a:r>
            <a:r>
              <a:rPr lang="tr-TR" i="1" dirty="0" err="1">
                <a:latin typeface="Times New Roman"/>
                <a:cs typeface="Times New Roman"/>
              </a:rPr>
              <a:t>avoided</a:t>
            </a:r>
            <a:r>
              <a:rPr lang="tr-TR" i="1" dirty="0">
                <a:latin typeface="Times New Roman"/>
                <a:cs typeface="Times New Roman"/>
              </a:rPr>
              <a:t> </a:t>
            </a:r>
            <a:r>
              <a:rPr lang="tr-TR" i="1" dirty="0" err="1">
                <a:latin typeface="Times New Roman"/>
                <a:cs typeface="Times New Roman"/>
              </a:rPr>
              <a:t>and</a:t>
            </a:r>
            <a:r>
              <a:rPr lang="tr-TR" i="1" dirty="0">
                <a:latin typeface="Times New Roman"/>
                <a:cs typeface="Times New Roman"/>
              </a:rPr>
              <a:t> </a:t>
            </a:r>
            <a:r>
              <a:rPr lang="tr-TR" i="1" dirty="0" err="1">
                <a:latin typeface="Times New Roman"/>
                <a:cs typeface="Times New Roman"/>
              </a:rPr>
              <a:t>guidelines</a:t>
            </a:r>
            <a:r>
              <a:rPr lang="tr-TR" i="1" dirty="0">
                <a:latin typeface="Times New Roman"/>
                <a:cs typeface="Times New Roman"/>
              </a:rPr>
              <a:t> </a:t>
            </a:r>
            <a:r>
              <a:rPr lang="tr-TR" i="1" dirty="0" err="1">
                <a:latin typeface="Times New Roman"/>
                <a:cs typeface="Times New Roman"/>
              </a:rPr>
              <a:t>for</a:t>
            </a:r>
            <a:r>
              <a:rPr lang="tr-TR" i="1" dirty="0">
                <a:latin typeface="Times New Roman"/>
                <a:cs typeface="Times New Roman"/>
              </a:rPr>
              <a:t> </a:t>
            </a:r>
            <a:r>
              <a:rPr lang="tr-TR" i="1" dirty="0" err="1">
                <a:latin typeface="Times New Roman"/>
                <a:cs typeface="Times New Roman"/>
              </a:rPr>
              <a:t>improving</a:t>
            </a:r>
            <a:r>
              <a:rPr lang="tr-TR" i="1" dirty="0">
                <a:latin typeface="Times New Roman"/>
                <a:cs typeface="Times New Roman"/>
              </a:rPr>
              <a:t> test </a:t>
            </a:r>
            <a:r>
              <a:rPr lang="tr-TR" i="1" dirty="0" err="1">
                <a:latin typeface="Times New Roman"/>
                <a:cs typeface="Times New Roman"/>
              </a:rPr>
              <a:t>adaptation</a:t>
            </a:r>
            <a:r>
              <a:rPr lang="tr-TR" i="1" dirty="0">
                <a:latin typeface="Times New Roman"/>
                <a:cs typeface="Times New Roman"/>
              </a:rPr>
              <a:t> </a:t>
            </a:r>
            <a:r>
              <a:rPr lang="tr-TR" i="1" dirty="0" err="1">
                <a:latin typeface="Times New Roman"/>
                <a:cs typeface="Times New Roman"/>
              </a:rPr>
              <a:t>practices</a:t>
            </a:r>
            <a:r>
              <a:rPr lang="tr-TR" dirty="0">
                <a:latin typeface="Times New Roman"/>
                <a:cs typeface="Times New Roman"/>
              </a:rPr>
              <a:t>. </a:t>
            </a:r>
            <a:r>
              <a:rPr lang="tr-TR" dirty="0" err="1">
                <a:latin typeface="Times New Roman"/>
                <a:cs typeface="Times New Roman"/>
              </a:rPr>
              <a:t>Journal</a:t>
            </a:r>
            <a:r>
              <a:rPr lang="tr-TR" dirty="0">
                <a:latin typeface="Times New Roman"/>
                <a:cs typeface="Times New Roman"/>
              </a:rPr>
              <a:t> of </a:t>
            </a:r>
            <a:r>
              <a:rPr lang="tr-TR" dirty="0" err="1">
                <a:latin typeface="Times New Roman"/>
                <a:cs typeface="Times New Roman"/>
              </a:rPr>
              <a:t>Applied</a:t>
            </a:r>
            <a:r>
              <a:rPr lang="tr-TR" dirty="0">
                <a:latin typeface="Times New Roman"/>
                <a:cs typeface="Times New Roman"/>
              </a:rPr>
              <a:t> </a:t>
            </a:r>
            <a:r>
              <a:rPr lang="tr-TR" dirty="0" err="1">
                <a:latin typeface="Times New Roman"/>
                <a:cs typeface="Times New Roman"/>
              </a:rPr>
              <a:t>Testing</a:t>
            </a:r>
            <a:r>
              <a:rPr lang="tr-TR" dirty="0">
                <a:latin typeface="Times New Roman"/>
                <a:cs typeface="Times New Roman"/>
              </a:rPr>
              <a:t> </a:t>
            </a:r>
            <a:r>
              <a:rPr lang="tr-TR" dirty="0" err="1">
                <a:latin typeface="Times New Roman"/>
                <a:cs typeface="Times New Roman"/>
              </a:rPr>
              <a:t>Technology</a:t>
            </a:r>
            <a:endParaRPr lang="en-US" dirty="0">
              <a:latin typeface="Times New Roman"/>
              <a:cs typeface="Times New Roman"/>
            </a:endParaRPr>
          </a:p>
          <a:p>
            <a:pPr algn="just"/>
            <a:r>
              <a:rPr lang="tr-TR" dirty="0" err="1">
                <a:latin typeface="Times New Roman"/>
                <a:cs typeface="Times New Roman"/>
              </a:rPr>
              <a:t>Gülgöz</a:t>
            </a:r>
            <a:r>
              <a:rPr lang="tr-TR" dirty="0">
                <a:latin typeface="Times New Roman"/>
                <a:cs typeface="Times New Roman"/>
              </a:rPr>
              <a:t>, S. (1994). </a:t>
            </a:r>
            <a:r>
              <a:rPr lang="tr-TR" i="1" dirty="0">
                <a:latin typeface="Times New Roman"/>
                <a:cs typeface="Times New Roman"/>
              </a:rPr>
              <a:t>Test Kullanımında Temel Konular.</a:t>
            </a:r>
            <a:r>
              <a:rPr lang="tr-TR" dirty="0">
                <a:latin typeface="Times New Roman"/>
                <a:cs typeface="Times New Roman"/>
              </a:rPr>
              <a:t> Ankara: Türk Psikoloji Dergisi</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671208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Test Uyarlama Neden Yapılır</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gn="just"/>
            <a:r>
              <a:rPr lang="tr-TR" dirty="0">
                <a:latin typeface="Times New Roman"/>
                <a:cs typeface="Times New Roman"/>
              </a:rPr>
              <a:t> Ölçme aracı geliştirmek yerine uyarlanma çalışmalarının tercih edilmesinde bazı nedenler </a:t>
            </a:r>
            <a:r>
              <a:rPr lang="tr-TR" dirty="0" smtClean="0">
                <a:latin typeface="Times New Roman"/>
                <a:cs typeface="Times New Roman"/>
              </a:rPr>
              <a:t>bulunmaktadır. Bu </a:t>
            </a:r>
            <a:r>
              <a:rPr lang="tr-TR" dirty="0">
                <a:latin typeface="Times New Roman"/>
                <a:cs typeface="Times New Roman"/>
              </a:rPr>
              <a:t>nedenlerden biri, uyarlama işleminin yeni bir ölçme aracı geliştirmeye göre daha çabuk, kolay ve hızlı olduğunun düşünülmesidir. </a:t>
            </a:r>
            <a:endParaRPr lang="tr-TR" dirty="0" smtClean="0">
              <a:latin typeface="Times New Roman"/>
              <a:cs typeface="Times New Roman"/>
            </a:endParaRPr>
          </a:p>
          <a:p>
            <a:pPr algn="just"/>
            <a:r>
              <a:rPr lang="tr-TR" dirty="0" smtClean="0">
                <a:latin typeface="Times New Roman"/>
                <a:cs typeface="Times New Roman"/>
              </a:rPr>
              <a:t>Uyarlama </a:t>
            </a:r>
            <a:r>
              <a:rPr lang="tr-TR" dirty="0">
                <a:latin typeface="Times New Roman"/>
                <a:cs typeface="Times New Roman"/>
              </a:rPr>
              <a:t>çalışmalarına yönelmenin bir başka nedeni de, bazen bir ölçme aracının geliştirilmesi için gerekli olan bilgi birikiminin ve teknik uzmanlığın yeterli seviyede olmamasıdır. Böyle bir durumda zaten var olan ve nitelikleri yeterli düzeyde olan bir ölçme aracının uyarlanması, geliştirmesinden daha kolay ve etkili olarak görülebilir. </a:t>
            </a:r>
            <a:endParaRPr lang="tr-TR" dirty="0" smtClean="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Hambleton</a:t>
            </a:r>
            <a:r>
              <a:rPr lang="tr-TR" dirty="0">
                <a:latin typeface="Times New Roman"/>
                <a:cs typeface="Times New Roman"/>
              </a:rPr>
              <a:t> ve </a:t>
            </a:r>
            <a:r>
              <a:rPr lang="tr-TR" dirty="0" err="1">
                <a:latin typeface="Times New Roman"/>
                <a:cs typeface="Times New Roman"/>
              </a:rPr>
              <a:t>Patsula</a:t>
            </a:r>
            <a:r>
              <a:rPr lang="tr-TR" dirty="0">
                <a:latin typeface="Times New Roman"/>
                <a:cs typeface="Times New Roman"/>
              </a:rPr>
              <a:t>, 1999).</a:t>
            </a:r>
            <a:endParaRPr lang="en-US" dirty="0">
              <a:latin typeface="Times New Roman"/>
              <a:cs typeface="Times New Roman"/>
            </a:endParaRPr>
          </a:p>
        </p:txBody>
      </p:sp>
    </p:spTree>
    <p:extLst>
      <p:ext uri="{BB962C8B-B14F-4D97-AF65-F5344CB8AC3E}">
        <p14:creationId xmlns:p14="http://schemas.microsoft.com/office/powerpoint/2010/main" val="51610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Test Uyarlama Neden Yapılır</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just"/>
            <a:r>
              <a:rPr lang="tr-TR" dirty="0">
                <a:latin typeface="Times New Roman"/>
                <a:cs typeface="Times New Roman"/>
              </a:rPr>
              <a:t>Test uyarlamanın tercih edilmesine neden olarak gösterilebilecek bir diğer durum ise, kültürlerarası ve uluslararası karşılaştırılmaların yapılmak istenmesi durumudur. </a:t>
            </a:r>
            <a:endParaRPr lang="tr-TR" dirty="0" smtClean="0">
              <a:latin typeface="Times New Roman"/>
              <a:cs typeface="Times New Roman"/>
            </a:endParaRPr>
          </a:p>
          <a:p>
            <a:pPr algn="just"/>
            <a:r>
              <a:rPr lang="tr-TR" dirty="0" smtClean="0">
                <a:latin typeface="Times New Roman"/>
                <a:cs typeface="Times New Roman"/>
              </a:rPr>
              <a:t>İkinci </a:t>
            </a:r>
            <a:r>
              <a:rPr lang="tr-TR" dirty="0">
                <a:latin typeface="Times New Roman"/>
                <a:cs typeface="Times New Roman"/>
              </a:rPr>
              <a:t>bir dilde eşdeğer bir psikolojik test geliştirmenin en etkili yolunun uyarlama çalışması yapmak olduğu belirtilmektedir. Ayrıca psikometrik özellikleri bilinen bir testin uyarlanması, yeni geliştirilecek bir testten daha güvenilirdir ve bu nedenle de uyarlama çalışmaları tercih edilebilir</a:t>
            </a:r>
            <a:r>
              <a:rPr lang="tr-TR" dirty="0" smtClean="0">
                <a:latin typeface="Times New Roman"/>
                <a:cs typeface="Times New Roman"/>
              </a:rPr>
              <a:t>.</a:t>
            </a:r>
          </a:p>
          <a:p>
            <a:pPr algn="just"/>
            <a:r>
              <a:rPr lang="tr-TR" dirty="0" smtClean="0">
                <a:latin typeface="Times New Roman"/>
                <a:cs typeface="Times New Roman"/>
              </a:rPr>
              <a:t>Bir </a:t>
            </a:r>
            <a:r>
              <a:rPr lang="tr-TR" dirty="0">
                <a:latin typeface="Times New Roman"/>
                <a:cs typeface="Times New Roman"/>
              </a:rPr>
              <a:t>testin birden fazla dile uyarlanmış olması, farklı etnik gruplardan bu testi alan kişiler için eşitlik sağlanmasını olanaklı hale getirdiği için de uyarlama çalışmaları gerçekleştirilebilir</a:t>
            </a:r>
            <a:r>
              <a:rPr lang="tr-TR" dirty="0" smtClean="0">
                <a:latin typeface="Times New Roman"/>
                <a:cs typeface="Times New Roman"/>
              </a:rPr>
              <a:t>.</a:t>
            </a:r>
          </a:p>
          <a:p>
            <a:pPr algn="just"/>
            <a:endParaRPr lang="tr-TR" dirty="0">
              <a:latin typeface="Times New Roman"/>
              <a:cs typeface="Times New Roman"/>
            </a:endParaRPr>
          </a:p>
          <a:p>
            <a:pPr algn="r"/>
            <a:r>
              <a:rPr lang="tr-TR" dirty="0">
                <a:latin typeface="Times New Roman"/>
                <a:cs typeface="Times New Roman"/>
              </a:rPr>
              <a:t>(</a:t>
            </a:r>
            <a:r>
              <a:rPr lang="tr-TR" dirty="0" err="1">
                <a:latin typeface="Times New Roman"/>
                <a:cs typeface="Times New Roman"/>
              </a:rPr>
              <a:t>Hambleton</a:t>
            </a:r>
            <a:r>
              <a:rPr lang="tr-TR" dirty="0">
                <a:latin typeface="Times New Roman"/>
                <a:cs typeface="Times New Roman"/>
              </a:rPr>
              <a:t> ve </a:t>
            </a:r>
            <a:r>
              <a:rPr lang="tr-TR" dirty="0" err="1">
                <a:latin typeface="Times New Roman"/>
                <a:cs typeface="Times New Roman"/>
              </a:rPr>
              <a:t>Patsula</a:t>
            </a:r>
            <a:r>
              <a:rPr lang="tr-TR" dirty="0">
                <a:latin typeface="Times New Roman"/>
                <a:cs typeface="Times New Roman"/>
              </a:rPr>
              <a:t>, 1999).</a:t>
            </a:r>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055743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Test Uyarlama Sürecinin Aşamaları</a:t>
            </a:r>
            <a:r>
              <a:rPr lang="en-US" dirty="0"/>
              <a:t/>
            </a:r>
            <a:br>
              <a:rPr lang="en-US" dirty="0"/>
            </a:br>
            <a:endParaRPr lang="en-US" dirty="0"/>
          </a:p>
        </p:txBody>
      </p:sp>
      <p:sp>
        <p:nvSpPr>
          <p:cNvPr id="3" name="Content Placeholder 2"/>
          <p:cNvSpPr>
            <a:spLocks noGrp="1"/>
          </p:cNvSpPr>
          <p:nvPr>
            <p:ph idx="1"/>
          </p:nvPr>
        </p:nvSpPr>
        <p:spPr>
          <a:xfrm>
            <a:off x="457200" y="1752600"/>
            <a:ext cx="8229600" cy="4737557"/>
          </a:xfrm>
        </p:spPr>
        <p:txBody>
          <a:bodyPr>
            <a:normAutofit lnSpcReduction="10000"/>
          </a:bodyPr>
          <a:lstStyle/>
          <a:p>
            <a:pPr algn="just"/>
            <a:r>
              <a:rPr lang="tr-TR" dirty="0">
                <a:latin typeface="Times New Roman"/>
                <a:cs typeface="Times New Roman"/>
              </a:rPr>
              <a:t>Uyarlama süreci birden fazla basamaktan oluşmaktadır ve uyarlanacak </a:t>
            </a:r>
            <a:r>
              <a:rPr lang="tr-TR" dirty="0" smtClean="0">
                <a:latin typeface="Times New Roman"/>
                <a:cs typeface="Times New Roman"/>
              </a:rPr>
              <a:t>testin temsil ettiği yapının hedef kültürde mevcut olması </a:t>
            </a:r>
            <a:r>
              <a:rPr lang="tr-TR" dirty="0">
                <a:latin typeface="Times New Roman"/>
                <a:cs typeface="Times New Roman"/>
              </a:rPr>
              <a:t>uyarlamanın ilk </a:t>
            </a:r>
            <a:r>
              <a:rPr lang="tr-TR" dirty="0" smtClean="0">
                <a:latin typeface="Times New Roman"/>
                <a:cs typeface="Times New Roman"/>
              </a:rPr>
              <a:t>adımıdır. </a:t>
            </a:r>
          </a:p>
          <a:p>
            <a:pPr algn="just"/>
            <a:r>
              <a:rPr lang="tr-TR" dirty="0" smtClean="0">
                <a:latin typeface="Times New Roman"/>
                <a:cs typeface="Times New Roman"/>
              </a:rPr>
              <a:t>Spielberg </a:t>
            </a:r>
            <a:r>
              <a:rPr lang="tr-TR" dirty="0">
                <a:latin typeface="Times New Roman"/>
                <a:cs typeface="Times New Roman"/>
              </a:rPr>
              <a:t>ve </a:t>
            </a:r>
            <a:r>
              <a:rPr lang="tr-TR" dirty="0" err="1">
                <a:latin typeface="Times New Roman"/>
                <a:cs typeface="Times New Roman"/>
              </a:rPr>
              <a:t>Sharma</a:t>
            </a:r>
            <a:r>
              <a:rPr lang="tr-TR" dirty="0">
                <a:latin typeface="Times New Roman"/>
                <a:cs typeface="Times New Roman"/>
              </a:rPr>
              <a:t> (1976)’ya göre, ölçme aracı uyarlama süreci en az dört aşamadan oluşmaktadır. Bu </a:t>
            </a:r>
            <a:r>
              <a:rPr lang="tr-TR" dirty="0" smtClean="0">
                <a:latin typeface="Times New Roman"/>
                <a:cs typeface="Times New Roman"/>
              </a:rPr>
              <a:t>aşamalar </a:t>
            </a:r>
            <a:r>
              <a:rPr lang="tr-TR" dirty="0">
                <a:latin typeface="Times New Roman"/>
                <a:cs typeface="Times New Roman"/>
              </a:rPr>
              <a:t>aşağıda </a:t>
            </a:r>
            <a:r>
              <a:rPr lang="tr-TR" dirty="0" smtClean="0">
                <a:latin typeface="Times New Roman"/>
                <a:cs typeface="Times New Roman"/>
              </a:rPr>
              <a:t>sıralanmıştır;</a:t>
            </a:r>
          </a:p>
          <a:p>
            <a:pPr algn="just"/>
            <a:r>
              <a:rPr lang="tr-TR" dirty="0">
                <a:latin typeface="Times New Roman"/>
                <a:cs typeface="Times New Roman"/>
              </a:rPr>
              <a:t>1. Maddeler orijinal dilden hedef dile çevrilir.</a:t>
            </a:r>
            <a:endParaRPr lang="en-US" dirty="0">
              <a:latin typeface="Times New Roman"/>
              <a:cs typeface="Times New Roman"/>
            </a:endParaRPr>
          </a:p>
          <a:p>
            <a:pPr algn="just"/>
            <a:r>
              <a:rPr lang="tr-TR" dirty="0">
                <a:latin typeface="Times New Roman"/>
                <a:cs typeface="Times New Roman"/>
              </a:rPr>
              <a:t>2. Çeviri değerlendirilir ve deneysel form geliştirilir.</a:t>
            </a:r>
            <a:endParaRPr lang="en-US" dirty="0">
              <a:latin typeface="Times New Roman"/>
              <a:cs typeface="Times New Roman"/>
            </a:endParaRPr>
          </a:p>
          <a:p>
            <a:pPr algn="just"/>
            <a:r>
              <a:rPr lang="tr-TR" dirty="0">
                <a:latin typeface="Times New Roman"/>
                <a:cs typeface="Times New Roman"/>
              </a:rPr>
              <a:t>3. Orijinal form ile deneysel formdaki maddelerin eşdeğerliği saptanır.</a:t>
            </a:r>
            <a:endParaRPr lang="en-US" dirty="0">
              <a:latin typeface="Times New Roman"/>
              <a:cs typeface="Times New Roman"/>
            </a:endParaRPr>
          </a:p>
          <a:p>
            <a:pPr algn="just"/>
            <a:r>
              <a:rPr lang="tr-TR" dirty="0">
                <a:latin typeface="Times New Roman"/>
                <a:cs typeface="Times New Roman"/>
              </a:rPr>
              <a:t>4. Yeni formun geçerliği ve güvenirliği saptanır. (</a:t>
            </a:r>
            <a:r>
              <a:rPr lang="tr-TR" dirty="0" err="1">
                <a:latin typeface="Times New Roman"/>
                <a:cs typeface="Times New Roman"/>
              </a:rPr>
              <a:t>akt</a:t>
            </a:r>
            <a:r>
              <a:rPr lang="tr-TR" dirty="0">
                <a:latin typeface="Times New Roman"/>
                <a:cs typeface="Times New Roman"/>
              </a:rPr>
              <a:t>. </a:t>
            </a:r>
            <a:r>
              <a:rPr lang="tr-TR" dirty="0" err="1">
                <a:latin typeface="Times New Roman"/>
                <a:cs typeface="Times New Roman"/>
              </a:rPr>
              <a:t>Gülgöz</a:t>
            </a:r>
            <a:r>
              <a:rPr lang="tr-TR" dirty="0">
                <a:latin typeface="Times New Roman"/>
                <a:cs typeface="Times New Roman"/>
              </a:rPr>
              <a:t>, 1994).</a:t>
            </a:r>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2387653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Test Uyarlama Sürecinin Aşamaları</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just"/>
            <a:r>
              <a:rPr lang="tr-TR" dirty="0" err="1">
                <a:latin typeface="Times New Roman"/>
                <a:cs typeface="Times New Roman"/>
              </a:rPr>
              <a:t>Hambleton</a:t>
            </a:r>
            <a:r>
              <a:rPr lang="tr-TR" dirty="0">
                <a:latin typeface="Times New Roman"/>
                <a:cs typeface="Times New Roman"/>
              </a:rPr>
              <a:t> ve </a:t>
            </a:r>
            <a:r>
              <a:rPr lang="tr-TR" dirty="0" err="1">
                <a:latin typeface="Times New Roman"/>
                <a:cs typeface="Times New Roman"/>
              </a:rPr>
              <a:t>Patsula</a:t>
            </a:r>
            <a:r>
              <a:rPr lang="tr-TR" dirty="0">
                <a:latin typeface="Times New Roman"/>
                <a:cs typeface="Times New Roman"/>
              </a:rPr>
              <a:t> (1999) ise ölçme aracı uyarlama sürecini 14 adımda özetlemişlerdir</a:t>
            </a:r>
            <a:r>
              <a:rPr lang="en-US" dirty="0">
                <a:latin typeface="Times New Roman"/>
                <a:cs typeface="Times New Roman"/>
              </a:rPr>
              <a:t> </a:t>
            </a:r>
            <a:r>
              <a:rPr lang="en-US" dirty="0" smtClean="0">
                <a:latin typeface="Times New Roman"/>
                <a:cs typeface="Times New Roman"/>
              </a:rPr>
              <a:t>: </a:t>
            </a:r>
          </a:p>
          <a:p>
            <a:pPr algn="just"/>
            <a:r>
              <a:rPr lang="tr-TR" i="1" dirty="0">
                <a:latin typeface="Times New Roman"/>
                <a:cs typeface="Times New Roman"/>
              </a:rPr>
              <a:t>1. Yeni bir test geliştirmenin mi, yoksa var olan bir testi uyarlamanın mı daha kullanışlı olacağına karar verilmelidir.</a:t>
            </a:r>
            <a:endParaRPr lang="en-US" dirty="0">
              <a:latin typeface="Times New Roman"/>
              <a:cs typeface="Times New Roman"/>
            </a:endParaRPr>
          </a:p>
          <a:p>
            <a:pPr algn="just"/>
            <a:r>
              <a:rPr lang="tr-TR" i="1" dirty="0">
                <a:latin typeface="Times New Roman"/>
                <a:cs typeface="Times New Roman"/>
              </a:rPr>
              <a:t>2. Uyarlama çalışmasına karar verildiğinde, yapılacak ilk iş izin almaktır.</a:t>
            </a:r>
            <a:r>
              <a:rPr lang="en-US" dirty="0">
                <a:latin typeface="Times New Roman"/>
                <a:cs typeface="Times New Roman"/>
              </a:rPr>
              <a:t> </a:t>
            </a:r>
            <a:endParaRPr lang="en-US" dirty="0" smtClean="0">
              <a:latin typeface="Times New Roman"/>
              <a:cs typeface="Times New Roman"/>
            </a:endParaRPr>
          </a:p>
          <a:p>
            <a:pPr algn="just"/>
            <a:r>
              <a:rPr lang="tr-TR" i="1" dirty="0">
                <a:latin typeface="Times New Roman"/>
                <a:cs typeface="Times New Roman"/>
              </a:rPr>
              <a:t>3. Testin hem dilsel hem de kültürel yönden yapısal eşdeğerliğinin sağlandığından emin olunmalıdır</a:t>
            </a:r>
            <a:r>
              <a:rPr lang="tr-TR" i="1" dirty="0" smtClean="0">
                <a:latin typeface="Times New Roman"/>
                <a:cs typeface="Times New Roman"/>
              </a:rPr>
              <a:t>.</a:t>
            </a:r>
          </a:p>
          <a:p>
            <a:pPr algn="just"/>
            <a:r>
              <a:rPr lang="tr-TR" i="1" dirty="0">
                <a:latin typeface="Times New Roman"/>
                <a:cs typeface="Times New Roman"/>
              </a:rPr>
              <a:t>4.Yüksek nitelikli çevirmenler seçilmelidir</a:t>
            </a:r>
            <a:r>
              <a:rPr lang="tr-TR" i="1" dirty="0" smtClean="0">
                <a:latin typeface="Times New Roman"/>
                <a:cs typeface="Times New Roman"/>
              </a:rPr>
              <a:t>.</a:t>
            </a:r>
          </a:p>
          <a:p>
            <a:pPr algn="just"/>
            <a:r>
              <a:rPr lang="tr-TR" i="1" dirty="0">
                <a:latin typeface="Times New Roman"/>
                <a:cs typeface="Times New Roman"/>
              </a:rPr>
              <a:t>5. Test hedef dile çevrilmeli ve uyarlanmalıdır</a:t>
            </a:r>
            <a:r>
              <a:rPr lang="tr-TR" i="1" dirty="0" smtClean="0">
                <a:latin typeface="Times New Roman"/>
                <a:cs typeface="Times New Roman"/>
              </a:rPr>
              <a:t>.</a:t>
            </a:r>
          </a:p>
          <a:p>
            <a:pPr algn="just"/>
            <a:r>
              <a:rPr lang="tr-TR" i="1" dirty="0">
                <a:latin typeface="Times New Roman"/>
                <a:cs typeface="Times New Roman"/>
              </a:rPr>
              <a:t>6. Testin uyarlanmış hali gözden geçirilmeli ve gerekli düzeltmeler yapılmalıdır</a:t>
            </a:r>
            <a:endParaRPr lang="en-US" dirty="0">
              <a:latin typeface="Times New Roman"/>
              <a:cs typeface="Times New Roman"/>
            </a:endParaRPr>
          </a:p>
          <a:p>
            <a:pPr algn="just"/>
            <a:endParaRPr lang="tr-TR" i="1" dirty="0" smtClean="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1273600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752600"/>
            <a:ext cx="8229600" cy="4737557"/>
          </a:xfrm>
        </p:spPr>
        <p:txBody>
          <a:bodyPr>
            <a:normAutofit fontScale="92500" lnSpcReduction="20000"/>
          </a:bodyPr>
          <a:lstStyle/>
          <a:p>
            <a:pPr algn="just"/>
            <a:r>
              <a:rPr lang="tr-TR" i="1" dirty="0">
                <a:latin typeface="Times New Roman"/>
                <a:cs typeface="Times New Roman"/>
              </a:rPr>
              <a:t>7. Testin uyarlanmış halinin küçük bir grup üzerinde deneme uygulaması yapılmalıdır.</a:t>
            </a:r>
            <a:endParaRPr lang="en-US" dirty="0">
              <a:latin typeface="Times New Roman"/>
              <a:cs typeface="Times New Roman"/>
            </a:endParaRPr>
          </a:p>
          <a:p>
            <a:pPr algn="just"/>
            <a:r>
              <a:rPr lang="tr-TR" i="1" dirty="0">
                <a:latin typeface="Times New Roman"/>
                <a:cs typeface="Times New Roman"/>
              </a:rPr>
              <a:t>8. Olası hedef kitleyi temsil edecek küçük bir grup üzerinde yapılan deneme uygulamasından elde edilen veriler ile geçerlik, güvenirlik hesaplamaları ve madde analizleri yapılmalıdır.</a:t>
            </a:r>
            <a:endParaRPr lang="en-US" dirty="0">
              <a:latin typeface="Times New Roman"/>
              <a:cs typeface="Times New Roman"/>
            </a:endParaRPr>
          </a:p>
          <a:p>
            <a:pPr algn="just"/>
            <a:r>
              <a:rPr lang="tr-TR" i="1" dirty="0">
                <a:latin typeface="Times New Roman"/>
                <a:cs typeface="Times New Roman"/>
              </a:rPr>
              <a:t>9. Testin özgün form ve hedef dil formlarından elde edilen puanlar arasındaki ilişkiyi bulmak için istatistiksel bir desen belirlenmelidir</a:t>
            </a:r>
            <a:r>
              <a:rPr lang="tr-TR" i="1" dirty="0" smtClean="0">
                <a:latin typeface="Times New Roman"/>
                <a:cs typeface="Times New Roman"/>
              </a:rPr>
              <a:t>.</a:t>
            </a:r>
          </a:p>
          <a:p>
            <a:pPr algn="just"/>
            <a:r>
              <a:rPr lang="tr-TR" i="1" dirty="0">
                <a:latin typeface="Times New Roman"/>
                <a:cs typeface="Times New Roman"/>
              </a:rPr>
              <a:t>10. Kültürlerarası karşılaştırma yapmak amaçlanıyorsa, özgün form ve hedef dil formları arasında dilsel eşdeğerlik sağlanmalıdır</a:t>
            </a:r>
            <a:r>
              <a:rPr lang="tr-TR" i="1" dirty="0" smtClean="0">
                <a:latin typeface="Times New Roman"/>
                <a:cs typeface="Times New Roman"/>
              </a:rPr>
              <a:t>.</a:t>
            </a:r>
          </a:p>
          <a:p>
            <a:pPr algn="just"/>
            <a:r>
              <a:rPr lang="tr-TR" i="1" dirty="0">
                <a:latin typeface="Times New Roman"/>
                <a:cs typeface="Times New Roman"/>
              </a:rPr>
              <a:t>11. Uygun bir yöntem belirlenerek geçerlik çalışmaları yapılmalıdır</a:t>
            </a:r>
            <a:r>
              <a:rPr lang="tr-TR" i="1" dirty="0" smtClean="0">
                <a:latin typeface="Times New Roman"/>
                <a:cs typeface="Times New Roman"/>
              </a:rPr>
              <a:t>.</a:t>
            </a:r>
          </a:p>
          <a:p>
            <a:pPr algn="just"/>
            <a:r>
              <a:rPr lang="tr-TR" i="1" dirty="0">
                <a:latin typeface="Times New Roman"/>
                <a:cs typeface="Times New Roman"/>
              </a:rPr>
              <a:t>12. Uyarlama süreci </a:t>
            </a:r>
            <a:r>
              <a:rPr lang="tr-TR" i="1" dirty="0" err="1">
                <a:latin typeface="Times New Roman"/>
                <a:cs typeface="Times New Roman"/>
              </a:rPr>
              <a:t>raporlaştırılmalı</a:t>
            </a:r>
            <a:r>
              <a:rPr lang="tr-TR" i="1" dirty="0">
                <a:latin typeface="Times New Roman"/>
                <a:cs typeface="Times New Roman"/>
              </a:rPr>
              <a:t> ve uyarlanmış olan testi kullanacak olan kişiler için bir el kitabı hazırlanmalıdır</a:t>
            </a:r>
            <a:r>
              <a:rPr lang="tr-TR" i="1" dirty="0" smtClean="0">
                <a:latin typeface="Times New Roman"/>
                <a:cs typeface="Times New Roman"/>
              </a:rPr>
              <a:t>.</a:t>
            </a:r>
          </a:p>
          <a:p>
            <a:pPr algn="just"/>
            <a:r>
              <a:rPr lang="tr-TR" i="1" dirty="0">
                <a:latin typeface="Times New Roman"/>
                <a:cs typeface="Times New Roman"/>
              </a:rPr>
              <a:t>13. Uyarlanmış ölçme aracını kullanacaklara gerekli eğitim verilmelidir.</a:t>
            </a:r>
            <a:endParaRPr lang="en-US" dirty="0">
              <a:latin typeface="Times New Roman"/>
              <a:cs typeface="Times New Roman"/>
            </a:endParaRPr>
          </a:p>
          <a:p>
            <a:pPr algn="just"/>
            <a:r>
              <a:rPr lang="tr-TR" i="1" dirty="0">
                <a:latin typeface="Times New Roman"/>
                <a:cs typeface="Times New Roman"/>
              </a:rPr>
              <a:t>14. Testin güncelliği yeni çalışmalarla korunmalıdır</a:t>
            </a:r>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77067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latin typeface="Times New Roman"/>
                <a:cs typeface="Times New Roman"/>
              </a:rPr>
              <a:t>Test Uyarlama Sürecinde Karşılaşılan Sorunlar</a:t>
            </a:r>
            <a:r>
              <a:rPr lang="en-US" dirty="0">
                <a:latin typeface="Times New Roman"/>
                <a:cs typeface="Times New Roman"/>
              </a:rPr>
              <a:t> </a:t>
            </a:r>
          </a:p>
        </p:txBody>
      </p:sp>
      <p:sp>
        <p:nvSpPr>
          <p:cNvPr id="3" name="Content Placeholder 2"/>
          <p:cNvSpPr>
            <a:spLocks noGrp="1"/>
          </p:cNvSpPr>
          <p:nvPr>
            <p:ph idx="1"/>
          </p:nvPr>
        </p:nvSpPr>
        <p:spPr>
          <a:xfrm>
            <a:off x="457200" y="1752600"/>
            <a:ext cx="8229600" cy="4777869"/>
          </a:xfrm>
        </p:spPr>
        <p:txBody>
          <a:bodyPr/>
          <a:lstStyle/>
          <a:p>
            <a:pPr algn="just"/>
            <a:r>
              <a:rPr lang="tr-TR" dirty="0">
                <a:latin typeface="Times New Roman"/>
                <a:cs typeface="Times New Roman"/>
              </a:rPr>
              <a:t>Uyarlama çalışması sürecinde oluşan bazı sorunlar da bulunmaktadır. </a:t>
            </a:r>
            <a:r>
              <a:rPr lang="tr-TR" dirty="0" smtClean="0">
                <a:latin typeface="Times New Roman"/>
                <a:cs typeface="Times New Roman"/>
              </a:rPr>
              <a:t>Bunlar;</a:t>
            </a:r>
          </a:p>
          <a:p>
            <a:r>
              <a:rPr lang="tr-TR" dirty="0">
                <a:latin typeface="Times New Roman"/>
                <a:cs typeface="Times New Roman"/>
              </a:rPr>
              <a:t> </a:t>
            </a:r>
            <a:r>
              <a:rPr lang="tr-TR" i="1" dirty="0">
                <a:latin typeface="Times New Roman"/>
                <a:cs typeface="Times New Roman"/>
              </a:rPr>
              <a:t>1. Çalışmanın </a:t>
            </a:r>
            <a:r>
              <a:rPr lang="tr-TR" i="1" dirty="0" smtClean="0">
                <a:latin typeface="Times New Roman"/>
                <a:cs typeface="Times New Roman"/>
              </a:rPr>
              <a:t>Başlığı</a:t>
            </a:r>
          </a:p>
          <a:p>
            <a:r>
              <a:rPr lang="tr-TR" b="1" dirty="0">
                <a:latin typeface="Times New Roman"/>
                <a:cs typeface="Times New Roman"/>
              </a:rPr>
              <a:t> </a:t>
            </a:r>
            <a:r>
              <a:rPr lang="tr-TR" i="1" dirty="0">
                <a:latin typeface="Times New Roman"/>
                <a:cs typeface="Times New Roman"/>
              </a:rPr>
              <a:t>2. Kavramsal Tanımlama Eksikliği ve Madde-Yapı Uyumsuzluğu</a:t>
            </a:r>
            <a:r>
              <a:rPr lang="en-US" dirty="0">
                <a:latin typeface="Times New Roman"/>
                <a:cs typeface="Times New Roman"/>
              </a:rPr>
              <a:t> </a:t>
            </a:r>
            <a:r>
              <a:rPr lang="tr-TR" b="1" dirty="0">
                <a:latin typeface="Times New Roman"/>
                <a:cs typeface="Times New Roman"/>
              </a:rPr>
              <a:t> </a:t>
            </a:r>
            <a:endParaRPr lang="tr-TR" b="1" dirty="0" smtClean="0">
              <a:latin typeface="Times New Roman"/>
              <a:cs typeface="Times New Roman"/>
            </a:endParaRPr>
          </a:p>
          <a:p>
            <a:r>
              <a:rPr lang="tr-TR" i="1" dirty="0">
                <a:latin typeface="Times New Roman"/>
                <a:cs typeface="Times New Roman"/>
              </a:rPr>
              <a:t>3.Deneme Uygulaması </a:t>
            </a:r>
            <a:endParaRPr lang="en-US" dirty="0">
              <a:latin typeface="Times New Roman"/>
              <a:cs typeface="Times New Roman"/>
            </a:endParaRPr>
          </a:p>
          <a:p>
            <a:r>
              <a:rPr lang="tr-TR" i="1" dirty="0">
                <a:latin typeface="Times New Roman"/>
                <a:cs typeface="Times New Roman"/>
              </a:rPr>
              <a:t>4. Madde Analizi</a:t>
            </a:r>
            <a:endParaRPr lang="en-US" dirty="0">
              <a:latin typeface="Times New Roman"/>
              <a:cs typeface="Times New Roman"/>
            </a:endParaRPr>
          </a:p>
          <a:p>
            <a:r>
              <a:rPr lang="tr-TR" i="1" dirty="0">
                <a:latin typeface="Times New Roman"/>
                <a:cs typeface="Times New Roman"/>
              </a:rPr>
              <a:t>5. Güvenirlik/Geçerlik</a:t>
            </a:r>
            <a:endParaRPr lang="en-US" dirty="0">
              <a:latin typeface="Times New Roman"/>
              <a:cs typeface="Times New Roman"/>
            </a:endParaRPr>
          </a:p>
          <a:p>
            <a:r>
              <a:rPr lang="tr-TR" i="1" dirty="0">
                <a:latin typeface="Times New Roman"/>
                <a:cs typeface="Times New Roman"/>
              </a:rPr>
              <a:t>6. Puanların Yorumlanması</a:t>
            </a:r>
            <a:endParaRPr lang="en-US" dirty="0">
              <a:latin typeface="Times New Roman"/>
              <a:cs typeface="Times New Roman"/>
            </a:endParaRPr>
          </a:p>
          <a:p>
            <a:r>
              <a:rPr lang="tr-TR" i="1" dirty="0">
                <a:latin typeface="Times New Roman"/>
                <a:cs typeface="Times New Roman"/>
              </a:rPr>
              <a:t>7.Çalışmanın </a:t>
            </a:r>
            <a:r>
              <a:rPr lang="tr-TR" i="1" dirty="0" err="1" smtClean="0">
                <a:latin typeface="Times New Roman"/>
                <a:cs typeface="Times New Roman"/>
              </a:rPr>
              <a:t>Raporlaştırılması</a:t>
            </a:r>
            <a:endParaRPr lang="tr-TR" i="1" dirty="0" smtClean="0">
              <a:latin typeface="Times New Roman"/>
              <a:cs typeface="Times New Roman"/>
            </a:endParaRPr>
          </a:p>
          <a:p>
            <a:pPr lvl="1" algn="r"/>
            <a:r>
              <a:rPr lang="tr-TR" sz="2400" i="1" dirty="0" smtClean="0">
                <a:latin typeface="Times New Roman"/>
                <a:cs typeface="Times New Roman"/>
              </a:rPr>
              <a:t>(</a:t>
            </a:r>
            <a:r>
              <a:rPr lang="tr-TR" sz="2400" i="1" dirty="0" err="1" smtClean="0">
                <a:latin typeface="Times New Roman"/>
                <a:cs typeface="Times New Roman"/>
              </a:rPr>
              <a:t>Gülgöz</a:t>
            </a:r>
            <a:r>
              <a:rPr lang="tr-TR" sz="2400" i="1" dirty="0" smtClean="0">
                <a:latin typeface="Times New Roman"/>
                <a:cs typeface="Times New Roman"/>
              </a:rPr>
              <a:t>, 1994)</a:t>
            </a:r>
            <a:endParaRPr lang="en-US" sz="2400" dirty="0">
              <a:latin typeface="Times New Roman"/>
              <a:cs typeface="Times New Roman"/>
            </a:endParaRPr>
          </a:p>
          <a:p>
            <a:endParaRPr lang="en-US" dirty="0">
              <a:latin typeface="Times New Roman"/>
              <a:cs typeface="Times New Roman"/>
            </a:endParaRPr>
          </a:p>
        </p:txBody>
      </p:sp>
    </p:spTree>
    <p:extLst>
      <p:ext uri="{BB962C8B-B14F-4D97-AF65-F5344CB8AC3E}">
        <p14:creationId xmlns:p14="http://schemas.microsoft.com/office/powerpoint/2010/main" val="3735943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latin typeface="Times New Roman"/>
                <a:cs typeface="Times New Roman"/>
              </a:rPr>
              <a:t>Test Uyarlama Sürecindeki Sorunlara Çözüm Önerileri</a:t>
            </a:r>
            <a:r>
              <a:rPr lang="en-US" dirty="0">
                <a:latin typeface="Times New Roman"/>
                <a:cs typeface="Times New Roman"/>
              </a:rPr>
              <a:t> </a:t>
            </a:r>
          </a:p>
        </p:txBody>
      </p:sp>
      <p:sp>
        <p:nvSpPr>
          <p:cNvPr id="3" name="Content Placeholder 2"/>
          <p:cNvSpPr>
            <a:spLocks noGrp="1"/>
          </p:cNvSpPr>
          <p:nvPr>
            <p:ph idx="1"/>
          </p:nvPr>
        </p:nvSpPr>
        <p:spPr>
          <a:xfrm>
            <a:off x="457200" y="1752600"/>
            <a:ext cx="8229600" cy="5105400"/>
          </a:xfrm>
        </p:spPr>
        <p:txBody>
          <a:bodyPr>
            <a:normAutofit/>
          </a:bodyPr>
          <a:lstStyle/>
          <a:p>
            <a:pPr algn="just"/>
            <a:r>
              <a:rPr lang="en-US" b="1" dirty="0">
                <a:latin typeface="Times New Roman"/>
                <a:cs typeface="Times New Roman"/>
              </a:rPr>
              <a:t> </a:t>
            </a:r>
            <a:r>
              <a:rPr lang="tr-TR" dirty="0">
                <a:latin typeface="Times New Roman"/>
                <a:cs typeface="Times New Roman"/>
              </a:rPr>
              <a:t>i) Test ve Ölçek Denetleme Merkezi’nin kurulması,</a:t>
            </a:r>
            <a:endParaRPr lang="en-US" dirty="0">
              <a:latin typeface="Times New Roman"/>
              <a:cs typeface="Times New Roman"/>
            </a:endParaRPr>
          </a:p>
          <a:p>
            <a:pPr algn="just"/>
            <a:r>
              <a:rPr lang="tr-TR" dirty="0">
                <a:latin typeface="Times New Roman"/>
                <a:cs typeface="Times New Roman"/>
              </a:rPr>
              <a:t> ii) Bu merkeze bağlı Test ve Ölçek Bankası’nın oluşturulması, </a:t>
            </a:r>
            <a:endParaRPr lang="en-US" dirty="0">
              <a:latin typeface="Times New Roman"/>
              <a:cs typeface="Times New Roman"/>
            </a:endParaRPr>
          </a:p>
          <a:p>
            <a:pPr algn="just"/>
            <a:r>
              <a:rPr lang="tr-TR" dirty="0">
                <a:latin typeface="Times New Roman"/>
                <a:cs typeface="Times New Roman"/>
              </a:rPr>
              <a:t>iii) Böylelikle, geliştirilen ve uyarlanan her ölçeğin denetlenmesi, ölçeklerin bir tek merkezde toplanması, ölçek kullanıcılarının eğitilmesi, izinsiz ölçek kullanılmaması, her ölçek için küçük de olsa bir bedel ödetilerek ölçek geliştiricilerinin özendirilmesi-ölçek kullanıcılarının caydırılması vb. sağlanmalıdır. Zaman geçirilmeden, bu alanda eleman yetiştirmek için;</a:t>
            </a:r>
            <a:endParaRPr lang="en-US" dirty="0">
              <a:latin typeface="Times New Roman"/>
              <a:cs typeface="Times New Roman"/>
            </a:endParaRPr>
          </a:p>
          <a:p>
            <a:pPr algn="just"/>
            <a:r>
              <a:rPr lang="tr-TR" dirty="0" smtClean="0">
                <a:latin typeface="Times New Roman"/>
                <a:cs typeface="Times New Roman"/>
              </a:rPr>
              <a:t>.</a:t>
            </a:r>
          </a:p>
          <a:p>
            <a:pPr algn="r"/>
            <a:r>
              <a:rPr lang="tr-TR" i="1" dirty="0">
                <a:latin typeface="Times New Roman"/>
                <a:cs typeface="Times New Roman"/>
              </a:rPr>
              <a:t>(</a:t>
            </a:r>
            <a:r>
              <a:rPr lang="tr-TR" i="1" dirty="0" err="1">
                <a:latin typeface="Times New Roman"/>
                <a:cs typeface="Times New Roman"/>
              </a:rPr>
              <a:t>Gülgöz</a:t>
            </a:r>
            <a:r>
              <a:rPr lang="tr-TR" i="1" dirty="0">
                <a:latin typeface="Times New Roman"/>
                <a:cs typeface="Times New Roman"/>
              </a:rPr>
              <a:t>, 1994)</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2505143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latin typeface="Times New Roman"/>
                <a:cs typeface="Times New Roman"/>
              </a:rPr>
              <a:t>Test Uyarlama Sürecindeki Sorunlara Çözüm Önerileri</a:t>
            </a:r>
            <a:r>
              <a:rPr lang="en-US" dirty="0">
                <a:latin typeface="Times New Roman"/>
                <a:cs typeface="Times New Roman"/>
              </a:rPr>
              <a:t> </a:t>
            </a:r>
            <a:endParaRPr lang="en-US" dirty="0"/>
          </a:p>
        </p:txBody>
      </p:sp>
      <p:sp>
        <p:nvSpPr>
          <p:cNvPr id="3" name="Content Placeholder 2"/>
          <p:cNvSpPr>
            <a:spLocks noGrp="1"/>
          </p:cNvSpPr>
          <p:nvPr>
            <p:ph idx="1"/>
          </p:nvPr>
        </p:nvSpPr>
        <p:spPr/>
        <p:txBody>
          <a:bodyPr/>
          <a:lstStyle/>
          <a:p>
            <a:pPr algn="just"/>
            <a:r>
              <a:rPr lang="tr-TR" dirty="0">
                <a:latin typeface="Times New Roman"/>
                <a:cs typeface="Times New Roman"/>
              </a:rPr>
              <a:t>i) yurtiçi bütünleştirilmiş lisansüstü programların açılması, </a:t>
            </a:r>
            <a:endParaRPr lang="en-US" dirty="0">
              <a:latin typeface="Times New Roman"/>
              <a:cs typeface="Times New Roman"/>
            </a:endParaRPr>
          </a:p>
          <a:p>
            <a:pPr algn="just"/>
            <a:r>
              <a:rPr lang="tr-TR" dirty="0">
                <a:latin typeface="Times New Roman"/>
                <a:cs typeface="Times New Roman"/>
              </a:rPr>
              <a:t>ii) yüksek lisans, doktora ve doktora sonrası eğitim için yurtdışı eğitim olanaklarının yaratılması, </a:t>
            </a:r>
            <a:endParaRPr lang="en-US" dirty="0">
              <a:latin typeface="Times New Roman"/>
              <a:cs typeface="Times New Roman"/>
            </a:endParaRPr>
          </a:p>
          <a:p>
            <a:pPr algn="just"/>
            <a:r>
              <a:rPr lang="tr-TR" dirty="0">
                <a:latin typeface="Times New Roman"/>
                <a:cs typeface="Times New Roman"/>
              </a:rPr>
              <a:t>iii) ulusal hizmet içi programlarının yaşama geçirilmesi, </a:t>
            </a:r>
            <a:endParaRPr lang="en-US" dirty="0">
              <a:latin typeface="Times New Roman"/>
              <a:cs typeface="Times New Roman"/>
            </a:endParaRPr>
          </a:p>
          <a:p>
            <a:pPr algn="just"/>
            <a:r>
              <a:rPr lang="tr-TR" dirty="0">
                <a:latin typeface="Times New Roman"/>
                <a:cs typeface="Times New Roman"/>
              </a:rPr>
              <a:t>iv) Türkçe yayın gereksinimini karşılamak için destek sağlanması </a:t>
            </a:r>
            <a:r>
              <a:rPr lang="tr-TR" dirty="0" smtClean="0">
                <a:latin typeface="Times New Roman"/>
                <a:cs typeface="Times New Roman"/>
              </a:rPr>
              <a:t>gerekmektedir.</a:t>
            </a:r>
          </a:p>
          <a:p>
            <a:pPr algn="r"/>
            <a:r>
              <a:rPr lang="tr-TR" i="1" dirty="0">
                <a:latin typeface="Times New Roman"/>
                <a:cs typeface="Times New Roman"/>
              </a:rPr>
              <a:t>(</a:t>
            </a:r>
            <a:r>
              <a:rPr lang="tr-TR" i="1" dirty="0" err="1">
                <a:latin typeface="Times New Roman"/>
                <a:cs typeface="Times New Roman"/>
              </a:rPr>
              <a:t>Gülgöz</a:t>
            </a:r>
            <a:r>
              <a:rPr lang="tr-TR" i="1" dirty="0">
                <a:latin typeface="Times New Roman"/>
                <a:cs typeface="Times New Roman"/>
              </a:rPr>
              <a:t>, 1994)</a:t>
            </a:r>
            <a:endParaRPr lang="en-US" dirty="0">
              <a:latin typeface="Times New Roman"/>
              <a:cs typeface="Times New Roman"/>
            </a:endParaRPr>
          </a:p>
          <a:p>
            <a:pPr algn="just"/>
            <a:endParaRPr lang="en-US" dirty="0"/>
          </a:p>
        </p:txBody>
      </p:sp>
    </p:spTree>
    <p:extLst>
      <p:ext uri="{BB962C8B-B14F-4D97-AF65-F5344CB8AC3E}">
        <p14:creationId xmlns:p14="http://schemas.microsoft.com/office/powerpoint/2010/main" val="24075629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13</TotalTime>
  <Words>750</Words>
  <Application>Microsoft Macintosh PowerPoint</Application>
  <PresentationFormat>On-screen Show (4:3)</PresentationFormat>
  <Paragraphs>66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Apothecary</vt:lpstr>
      <vt:lpstr>Test/Ölçek Uyarlama Süreci </vt:lpstr>
      <vt:lpstr>Test Uyarlama Neden Yapılır </vt:lpstr>
      <vt:lpstr>Test Uyarlama Neden Yapılır </vt:lpstr>
      <vt:lpstr>Test Uyarlama Sürecinin Aşamaları </vt:lpstr>
      <vt:lpstr>Test Uyarlama Sürecinin Aşamaları </vt:lpstr>
      <vt:lpstr>PowerPoint Presentation</vt:lpstr>
      <vt:lpstr>Test Uyarlama Sürecinde Karşılaşılan Sorunlar </vt:lpstr>
      <vt:lpstr>Test Uyarlama Sürecindeki Sorunlara Çözüm Önerileri </vt:lpstr>
      <vt:lpstr>Test Uyarlama Sürecindeki Sorunlara Çözüm Önerileri </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Fulya barış</dc:creator>
  <cp:lastModifiedBy>Fulya barış</cp:lastModifiedBy>
  <cp:revision>2</cp:revision>
  <dcterms:created xsi:type="dcterms:W3CDTF">2018-02-24T11:37:17Z</dcterms:created>
  <dcterms:modified xsi:type="dcterms:W3CDTF">2018-02-24T11:50:37Z</dcterms:modified>
</cp:coreProperties>
</file>