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</a:rPr>
              <a:t>Destekleyici </a:t>
            </a:r>
            <a:r>
              <a:rPr lang="tr-TR" sz="2400" dirty="0" err="1" smtClean="0">
                <a:solidFill>
                  <a:schemeClr val="tx1"/>
                </a:solidFill>
              </a:rPr>
              <a:t>Süpervizyon</a:t>
            </a:r>
            <a:r>
              <a:rPr lang="tr-TR" sz="2400" dirty="0" smtClean="0">
                <a:solidFill>
                  <a:schemeClr val="tx1"/>
                </a:solidFill>
              </a:rPr>
              <a:t>- Gelişimsel </a:t>
            </a:r>
            <a:r>
              <a:rPr lang="tr-TR" sz="2400" dirty="0" err="1" smtClean="0">
                <a:solidFill>
                  <a:schemeClr val="tx1"/>
                </a:solidFill>
              </a:rPr>
              <a:t>Süpervizyon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pPr algn="just"/>
            <a:r>
              <a:rPr lang="tr-TR" dirty="0" smtClean="0"/>
              <a:t>Süpervizör, </a:t>
            </a:r>
            <a:r>
              <a:rPr lang="tr-TR" dirty="0" err="1" smtClean="0"/>
              <a:t>süpervizyon</a:t>
            </a:r>
            <a:r>
              <a:rPr lang="tr-TR" dirty="0" smtClean="0"/>
              <a:t> </a:t>
            </a:r>
            <a:r>
              <a:rPr lang="tr-TR" dirty="0" smtClean="0"/>
              <a:t>alanların işle ilgili streslerini </a:t>
            </a:r>
            <a:r>
              <a:rPr lang="tr-TR" dirty="0" smtClean="0"/>
              <a:t>düzenlemeye </a:t>
            </a:r>
            <a:r>
              <a:rPr lang="tr-TR" dirty="0" smtClean="0"/>
              <a:t>yardımcı olmada </a:t>
            </a:r>
            <a:r>
              <a:rPr lang="tr-TR" dirty="0" smtClean="0"/>
              <a:t>sorumludur.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Destekleyicisüpervizyon</a:t>
            </a:r>
            <a:r>
              <a:rPr lang="tr-TR" dirty="0" smtClean="0"/>
              <a:t>,</a:t>
            </a:r>
            <a:r>
              <a:rPr lang="tr-TR" dirty="0" smtClean="0"/>
              <a:t> </a:t>
            </a:r>
            <a:r>
              <a:rPr lang="tr-TR" dirty="0" smtClean="0"/>
              <a:t>çalışana işini etkin yapma ve iş doyumu alma için gereken duygusal enerjiyi harekete geçirmek için çalışanlara olanak veren psikolojik ve kişilerarası bağlamı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8229600" cy="479966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Süpervizör çalışanı cesaretlendirmeli, güçlendirmeli, uyarmalı ve hatta rahat ettirmeli yatıştırmalıdır”. </a:t>
            </a:r>
            <a:endParaRPr lang="tr-TR" dirty="0" smtClean="0"/>
          </a:p>
          <a:p>
            <a:pPr algn="just">
              <a:buNone/>
            </a:pPr>
            <a:r>
              <a:rPr lang="tr-TR" b="1" dirty="0" smtClean="0"/>
              <a:t>    Süpervizör,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/>
              <a:t>endişeyi ve suçluluk duygusunu azaltmayı, </a:t>
            </a:r>
            <a:endParaRPr lang="tr-TR" dirty="0" smtClean="0"/>
          </a:p>
          <a:p>
            <a:pPr algn="just"/>
            <a:r>
              <a:rPr lang="tr-TR" dirty="0" smtClean="0"/>
              <a:t>zayıf </a:t>
            </a:r>
            <a:r>
              <a:rPr lang="tr-TR" dirty="0" smtClean="0"/>
              <a:t>inancı kuvvetlendirmeyi, </a:t>
            </a:r>
            <a:endParaRPr lang="tr-TR" dirty="0" smtClean="0"/>
          </a:p>
          <a:p>
            <a:pPr algn="just"/>
            <a:r>
              <a:rPr lang="tr-TR" dirty="0" smtClean="0"/>
              <a:t>çalışanın </a:t>
            </a:r>
            <a:r>
              <a:rPr lang="tr-TR" dirty="0" smtClean="0"/>
              <a:t>başarıya katkısı olan </a:t>
            </a:r>
            <a:r>
              <a:rPr lang="tr-TR" dirty="0" smtClean="0"/>
              <a:t>niteliklerini olumlama </a:t>
            </a:r>
            <a:r>
              <a:rPr lang="tr-TR" dirty="0" smtClean="0"/>
              <a:t>ve pekiştirmeyi</a:t>
            </a:r>
            <a:r>
              <a:rPr lang="tr-TR" dirty="0" smtClean="0"/>
              <a:t>,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/>
              <a:t>kaybolmuş öz saygıyı yerine koymayı, </a:t>
            </a:r>
            <a:endParaRPr lang="tr-TR" dirty="0" smtClean="0"/>
          </a:p>
          <a:p>
            <a:pPr algn="just"/>
            <a:r>
              <a:rPr lang="tr-TR" dirty="0" smtClean="0"/>
              <a:t>uyum </a:t>
            </a:r>
            <a:r>
              <a:rPr lang="tr-TR" dirty="0" smtClean="0"/>
              <a:t>için ego kapasitesini zenginleştirmeyi ve beslemeyi</a:t>
            </a:r>
            <a:r>
              <a:rPr lang="tr-TR" dirty="0" smtClean="0"/>
              <a:t>,</a:t>
            </a:r>
          </a:p>
          <a:p>
            <a:pPr algn="just"/>
            <a:r>
              <a:rPr lang="tr-TR" dirty="0" smtClean="0"/>
              <a:t> </a:t>
            </a:r>
            <a:r>
              <a:rPr lang="tr-TR" dirty="0" smtClean="0"/>
              <a:t>ruhsal acıları dindirmeyi, </a:t>
            </a:r>
            <a:endParaRPr lang="tr-TR" dirty="0" smtClean="0"/>
          </a:p>
          <a:p>
            <a:pPr algn="just"/>
            <a:r>
              <a:rPr lang="tr-TR" dirty="0" smtClean="0"/>
              <a:t>duygusal </a:t>
            </a:r>
            <a:r>
              <a:rPr lang="tr-TR" dirty="0" smtClean="0"/>
              <a:t>dengeyi iyileştirmeyi, rahatlamayı, destek vermeyi ve ilişkileri tazelemeyi hedefler.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571472" y="785794"/>
            <a:ext cx="8229600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tr-TR" sz="3200" dirty="0" smtClean="0"/>
          </a:p>
          <a:p>
            <a:pPr>
              <a:buNone/>
            </a:pPr>
            <a:r>
              <a:rPr lang="tr-TR" sz="3200" b="1" dirty="0" smtClean="0"/>
              <a:t>   </a:t>
            </a:r>
            <a:r>
              <a:rPr lang="tr-TR" sz="3200" b="1" dirty="0" err="1" smtClean="0"/>
              <a:t>Süpervizyon</a:t>
            </a:r>
            <a:r>
              <a:rPr lang="tr-TR" sz="3200" b="1" dirty="0" smtClean="0"/>
              <a:t> </a:t>
            </a:r>
            <a:r>
              <a:rPr lang="tr-TR" sz="3200" b="1" dirty="0" smtClean="0"/>
              <a:t>Alanların İşle İlgili Stres Kaynakları </a:t>
            </a:r>
            <a:endParaRPr lang="tr-TR" sz="3200" dirty="0" smtClean="0"/>
          </a:p>
          <a:p>
            <a:pPr algn="just"/>
            <a:r>
              <a:rPr lang="tr-TR" sz="3200" dirty="0" smtClean="0"/>
              <a:t>Stres Kaynağı Olarak Yönetimsel </a:t>
            </a:r>
            <a:r>
              <a:rPr lang="tr-TR" sz="3200" dirty="0" err="1" smtClean="0"/>
              <a:t>Süpervizyon</a:t>
            </a:r>
            <a:endParaRPr lang="tr-TR" sz="3200" dirty="0" smtClean="0"/>
          </a:p>
          <a:p>
            <a:pPr algn="just"/>
            <a:r>
              <a:rPr lang="tr-TR" sz="3200" dirty="0" smtClean="0"/>
              <a:t>Stres Kaynağı Olarak Eğitimsel </a:t>
            </a:r>
            <a:r>
              <a:rPr lang="tr-TR" sz="3200" dirty="0" err="1" smtClean="0"/>
              <a:t>Süpervizyon</a:t>
            </a:r>
            <a:endParaRPr lang="tr-TR" sz="3200" dirty="0" smtClean="0"/>
          </a:p>
          <a:p>
            <a:pPr algn="just"/>
            <a:r>
              <a:rPr lang="tr-TR" sz="3200" dirty="0" smtClean="0"/>
              <a:t>Stres Kaynağı Olarak Süpervizör-</a:t>
            </a:r>
            <a:r>
              <a:rPr lang="tr-TR" sz="3200" dirty="0" err="1" smtClean="0"/>
              <a:t>Süpervizyon</a:t>
            </a:r>
            <a:r>
              <a:rPr lang="tr-TR" sz="3200" dirty="0" smtClean="0"/>
              <a:t> Alan </a:t>
            </a:r>
            <a:r>
              <a:rPr lang="tr-TR" sz="3200" dirty="0" smtClean="0"/>
              <a:t>İlişkisi</a:t>
            </a:r>
          </a:p>
          <a:p>
            <a:pPr algn="just"/>
            <a:r>
              <a:rPr lang="tr-TR" sz="3200" dirty="0" smtClean="0"/>
              <a:t>Stres Kaynağı Olarak </a:t>
            </a:r>
            <a:r>
              <a:rPr lang="tr-TR" sz="3200" dirty="0" smtClean="0"/>
              <a:t>Müracaatçı</a:t>
            </a:r>
          </a:p>
          <a:p>
            <a:pPr algn="just"/>
            <a:r>
              <a:rPr lang="tr-TR" sz="3200" dirty="0" smtClean="0"/>
              <a:t>Stres Kaynağı Olarak Görevin </a:t>
            </a:r>
            <a:r>
              <a:rPr lang="tr-TR" sz="3200" dirty="0" smtClean="0"/>
              <a:t>Doğası ve İçeriği</a:t>
            </a:r>
          </a:p>
          <a:p>
            <a:pPr algn="just"/>
            <a:r>
              <a:rPr lang="tr-TR" sz="3200" dirty="0" smtClean="0"/>
              <a:t>Gerilim ve Stres Kaynağı Olarak Organizasyon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/>
              <a:t>Destekleyici </a:t>
            </a:r>
            <a:r>
              <a:rPr lang="tr-TR" sz="3200" b="1" dirty="0" err="1" smtClean="0"/>
              <a:t>Süpervizyon</a:t>
            </a:r>
            <a:r>
              <a:rPr lang="tr-TR" sz="3200" b="1" dirty="0" smtClean="0"/>
              <a:t> Uygulaması</a:t>
            </a:r>
            <a:endParaRPr lang="tr-TR" sz="3200" dirty="0" smtClean="0"/>
          </a:p>
          <a:p>
            <a:pPr algn="just"/>
            <a:r>
              <a:rPr lang="tr-TR" sz="3200" dirty="0" smtClean="0"/>
              <a:t>Stres Önleme</a:t>
            </a:r>
          </a:p>
          <a:p>
            <a:pPr algn="just"/>
            <a:r>
              <a:rPr lang="tr-TR" sz="3200" dirty="0" smtClean="0"/>
              <a:t>Stresin Azaltılması ve İyileştirilmesi</a:t>
            </a:r>
          </a:p>
          <a:p>
            <a:r>
              <a:rPr lang="tr-TR" sz="3200" b="1" dirty="0" err="1" smtClean="0"/>
              <a:t>Süpervizyon</a:t>
            </a:r>
            <a:r>
              <a:rPr lang="tr-TR" sz="3200" b="1" dirty="0" smtClean="0"/>
              <a:t> için Desteğin Ek Kaynakları</a:t>
            </a:r>
            <a:endParaRPr lang="tr-TR" sz="3200" dirty="0" smtClean="0"/>
          </a:p>
          <a:p>
            <a:r>
              <a:rPr lang="tr-TR" sz="3200" b="1" dirty="0" smtClean="0"/>
              <a:t>Müracaatçı</a:t>
            </a:r>
            <a:endParaRPr lang="tr-TR" sz="3200" dirty="0" smtClean="0"/>
          </a:p>
          <a:p>
            <a:pPr algn="just"/>
            <a:r>
              <a:rPr lang="tr-TR" sz="3200" dirty="0" smtClean="0"/>
              <a:t>Emsal </a:t>
            </a:r>
            <a:r>
              <a:rPr lang="tr-TR" sz="3200" dirty="0" smtClean="0"/>
              <a:t>Grup</a:t>
            </a:r>
          </a:p>
          <a:p>
            <a:pPr algn="just"/>
            <a:r>
              <a:rPr lang="tr-TR" sz="3200" dirty="0" smtClean="0"/>
              <a:t>Sosyal Destek </a:t>
            </a:r>
            <a:r>
              <a:rPr lang="tr-TR" sz="3200" dirty="0" smtClean="0"/>
              <a:t>Ağı</a:t>
            </a:r>
          </a:p>
          <a:p>
            <a:pPr algn="just"/>
            <a:r>
              <a:rPr lang="tr-TR" sz="3200" dirty="0" err="1" smtClean="0"/>
              <a:t>Süpervizyon</a:t>
            </a:r>
            <a:r>
              <a:rPr lang="tr-TR" sz="3200" dirty="0" smtClean="0"/>
              <a:t> Alanın Adaptasyonu</a:t>
            </a:r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Süpervizyon</a:t>
            </a:r>
            <a:r>
              <a:rPr lang="tr-TR" b="1" dirty="0" smtClean="0"/>
              <a:t> Alanın </a:t>
            </a:r>
            <a:r>
              <a:rPr lang="tr-TR" b="1" dirty="0" smtClean="0"/>
              <a:t>Oyunları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Talep Seviyelerini Kurgulamak</a:t>
            </a:r>
          </a:p>
          <a:p>
            <a:r>
              <a:rPr lang="tr-TR" dirty="0" smtClean="0"/>
              <a:t>İlişkiyi Yeniden </a:t>
            </a:r>
            <a:r>
              <a:rPr lang="tr-TR" dirty="0" smtClean="0"/>
              <a:t>Tanımlamak</a:t>
            </a:r>
          </a:p>
          <a:p>
            <a:r>
              <a:rPr lang="tr-TR" dirty="0" smtClean="0"/>
              <a:t>Güç Eşitsizliğinin </a:t>
            </a:r>
            <a:r>
              <a:rPr lang="tr-TR" dirty="0" smtClean="0"/>
              <a:t>Azaltılması</a:t>
            </a:r>
          </a:p>
          <a:p>
            <a:r>
              <a:rPr lang="tr-TR" dirty="0" smtClean="0"/>
              <a:t>Durumu Kontrol Etme </a:t>
            </a:r>
            <a:endParaRPr lang="tr-TR" dirty="0" smtClean="0"/>
          </a:p>
          <a:p>
            <a:r>
              <a:rPr lang="tr-TR" dirty="0" smtClean="0"/>
              <a:t>Oyunlara Karşı </a:t>
            </a:r>
            <a:r>
              <a:rPr lang="tr-TR" dirty="0" smtClean="0"/>
              <a:t>Gelmek</a:t>
            </a:r>
          </a:p>
          <a:p>
            <a:endParaRPr lang="tr-TR" dirty="0" smtClean="0"/>
          </a:p>
          <a:p>
            <a:pPr>
              <a:buNone/>
            </a:pPr>
            <a:r>
              <a:rPr lang="tr-TR" b="1" dirty="0" err="1" smtClean="0"/>
              <a:t>Süpervizyonda</a:t>
            </a:r>
            <a:r>
              <a:rPr lang="tr-TR" b="1" dirty="0" smtClean="0"/>
              <a:t> Mizah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34</TotalTime>
  <Words>214</Words>
  <Application>Microsoft Office PowerPoint</Application>
  <PresentationFormat>Ekran Gösterisi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10</cp:revision>
  <dcterms:created xsi:type="dcterms:W3CDTF">2017-04-26T08:36:58Z</dcterms:created>
  <dcterms:modified xsi:type="dcterms:W3CDTF">2017-12-11T12:28:35Z</dcterms:modified>
</cp:coreProperties>
</file>