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4"/>
  </p:notesMasterIdLst>
  <p:sldIdLst>
    <p:sldId id="257" r:id="rId2"/>
    <p:sldId id="258" r:id="rId3"/>
    <p:sldId id="259" r:id="rId4"/>
    <p:sldId id="260" r:id="rId5"/>
    <p:sldId id="262" r:id="rId6"/>
    <p:sldId id="277" r:id="rId7"/>
    <p:sldId id="263" r:id="rId8"/>
    <p:sldId id="266" r:id="rId9"/>
    <p:sldId id="267" r:id="rId10"/>
    <p:sldId id="268" r:id="rId11"/>
    <p:sldId id="269" r:id="rId12"/>
    <p:sldId id="270" r:id="rId13"/>
    <p:sldId id="271" r:id="rId14"/>
    <p:sldId id="272" r:id="rId15"/>
    <p:sldId id="278" r:id="rId16"/>
    <p:sldId id="279" r:id="rId17"/>
    <p:sldId id="280" r:id="rId18"/>
    <p:sldId id="281" r:id="rId19"/>
    <p:sldId id="273" r:id="rId20"/>
    <p:sldId id="274" r:id="rId21"/>
    <p:sldId id="275" r:id="rId22"/>
    <p:sldId id="276" r:id="rId2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89" d="100"/>
          <a:sy n="89" d="100"/>
        </p:scale>
        <p:origin x="146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820B643-4FB6-4196-BD63-8FE1FB5AB526}" type="datetimeFigureOut">
              <a:rPr lang="en-US" smtClean="0"/>
              <a:t>3/30/2020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3A82DFC-A401-42F9-8548-C9F7BC4FC9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54732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Slayt Görüntüsü Yer Tutucus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0899" name="Not Yer Tutucusu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tr-TR" altLang="tr-TR" smtClean="0"/>
          </a:p>
        </p:txBody>
      </p:sp>
      <p:sp>
        <p:nvSpPr>
          <p:cNvPr id="80900" name="Slayt Numarası Yer Tutucus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F118B9C3-FFD2-4A36-A872-AC14289EB67F}" type="slidenum">
              <a:rPr lang="tr-TR" altLang="tr-TR" smtClean="0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1</a:t>
            </a:fld>
            <a:endParaRPr lang="tr-TR" altLang="tr-TR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72631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A0EDAB9-7649-4216-ADC3-BC232B79644D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048336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A0EDAB9-7649-4216-ADC3-BC232B79644D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03542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F0205F-D4FA-42AE-9137-FEADB6136C8C}" type="datetimeFigureOut">
              <a:rPr lang="en-US" smtClean="0"/>
              <a:t>3/30/2020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B6AE7-FFB5-4B8B-A33D-D65F02CE0E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73694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F0205F-D4FA-42AE-9137-FEADB6136C8C}" type="datetimeFigureOut">
              <a:rPr lang="en-US" smtClean="0"/>
              <a:t>3/30/2020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B6AE7-FFB5-4B8B-A33D-D65F02CE0E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16716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F0205F-D4FA-42AE-9137-FEADB6136C8C}" type="datetimeFigureOut">
              <a:rPr lang="en-US" smtClean="0"/>
              <a:t>3/30/2020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B6AE7-FFB5-4B8B-A33D-D65F02CE0E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6950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F0205F-D4FA-42AE-9137-FEADB6136C8C}" type="datetimeFigureOut">
              <a:rPr lang="en-US" smtClean="0"/>
              <a:t>3/30/2020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B6AE7-FFB5-4B8B-A33D-D65F02CE0E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9584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F0205F-D4FA-42AE-9137-FEADB6136C8C}" type="datetimeFigureOut">
              <a:rPr lang="en-US" smtClean="0"/>
              <a:t>3/30/2020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B6AE7-FFB5-4B8B-A33D-D65F02CE0E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69196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F0205F-D4FA-42AE-9137-FEADB6136C8C}" type="datetimeFigureOut">
              <a:rPr lang="en-US" smtClean="0"/>
              <a:t>3/30/2020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B6AE7-FFB5-4B8B-A33D-D65F02CE0E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39194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F0205F-D4FA-42AE-9137-FEADB6136C8C}" type="datetimeFigureOut">
              <a:rPr lang="en-US" smtClean="0"/>
              <a:t>3/30/2020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B6AE7-FFB5-4B8B-A33D-D65F02CE0E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6153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F0205F-D4FA-42AE-9137-FEADB6136C8C}" type="datetimeFigureOut">
              <a:rPr lang="en-US" smtClean="0"/>
              <a:t>3/30/2020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B6AE7-FFB5-4B8B-A33D-D65F02CE0E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5065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F0205F-D4FA-42AE-9137-FEADB6136C8C}" type="datetimeFigureOut">
              <a:rPr lang="en-US" smtClean="0"/>
              <a:t>3/30/2020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B6AE7-FFB5-4B8B-A33D-D65F02CE0E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53894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F0205F-D4FA-42AE-9137-FEADB6136C8C}" type="datetimeFigureOut">
              <a:rPr lang="en-US" smtClean="0"/>
              <a:t>3/30/2020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B6AE7-FFB5-4B8B-A33D-D65F02CE0E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22737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F0205F-D4FA-42AE-9137-FEADB6136C8C}" type="datetimeFigureOut">
              <a:rPr lang="en-US" smtClean="0"/>
              <a:t>3/30/2020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B6AE7-FFB5-4B8B-A33D-D65F02CE0E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53203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F0205F-D4FA-42AE-9137-FEADB6136C8C}" type="datetimeFigureOut">
              <a:rPr lang="en-US" smtClean="0"/>
              <a:t>3/30/2020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0B6AE7-FFB5-4B8B-A33D-D65F02CE0E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32454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hyperlink" Target="https://www.uptodate.com/contents/ceftazidime-drug-information?source=see_link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etin kutusu 3">
            <a:extLst>
              <a:ext uri="{FF2B5EF4-FFF2-40B4-BE49-F238E27FC236}">
                <a16:creationId xmlns:a16="http://schemas.microsoft.com/office/drawing/2014/main" id="{9E74712E-2721-4013-995D-9CF71C8BDB20}"/>
              </a:ext>
            </a:extLst>
          </p:cNvPr>
          <p:cNvSpPr txBox="1"/>
          <p:nvPr/>
        </p:nvSpPr>
        <p:spPr>
          <a:xfrm>
            <a:off x="0" y="0"/>
            <a:ext cx="2827338" cy="523875"/>
          </a:xfrm>
          <a:prstGeom prst="rect">
            <a:avLst/>
          </a:prstGeom>
          <a:solidFill>
            <a:srgbClr val="FF0066"/>
          </a:solidFill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tr-TR" sz="2800" spc="300" dirty="0" err="1">
                <a:solidFill>
                  <a:schemeClr val="bg1"/>
                </a:solidFill>
                <a:latin typeface="Bahnschrift" pitchFamily="34" charset="0"/>
              </a:rPr>
              <a:t>Carbapenems</a:t>
            </a:r>
            <a:endParaRPr lang="en-US" sz="2800" spc="300" dirty="0">
              <a:solidFill>
                <a:schemeClr val="bg1"/>
              </a:solidFill>
              <a:latin typeface="Bahnschrift" pitchFamily="34" charset="0"/>
            </a:endParaRPr>
          </a:p>
        </p:txBody>
      </p:sp>
      <p:pic>
        <p:nvPicPr>
          <p:cNvPr id="79875" name="Picture 12" descr="http://www.life.umd.edu/classroom/bsci424/Images/PathogenImages/BetaLactam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125538"/>
            <a:ext cx="2246312" cy="2232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9876" name="Slayt Numarası Yer Tutucusu 2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7D0D6A42-65FF-4C16-916C-11C5B4114812}" type="slidenum">
              <a:rPr lang="en-US" altLang="tr-TR" sz="1400" smtClean="0"/>
              <a:pPr>
                <a:spcBef>
                  <a:spcPct val="0"/>
                </a:spcBef>
                <a:buFontTx/>
                <a:buNone/>
              </a:pPr>
              <a:t>1</a:t>
            </a:fld>
            <a:endParaRPr lang="en-US" altLang="tr-TR" sz="1400" smtClean="0"/>
          </a:p>
        </p:txBody>
      </p:sp>
      <p:pic>
        <p:nvPicPr>
          <p:cNvPr id="79877" name="Resim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125" y="1844675"/>
            <a:ext cx="6584950" cy="410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" name="Düz Ok Bağlayıcısı 2"/>
          <p:cNvCxnSpPr/>
          <p:nvPr/>
        </p:nvCxnSpPr>
        <p:spPr>
          <a:xfrm>
            <a:off x="2827338" y="523875"/>
            <a:ext cx="3725862" cy="3697288"/>
          </a:xfrm>
          <a:prstGeom prst="straightConnector1">
            <a:avLst/>
          </a:prstGeom>
          <a:ln w="57150">
            <a:solidFill>
              <a:srgbClr val="FF006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30380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62" name="Picture 2" descr="Image result for Meropenem-vaborbacta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584200"/>
            <a:ext cx="6753225" cy="3671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Dikdörtgen 4"/>
          <p:cNvSpPr/>
          <p:nvPr/>
        </p:nvSpPr>
        <p:spPr>
          <a:xfrm>
            <a:off x="3873500" y="-1588"/>
            <a:ext cx="5172075" cy="5857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tr-TR" sz="3200" b="1" dirty="0" err="1">
                <a:solidFill>
                  <a:schemeClr val="accent3">
                    <a:lumMod val="50000"/>
                  </a:schemeClr>
                </a:solidFill>
              </a:rPr>
              <a:t>Meropenem-vaborbactam</a:t>
            </a:r>
            <a:endParaRPr lang="tr-TR" sz="3200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92164" name="Dikdörtgen 5"/>
          <p:cNvSpPr>
            <a:spLocks noChangeArrowheads="1"/>
          </p:cNvSpPr>
          <p:nvPr/>
        </p:nvSpPr>
        <p:spPr bwMode="auto">
          <a:xfrm>
            <a:off x="260350" y="3357563"/>
            <a:ext cx="8785225" cy="3292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tr-TR" altLang="tr-TR" sz="2800">
                <a:solidFill>
                  <a:srgbClr val="000000"/>
                </a:solidFill>
              </a:rPr>
              <a:t>Vaborbactam is a novel broad-spectrum beta-lactamase inhibitor that potently inhibits class A carbapenemases (including </a:t>
            </a:r>
            <a:r>
              <a:rPr lang="tr-TR" altLang="tr-TR" sz="2800" i="1">
                <a:solidFill>
                  <a:srgbClr val="000000"/>
                </a:solidFill>
              </a:rPr>
              <a:t>K. Pneumoniae </a:t>
            </a:r>
            <a:r>
              <a:rPr lang="tr-TR" altLang="tr-TR" sz="2800">
                <a:solidFill>
                  <a:srgbClr val="000000"/>
                </a:solidFill>
              </a:rPr>
              <a:t>carbapenemases [KPC])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tr-TR" altLang="tr-TR" sz="2800">
                <a:solidFill>
                  <a:srgbClr val="000000"/>
                </a:solidFill>
              </a:rPr>
              <a:t>It is </a:t>
            </a:r>
            <a:r>
              <a:rPr lang="tr-TR" altLang="tr-TR" sz="4000">
                <a:solidFill>
                  <a:srgbClr val="FF0000"/>
                </a:solidFill>
              </a:rPr>
              <a:t>not active </a:t>
            </a:r>
            <a:r>
              <a:rPr lang="tr-TR" altLang="tr-TR" sz="2800">
                <a:solidFill>
                  <a:srgbClr val="000000"/>
                </a:solidFill>
              </a:rPr>
              <a:t>against class B or D carbapenemases (ie, metallo-beta-lactamases and OXA-type enzymes)</a:t>
            </a:r>
            <a:endParaRPr lang="tr-TR" altLang="tr-TR" sz="2800"/>
          </a:p>
        </p:txBody>
      </p:sp>
    </p:spTree>
    <p:extLst>
      <p:ext uri="{BB962C8B-B14F-4D97-AF65-F5344CB8AC3E}">
        <p14:creationId xmlns:p14="http://schemas.microsoft.com/office/powerpoint/2010/main" val="2561864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Slayt Numarası Yer Tutucusu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B1E11341-8A46-41D3-AA6C-1CA29136C632}" type="slidenum">
              <a:rPr lang="en-US" altLang="tr-TR" sz="1400" smtClean="0"/>
              <a:pPr>
                <a:spcBef>
                  <a:spcPct val="0"/>
                </a:spcBef>
                <a:buFontTx/>
                <a:buNone/>
              </a:pPr>
              <a:t>11</a:t>
            </a:fld>
            <a:endParaRPr lang="en-US" altLang="tr-TR" sz="1400" smtClean="0"/>
          </a:p>
        </p:txBody>
      </p:sp>
      <p:pic>
        <p:nvPicPr>
          <p:cNvPr id="93187" name="Picture 2" descr="https://www.idstewardship.com/wp-content/uploads/2017/10/Screen-Shot-2017-10-12-at-11.09.09-PM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50" y="1341438"/>
            <a:ext cx="7315200" cy="4057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23127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Slayt Numarası Yer Tutucusu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B5B0C94E-C6E5-47B1-B599-5301F6C798E4}" type="slidenum">
              <a:rPr lang="en-US" altLang="tr-TR" sz="1400" smtClean="0"/>
              <a:pPr>
                <a:spcBef>
                  <a:spcPct val="0"/>
                </a:spcBef>
                <a:buFontTx/>
                <a:buNone/>
              </a:pPr>
              <a:t>12</a:t>
            </a:fld>
            <a:endParaRPr lang="en-US" altLang="tr-TR" sz="1400" smtClean="0"/>
          </a:p>
        </p:txBody>
      </p:sp>
      <p:pic>
        <p:nvPicPr>
          <p:cNvPr id="94211" name="Resi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113" y="153988"/>
            <a:ext cx="7381875" cy="6296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55680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Slayt Numarası Yer Tutucusu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43CD97BB-C727-4A11-9340-1D6781AE2941}" type="slidenum">
              <a:rPr lang="en-US" altLang="tr-TR" sz="1400" smtClean="0"/>
              <a:pPr>
                <a:spcBef>
                  <a:spcPct val="0"/>
                </a:spcBef>
                <a:buFontTx/>
                <a:buNone/>
              </a:pPr>
              <a:t>13</a:t>
            </a:fld>
            <a:endParaRPr lang="en-US" altLang="tr-TR" sz="1400" smtClean="0"/>
          </a:p>
        </p:txBody>
      </p:sp>
      <p:pic>
        <p:nvPicPr>
          <p:cNvPr id="95235" name="Resi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" r="-2942" b="66458"/>
          <a:stretch>
            <a:fillRect/>
          </a:stretch>
        </p:blipFill>
        <p:spPr bwMode="auto">
          <a:xfrm>
            <a:off x="827088" y="0"/>
            <a:ext cx="7561262" cy="404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5236" name="Resim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088" y="549275"/>
            <a:ext cx="7524750" cy="6308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70399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Text Box 3"/>
          <p:cNvSpPr txBox="1">
            <a:spLocks noChangeArrowheads="1"/>
          </p:cNvSpPr>
          <p:nvPr/>
        </p:nvSpPr>
        <p:spPr bwMode="auto">
          <a:xfrm>
            <a:off x="1042988" y="14288"/>
            <a:ext cx="7327900" cy="646112"/>
          </a:xfrm>
          <a:prstGeom prst="rect">
            <a:avLst/>
          </a:prstGeom>
          <a:solidFill>
            <a:srgbClr val="00206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3600">
                <a:solidFill>
                  <a:schemeClr val="bg1"/>
                </a:solidFill>
                <a:latin typeface="Calibri" panose="020F0502020204030204" pitchFamily="34" charset="0"/>
              </a:rPr>
              <a:t>Other Inhibitors of Cell Wall Synthesis </a:t>
            </a:r>
            <a:endParaRPr lang="en-US" altLang="tr-TR" sz="360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96259" name="Text Box 4"/>
          <p:cNvSpPr txBox="1">
            <a:spLocks noChangeArrowheads="1"/>
          </p:cNvSpPr>
          <p:nvPr/>
        </p:nvSpPr>
        <p:spPr bwMode="auto">
          <a:xfrm>
            <a:off x="250825" y="630238"/>
            <a:ext cx="8059129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4000" i="1" dirty="0" err="1">
                <a:solidFill>
                  <a:srgbClr val="FF33CC"/>
                </a:solidFill>
                <a:latin typeface="Calibri" panose="020F0502020204030204" pitchFamily="34" charset="0"/>
              </a:rPr>
              <a:t>Vancomycin</a:t>
            </a:r>
            <a:r>
              <a:rPr lang="tr-TR" altLang="tr-TR" sz="2800" i="1" dirty="0">
                <a:solidFill>
                  <a:srgbClr val="FF33CC"/>
                </a:solidFill>
                <a:latin typeface="Calibri" panose="020F0502020204030204" pitchFamily="34" charset="0"/>
              </a:rPr>
              <a:t> </a:t>
            </a:r>
            <a:r>
              <a:rPr lang="tr-TR" altLang="tr-TR" sz="2800" i="1" dirty="0" smtClean="0">
                <a:solidFill>
                  <a:srgbClr val="FF33CC"/>
                </a:solidFill>
                <a:latin typeface="Calibri" panose="020F0502020204030204" pitchFamily="34" charset="0"/>
              </a:rPr>
              <a:t>(</a:t>
            </a:r>
            <a:r>
              <a:rPr lang="tr-TR" altLang="tr-TR" sz="3600" i="1" dirty="0" err="1" smtClean="0">
                <a:solidFill>
                  <a:srgbClr val="0070C0"/>
                </a:solidFill>
                <a:latin typeface="Calibri" panose="020F0502020204030204" pitchFamily="34" charset="0"/>
              </a:rPr>
              <a:t>no</a:t>
            </a:r>
            <a:r>
              <a:rPr lang="tr-TR" altLang="tr-TR" sz="3600" i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 oral </a:t>
            </a:r>
            <a:r>
              <a:rPr lang="tr-TR" altLang="tr-TR" sz="3600" i="1" dirty="0" err="1" smtClean="0">
                <a:solidFill>
                  <a:srgbClr val="0070C0"/>
                </a:solidFill>
                <a:latin typeface="Calibri" panose="020F0502020204030204" pitchFamily="34" charset="0"/>
              </a:rPr>
              <a:t>drug</a:t>
            </a:r>
            <a:r>
              <a:rPr lang="tr-TR" altLang="tr-TR" sz="3600" i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tr-TR" altLang="tr-TR" sz="2800" i="1" dirty="0" err="1" smtClean="0">
                <a:solidFill>
                  <a:srgbClr val="FF33CC"/>
                </a:solidFill>
                <a:latin typeface="Calibri" panose="020F0502020204030204" pitchFamily="34" charset="0"/>
              </a:rPr>
              <a:t>available</a:t>
            </a:r>
            <a:r>
              <a:rPr lang="tr-TR" altLang="tr-TR" sz="2800" i="1" dirty="0" smtClean="0">
                <a:solidFill>
                  <a:srgbClr val="FF33CC"/>
                </a:solidFill>
                <a:latin typeface="Calibri" panose="020F0502020204030204" pitchFamily="34" charset="0"/>
              </a:rPr>
              <a:t> </a:t>
            </a:r>
            <a:r>
              <a:rPr lang="tr-TR" altLang="tr-TR" sz="2800" i="1" dirty="0">
                <a:solidFill>
                  <a:srgbClr val="FF33CC"/>
                </a:solidFill>
                <a:latin typeface="Calibri" panose="020F0502020204030204" pitchFamily="34" charset="0"/>
              </a:rPr>
              <a:t>in </a:t>
            </a:r>
            <a:r>
              <a:rPr lang="tr-TR" altLang="tr-TR" sz="2800" i="1" dirty="0" err="1">
                <a:solidFill>
                  <a:srgbClr val="FF33CC"/>
                </a:solidFill>
                <a:latin typeface="Calibri" panose="020F0502020204030204" pitchFamily="34" charset="0"/>
              </a:rPr>
              <a:t>Turkey</a:t>
            </a:r>
            <a:r>
              <a:rPr lang="tr-TR" altLang="tr-TR" sz="2800" i="1" dirty="0">
                <a:solidFill>
                  <a:srgbClr val="FF33CC"/>
                </a:solidFill>
                <a:latin typeface="Calibri" panose="020F0502020204030204" pitchFamily="34" charset="0"/>
              </a:rPr>
              <a:t>)</a:t>
            </a:r>
            <a:endParaRPr lang="en-US" altLang="tr-TR" sz="2800" i="1" dirty="0">
              <a:solidFill>
                <a:srgbClr val="FF33CC"/>
              </a:solidFill>
              <a:latin typeface="Calibri" panose="020F0502020204030204" pitchFamily="34" charset="0"/>
            </a:endParaRPr>
          </a:p>
        </p:txBody>
      </p:sp>
      <p:sp>
        <p:nvSpPr>
          <p:cNvPr id="77828" name="Text Box 5"/>
          <p:cNvSpPr txBox="1">
            <a:spLocks noChangeArrowheads="1"/>
          </p:cNvSpPr>
          <p:nvPr/>
        </p:nvSpPr>
        <p:spPr bwMode="auto">
          <a:xfrm>
            <a:off x="333375" y="1306513"/>
            <a:ext cx="5483225" cy="1385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457200" indent="-457200" eaLnBrk="1" hangingPunct="1">
              <a:spcBef>
                <a:spcPct val="0"/>
              </a:spcBef>
              <a:defRPr/>
            </a:pPr>
            <a:r>
              <a:rPr lang="tr-TR" altLang="tr-TR" sz="2800" dirty="0" smtClean="0">
                <a:latin typeface="Calibri" panose="020F0502020204030204" pitchFamily="34" charset="0"/>
              </a:rPr>
              <a:t>DOES NOT </a:t>
            </a:r>
            <a:r>
              <a:rPr lang="tr-TR" altLang="tr-TR" sz="2800" dirty="0" err="1" smtClean="0">
                <a:latin typeface="Calibri" panose="020F0502020204030204" pitchFamily="34" charset="0"/>
              </a:rPr>
              <a:t>have</a:t>
            </a:r>
            <a:r>
              <a:rPr lang="tr-TR" altLang="tr-TR" sz="2800" dirty="0" smtClean="0">
                <a:latin typeface="Calibri" panose="020F0502020204030204" pitchFamily="34" charset="0"/>
              </a:rPr>
              <a:t> beta- </a:t>
            </a:r>
            <a:r>
              <a:rPr lang="tr-TR" altLang="tr-TR" sz="2800" dirty="0" err="1" smtClean="0">
                <a:latin typeface="Calibri" panose="020F0502020204030204" pitchFamily="34" charset="0"/>
              </a:rPr>
              <a:t>lactam</a:t>
            </a:r>
            <a:r>
              <a:rPr lang="tr-TR" altLang="tr-TR" sz="2800" dirty="0" smtClean="0">
                <a:latin typeface="Calibri" panose="020F0502020204030204" pitchFamily="34" charset="0"/>
              </a:rPr>
              <a:t> ring</a:t>
            </a:r>
          </a:p>
          <a:p>
            <a:pPr marL="457200" indent="-457200" eaLnBrk="1" hangingPunct="1">
              <a:spcBef>
                <a:spcPct val="0"/>
              </a:spcBef>
              <a:defRPr/>
            </a:pPr>
            <a:r>
              <a:rPr lang="tr-TR" altLang="tr-TR" sz="2800" dirty="0" smtClean="0">
                <a:latin typeface="Calibri" panose="020F0502020204030204" pitchFamily="34" charset="0"/>
              </a:rPr>
              <a:t>DOES NOT </a:t>
            </a:r>
            <a:r>
              <a:rPr lang="tr-TR" altLang="tr-TR" sz="2800" dirty="0" err="1" smtClean="0">
                <a:latin typeface="Calibri" panose="020F0502020204030204" pitchFamily="34" charset="0"/>
              </a:rPr>
              <a:t>bind</a:t>
            </a:r>
            <a:r>
              <a:rPr lang="tr-TR" altLang="tr-TR" sz="2800" dirty="0" smtClean="0">
                <a:latin typeface="Calibri" panose="020F0502020204030204" pitchFamily="34" charset="0"/>
              </a:rPr>
              <a:t> </a:t>
            </a:r>
            <a:r>
              <a:rPr lang="tr-TR" altLang="tr-TR" sz="2800" dirty="0" err="1" smtClean="0">
                <a:latin typeface="Calibri" panose="020F0502020204030204" pitchFamily="34" charset="0"/>
              </a:rPr>
              <a:t>to</a:t>
            </a:r>
            <a:r>
              <a:rPr lang="tr-TR" altLang="tr-TR" sz="2800" dirty="0" smtClean="0">
                <a:latin typeface="Calibri" panose="020F0502020204030204" pitchFamily="34" charset="0"/>
              </a:rPr>
              <a:t> </a:t>
            </a:r>
            <a:r>
              <a:rPr lang="tr-TR" altLang="tr-TR" sz="2800" dirty="0" err="1" smtClean="0">
                <a:latin typeface="Calibri" panose="020F0502020204030204" pitchFamily="34" charset="0"/>
              </a:rPr>
              <a:t>PBPs</a:t>
            </a:r>
            <a:endParaRPr lang="tr-TR" altLang="tr-TR" sz="2800" dirty="0" smtClean="0">
              <a:latin typeface="Calibri" panose="020F050202020403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tr-TR" altLang="tr-TR" sz="2800" dirty="0" smtClean="0"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96261" name="Slayt Numarası Yer Tutucusu 1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41C572C1-54A2-409D-8AAE-5F762F74C8C7}" type="slidenum">
              <a:rPr lang="en-US" altLang="tr-TR" sz="1400" smtClean="0"/>
              <a:pPr>
                <a:spcBef>
                  <a:spcPct val="0"/>
                </a:spcBef>
                <a:buFontTx/>
                <a:buNone/>
              </a:pPr>
              <a:t>14</a:t>
            </a:fld>
            <a:endParaRPr lang="en-US" altLang="tr-TR" sz="1400" smtClean="0"/>
          </a:p>
        </p:txBody>
      </p:sp>
      <p:pic>
        <p:nvPicPr>
          <p:cNvPr id="96262" name="Picture 2" descr="Related imag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9623" y="1336675"/>
            <a:ext cx="3384550" cy="3170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6263" name="Picture 4" descr="Image result for vancomycin mechanism of actio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2433638"/>
            <a:ext cx="5443537" cy="408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29387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>
            <a:extLst>
              <a:ext uri="{FF2B5EF4-FFF2-40B4-BE49-F238E27FC236}">
                <a16:creationId xmlns:a16="http://schemas.microsoft.com/office/drawing/2014/main" id="{BCEB4ABD-F671-4CD0-AD08-15B8BC197C53}"/>
              </a:ext>
            </a:extLst>
          </p:cNvPr>
          <p:cNvSpPr txBox="1"/>
          <p:nvPr/>
        </p:nvSpPr>
        <p:spPr>
          <a:xfrm>
            <a:off x="467544" y="260648"/>
            <a:ext cx="4826834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600" i="1" spc="3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f </a:t>
            </a:r>
            <a:r>
              <a:rPr lang="tr-TR" sz="6600" spc="3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AUC</a:t>
            </a:r>
            <a:r>
              <a:rPr lang="en-US" sz="6600" spc="3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:</a:t>
            </a:r>
            <a:r>
              <a:rPr lang="tr-TR" sz="6600" spc="3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MIC</a:t>
            </a:r>
            <a:endParaRPr lang="en-US" sz="6600" spc="300" dirty="0">
              <a:solidFill>
                <a:srgbClr val="FF000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3" name="Dikdörtgen 2">
            <a:extLst>
              <a:ext uri="{FF2B5EF4-FFF2-40B4-BE49-F238E27FC236}">
                <a16:creationId xmlns:a16="http://schemas.microsoft.com/office/drawing/2014/main" id="{40F68ED7-7722-4DF3-A713-0E2146813EA0}"/>
              </a:ext>
            </a:extLst>
          </p:cNvPr>
          <p:cNvSpPr/>
          <p:nvPr/>
        </p:nvSpPr>
        <p:spPr>
          <a:xfrm>
            <a:off x="131677" y="1395084"/>
            <a:ext cx="8405627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tr-TR" sz="3200" u="sng" dirty="0" err="1" smtClean="0">
                <a:solidFill>
                  <a:srgbClr val="0070C0"/>
                </a:solidFill>
                <a:latin typeface="Arial Rounded MT Bold" panose="020F0704030504030204" pitchFamily="34" charset="0"/>
                <a:cs typeface="Calibri" panose="020F0502020204030204" pitchFamily="34" charset="0"/>
              </a:rPr>
              <a:t>Concentration</a:t>
            </a:r>
            <a:r>
              <a:rPr lang="tr-TR" sz="3200" u="sng" dirty="0" smtClean="0">
                <a:solidFill>
                  <a:srgbClr val="0070C0"/>
                </a:solidFill>
                <a:latin typeface="Arial Rounded MT Bold" panose="020F0704030504030204" pitchFamily="34" charset="0"/>
                <a:cs typeface="Calibri" panose="020F0502020204030204" pitchFamily="34" charset="0"/>
              </a:rPr>
              <a:t> AND </a:t>
            </a:r>
          </a:p>
          <a:p>
            <a:pPr>
              <a:lnSpc>
                <a:spcPct val="150000"/>
              </a:lnSpc>
            </a:pPr>
            <a:r>
              <a:rPr lang="tr-TR" sz="3200" u="sng" dirty="0" smtClean="0">
                <a:solidFill>
                  <a:srgbClr val="0070C0"/>
                </a:solidFill>
                <a:latin typeface="Arial Rounded MT Bold" panose="020F0704030504030204" pitchFamily="34" charset="0"/>
                <a:cs typeface="Calibri" panose="020F0502020204030204" pitchFamily="34" charset="0"/>
              </a:rPr>
              <a:t>Time-</a:t>
            </a:r>
            <a:r>
              <a:rPr lang="tr-TR" sz="3200" u="sng" dirty="0" err="1" smtClean="0">
                <a:solidFill>
                  <a:srgbClr val="0070C0"/>
                </a:solidFill>
                <a:latin typeface="Arial Rounded MT Bold" panose="020F0704030504030204" pitchFamily="34" charset="0"/>
                <a:cs typeface="Calibri" panose="020F0502020204030204" pitchFamily="34" charset="0"/>
              </a:rPr>
              <a:t>Dependent</a:t>
            </a:r>
            <a:endParaRPr lang="tr-TR" sz="3200" dirty="0">
              <a:solidFill>
                <a:srgbClr val="0070C0"/>
              </a:solidFill>
              <a:latin typeface="Arial Rounded MT Bold" panose="020F0704030504030204" pitchFamily="34" charset="0"/>
            </a:endParaRP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3200" dirty="0" err="1" smtClean="0">
                <a:latin typeface="Arial Rounded MT Bold" panose="020F0704030504030204" pitchFamily="34" charset="0"/>
              </a:rPr>
              <a:t>Interaction</a:t>
            </a:r>
            <a:r>
              <a:rPr lang="tr-TR" sz="3200" dirty="0" smtClean="0">
                <a:latin typeface="Arial Rounded MT Bold" panose="020F0704030504030204" pitchFamily="34" charset="0"/>
              </a:rPr>
              <a:t> </a:t>
            </a:r>
            <a:r>
              <a:rPr lang="tr-TR" sz="3200" dirty="0" err="1" smtClean="0">
                <a:latin typeface="Arial Rounded MT Bold" panose="020F0704030504030204" pitchFamily="34" charset="0"/>
              </a:rPr>
              <a:t>between</a:t>
            </a:r>
            <a:r>
              <a:rPr lang="tr-TR" sz="3200" dirty="0" smtClean="0">
                <a:latin typeface="Arial Rounded MT Bold" panose="020F0704030504030204" pitchFamily="34" charset="0"/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tr-TR" sz="3200" dirty="0" err="1" smtClean="0">
                <a:latin typeface="Arial Rounded MT Bold" panose="020F0704030504030204" pitchFamily="34" charset="0"/>
              </a:rPr>
              <a:t>f</a:t>
            </a:r>
            <a:r>
              <a:rPr lang="tr-TR" sz="3200" dirty="0" err="1" smtClean="0">
                <a:latin typeface="Arial Rounded MT Bold" panose="020F0704030504030204" pitchFamily="34" charset="0"/>
              </a:rPr>
              <a:t>ree</a:t>
            </a:r>
            <a:r>
              <a:rPr lang="tr-TR" sz="3200" dirty="0" smtClean="0">
                <a:latin typeface="Arial Rounded MT Bold" panose="020F0704030504030204" pitchFamily="34" charset="0"/>
              </a:rPr>
              <a:t> </a:t>
            </a:r>
            <a:r>
              <a:rPr lang="tr-TR" sz="3200" dirty="0">
                <a:latin typeface="Arial Rounded MT Bold" panose="020F0704030504030204" pitchFamily="34" charset="0"/>
              </a:rPr>
              <a:t>[AB] </a:t>
            </a:r>
            <a:r>
              <a:rPr lang="tr-TR" sz="3200" dirty="0" err="1" smtClean="0">
                <a:latin typeface="Arial Rounded MT Bold" panose="020F0704030504030204" pitchFamily="34" charset="0"/>
              </a:rPr>
              <a:t>exposure</a:t>
            </a:r>
            <a:r>
              <a:rPr lang="tr-TR" sz="3200" dirty="0" smtClean="0">
                <a:latin typeface="Arial Rounded MT Bold" panose="020F0704030504030204" pitchFamily="34" charset="0"/>
              </a:rPr>
              <a:t> </a:t>
            </a:r>
            <a:r>
              <a:rPr lang="tr-TR" sz="3200" dirty="0" err="1" smtClean="0">
                <a:latin typeface="Arial Rounded MT Bold" panose="020F0704030504030204" pitchFamily="34" charset="0"/>
              </a:rPr>
              <a:t>and</a:t>
            </a:r>
            <a:r>
              <a:rPr lang="tr-TR" sz="3200" dirty="0" smtClean="0">
                <a:latin typeface="Arial Rounded MT Bold" panose="020F0704030504030204" pitchFamily="34" charset="0"/>
              </a:rPr>
              <a:t> </a:t>
            </a:r>
            <a:endParaRPr lang="tr-TR" sz="3200" dirty="0">
              <a:latin typeface="Arial Rounded MT Bold" panose="020F0704030504030204" pitchFamily="34" charset="0"/>
            </a:endParaRPr>
          </a:p>
          <a:p>
            <a:pPr>
              <a:lnSpc>
                <a:spcPct val="150000"/>
              </a:lnSpc>
            </a:pPr>
            <a:r>
              <a:rPr lang="tr-TR" sz="3200" dirty="0">
                <a:latin typeface="Arial Rounded MT Bold" panose="020F0704030504030204" pitchFamily="34" charset="0"/>
              </a:rPr>
              <a:t>MIC </a:t>
            </a:r>
            <a:endParaRPr lang="tr-TR" sz="3200" dirty="0" smtClean="0">
              <a:latin typeface="Arial Rounded MT Bold" panose="020F0704030504030204" pitchFamily="34" charset="0"/>
            </a:endParaRPr>
          </a:p>
          <a:p>
            <a:pPr>
              <a:lnSpc>
                <a:spcPct val="150000"/>
              </a:lnSpc>
            </a:pPr>
            <a:r>
              <a:rPr lang="tr-TR" sz="3200" dirty="0" err="1" smtClean="0">
                <a:latin typeface="Arial Rounded MT Bold" panose="020F0704030504030204" pitchFamily="34" charset="0"/>
                <a:cs typeface="Calibri" panose="020F0502020204030204" pitchFamily="34" charset="0"/>
              </a:rPr>
              <a:t>Prototype</a:t>
            </a:r>
            <a:r>
              <a:rPr lang="tr-TR" sz="3200" dirty="0" smtClean="0">
                <a:latin typeface="Arial Rounded MT Bold" panose="020F0704030504030204" pitchFamily="34" charset="0"/>
                <a:cs typeface="Calibri" panose="020F0502020204030204" pitchFamily="34" charset="0"/>
              </a:rPr>
              <a:t> </a:t>
            </a:r>
            <a:r>
              <a:rPr lang="tr-TR" sz="3200" dirty="0" err="1" smtClean="0">
                <a:latin typeface="Arial Rounded MT Bold" panose="020F0704030504030204" pitchFamily="34" charset="0"/>
                <a:cs typeface="Calibri" panose="020F0502020204030204" pitchFamily="34" charset="0"/>
              </a:rPr>
              <a:t>vancomycin</a:t>
            </a:r>
            <a:r>
              <a:rPr lang="tr-TR" sz="3200" dirty="0" smtClean="0">
                <a:latin typeface="Arial Rounded MT Bold" panose="020F0704030504030204" pitchFamily="34" charset="0"/>
                <a:cs typeface="Calibri" panose="020F0502020204030204" pitchFamily="34" charset="0"/>
              </a:rPr>
              <a:t> (+</a:t>
            </a:r>
            <a:r>
              <a:rPr lang="tr-TR" sz="3200" dirty="0" err="1" smtClean="0">
                <a:latin typeface="Arial Rounded MT Bold" panose="020F0704030504030204" pitchFamily="34" charset="0"/>
                <a:cs typeface="Calibri" panose="020F0502020204030204" pitchFamily="34" charset="0"/>
              </a:rPr>
              <a:t>quinolons</a:t>
            </a:r>
            <a:r>
              <a:rPr lang="tr-TR" sz="3200" dirty="0" smtClean="0">
                <a:latin typeface="Arial Rounded MT Bold" panose="020F0704030504030204" pitchFamily="34" charset="0"/>
                <a:cs typeface="Calibri" panose="020F0502020204030204" pitchFamily="34" charset="0"/>
              </a:rPr>
              <a:t> </a:t>
            </a:r>
            <a:r>
              <a:rPr lang="tr-TR" sz="3200" dirty="0" err="1" smtClean="0">
                <a:latin typeface="Arial Rounded MT Bold" panose="020F0704030504030204" pitchFamily="34" charset="0"/>
                <a:cs typeface="Calibri" panose="020F0502020204030204" pitchFamily="34" charset="0"/>
              </a:rPr>
              <a:t>and</a:t>
            </a:r>
            <a:r>
              <a:rPr lang="tr-TR" sz="3200" dirty="0" smtClean="0">
                <a:latin typeface="Arial Rounded MT Bold" panose="020F0704030504030204" pitchFamily="34" charset="0"/>
                <a:cs typeface="Calibri" panose="020F0502020204030204" pitchFamily="34" charset="0"/>
              </a:rPr>
              <a:t> </a:t>
            </a:r>
            <a:r>
              <a:rPr lang="tr-TR" sz="3200" dirty="0" err="1" smtClean="0">
                <a:latin typeface="Arial Rounded MT Bold" panose="020F0704030504030204" pitchFamily="34" charset="0"/>
                <a:cs typeface="Calibri" panose="020F0502020204030204" pitchFamily="34" charset="0"/>
              </a:rPr>
              <a:t>teicoplanin</a:t>
            </a:r>
            <a:r>
              <a:rPr lang="tr-TR" sz="3200" dirty="0" smtClean="0">
                <a:latin typeface="Arial Rounded MT Bold" panose="020F0704030504030204" pitchFamily="34" charset="0"/>
                <a:cs typeface="Calibri" panose="020F0502020204030204" pitchFamily="34" charset="0"/>
              </a:rPr>
              <a:t>)</a:t>
            </a:r>
            <a:endParaRPr lang="tr-TR" sz="3200" dirty="0">
              <a:latin typeface="Arial Rounded MT Bold" panose="020F0704030504030204" pitchFamily="34" charset="0"/>
              <a:cs typeface="Calibri" panose="020F0502020204030204" pitchFamily="34" charset="0"/>
            </a:endParaRP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1B4244EB-BF6C-4777-A378-E662DEE7390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2633" y="870321"/>
            <a:ext cx="3509690" cy="2739472"/>
          </a:xfrm>
          <a:prstGeom prst="rect">
            <a:avLst/>
          </a:prstGeom>
        </p:spPr>
      </p:pic>
      <p:sp>
        <p:nvSpPr>
          <p:cNvPr id="6" name="Metin kutusu 5">
            <a:extLst>
              <a:ext uri="{FF2B5EF4-FFF2-40B4-BE49-F238E27FC236}">
                <a16:creationId xmlns:a16="http://schemas.microsoft.com/office/drawing/2014/main" id="{773112E8-2C29-436E-9066-545F702984E8}"/>
              </a:ext>
            </a:extLst>
          </p:cNvPr>
          <p:cNvSpPr txBox="1"/>
          <p:nvPr/>
        </p:nvSpPr>
        <p:spPr>
          <a:xfrm>
            <a:off x="7020272" y="3429000"/>
            <a:ext cx="1971950" cy="461665"/>
          </a:xfrm>
          <a:prstGeom prst="rect">
            <a:avLst/>
          </a:prstGeom>
          <a:solidFill>
            <a:srgbClr val="FF0000"/>
          </a:solidFill>
          <a:effectLst>
            <a:softEdge rad="31750"/>
          </a:effectLst>
        </p:spPr>
        <p:txBody>
          <a:bodyPr wrap="none" rtlCol="0">
            <a:spAutoFit/>
          </a:bodyPr>
          <a:lstStyle/>
          <a:p>
            <a:r>
              <a:rPr lang="tr-TR" sz="2400" dirty="0" err="1" smtClean="0">
                <a:solidFill>
                  <a:schemeClr val="bg1"/>
                </a:solidFill>
                <a:latin typeface="Arial Rounded MT Bold" panose="020F0704030504030204" pitchFamily="34" charset="0"/>
              </a:rPr>
              <a:t>vancomycin</a:t>
            </a:r>
            <a:endParaRPr lang="tr-TR" sz="2400" dirty="0">
              <a:solidFill>
                <a:schemeClr val="bg1"/>
              </a:solidFill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40663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>
            <a:extLst>
              <a:ext uri="{FF2B5EF4-FFF2-40B4-BE49-F238E27FC236}">
                <a16:creationId xmlns:a16="http://schemas.microsoft.com/office/drawing/2014/main" id="{92DC8D2B-F59A-4256-A312-34D857D4C965}"/>
              </a:ext>
            </a:extLst>
          </p:cNvPr>
          <p:cNvSpPr/>
          <p:nvPr/>
        </p:nvSpPr>
        <p:spPr>
          <a:xfrm>
            <a:off x="226357" y="1171548"/>
            <a:ext cx="8136904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3200" dirty="0" err="1" smtClean="0">
                <a:latin typeface="Arial Rounded MT Bold" panose="020F0704030504030204" pitchFamily="34" charset="0"/>
                <a:cs typeface="Calibri" panose="020F0502020204030204" pitchFamily="34" charset="0"/>
              </a:rPr>
              <a:t>Somewhat</a:t>
            </a:r>
            <a:r>
              <a:rPr lang="tr-TR" sz="3200" dirty="0" smtClean="0">
                <a:latin typeface="Arial Rounded MT Bold" panose="020F0704030504030204" pitchFamily="34" charset="0"/>
                <a:cs typeface="Calibri" panose="020F0502020204030204" pitchFamily="34" charset="0"/>
              </a:rPr>
              <a:t> </a:t>
            </a:r>
            <a:r>
              <a:rPr lang="tr-TR" sz="3200" dirty="0" err="1" smtClean="0">
                <a:latin typeface="Arial Rounded MT Bold" panose="020F0704030504030204" pitchFamily="34" charset="0"/>
                <a:cs typeface="Calibri" panose="020F0502020204030204" pitchFamily="34" charset="0"/>
              </a:rPr>
              <a:t>flexible</a:t>
            </a:r>
            <a:r>
              <a:rPr lang="tr-TR" sz="3200" dirty="0" smtClean="0">
                <a:latin typeface="Arial Rounded MT Bold" panose="020F0704030504030204" pitchFamily="34" charset="0"/>
                <a:cs typeface="Calibri" panose="020F0502020204030204" pitchFamily="34" charset="0"/>
              </a:rPr>
              <a:t> on </a:t>
            </a:r>
            <a:r>
              <a:rPr lang="tr-TR" sz="3200" dirty="0" err="1" smtClean="0">
                <a:latin typeface="Arial Rounded MT Bold" panose="020F0704030504030204" pitchFamily="34" charset="0"/>
                <a:cs typeface="Calibri" panose="020F0502020204030204" pitchFamily="34" charset="0"/>
              </a:rPr>
              <a:t>dosing</a:t>
            </a:r>
            <a:r>
              <a:rPr lang="tr-TR" sz="3200" dirty="0" smtClean="0">
                <a:latin typeface="Arial Rounded MT Bold" panose="020F0704030504030204" pitchFamily="34" charset="0"/>
                <a:cs typeface="Calibri" panose="020F0502020204030204" pitchFamily="34" charset="0"/>
              </a:rPr>
              <a:t> : </a:t>
            </a:r>
            <a:r>
              <a:rPr lang="tr-TR" sz="3200" dirty="0" err="1" smtClean="0">
                <a:latin typeface="Arial Rounded MT Bold" panose="020F0704030504030204" pitchFamily="34" charset="0"/>
                <a:cs typeface="Calibri" panose="020F0502020204030204" pitchFamily="34" charset="0"/>
              </a:rPr>
              <a:t>may</a:t>
            </a:r>
            <a:r>
              <a:rPr lang="tr-TR" sz="3200" dirty="0" smtClean="0">
                <a:latin typeface="Arial Rounded MT Bold" panose="020F0704030504030204" pitchFamily="34" charset="0"/>
                <a:cs typeface="Calibri" panose="020F0502020204030204" pitchFamily="34" charset="0"/>
              </a:rPr>
              <a:t> </a:t>
            </a:r>
            <a:r>
              <a:rPr lang="tr-TR" sz="3200" dirty="0" err="1" smtClean="0">
                <a:latin typeface="Arial Rounded MT Bold" panose="020F0704030504030204" pitchFamily="34" charset="0"/>
                <a:cs typeface="Calibri" panose="020F0502020204030204" pitchFamily="34" charset="0"/>
              </a:rPr>
              <a:t>reach</a:t>
            </a:r>
            <a:r>
              <a:rPr lang="tr-TR" sz="3200" dirty="0" smtClean="0">
                <a:latin typeface="Arial Rounded MT Bold" panose="020F0704030504030204" pitchFamily="34" charset="0"/>
                <a:cs typeface="Calibri" panose="020F0502020204030204" pitchFamily="34" charset="0"/>
              </a:rPr>
              <a:t> </a:t>
            </a:r>
            <a:r>
              <a:rPr lang="tr-TR" sz="3200" dirty="0" err="1" smtClean="0">
                <a:latin typeface="Arial Rounded MT Bold" panose="020F0704030504030204" pitchFamily="34" charset="0"/>
                <a:cs typeface="Calibri" panose="020F0502020204030204" pitchFamily="34" charset="0"/>
              </a:rPr>
              <a:t>the</a:t>
            </a:r>
            <a:r>
              <a:rPr lang="tr-TR" sz="3200" dirty="0" smtClean="0">
                <a:latin typeface="Arial Rounded MT Bold" panose="020F0704030504030204" pitchFamily="34" charset="0"/>
                <a:cs typeface="Calibri" panose="020F0502020204030204" pitchFamily="34" charset="0"/>
              </a:rPr>
              <a:t> </a:t>
            </a:r>
            <a:r>
              <a:rPr lang="tr-TR" sz="3200" dirty="0" err="1" smtClean="0">
                <a:latin typeface="Arial Rounded MT Bold" panose="020F0704030504030204" pitchFamily="34" charset="0"/>
                <a:cs typeface="Calibri" panose="020F0502020204030204" pitchFamily="34" charset="0"/>
              </a:rPr>
              <a:t>same</a:t>
            </a:r>
            <a:r>
              <a:rPr lang="tr-TR" sz="3200" dirty="0" smtClean="0">
                <a:latin typeface="Arial Rounded MT Bold" panose="020F0704030504030204" pitchFamily="34" charset="0"/>
                <a:cs typeface="Calibri" panose="020F0502020204030204" pitchFamily="34" charset="0"/>
              </a:rPr>
              <a:t> </a:t>
            </a:r>
            <a:r>
              <a:rPr lang="tr-TR" sz="3200" i="1" dirty="0" err="1" smtClean="0">
                <a:latin typeface="Arial Rounded MT Bold" panose="020F0704030504030204" pitchFamily="34" charset="0"/>
                <a:cs typeface="Calibri" panose="020F0502020204030204" pitchFamily="34" charset="0"/>
              </a:rPr>
              <a:t>f</a:t>
            </a:r>
            <a:r>
              <a:rPr lang="tr-TR" sz="3200" dirty="0" err="1" smtClean="0">
                <a:latin typeface="Arial Rounded MT Bold" panose="020F0704030504030204" pitchFamily="34" charset="0"/>
                <a:cs typeface="Calibri" panose="020F0502020204030204" pitchFamily="34" charset="0"/>
              </a:rPr>
              <a:t>AUC</a:t>
            </a:r>
            <a:r>
              <a:rPr lang="tr-TR" sz="3200" dirty="0" smtClean="0">
                <a:latin typeface="Arial Rounded MT Bold" panose="020F0704030504030204" pitchFamily="34" charset="0"/>
                <a:cs typeface="Calibri" panose="020F0502020204030204" pitchFamily="34" charset="0"/>
              </a:rPr>
              <a:t> </a:t>
            </a:r>
            <a:r>
              <a:rPr lang="tr-TR" sz="3200" dirty="0" err="1" smtClean="0">
                <a:latin typeface="Arial Rounded MT Bold" panose="020F0704030504030204" pitchFamily="34" charset="0"/>
                <a:cs typeface="Calibri" panose="020F0502020204030204" pitchFamily="34" charset="0"/>
              </a:rPr>
              <a:t>by</a:t>
            </a:r>
            <a:r>
              <a:rPr lang="tr-TR" sz="3200" dirty="0" smtClean="0">
                <a:latin typeface="Arial Rounded MT Bold" panose="020F0704030504030204" pitchFamily="34" charset="0"/>
                <a:cs typeface="Calibri" panose="020F0502020204030204" pitchFamily="34" charset="0"/>
              </a:rPr>
              <a:t> </a:t>
            </a:r>
            <a:r>
              <a:rPr lang="tr-TR" sz="3200" dirty="0" err="1" smtClean="0">
                <a:latin typeface="Arial Rounded MT Bold" panose="020F0704030504030204" pitchFamily="34" charset="0"/>
                <a:cs typeface="Calibri" panose="020F0502020204030204" pitchFamily="34" charset="0"/>
              </a:rPr>
              <a:t>different</a:t>
            </a:r>
            <a:r>
              <a:rPr lang="tr-TR" sz="3200" dirty="0" smtClean="0">
                <a:latin typeface="Arial Rounded MT Bold" panose="020F0704030504030204" pitchFamily="34" charset="0"/>
                <a:cs typeface="Calibri" panose="020F0502020204030204" pitchFamily="34" charset="0"/>
              </a:rPr>
              <a:t> </a:t>
            </a:r>
            <a:r>
              <a:rPr lang="tr-TR" sz="3200" dirty="0" err="1" smtClean="0">
                <a:latin typeface="Arial Rounded MT Bold" panose="020F0704030504030204" pitchFamily="34" charset="0"/>
                <a:cs typeface="Calibri" panose="020F0502020204030204" pitchFamily="34" charset="0"/>
              </a:rPr>
              <a:t>dose</a:t>
            </a:r>
            <a:r>
              <a:rPr lang="tr-TR" sz="3200" dirty="0" smtClean="0">
                <a:latin typeface="Arial Rounded MT Bold" panose="020F0704030504030204" pitchFamily="34" charset="0"/>
                <a:cs typeface="Calibri" panose="020F0502020204030204" pitchFamily="34" charset="0"/>
              </a:rPr>
              <a:t> as </a:t>
            </a:r>
            <a:r>
              <a:rPr lang="tr-TR" sz="3200" dirty="0" err="1" smtClean="0">
                <a:latin typeface="Arial Rounded MT Bold" panose="020F0704030504030204" pitchFamily="34" charset="0"/>
                <a:cs typeface="Calibri" panose="020F0502020204030204" pitchFamily="34" charset="0"/>
              </a:rPr>
              <a:t>well</a:t>
            </a:r>
            <a:r>
              <a:rPr lang="tr-TR" sz="3200" dirty="0" smtClean="0">
                <a:latin typeface="Arial Rounded MT Bold" panose="020F0704030504030204" pitchFamily="34" charset="0"/>
                <a:cs typeface="Calibri" panose="020F0502020204030204" pitchFamily="34" charset="0"/>
              </a:rPr>
              <a:t> as </a:t>
            </a:r>
            <a:r>
              <a:rPr lang="tr-TR" sz="3200" dirty="0" err="1" smtClean="0">
                <a:latin typeface="Arial Rounded MT Bold" panose="020F0704030504030204" pitchFamily="34" charset="0"/>
                <a:cs typeface="Calibri" panose="020F0502020204030204" pitchFamily="34" charset="0"/>
              </a:rPr>
              <a:t>dosing</a:t>
            </a:r>
            <a:r>
              <a:rPr lang="tr-TR" sz="3200" dirty="0" smtClean="0">
                <a:latin typeface="Arial Rounded MT Bold" panose="020F0704030504030204" pitchFamily="34" charset="0"/>
                <a:cs typeface="Calibri" panose="020F0502020204030204" pitchFamily="34" charset="0"/>
              </a:rPr>
              <a:t> </a:t>
            </a:r>
            <a:r>
              <a:rPr lang="tr-TR" sz="3200" dirty="0" err="1" smtClean="0">
                <a:latin typeface="Arial Rounded MT Bold" panose="020F0704030504030204" pitchFamily="34" charset="0"/>
                <a:cs typeface="Calibri" panose="020F0502020204030204" pitchFamily="34" charset="0"/>
              </a:rPr>
              <a:t>schedule</a:t>
            </a:r>
            <a:r>
              <a:rPr lang="tr-TR" sz="3200" dirty="0" smtClean="0">
                <a:latin typeface="Arial Rounded MT Bold" panose="020F0704030504030204" pitchFamily="34" charset="0"/>
                <a:cs typeface="Calibri" panose="020F0502020204030204" pitchFamily="34" charset="0"/>
              </a:rPr>
              <a:t> </a:t>
            </a:r>
            <a:endParaRPr lang="tr-TR" sz="3200" dirty="0">
              <a:latin typeface="Arial Rounded MT Bold" panose="020F0704030504030204" pitchFamily="34" charset="0"/>
              <a:cs typeface="Calibri" panose="020F0502020204030204" pitchFamily="34" charset="0"/>
            </a:endParaRPr>
          </a:p>
          <a:p>
            <a:pPr marL="457200" lvl="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3200" dirty="0">
                <a:latin typeface="Arial Rounded MT Bold" panose="020F0704030504030204" pitchFamily="34" charset="0"/>
                <a:cs typeface="Calibri" panose="020F0502020204030204" pitchFamily="34" charset="0"/>
              </a:rPr>
              <a:t>…</a:t>
            </a:r>
          </a:p>
        </p:txBody>
      </p:sp>
      <p:sp>
        <p:nvSpPr>
          <p:cNvPr id="5" name="Metin kutusu 4">
            <a:extLst>
              <a:ext uri="{FF2B5EF4-FFF2-40B4-BE49-F238E27FC236}">
                <a16:creationId xmlns:a16="http://schemas.microsoft.com/office/drawing/2014/main" id="{AD4A705B-9E18-4BBE-9FDE-59F5C34BA596}"/>
              </a:ext>
            </a:extLst>
          </p:cNvPr>
          <p:cNvSpPr txBox="1"/>
          <p:nvPr/>
        </p:nvSpPr>
        <p:spPr>
          <a:xfrm>
            <a:off x="226357" y="44624"/>
            <a:ext cx="4826834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600" i="1" spc="3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f </a:t>
            </a:r>
            <a:r>
              <a:rPr lang="tr-TR" sz="6600" spc="3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AUC</a:t>
            </a:r>
            <a:r>
              <a:rPr lang="en-US" sz="6600" spc="3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:</a:t>
            </a:r>
            <a:r>
              <a:rPr lang="tr-TR" sz="6600" spc="3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MIC</a:t>
            </a:r>
            <a:endParaRPr lang="en-US" sz="6600" spc="300" dirty="0">
              <a:solidFill>
                <a:srgbClr val="FF0000"/>
              </a:solidFill>
              <a:latin typeface="Arial Rounded MT Bold" panose="020F0704030504030204" pitchFamily="34" charset="0"/>
            </a:endParaRPr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B176099A-ECD1-4AB1-B5E7-AD6912FC40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483768" y="3429000"/>
            <a:ext cx="5472608" cy="328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6183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>
            <a:extLst>
              <a:ext uri="{FF2B5EF4-FFF2-40B4-BE49-F238E27FC236}">
                <a16:creationId xmlns:a16="http://schemas.microsoft.com/office/drawing/2014/main" id="{E9C6ED69-DF81-4784-B857-CA4C883C4A9D}"/>
              </a:ext>
            </a:extLst>
          </p:cNvPr>
          <p:cNvSpPr/>
          <p:nvPr/>
        </p:nvSpPr>
        <p:spPr>
          <a:xfrm>
            <a:off x="323528" y="332656"/>
            <a:ext cx="5059527" cy="523220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Grudge match:  </a:t>
            </a:r>
            <a:r>
              <a:rPr lang="tr-TR" sz="2800" dirty="0" smtClean="0">
                <a:solidFill>
                  <a:srgbClr val="FF0000"/>
                </a:solidFill>
                <a:latin typeface="Arial Rounded MT Bold" panose="020F0704030504030204" pitchFamily="34" charset="0"/>
              </a:rPr>
              <a:t>Dip </a:t>
            </a:r>
            <a:r>
              <a:rPr lang="en-US" sz="2800" dirty="0" smtClean="0">
                <a:solidFill>
                  <a:srgbClr val="FF0000"/>
                </a:solidFill>
                <a:latin typeface="Arial Rounded MT Bold" panose="020F0704030504030204" pitchFamily="34" charset="0"/>
              </a:rPr>
              <a:t>vs</a:t>
            </a:r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. AUC </a:t>
            </a:r>
            <a:endParaRPr lang="tr-TR" sz="2800" dirty="0">
              <a:latin typeface="Arial Rounded MT Bold" panose="020F0704030504030204" pitchFamily="34" charset="0"/>
            </a:endParaRPr>
          </a:p>
        </p:txBody>
      </p:sp>
      <p:sp>
        <p:nvSpPr>
          <p:cNvPr id="7" name="Dikdörtgen 6">
            <a:extLst>
              <a:ext uri="{FF2B5EF4-FFF2-40B4-BE49-F238E27FC236}">
                <a16:creationId xmlns:a16="http://schemas.microsoft.com/office/drawing/2014/main" id="{F6FF7A14-D68E-48FC-9182-C6E3D2651DE8}"/>
              </a:ext>
            </a:extLst>
          </p:cNvPr>
          <p:cNvSpPr/>
          <p:nvPr/>
        </p:nvSpPr>
        <p:spPr>
          <a:xfrm>
            <a:off x="0" y="1196752"/>
            <a:ext cx="7650782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MIC </a:t>
            </a:r>
            <a:r>
              <a:rPr lang="tr-TR" sz="4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creep</a:t>
            </a:r>
            <a:r>
              <a:rPr lang="tr-TR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 </a:t>
            </a:r>
            <a:endParaRPr lang="tr-TR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Rounded MT Bold" panose="020F07040305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800" dirty="0">
                <a:latin typeface="Arial Rounded MT Bold" panose="020F0704030504030204" pitchFamily="34" charset="0"/>
              </a:rPr>
              <a:t>Through 5-10mg/L </a:t>
            </a:r>
            <a:r>
              <a:rPr lang="tr-TR" sz="2800" dirty="0">
                <a:latin typeface="Arial Rounded MT Bold" panose="020F0704030504030204" pitchFamily="34" charset="0"/>
                <a:sym typeface="Symbol" panose="05050102010706020507" pitchFamily="18" charset="2"/>
              </a:rPr>
              <a:t> </a:t>
            </a:r>
            <a:r>
              <a:rPr lang="tr-TR" sz="4000" dirty="0">
                <a:latin typeface="Arial Rounded MT Bold" panose="020F0704030504030204" pitchFamily="34" charset="0"/>
                <a:sym typeface="Symbol" panose="05050102010706020507" pitchFamily="18" charset="2"/>
              </a:rPr>
              <a:t>15 (20)mg/L  </a:t>
            </a:r>
          </a:p>
          <a:p>
            <a:endParaRPr lang="tr-TR" sz="2800" dirty="0">
              <a:latin typeface="Arial Rounded MT Bold" panose="020F0704030504030204" pitchFamily="34" charset="0"/>
              <a:sym typeface="Symbol" panose="05050102010706020507" pitchFamily="18" charset="2"/>
            </a:endParaRPr>
          </a:p>
        </p:txBody>
      </p:sp>
      <p:grpSp>
        <p:nvGrpSpPr>
          <p:cNvPr id="12" name="Grup 11">
            <a:extLst>
              <a:ext uri="{FF2B5EF4-FFF2-40B4-BE49-F238E27FC236}">
                <a16:creationId xmlns:a16="http://schemas.microsoft.com/office/drawing/2014/main" id="{BE71B4FD-41DF-45AF-9172-97DE50B5D32B}"/>
              </a:ext>
            </a:extLst>
          </p:cNvPr>
          <p:cNvGrpSpPr/>
          <p:nvPr/>
        </p:nvGrpSpPr>
        <p:grpSpPr>
          <a:xfrm>
            <a:off x="251520" y="2657718"/>
            <a:ext cx="6876497" cy="3867626"/>
            <a:chOff x="251520" y="2657718"/>
            <a:chExt cx="6876497" cy="3867626"/>
          </a:xfrm>
        </p:grpSpPr>
        <p:pic>
          <p:nvPicPr>
            <p:cNvPr id="9" name="Resim 8">
              <a:extLst>
                <a:ext uri="{FF2B5EF4-FFF2-40B4-BE49-F238E27FC236}">
                  <a16:creationId xmlns:a16="http://schemas.microsoft.com/office/drawing/2014/main" id="{E3814C40-51B9-4448-B85F-88E94362E95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51520" y="2657718"/>
              <a:ext cx="6876497" cy="3867626"/>
            </a:xfrm>
            <a:prstGeom prst="rect">
              <a:avLst/>
            </a:prstGeom>
          </p:spPr>
        </p:pic>
        <p:sp>
          <p:nvSpPr>
            <p:cNvPr id="10" name="Metin kutusu 9">
              <a:extLst>
                <a:ext uri="{FF2B5EF4-FFF2-40B4-BE49-F238E27FC236}">
                  <a16:creationId xmlns:a16="http://schemas.microsoft.com/office/drawing/2014/main" id="{F83ABFE9-6669-4ED2-8B5E-FA4F33429BDF}"/>
                </a:ext>
              </a:extLst>
            </p:cNvPr>
            <p:cNvSpPr txBox="1"/>
            <p:nvPr/>
          </p:nvSpPr>
          <p:spPr>
            <a:xfrm>
              <a:off x="3221716" y="5445224"/>
              <a:ext cx="990244" cy="369332"/>
            </a:xfrm>
            <a:prstGeom prst="rect">
              <a:avLst/>
            </a:prstGeom>
            <a:solidFill>
              <a:schemeClr val="tx1"/>
            </a:solidFill>
            <a:effectLst>
              <a:softEdge rad="31750"/>
            </a:effectLst>
          </p:spPr>
          <p:txBody>
            <a:bodyPr wrap="square" rtlCol="0">
              <a:spAutoFit/>
            </a:bodyPr>
            <a:lstStyle/>
            <a:p>
              <a:r>
                <a:rPr lang="tr-TR" dirty="0">
                  <a:solidFill>
                    <a:schemeClr val="bg1"/>
                  </a:solidFill>
                  <a:latin typeface="Arial Rounded MT Bold" panose="020F0704030504030204" pitchFamily="34" charset="0"/>
                </a:rPr>
                <a:t>24 saat</a:t>
              </a:r>
            </a:p>
          </p:txBody>
        </p:sp>
        <p:sp>
          <p:nvSpPr>
            <p:cNvPr id="11" name="Metin kutusu 10">
              <a:extLst>
                <a:ext uri="{FF2B5EF4-FFF2-40B4-BE49-F238E27FC236}">
                  <a16:creationId xmlns:a16="http://schemas.microsoft.com/office/drawing/2014/main" id="{8150A34C-1D12-46A6-B2A3-483E625B623D}"/>
                </a:ext>
              </a:extLst>
            </p:cNvPr>
            <p:cNvSpPr txBox="1"/>
            <p:nvPr/>
          </p:nvSpPr>
          <p:spPr>
            <a:xfrm>
              <a:off x="2813018" y="4549770"/>
              <a:ext cx="1955985" cy="646331"/>
            </a:xfrm>
            <a:prstGeom prst="rect">
              <a:avLst/>
            </a:prstGeom>
            <a:solidFill>
              <a:schemeClr val="tx1"/>
            </a:solidFill>
          </p:spPr>
          <p:txBody>
            <a:bodyPr wrap="none" rtlCol="0">
              <a:spAutoFit/>
            </a:bodyPr>
            <a:lstStyle/>
            <a:p>
              <a:r>
                <a:rPr lang="tr-TR" dirty="0">
                  <a:solidFill>
                    <a:schemeClr val="bg1"/>
                  </a:solidFill>
                  <a:latin typeface="Arial Rounded MT Bold" panose="020F0704030504030204" pitchFamily="34" charset="0"/>
                </a:rPr>
                <a:t>15x24=360mg/L</a:t>
              </a:r>
            </a:p>
            <a:p>
              <a:r>
                <a:rPr lang="tr-TR" dirty="0">
                  <a:solidFill>
                    <a:schemeClr val="bg1"/>
                  </a:solidFill>
                  <a:latin typeface="Arial Rounded MT Bold" panose="020F0704030504030204" pitchFamily="34" charset="0"/>
                </a:rPr>
                <a:t>…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0610484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5B5FA5E2-E6D7-4E49-97D7-BFC24D2C20E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 b="15743"/>
          <a:stretch/>
        </p:blipFill>
        <p:spPr>
          <a:xfrm>
            <a:off x="323528" y="714617"/>
            <a:ext cx="6640016" cy="4536504"/>
          </a:xfrm>
          <a:prstGeom prst="rect">
            <a:avLst/>
          </a:prstGeom>
        </p:spPr>
      </p:pic>
      <p:sp>
        <p:nvSpPr>
          <p:cNvPr id="5" name="Metin kutusu 4">
            <a:extLst>
              <a:ext uri="{FF2B5EF4-FFF2-40B4-BE49-F238E27FC236}">
                <a16:creationId xmlns:a16="http://schemas.microsoft.com/office/drawing/2014/main" id="{92B38B04-9426-46AE-A059-E201A8DB1796}"/>
              </a:ext>
            </a:extLst>
          </p:cNvPr>
          <p:cNvSpPr txBox="1"/>
          <p:nvPr/>
        </p:nvSpPr>
        <p:spPr>
          <a:xfrm>
            <a:off x="7157065" y="2752963"/>
            <a:ext cx="223224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dirty="0" err="1" smtClean="0">
                <a:latin typeface="Arial Rounded MT Bold" panose="020F0704030504030204" pitchFamily="34" charset="0"/>
              </a:rPr>
              <a:t>Conti</a:t>
            </a:r>
            <a:r>
              <a:rPr lang="tr-TR" sz="3200" dirty="0" smtClean="0">
                <a:latin typeface="Arial Rounded MT Bold" panose="020F0704030504030204" pitchFamily="34" charset="0"/>
              </a:rPr>
              <a:t>.</a:t>
            </a:r>
          </a:p>
          <a:p>
            <a:r>
              <a:rPr lang="tr-TR" sz="3200" dirty="0" err="1" smtClean="0">
                <a:latin typeface="Arial Rounded MT Bold" panose="020F0704030504030204" pitchFamily="34" charset="0"/>
              </a:rPr>
              <a:t>infusion</a:t>
            </a:r>
            <a:endParaRPr lang="tr-TR" sz="3200" dirty="0">
              <a:latin typeface="Arial Rounded MT Bold" panose="020F0704030504030204" pitchFamily="34" charset="0"/>
            </a:endParaRPr>
          </a:p>
        </p:txBody>
      </p:sp>
      <p:cxnSp>
        <p:nvCxnSpPr>
          <p:cNvPr id="7" name="Düz Ok Bağlayıcısı 6">
            <a:extLst>
              <a:ext uri="{FF2B5EF4-FFF2-40B4-BE49-F238E27FC236}">
                <a16:creationId xmlns:a16="http://schemas.microsoft.com/office/drawing/2014/main" id="{8CEB5A3B-7DD9-42D0-861C-812B24A7FFA4}"/>
              </a:ext>
            </a:extLst>
          </p:cNvPr>
          <p:cNvCxnSpPr/>
          <p:nvPr/>
        </p:nvCxnSpPr>
        <p:spPr>
          <a:xfrm>
            <a:off x="6747520" y="3140968"/>
            <a:ext cx="432048" cy="0"/>
          </a:xfrm>
          <a:prstGeom prst="straightConnector1">
            <a:avLst/>
          </a:prstGeom>
          <a:ln w="60325" cmpd="sng">
            <a:solidFill>
              <a:srgbClr val="FF0000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8" name="Dikdörtgen 7">
            <a:extLst>
              <a:ext uri="{FF2B5EF4-FFF2-40B4-BE49-F238E27FC236}">
                <a16:creationId xmlns:a16="http://schemas.microsoft.com/office/drawing/2014/main" id="{65012FBE-C2A7-4F2B-BF40-5C8D994576AD}"/>
              </a:ext>
            </a:extLst>
          </p:cNvPr>
          <p:cNvSpPr/>
          <p:nvPr/>
        </p:nvSpPr>
        <p:spPr>
          <a:xfrm>
            <a:off x="5796136" y="6353182"/>
            <a:ext cx="32752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/>
              <a:t>https://emcrit.org/squirt/vanco/</a:t>
            </a:r>
          </a:p>
        </p:txBody>
      </p:sp>
      <p:sp>
        <p:nvSpPr>
          <p:cNvPr id="10" name="Dikdörtgen 9">
            <a:extLst>
              <a:ext uri="{FF2B5EF4-FFF2-40B4-BE49-F238E27FC236}">
                <a16:creationId xmlns:a16="http://schemas.microsoft.com/office/drawing/2014/main" id="{98FEBAA7-97FC-49CD-A2C4-052302F3F250}"/>
              </a:ext>
            </a:extLst>
          </p:cNvPr>
          <p:cNvSpPr/>
          <p:nvPr/>
        </p:nvSpPr>
        <p:spPr>
          <a:xfrm>
            <a:off x="2627784" y="241484"/>
            <a:ext cx="2931380" cy="523220"/>
          </a:xfrm>
          <a:prstGeom prst="rect">
            <a:avLst/>
          </a:prstGeom>
          <a:solidFill>
            <a:srgbClr val="FF0000"/>
          </a:solidFill>
        </p:spPr>
        <p:txBody>
          <a:bodyPr wrap="none">
            <a:spAutoFit/>
          </a:bodyPr>
          <a:lstStyle/>
          <a:p>
            <a:r>
              <a:rPr lang="tr-TR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AUC</a:t>
            </a:r>
            <a:r>
              <a:rPr lang="tr-TR" sz="2800" baseline="-250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24</a:t>
            </a:r>
            <a:r>
              <a:rPr lang="tr-TR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630mg/L </a:t>
            </a:r>
          </a:p>
        </p:txBody>
      </p:sp>
      <p:sp>
        <p:nvSpPr>
          <p:cNvPr id="11" name="Dikdörtgen 10">
            <a:extLst>
              <a:ext uri="{FF2B5EF4-FFF2-40B4-BE49-F238E27FC236}">
                <a16:creationId xmlns:a16="http://schemas.microsoft.com/office/drawing/2014/main" id="{16EA16E6-E2EC-461A-9467-AE21EA570D8E}"/>
              </a:ext>
            </a:extLst>
          </p:cNvPr>
          <p:cNvSpPr/>
          <p:nvPr/>
        </p:nvSpPr>
        <p:spPr>
          <a:xfrm>
            <a:off x="3008772" y="836712"/>
            <a:ext cx="2931380" cy="523220"/>
          </a:xfrm>
          <a:prstGeom prst="rect">
            <a:avLst/>
          </a:prstGeom>
          <a:solidFill>
            <a:srgbClr val="0070C0"/>
          </a:solidFill>
        </p:spPr>
        <p:txBody>
          <a:bodyPr wrap="none">
            <a:spAutoFit/>
          </a:bodyPr>
          <a:lstStyle/>
          <a:p>
            <a:r>
              <a:rPr lang="tr-TR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AUC</a:t>
            </a:r>
            <a:r>
              <a:rPr lang="tr-TR" sz="2800" baseline="-250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24</a:t>
            </a:r>
            <a:r>
              <a:rPr lang="tr-TR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500mg/L </a:t>
            </a:r>
          </a:p>
        </p:txBody>
      </p:sp>
      <p:sp>
        <p:nvSpPr>
          <p:cNvPr id="12" name="Dikdörtgen 11">
            <a:extLst>
              <a:ext uri="{FF2B5EF4-FFF2-40B4-BE49-F238E27FC236}">
                <a16:creationId xmlns:a16="http://schemas.microsoft.com/office/drawing/2014/main" id="{038D8DF2-1DD9-4531-8932-2368B868DF94}"/>
              </a:ext>
            </a:extLst>
          </p:cNvPr>
          <p:cNvSpPr/>
          <p:nvPr/>
        </p:nvSpPr>
        <p:spPr>
          <a:xfrm>
            <a:off x="7092280" y="3848854"/>
            <a:ext cx="1979112" cy="954107"/>
          </a:xfrm>
          <a:prstGeom prst="rect">
            <a:avLst/>
          </a:prstGeom>
          <a:solidFill>
            <a:srgbClr val="CC00CC"/>
          </a:solidFill>
        </p:spPr>
        <p:txBody>
          <a:bodyPr wrap="square">
            <a:spAutoFit/>
          </a:bodyPr>
          <a:lstStyle/>
          <a:p>
            <a:r>
              <a:rPr lang="tr-TR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AUC</a:t>
            </a:r>
            <a:r>
              <a:rPr lang="tr-TR" sz="2800" baseline="-250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24</a:t>
            </a:r>
            <a:r>
              <a:rPr lang="tr-TR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370mg/L </a:t>
            </a:r>
          </a:p>
        </p:txBody>
      </p:sp>
      <p:sp>
        <p:nvSpPr>
          <p:cNvPr id="13" name="Metin kutusu 12">
            <a:extLst>
              <a:ext uri="{FF2B5EF4-FFF2-40B4-BE49-F238E27FC236}">
                <a16:creationId xmlns:a16="http://schemas.microsoft.com/office/drawing/2014/main" id="{73BAEFBA-132E-427B-BBE2-68BFDBD4EE6A}"/>
              </a:ext>
            </a:extLst>
          </p:cNvPr>
          <p:cNvSpPr txBox="1"/>
          <p:nvPr/>
        </p:nvSpPr>
        <p:spPr>
          <a:xfrm>
            <a:off x="482824" y="5509764"/>
            <a:ext cx="66967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 err="1">
                <a:latin typeface="Bookman Old Style" panose="02050604050505020204" pitchFamily="18" charset="0"/>
              </a:rPr>
              <a:t>Drennan</a:t>
            </a:r>
            <a:r>
              <a:rPr lang="tr-TR" sz="1600" dirty="0">
                <a:latin typeface="Bookman Old Style" panose="02050604050505020204" pitchFamily="18" charset="0"/>
              </a:rPr>
              <a:t> et al. </a:t>
            </a:r>
            <a:r>
              <a:rPr lang="tr-TR" sz="1600" b="1" dirty="0">
                <a:latin typeface="Bookman Old Style" panose="02050604050505020204" pitchFamily="18" charset="0"/>
              </a:rPr>
              <a:t>2019</a:t>
            </a:r>
            <a:r>
              <a:rPr lang="tr-TR" sz="1600" dirty="0">
                <a:latin typeface="Bookman Old Style" panose="02050604050505020204" pitchFamily="18" charset="0"/>
              </a:rPr>
              <a:t>. </a:t>
            </a:r>
            <a:r>
              <a:rPr lang="en-US" sz="1600" dirty="0">
                <a:latin typeface="Bookman Old Style" panose="02050604050505020204" pitchFamily="18" charset="0"/>
              </a:rPr>
              <a:t>The dosing and monitoring of vancomycin: what is the best way forward?</a:t>
            </a:r>
            <a:r>
              <a:rPr lang="tr-TR" sz="1600" dirty="0">
                <a:latin typeface="Bookman Old Style" panose="02050604050505020204" pitchFamily="18" charset="0"/>
              </a:rPr>
              <a:t> </a:t>
            </a:r>
            <a:r>
              <a:rPr lang="tr-TR" sz="1600" i="1" dirty="0" err="1">
                <a:latin typeface="Bookman Old Style" panose="02050604050505020204" pitchFamily="18" charset="0"/>
              </a:rPr>
              <a:t>Int</a:t>
            </a:r>
            <a:r>
              <a:rPr lang="tr-TR" sz="1600" i="1" dirty="0">
                <a:latin typeface="Bookman Old Style" panose="02050604050505020204" pitchFamily="18" charset="0"/>
              </a:rPr>
              <a:t> J </a:t>
            </a:r>
            <a:r>
              <a:rPr lang="tr-TR" sz="1600" i="1" dirty="0" err="1">
                <a:latin typeface="Bookman Old Style" panose="02050604050505020204" pitchFamily="18" charset="0"/>
              </a:rPr>
              <a:t>Antimicrob</a:t>
            </a:r>
            <a:r>
              <a:rPr lang="tr-TR" sz="1600" i="1" dirty="0">
                <a:latin typeface="Bookman Old Style" panose="02050604050505020204" pitchFamily="18" charset="0"/>
              </a:rPr>
              <a:t> </a:t>
            </a:r>
            <a:r>
              <a:rPr lang="tr-TR" sz="1600" i="1" dirty="0" err="1">
                <a:latin typeface="Bookman Old Style" panose="02050604050505020204" pitchFamily="18" charset="0"/>
              </a:rPr>
              <a:t>Agents</a:t>
            </a:r>
            <a:endParaRPr lang="tr-TR" sz="1600" i="1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9470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Dikdörtgen 4"/>
          <p:cNvSpPr>
            <a:spLocks noChangeArrowheads="1"/>
          </p:cNvSpPr>
          <p:nvPr/>
        </p:nvSpPr>
        <p:spPr bwMode="auto">
          <a:xfrm>
            <a:off x="0" y="1676400"/>
            <a:ext cx="8856663" cy="1200150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3600">
                <a:solidFill>
                  <a:schemeClr val="bg1"/>
                </a:solidFill>
                <a:latin typeface="Calibri" panose="020F0502020204030204" pitchFamily="34" charset="0"/>
              </a:rPr>
              <a:t>used in antibiotic-induced pseudomembranous colitis (ORAL USE!!)</a:t>
            </a:r>
            <a:endParaRPr lang="tr-TR" altLang="tr-TR" sz="3600">
              <a:solidFill>
                <a:schemeClr val="bg1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250825" y="260350"/>
            <a:ext cx="5746510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tr-TR" altLang="tr-TR" sz="2800" dirty="0" err="1" smtClean="0">
                <a:solidFill>
                  <a:srgbClr val="FF33CC"/>
                </a:solidFill>
                <a:latin typeface="Calibri" panose="020F0502020204030204" pitchFamily="34" charset="0"/>
              </a:rPr>
              <a:t>Teicoplanin</a:t>
            </a:r>
            <a:r>
              <a:rPr lang="tr-TR" altLang="tr-TR" sz="2800" dirty="0" smtClean="0">
                <a:solidFill>
                  <a:srgbClr val="FF33CC"/>
                </a:solidFill>
                <a:latin typeface="Calibri" panose="020F0502020204030204" pitchFamily="34" charset="0"/>
              </a:rPr>
              <a:t> </a:t>
            </a:r>
            <a:r>
              <a:rPr lang="tr-TR" altLang="tr-TR" sz="2800" dirty="0" smtClean="0">
                <a:latin typeface="Calibri" panose="020F0502020204030204" pitchFamily="34" charset="0"/>
              </a:rPr>
              <a:t>(</a:t>
            </a:r>
            <a:r>
              <a:rPr lang="tr-TR" altLang="tr-TR" sz="2800" dirty="0" err="1" smtClean="0">
                <a:latin typeface="Calibri" panose="020F0502020204030204" pitchFamily="34" charset="0"/>
              </a:rPr>
              <a:t>available</a:t>
            </a:r>
            <a:r>
              <a:rPr lang="tr-TR" altLang="tr-TR" sz="2800" dirty="0" smtClean="0">
                <a:latin typeface="Calibri" panose="020F0502020204030204" pitchFamily="34" charset="0"/>
              </a:rPr>
              <a:t> </a:t>
            </a:r>
            <a:r>
              <a:rPr lang="tr-TR" altLang="tr-TR" sz="2800" dirty="0" err="1" smtClean="0">
                <a:latin typeface="Calibri" panose="020F0502020204030204" pitchFamily="34" charset="0"/>
              </a:rPr>
              <a:t>only</a:t>
            </a:r>
            <a:r>
              <a:rPr lang="tr-TR" altLang="tr-TR" sz="2800" dirty="0" smtClean="0">
                <a:latin typeface="Calibri" panose="020F0502020204030204" pitchFamily="34" charset="0"/>
              </a:rPr>
              <a:t> in Europe) </a:t>
            </a:r>
            <a:endParaRPr lang="tr-TR" altLang="tr-TR" sz="2800" dirty="0" smtClean="0">
              <a:latin typeface="Calibri" panose="020F050202020403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tr-TR" altLang="tr-TR" sz="2800" dirty="0" err="1" smtClean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</a:rPr>
              <a:t>Telavancin</a:t>
            </a:r>
            <a:r>
              <a:rPr lang="tr-TR" altLang="tr-TR" sz="2800" dirty="0" smtClean="0">
                <a:latin typeface="Calibri" panose="020F0502020204030204" pitchFamily="34" charset="0"/>
              </a:rPr>
              <a:t> </a:t>
            </a: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tr-TR" altLang="tr-TR" sz="2800" i="1" dirty="0" err="1" smtClean="0">
                <a:latin typeface="Calibri" panose="020F0502020204030204" pitchFamily="34" charset="0"/>
              </a:rPr>
              <a:t>Similar</a:t>
            </a:r>
            <a:r>
              <a:rPr lang="tr-TR" altLang="tr-TR" sz="2800" i="1" dirty="0" smtClean="0">
                <a:latin typeface="Calibri" panose="020F0502020204030204" pitchFamily="34" charset="0"/>
              </a:rPr>
              <a:t> </a:t>
            </a:r>
            <a:r>
              <a:rPr lang="tr-TR" altLang="tr-TR" sz="2800" i="1" dirty="0" err="1" smtClean="0">
                <a:latin typeface="Calibri" panose="020F0502020204030204" pitchFamily="34" charset="0"/>
              </a:rPr>
              <a:t>to</a:t>
            </a:r>
            <a:r>
              <a:rPr lang="tr-TR" altLang="tr-TR" sz="2800" i="1" dirty="0" smtClean="0">
                <a:latin typeface="Calibri" panose="020F0502020204030204" pitchFamily="34" charset="0"/>
              </a:rPr>
              <a:t> </a:t>
            </a:r>
            <a:r>
              <a:rPr lang="tr-TR" altLang="tr-TR" sz="2800" i="1" dirty="0" err="1" smtClean="0">
                <a:latin typeface="Calibri" panose="020F0502020204030204" pitchFamily="34" charset="0"/>
              </a:rPr>
              <a:t>vancomycin</a:t>
            </a:r>
            <a:endParaRPr lang="en-US" altLang="tr-TR" sz="2800" i="1" dirty="0" smtClean="0">
              <a:latin typeface="Calibri" panose="020F0502020204030204" pitchFamily="34" charset="0"/>
            </a:endParaRPr>
          </a:p>
        </p:txBody>
      </p:sp>
      <p:pic>
        <p:nvPicPr>
          <p:cNvPr id="97284" name="Picture 6" descr="Image result for vancomycin drugs tablet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2916238"/>
            <a:ext cx="2495550" cy="187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7285" name="Metin kutusu 6"/>
          <p:cNvSpPr txBox="1">
            <a:spLocks noChangeArrowheads="1"/>
          </p:cNvSpPr>
          <p:nvPr/>
        </p:nvSpPr>
        <p:spPr bwMode="auto">
          <a:xfrm>
            <a:off x="2746375" y="3321050"/>
            <a:ext cx="250825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tr-TR" altLang="tr-TR" dirty="0"/>
              <a:t>NA in </a:t>
            </a:r>
            <a:r>
              <a:rPr lang="tr-TR" altLang="tr-TR" dirty="0" err="1"/>
              <a:t>Turkey</a:t>
            </a:r>
            <a:endParaRPr lang="tr-TR" altLang="tr-TR" dirty="0"/>
          </a:p>
        </p:txBody>
      </p:sp>
      <p:sp>
        <p:nvSpPr>
          <p:cNvPr id="8" name="Dikdörtgen 7"/>
          <p:cNvSpPr>
            <a:spLocks noChangeArrowheads="1"/>
          </p:cNvSpPr>
          <p:nvPr/>
        </p:nvSpPr>
        <p:spPr bwMode="auto">
          <a:xfrm>
            <a:off x="31750" y="4179888"/>
            <a:ext cx="9001125" cy="2678112"/>
          </a:xfrm>
          <a:prstGeom prst="rect">
            <a:avLst/>
          </a:prstGeom>
          <a:solidFill>
            <a:schemeClr val="bg1"/>
          </a:solidFill>
          <a:ln>
            <a:noFill/>
          </a:ln>
          <a:extLst/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tr-TR" altLang="tr-TR" sz="2800" dirty="0">
                <a:solidFill>
                  <a:srgbClr val="FF33CC"/>
                </a:solidFill>
              </a:rPr>
              <a:t>«</a:t>
            </a:r>
            <a:r>
              <a:rPr lang="tr-TR" altLang="tr-TR" sz="2800" dirty="0" err="1">
                <a:solidFill>
                  <a:srgbClr val="FF33CC"/>
                </a:solidFill>
              </a:rPr>
              <a:t>Flakon</a:t>
            </a:r>
            <a:r>
              <a:rPr lang="tr-TR" altLang="tr-TR" sz="2800" dirty="0">
                <a:solidFill>
                  <a:srgbClr val="FF33CC"/>
                </a:solidFill>
              </a:rPr>
              <a:t> hazırlandıktan sonra, seçilen dozlar 250 mg (5ml) veya 125 </a:t>
            </a:r>
            <a:r>
              <a:rPr lang="tr-TR" altLang="tr-TR" sz="2800" dirty="0"/>
              <a:t>mg (2.5ml), 30 ml su ile seyreltilebilir ve hastaya içmesi için verilebilir veya seyreltilen madde </a:t>
            </a:r>
            <a:r>
              <a:rPr lang="tr-TR" altLang="tr-TR" sz="2800" dirty="0" err="1"/>
              <a:t>nazogastrik</a:t>
            </a:r>
            <a:r>
              <a:rPr lang="tr-TR" altLang="tr-TR" sz="2800" dirty="0"/>
              <a:t> tüp ile uygulanabilir. </a:t>
            </a:r>
            <a:r>
              <a:rPr lang="tr-TR" altLang="tr-TR" sz="2800" dirty="0" err="1"/>
              <a:t>Psödomembranöz</a:t>
            </a:r>
            <a:r>
              <a:rPr lang="tr-TR" altLang="tr-TR" sz="2800" dirty="0"/>
              <a:t> kolit ve </a:t>
            </a:r>
            <a:r>
              <a:rPr lang="tr-TR" altLang="tr-TR" sz="2800" dirty="0" err="1"/>
              <a:t>stafilokokal</a:t>
            </a:r>
            <a:r>
              <a:rPr lang="tr-TR" altLang="tr-TR" sz="2800" dirty="0"/>
              <a:t> </a:t>
            </a:r>
            <a:r>
              <a:rPr lang="tr-TR" altLang="tr-TR" sz="2800" dirty="0" err="1"/>
              <a:t>enterokolit</a:t>
            </a:r>
            <a:r>
              <a:rPr lang="tr-TR" altLang="tr-TR" sz="2800" dirty="0"/>
              <a:t> dışındaki durumlar için </a:t>
            </a:r>
            <a:r>
              <a:rPr lang="tr-TR" altLang="tr-TR" sz="2800" dirty="0" err="1"/>
              <a:t>vankomisin</a:t>
            </a:r>
            <a:r>
              <a:rPr lang="tr-TR" altLang="tr-TR" sz="2800" dirty="0"/>
              <a:t> oral olarak etkili değildir»</a:t>
            </a:r>
          </a:p>
        </p:txBody>
      </p:sp>
    </p:spTree>
    <p:extLst>
      <p:ext uri="{BB962C8B-B14F-4D97-AF65-F5344CB8AC3E}">
        <p14:creationId xmlns:p14="http://schemas.microsoft.com/office/powerpoint/2010/main" val="42690942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Text Box 3"/>
          <p:cNvSpPr txBox="1">
            <a:spLocks noChangeArrowheads="1"/>
          </p:cNvSpPr>
          <p:nvPr/>
        </p:nvSpPr>
        <p:spPr bwMode="auto">
          <a:xfrm>
            <a:off x="828183" y="312958"/>
            <a:ext cx="8098243" cy="47089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tr-TR" altLang="tr-TR" sz="3600" b="1" dirty="0" err="1" smtClean="0">
                <a:solidFill>
                  <a:srgbClr val="9900FF"/>
                </a:solidFill>
                <a:latin typeface="Calibri" panose="020F0502020204030204" pitchFamily="34" charset="0"/>
              </a:rPr>
              <a:t>Carbapenems</a:t>
            </a:r>
            <a:r>
              <a:rPr lang="tr-TR" altLang="tr-TR" sz="3600" b="1" dirty="0" smtClean="0">
                <a:solidFill>
                  <a:srgbClr val="9900FF"/>
                </a:solidFill>
                <a:latin typeface="Calibri" panose="020F0502020204030204" pitchFamily="34" charset="0"/>
              </a:rPr>
              <a:t> (</a:t>
            </a:r>
            <a:r>
              <a:rPr lang="tr-TR" altLang="tr-TR" sz="3600" b="1" dirty="0" err="1" smtClean="0">
                <a:solidFill>
                  <a:srgbClr val="9900FF"/>
                </a:solidFill>
                <a:latin typeface="Calibri" panose="020F0502020204030204" pitchFamily="34" charset="0"/>
              </a:rPr>
              <a:t>synthetic</a:t>
            </a:r>
            <a:r>
              <a:rPr lang="tr-TR" altLang="tr-TR" sz="3600" b="1" dirty="0" smtClean="0">
                <a:solidFill>
                  <a:srgbClr val="9900FF"/>
                </a:solidFill>
                <a:latin typeface="Calibri" panose="020F0502020204030204" pitchFamily="34" charset="0"/>
              </a:rPr>
              <a:t> </a:t>
            </a:r>
            <a:r>
              <a:rPr lang="el-GR" altLang="tr-TR" sz="3600" b="1" dirty="0" smtClean="0">
                <a:solidFill>
                  <a:srgbClr val="99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β</a:t>
            </a:r>
            <a:r>
              <a:rPr lang="tr-TR" altLang="tr-TR" sz="3600" b="1" dirty="0" smtClean="0">
                <a:solidFill>
                  <a:srgbClr val="99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tr-TR" altLang="tr-TR" sz="3600" b="1" dirty="0" err="1" smtClean="0">
                <a:solidFill>
                  <a:srgbClr val="99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lactams</a:t>
            </a:r>
            <a:r>
              <a:rPr lang="tr-TR" altLang="tr-TR" sz="3600" b="1" dirty="0" smtClean="0">
                <a:solidFill>
                  <a:srgbClr val="99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  <a:endParaRPr lang="tr-TR" altLang="tr-TR" sz="3600" b="1" dirty="0" smtClean="0">
              <a:solidFill>
                <a:srgbClr val="9900FF"/>
              </a:solidFill>
              <a:latin typeface="Calibri" panose="020F050202020403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tr-TR" altLang="tr-TR" sz="2800" i="1" dirty="0" err="1" smtClean="0">
                <a:solidFill>
                  <a:srgbClr val="0070C0"/>
                </a:solidFill>
                <a:latin typeface="Calibri" panose="020F0502020204030204" pitchFamily="34" charset="0"/>
              </a:rPr>
              <a:t>Imipenem</a:t>
            </a:r>
            <a:r>
              <a:rPr lang="tr-TR" altLang="tr-TR" sz="2800" i="1" dirty="0" smtClean="0">
                <a:solidFill>
                  <a:srgbClr val="FF33CC"/>
                </a:solidFill>
                <a:latin typeface="Calibri" panose="020F0502020204030204" pitchFamily="34" charset="0"/>
              </a:rPr>
              <a:t>/</a:t>
            </a:r>
            <a:r>
              <a:rPr lang="tr-TR" altLang="tr-TR" sz="2800" i="1" dirty="0" err="1" smtClean="0">
                <a:solidFill>
                  <a:srgbClr val="FF33CC"/>
                </a:solidFill>
                <a:latin typeface="Calibri" panose="020F0502020204030204" pitchFamily="34" charset="0"/>
              </a:rPr>
              <a:t>cilastatin</a:t>
            </a:r>
            <a:r>
              <a:rPr lang="tr-TR" altLang="tr-TR" sz="2800" i="1" dirty="0" smtClean="0">
                <a:solidFill>
                  <a:srgbClr val="FF33CC"/>
                </a:solidFill>
                <a:latin typeface="Calibri" panose="020F0502020204030204" pitchFamily="34" charset="0"/>
              </a:rPr>
              <a:t>, </a:t>
            </a:r>
            <a:r>
              <a:rPr lang="tr-TR" altLang="tr-TR" sz="2800" i="1" dirty="0" err="1" smtClean="0">
                <a:solidFill>
                  <a:srgbClr val="0070C0"/>
                </a:solidFill>
                <a:latin typeface="Calibri" panose="020F0502020204030204" pitchFamily="34" charset="0"/>
              </a:rPr>
              <a:t>Meropenem</a:t>
            </a:r>
            <a:r>
              <a:rPr lang="tr-TR" altLang="tr-TR" sz="2800" i="1" dirty="0" smtClean="0">
                <a:solidFill>
                  <a:srgbClr val="FF33CC"/>
                </a:solidFill>
                <a:latin typeface="Calibri" panose="020F0502020204030204" pitchFamily="34" charset="0"/>
              </a:rPr>
              <a:t>, </a:t>
            </a:r>
            <a:r>
              <a:rPr lang="tr-TR" altLang="tr-TR" sz="2800" i="1" dirty="0" err="1" smtClean="0">
                <a:solidFill>
                  <a:srgbClr val="0070C0"/>
                </a:solidFill>
                <a:latin typeface="Calibri" panose="020F0502020204030204" pitchFamily="34" charset="0"/>
              </a:rPr>
              <a:t>Doripenem</a:t>
            </a:r>
            <a:r>
              <a:rPr lang="tr-TR" altLang="tr-TR" sz="2800" i="1" dirty="0" smtClean="0">
                <a:solidFill>
                  <a:srgbClr val="FF33CC"/>
                </a:solidFill>
                <a:latin typeface="Calibri" panose="020F0502020204030204" pitchFamily="34" charset="0"/>
              </a:rPr>
              <a:t>, </a:t>
            </a: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tr-TR" altLang="tr-TR" sz="2800" i="1" dirty="0" err="1">
                <a:solidFill>
                  <a:srgbClr val="0070C0"/>
                </a:solidFill>
                <a:latin typeface="Calibri" panose="020F0502020204030204" pitchFamily="34" charset="0"/>
              </a:rPr>
              <a:t>Ertapenem</a:t>
            </a:r>
            <a:r>
              <a:rPr lang="tr-TR" altLang="tr-TR" sz="2800" i="1" dirty="0">
                <a:solidFill>
                  <a:srgbClr val="0070C0"/>
                </a:solidFill>
                <a:latin typeface="Calibri" panose="020F0502020204030204" pitchFamily="34" charset="0"/>
              </a:rPr>
              <a:t> (</a:t>
            </a:r>
            <a:r>
              <a:rPr lang="tr-TR" altLang="tr-TR" sz="2800" i="1" dirty="0" err="1">
                <a:solidFill>
                  <a:srgbClr val="0070C0"/>
                </a:solidFill>
                <a:latin typeface="Calibri" panose="020F0502020204030204" pitchFamily="34" charset="0"/>
              </a:rPr>
              <a:t>slightly</a:t>
            </a:r>
            <a:r>
              <a:rPr lang="tr-TR" altLang="tr-TR" sz="2800" i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tr-TR" altLang="tr-TR" sz="2800" i="1" dirty="0" err="1">
                <a:solidFill>
                  <a:srgbClr val="0070C0"/>
                </a:solidFill>
                <a:latin typeface="Calibri" panose="020F0502020204030204" pitchFamily="34" charset="0"/>
              </a:rPr>
              <a:t>different</a:t>
            </a:r>
            <a:r>
              <a:rPr lang="tr-TR" altLang="tr-TR" sz="2800" i="1" dirty="0">
                <a:solidFill>
                  <a:srgbClr val="0070C0"/>
                </a:solidFill>
                <a:latin typeface="Calibri" panose="020F0502020204030204" pitchFamily="34" charset="0"/>
              </a:rPr>
              <a:t>) </a:t>
            </a:r>
            <a:endParaRPr lang="tr-TR" altLang="tr-TR" sz="2800" i="1" dirty="0" smtClean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tr-TR" altLang="tr-TR" sz="2800" i="1" dirty="0" smtClean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571500" indent="-571500" eaLnBrk="1" hangingPunct="1">
              <a:spcBef>
                <a:spcPct val="0"/>
              </a:spcBef>
              <a:defRPr/>
            </a:pPr>
            <a:r>
              <a:rPr lang="tr-TR" altLang="tr-TR" sz="2800" b="1" i="1" dirty="0" err="1" smtClean="0">
                <a:solidFill>
                  <a:srgbClr val="0070C0"/>
                </a:solidFill>
                <a:latin typeface="Calibri" panose="020F0502020204030204" pitchFamily="34" charset="0"/>
              </a:rPr>
              <a:t>Good</a:t>
            </a:r>
            <a:r>
              <a:rPr lang="tr-TR" altLang="tr-TR" sz="2800" b="1" i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tr-TR" altLang="tr-TR" sz="2800" b="1" i="1" dirty="0" err="1" smtClean="0">
                <a:solidFill>
                  <a:srgbClr val="0070C0"/>
                </a:solidFill>
                <a:latin typeface="Calibri" panose="020F0502020204030204" pitchFamily="34" charset="0"/>
              </a:rPr>
              <a:t>penetration</a:t>
            </a:r>
            <a:r>
              <a:rPr lang="tr-TR" altLang="tr-TR" sz="2800" b="1" i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tr-TR" altLang="tr-TR" sz="2800" b="1" i="1" dirty="0" err="1" smtClean="0">
                <a:solidFill>
                  <a:srgbClr val="0070C0"/>
                </a:solidFill>
                <a:latin typeface="Calibri" panose="020F0502020204030204" pitchFamily="34" charset="0"/>
              </a:rPr>
              <a:t>to</a:t>
            </a:r>
            <a:r>
              <a:rPr lang="tr-TR" altLang="tr-TR" sz="2800" b="1" i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 body </a:t>
            </a:r>
            <a:r>
              <a:rPr lang="tr-TR" altLang="tr-TR" sz="2800" b="1" i="1" dirty="0" err="1" smtClean="0">
                <a:solidFill>
                  <a:srgbClr val="0070C0"/>
                </a:solidFill>
                <a:latin typeface="Calibri" panose="020F0502020204030204" pitchFamily="34" charset="0"/>
              </a:rPr>
              <a:t>fluids</a:t>
            </a:r>
            <a:r>
              <a:rPr lang="tr-TR" altLang="tr-TR" sz="2800" b="1" i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 (</a:t>
            </a:r>
            <a:r>
              <a:rPr lang="tr-TR" altLang="tr-TR" sz="2800" b="1" i="1" dirty="0" err="1" smtClean="0">
                <a:solidFill>
                  <a:srgbClr val="0070C0"/>
                </a:solidFill>
                <a:latin typeface="Calibri" panose="020F0502020204030204" pitchFamily="34" charset="0"/>
              </a:rPr>
              <a:t>including</a:t>
            </a:r>
            <a:r>
              <a:rPr lang="tr-TR" altLang="tr-TR" sz="2800" b="1" i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 CSF)</a:t>
            </a:r>
          </a:p>
          <a:p>
            <a:pPr marL="571500" indent="-571500" eaLnBrk="1" hangingPunct="1">
              <a:spcBef>
                <a:spcPct val="0"/>
              </a:spcBef>
              <a:defRPr/>
            </a:pPr>
            <a:r>
              <a:rPr lang="tr-TR" altLang="tr-TR" sz="2800" b="1" i="1" dirty="0" err="1" smtClean="0">
                <a:solidFill>
                  <a:srgbClr val="0070C0"/>
                </a:solidFill>
                <a:latin typeface="Calibri" panose="020F0502020204030204" pitchFamily="34" charset="0"/>
              </a:rPr>
              <a:t>Elimination</a:t>
            </a:r>
            <a:r>
              <a:rPr lang="tr-TR" altLang="tr-TR" sz="2800" b="1" i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tr-TR" altLang="tr-TR" sz="2800" b="1" i="1" dirty="0" err="1" smtClean="0">
                <a:solidFill>
                  <a:srgbClr val="0070C0"/>
                </a:solidFill>
                <a:latin typeface="Calibri" panose="020F0502020204030204" pitchFamily="34" charset="0"/>
              </a:rPr>
              <a:t>through</a:t>
            </a:r>
            <a:r>
              <a:rPr lang="tr-TR" altLang="tr-TR" sz="2800" b="1" i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tr-TR" altLang="tr-TR" sz="2800" b="1" i="1" dirty="0" err="1" smtClean="0">
                <a:solidFill>
                  <a:srgbClr val="0070C0"/>
                </a:solidFill>
                <a:latin typeface="Calibri" panose="020F0502020204030204" pitchFamily="34" charset="0"/>
              </a:rPr>
              <a:t>kidneys</a:t>
            </a:r>
            <a:endParaRPr lang="tr-TR" altLang="tr-TR" sz="2800" b="1" i="1" dirty="0" smtClean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571500" indent="-571500" eaLnBrk="1" hangingPunct="1">
              <a:spcBef>
                <a:spcPct val="0"/>
              </a:spcBef>
              <a:defRPr/>
            </a:pPr>
            <a:endParaRPr lang="tr-TR" altLang="tr-TR" sz="2800" b="1" i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571500" indent="-571500" eaLnBrk="1" hangingPunct="1">
              <a:spcBef>
                <a:spcPct val="0"/>
              </a:spcBef>
              <a:defRPr/>
            </a:pPr>
            <a:r>
              <a:rPr lang="tr-TR" altLang="tr-TR" sz="4800" b="1" dirty="0" smtClean="0">
                <a:solidFill>
                  <a:srgbClr val="FF33CC"/>
                </a:solidFill>
                <a:latin typeface="Calibri" panose="020F0502020204030204" pitchFamily="34" charset="0"/>
              </a:rPr>
              <a:t>DOSE ADJUSTMENT CRUSIAL</a:t>
            </a:r>
          </a:p>
          <a:p>
            <a:pPr eaLnBrk="1" hangingPunct="1">
              <a:spcBef>
                <a:spcPct val="0"/>
              </a:spcBef>
              <a:buNone/>
              <a:defRPr/>
            </a:pPr>
            <a:r>
              <a:rPr lang="tr-TR" altLang="tr-TR" sz="4800" b="1" dirty="0" smtClean="0">
                <a:solidFill>
                  <a:srgbClr val="FF33CC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İn </a:t>
            </a:r>
            <a:r>
              <a:rPr lang="tr-TR" altLang="tr-TR" sz="4800" b="1" dirty="0" err="1" smtClean="0">
                <a:solidFill>
                  <a:srgbClr val="FF33CC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kidney</a:t>
            </a:r>
            <a:r>
              <a:rPr lang="tr-TR" altLang="tr-TR" sz="4800" b="1" dirty="0" smtClean="0">
                <a:solidFill>
                  <a:srgbClr val="FF33CC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tr-TR" altLang="tr-TR" sz="4800" b="1" dirty="0" err="1" smtClean="0">
                <a:solidFill>
                  <a:srgbClr val="FF33CC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dysfunction</a:t>
            </a:r>
            <a:endParaRPr lang="el-GR" altLang="tr-TR" sz="2800" dirty="0" smtClean="0">
              <a:solidFill>
                <a:srgbClr val="FF33CC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81923" name="Slayt Numarası Yer Tutucusu 1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2772BA01-988B-49E0-A692-2F4472272FD6}" type="slidenum">
              <a:rPr lang="en-US" altLang="tr-TR" sz="1400" smtClean="0"/>
              <a:pPr>
                <a:spcBef>
                  <a:spcPct val="0"/>
                </a:spcBef>
                <a:buFontTx/>
                <a:buNone/>
              </a:pPr>
              <a:t>2</a:t>
            </a:fld>
            <a:endParaRPr lang="en-US" altLang="tr-TR" sz="1400" smtClean="0"/>
          </a:p>
        </p:txBody>
      </p:sp>
      <p:sp>
        <p:nvSpPr>
          <p:cNvPr id="4" name="Metin kutusu 3"/>
          <p:cNvSpPr txBox="1"/>
          <p:nvPr/>
        </p:nvSpPr>
        <p:spPr>
          <a:xfrm>
            <a:off x="157658" y="-118018"/>
            <a:ext cx="252247" cy="69865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dirty="0" err="1" smtClean="0">
                <a:solidFill>
                  <a:srgbClr val="FF0000"/>
                </a:solidFill>
                <a:latin typeface="Arial Rounded MT Bold" panose="020F0704030504030204" pitchFamily="34" charset="0"/>
              </a:rPr>
              <a:t>Pharmacokinetics</a:t>
            </a:r>
            <a:endParaRPr lang="en-US" sz="2800" dirty="0">
              <a:solidFill>
                <a:srgbClr val="FF0000"/>
              </a:solidFill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3313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Slayt Numarası Yer Tutucusu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09D8C8DE-EC26-47F5-A3A4-F0E6813DFEA6}" type="slidenum">
              <a:rPr lang="en-US" altLang="tr-TR" sz="1400" smtClean="0"/>
              <a:pPr>
                <a:spcBef>
                  <a:spcPct val="0"/>
                </a:spcBef>
                <a:buFontTx/>
                <a:buNone/>
              </a:pPr>
              <a:t>20</a:t>
            </a:fld>
            <a:endParaRPr lang="en-US" altLang="tr-TR" sz="1400" smtClean="0"/>
          </a:p>
        </p:txBody>
      </p:sp>
      <p:sp>
        <p:nvSpPr>
          <p:cNvPr id="98307" name="Metin kutusu 4"/>
          <p:cNvSpPr txBox="1">
            <a:spLocks noChangeArrowheads="1"/>
          </p:cNvSpPr>
          <p:nvPr/>
        </p:nvSpPr>
        <p:spPr bwMode="auto">
          <a:xfrm>
            <a:off x="107950" y="260350"/>
            <a:ext cx="8959850" cy="2370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tr-TR" altLang="tr-TR" sz="3600"/>
              <a:t>Vancomycin has activity against all Gram +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tr-TR" altLang="tr-TR" sz="3600"/>
              <a:t>that have not learned to become resistant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tr-TR" altLang="tr-TR" sz="3600"/>
              <a:t>to it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tr-TR" altLang="tr-TR" sz="3600"/>
              <a:t>Many Enterococci are resistant: </a:t>
            </a:r>
            <a:r>
              <a:rPr lang="tr-TR" altLang="tr-TR" sz="4000">
                <a:solidFill>
                  <a:srgbClr val="FF0000"/>
                </a:solidFill>
              </a:rPr>
              <a:t>VRE</a:t>
            </a:r>
            <a:r>
              <a:rPr lang="tr-TR" altLang="tr-TR" sz="3600"/>
              <a:t> </a:t>
            </a:r>
          </a:p>
        </p:txBody>
      </p:sp>
      <p:pic>
        <p:nvPicPr>
          <p:cNvPr id="98308" name="Picture 2" descr="Related imag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063" y="2833688"/>
            <a:ext cx="3267075" cy="3267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8309" name="Dikdörtgen 5"/>
          <p:cNvSpPr>
            <a:spLocks noChangeArrowheads="1"/>
          </p:cNvSpPr>
          <p:nvPr/>
        </p:nvSpPr>
        <p:spPr bwMode="auto">
          <a:xfrm>
            <a:off x="107950" y="2833688"/>
            <a:ext cx="5759450" cy="363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tr-TR" sz="1800">
                <a:solidFill>
                  <a:srgbClr val="000000"/>
                </a:solidFill>
                <a:latin typeface="Lato"/>
              </a:rPr>
              <a:t>People with colonized VRE (bacteria are present, but have no symptoms of an infection)  do not need treatment. </a:t>
            </a:r>
            <a:endParaRPr lang="tr-TR" altLang="tr-TR" sz="1800">
              <a:solidFill>
                <a:srgbClr val="000000"/>
              </a:solidFill>
              <a:latin typeface="Lato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tr-TR" sz="1800">
                <a:solidFill>
                  <a:srgbClr val="000000"/>
                </a:solidFill>
                <a:latin typeface="Lato"/>
              </a:rPr>
              <a:t>Most VRE infections can be treated with </a:t>
            </a:r>
            <a:r>
              <a:rPr lang="en-US" altLang="tr-TR" sz="2800">
                <a:solidFill>
                  <a:srgbClr val="000000"/>
                </a:solidFill>
                <a:latin typeface="Lato"/>
              </a:rPr>
              <a:t>antibiotics other than vancomycin</a:t>
            </a:r>
            <a:r>
              <a:rPr lang="en-US" altLang="tr-TR" sz="1800">
                <a:solidFill>
                  <a:srgbClr val="000000"/>
                </a:solidFill>
                <a:latin typeface="Lato"/>
              </a:rPr>
              <a:t>. </a:t>
            </a:r>
            <a:endParaRPr lang="tr-TR" altLang="tr-TR" sz="1800">
              <a:solidFill>
                <a:srgbClr val="000000"/>
              </a:solidFill>
              <a:latin typeface="Lato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tr-TR" sz="1800">
                <a:solidFill>
                  <a:srgbClr val="000000"/>
                </a:solidFill>
                <a:latin typeface="Lato"/>
              </a:rPr>
              <a:t>Laboratory testing of the VRE can determine which antibiotics will work. For people who get VRE infections in their bladder and have urinary catheters, </a:t>
            </a:r>
            <a:r>
              <a:rPr lang="en-US" altLang="tr-TR" sz="4000">
                <a:solidFill>
                  <a:srgbClr val="000000"/>
                </a:solidFill>
                <a:latin typeface="Lato"/>
              </a:rPr>
              <a:t>removal of the catheter </a:t>
            </a:r>
            <a:r>
              <a:rPr lang="en-US" altLang="tr-TR" sz="1800">
                <a:solidFill>
                  <a:srgbClr val="000000"/>
                </a:solidFill>
                <a:latin typeface="Lato"/>
              </a:rPr>
              <a:t>when it is no longer needed can also help get rid of the infection.</a:t>
            </a:r>
          </a:p>
        </p:txBody>
      </p:sp>
    </p:spTree>
    <p:extLst>
      <p:ext uri="{BB962C8B-B14F-4D97-AF65-F5344CB8AC3E}">
        <p14:creationId xmlns:p14="http://schemas.microsoft.com/office/powerpoint/2010/main" val="1407381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Slayt Numarası Yer Tutucusu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E7D9051C-3AED-4182-BEE0-A7AE7F9B740C}" type="slidenum">
              <a:rPr lang="en-US" altLang="tr-TR" sz="1400" smtClean="0"/>
              <a:pPr>
                <a:spcBef>
                  <a:spcPct val="0"/>
                </a:spcBef>
                <a:buFontTx/>
                <a:buNone/>
              </a:pPr>
              <a:t>21</a:t>
            </a:fld>
            <a:endParaRPr lang="en-US" altLang="tr-TR" sz="1400" smtClean="0"/>
          </a:p>
        </p:txBody>
      </p:sp>
      <p:pic>
        <p:nvPicPr>
          <p:cNvPr id="99331" name="Picture 8" descr="VR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0" y="4763"/>
            <a:ext cx="1905000" cy="147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9332" name="Picture 6" descr="Image result for vancomycin adverse effects red ma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088" y="3068638"/>
            <a:ext cx="6985000" cy="3717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9333" name="Metin kutusu 5"/>
          <p:cNvSpPr txBox="1">
            <a:spLocks noChangeArrowheads="1"/>
          </p:cNvSpPr>
          <p:nvPr/>
        </p:nvSpPr>
        <p:spPr bwMode="auto">
          <a:xfrm>
            <a:off x="2481263" y="174178"/>
            <a:ext cx="5005387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tr-TR" altLang="tr-TR" sz="4400">
                <a:latin typeface="Bahnschrift SemiBold" panose="020B0502040204020203" pitchFamily="34" charset="0"/>
              </a:rPr>
              <a:t>ADVERSE EFFECTS</a:t>
            </a:r>
          </a:p>
        </p:txBody>
      </p:sp>
      <p:sp>
        <p:nvSpPr>
          <p:cNvPr id="2" name="Metin kutusu 1"/>
          <p:cNvSpPr txBox="1"/>
          <p:nvPr/>
        </p:nvSpPr>
        <p:spPr>
          <a:xfrm>
            <a:off x="2506143" y="1352897"/>
            <a:ext cx="3701975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200" b="1" spc="3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NEPHROTOXICITY</a:t>
            </a:r>
          </a:p>
          <a:p>
            <a:r>
              <a:rPr lang="tr-TR" sz="3200" spc="300" dirty="0" smtClean="0"/>
              <a:t>OTOTOXICITY</a:t>
            </a:r>
            <a:endParaRPr lang="en-US" sz="3200" spc="300" dirty="0"/>
          </a:p>
        </p:txBody>
      </p:sp>
    </p:spTree>
    <p:extLst>
      <p:ext uri="{BB962C8B-B14F-4D97-AF65-F5344CB8AC3E}">
        <p14:creationId xmlns:p14="http://schemas.microsoft.com/office/powerpoint/2010/main" val="3146141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6">
            <a:extLst>
              <a:ext uri="{FF2B5EF4-FFF2-40B4-BE49-F238E27FC236}">
                <a16:creationId xmlns:a16="http://schemas.microsoft.com/office/drawing/2014/main" id="{496F5E78-1E9E-4E29-92EC-1772F863E5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142" y="1720082"/>
            <a:ext cx="7491538" cy="1815882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tr-TR" sz="2800" i="1" dirty="0">
                <a:solidFill>
                  <a:schemeClr val="accent1">
                    <a:lumMod val="50000"/>
                  </a:schemeClr>
                </a:solidFill>
                <a:latin typeface="Calibri" pitchFamily="34" charset="0"/>
              </a:rPr>
              <a:t>Basitrasin (</a:t>
            </a:r>
            <a:r>
              <a:rPr lang="tr-TR" sz="2800" i="1" dirty="0" err="1">
                <a:solidFill>
                  <a:schemeClr val="accent1">
                    <a:lumMod val="50000"/>
                  </a:schemeClr>
                </a:solidFill>
                <a:latin typeface="Calibri" pitchFamily="34" charset="0"/>
              </a:rPr>
              <a:t>Thiocilline</a:t>
            </a:r>
            <a:r>
              <a:rPr lang="tr-TR" sz="2800" i="1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</a:rPr>
              <a:t>®)</a:t>
            </a:r>
          </a:p>
          <a:p>
            <a:pPr marL="457200" indent="-457200" eaLnBrk="1" hangingPunct="1">
              <a:buFont typeface="Arial" panose="020B0604020202020204" pitchFamily="34" charset="0"/>
              <a:buChar char="•"/>
              <a:defRPr/>
            </a:pPr>
            <a:r>
              <a:rPr lang="tr-TR" sz="28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Calibri" pitchFamily="34" charset="0"/>
              </a:rPr>
              <a:t>Topical</a:t>
            </a:r>
            <a:r>
              <a:rPr lang="tr-TR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libri" pitchFamily="34" charset="0"/>
              </a:rPr>
              <a:t> </a:t>
            </a:r>
            <a:r>
              <a:rPr lang="tr-TR" sz="28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Calibri" pitchFamily="34" charset="0"/>
              </a:rPr>
              <a:t>only</a:t>
            </a:r>
            <a:r>
              <a:rPr lang="tr-TR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libri" pitchFamily="34" charset="0"/>
              </a:rPr>
              <a:t> </a:t>
            </a:r>
            <a:r>
              <a:rPr lang="tr-TR" sz="28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Calibri" pitchFamily="34" charset="0"/>
              </a:rPr>
              <a:t>for</a:t>
            </a:r>
            <a:r>
              <a:rPr lang="tr-TR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libri" pitchFamily="34" charset="0"/>
              </a:rPr>
              <a:t> </a:t>
            </a:r>
            <a:r>
              <a:rPr lang="tr-TR" sz="28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Calibri" pitchFamily="34" charset="0"/>
              </a:rPr>
              <a:t>mixed</a:t>
            </a:r>
            <a:r>
              <a:rPr lang="tr-TR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libri" pitchFamily="34" charset="0"/>
              </a:rPr>
              <a:t> </a:t>
            </a:r>
            <a:r>
              <a:rPr lang="tr-TR" sz="28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Calibri" pitchFamily="34" charset="0"/>
              </a:rPr>
              <a:t>bacterial</a:t>
            </a:r>
            <a:r>
              <a:rPr lang="tr-TR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libri" pitchFamily="34" charset="0"/>
              </a:rPr>
              <a:t> flora in </a:t>
            </a:r>
            <a:r>
              <a:rPr lang="tr-TR" sz="28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Calibri" pitchFamily="34" charset="0"/>
              </a:rPr>
              <a:t>surface</a:t>
            </a:r>
            <a:r>
              <a:rPr lang="tr-TR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libri" pitchFamily="34" charset="0"/>
              </a:rPr>
              <a:t> </a:t>
            </a:r>
          </a:p>
          <a:p>
            <a:pPr eaLnBrk="1" hangingPunct="1">
              <a:defRPr/>
            </a:pPr>
            <a:r>
              <a:rPr lang="tr-TR" sz="28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Calibri" pitchFamily="34" charset="0"/>
              </a:rPr>
              <a:t>lesions</a:t>
            </a:r>
            <a:r>
              <a:rPr lang="tr-TR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libri" pitchFamily="34" charset="0"/>
              </a:rPr>
              <a:t> of skin </a:t>
            </a:r>
            <a:r>
              <a:rPr lang="tr-TR" sz="28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Calibri" pitchFamily="34" charset="0"/>
              </a:rPr>
              <a:t>or</a:t>
            </a:r>
            <a:r>
              <a:rPr lang="tr-TR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libri" pitchFamily="34" charset="0"/>
              </a:rPr>
              <a:t> </a:t>
            </a:r>
            <a:r>
              <a:rPr lang="tr-TR" sz="28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Calibri" pitchFamily="34" charset="0"/>
              </a:rPr>
              <a:t>mucous</a:t>
            </a:r>
            <a:r>
              <a:rPr lang="tr-TR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libri" pitchFamily="34" charset="0"/>
              </a:rPr>
              <a:t> </a:t>
            </a:r>
            <a:r>
              <a:rPr lang="tr-TR" sz="28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Calibri" pitchFamily="34" charset="0"/>
              </a:rPr>
              <a:t>membranes</a:t>
            </a:r>
            <a:endParaRPr lang="tr-TR" sz="2800" dirty="0" smtClean="0">
              <a:solidFill>
                <a:schemeClr val="tx1">
                  <a:lumMod val="95000"/>
                  <a:lumOff val="5000"/>
                </a:schemeClr>
              </a:solidFill>
              <a:latin typeface="Calibri" pitchFamily="34" charset="0"/>
            </a:endParaRPr>
          </a:p>
          <a:p>
            <a:pPr marL="457200" indent="-457200" eaLnBrk="1" hangingPunct="1">
              <a:buFont typeface="Arial" panose="020B0604020202020204" pitchFamily="34" charset="0"/>
              <a:buChar char="•"/>
              <a:defRPr/>
            </a:pPr>
            <a:r>
              <a:rPr lang="tr-TR" sz="28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Calibri" pitchFamily="34" charset="0"/>
              </a:rPr>
              <a:t>Highly</a:t>
            </a:r>
            <a:r>
              <a:rPr lang="tr-TR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libri" pitchFamily="34" charset="0"/>
              </a:rPr>
              <a:t> </a:t>
            </a:r>
            <a:r>
              <a:rPr lang="tr-TR" sz="28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Calibri" pitchFamily="34" charset="0"/>
              </a:rPr>
              <a:t>nephrotoxic</a:t>
            </a:r>
            <a:endParaRPr lang="en-US" sz="2800" dirty="0">
              <a:solidFill>
                <a:schemeClr val="tx1">
                  <a:lumMod val="95000"/>
                  <a:lumOff val="5000"/>
                </a:schemeClr>
              </a:solidFill>
              <a:latin typeface="Calibri" pitchFamily="34" charset="0"/>
            </a:endParaRPr>
          </a:p>
        </p:txBody>
      </p:sp>
      <p:sp>
        <p:nvSpPr>
          <p:cNvPr id="100356" name="TextBox 8"/>
          <p:cNvSpPr txBox="1">
            <a:spLocks noChangeArrowheads="1"/>
          </p:cNvSpPr>
          <p:nvPr/>
        </p:nvSpPr>
        <p:spPr bwMode="auto">
          <a:xfrm>
            <a:off x="22142" y="3730173"/>
            <a:ext cx="9136091" cy="181588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2800" i="1" dirty="0" err="1" smtClean="0">
                <a:solidFill>
                  <a:srgbClr val="008000"/>
                </a:solidFill>
                <a:latin typeface="Calibri" panose="020F0502020204030204" pitchFamily="34" charset="0"/>
              </a:rPr>
              <a:t>Cycloserine</a:t>
            </a:r>
            <a:endParaRPr lang="tr-TR" altLang="tr-TR" sz="2800" i="1" dirty="0">
              <a:solidFill>
                <a:srgbClr val="008000"/>
              </a:solidFill>
              <a:latin typeface="Calibri" panose="020F0502020204030204" pitchFamily="34" charset="0"/>
            </a:endParaRPr>
          </a:p>
          <a:p>
            <a:pPr marL="457200" indent="-457200">
              <a:spcBef>
                <a:spcPct val="0"/>
              </a:spcBef>
            </a:pPr>
            <a:r>
              <a:rPr lang="tr-TR" altLang="tr-TR" sz="2800" dirty="0" err="1" smtClean="0">
                <a:latin typeface="Calibri" panose="020F0502020204030204" pitchFamily="34" charset="0"/>
                <a:cs typeface="Arial" panose="020B0604020202020204" pitchFamily="34" charset="0"/>
              </a:rPr>
              <a:t>Exclusively</a:t>
            </a:r>
            <a:r>
              <a:rPr lang="tr-TR" altLang="tr-TR" sz="2800" dirty="0" smtClean="0"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tr-TR" altLang="tr-TR" sz="2800" dirty="0" err="1" smtClean="0">
                <a:latin typeface="Calibri" panose="020F0502020204030204" pitchFamily="34" charset="0"/>
                <a:cs typeface="Arial" panose="020B0604020202020204" pitchFamily="34" charset="0"/>
              </a:rPr>
              <a:t>to</a:t>
            </a:r>
            <a:r>
              <a:rPr lang="tr-TR" altLang="tr-TR" sz="2800" dirty="0" smtClean="0"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tr-TR" altLang="tr-TR" sz="2800" dirty="0" err="1" smtClean="0">
                <a:latin typeface="Calibri" panose="020F0502020204030204" pitchFamily="34" charset="0"/>
                <a:cs typeface="Arial" panose="020B0604020202020204" pitchFamily="34" charset="0"/>
              </a:rPr>
              <a:t>treat</a:t>
            </a:r>
            <a:r>
              <a:rPr lang="tr-TR" altLang="tr-TR" sz="2800" dirty="0" smtClean="0">
                <a:latin typeface="Calibri" panose="020F0502020204030204" pitchFamily="34" charset="0"/>
                <a:cs typeface="Arial" panose="020B0604020202020204" pitchFamily="34" charset="0"/>
              </a:rPr>
              <a:t> TB </a:t>
            </a:r>
            <a:r>
              <a:rPr lang="tr-TR" altLang="tr-TR" sz="2800" dirty="0" err="1" smtClean="0">
                <a:latin typeface="Calibri" panose="020F0502020204030204" pitchFamily="34" charset="0"/>
                <a:cs typeface="Arial" panose="020B0604020202020204" pitchFamily="34" charset="0"/>
              </a:rPr>
              <a:t>caused</a:t>
            </a:r>
            <a:r>
              <a:rPr lang="tr-TR" altLang="tr-TR" sz="2800" dirty="0" smtClean="0"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tr-TR" altLang="tr-TR" sz="2800" dirty="0" err="1" smtClean="0">
                <a:latin typeface="Calibri" panose="020F0502020204030204" pitchFamily="34" charset="0"/>
                <a:cs typeface="Arial" panose="020B0604020202020204" pitchFamily="34" charset="0"/>
              </a:rPr>
              <a:t>by</a:t>
            </a:r>
            <a:r>
              <a:rPr lang="tr-TR" altLang="tr-TR" sz="2800" dirty="0" smtClean="0">
                <a:latin typeface="Calibri" panose="020F0502020204030204" pitchFamily="34" charset="0"/>
                <a:cs typeface="Arial" panose="020B0604020202020204" pitchFamily="34" charset="0"/>
              </a:rPr>
              <a:t> M</a:t>
            </a:r>
            <a:r>
              <a:rPr lang="tr-TR" altLang="tr-TR" sz="2800" dirty="0">
                <a:latin typeface="Calibri" panose="020F0502020204030204" pitchFamily="34" charset="0"/>
                <a:cs typeface="Arial" panose="020B0604020202020204" pitchFamily="34" charset="0"/>
              </a:rPr>
              <a:t>. </a:t>
            </a:r>
            <a:r>
              <a:rPr lang="tr-TR" altLang="tr-TR" sz="2800" dirty="0" err="1" smtClean="0">
                <a:latin typeface="Calibri" panose="020F0502020204030204" pitchFamily="34" charset="0"/>
                <a:cs typeface="Arial" panose="020B0604020202020204" pitchFamily="34" charset="0"/>
              </a:rPr>
              <a:t>Tuberculosis</a:t>
            </a:r>
            <a:r>
              <a:rPr lang="tr-TR" altLang="tr-TR" sz="2800" dirty="0" smtClean="0"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tr-TR" altLang="tr-TR" sz="2800" dirty="0" err="1" smtClean="0">
                <a:latin typeface="Calibri" panose="020F0502020204030204" pitchFamily="34" charset="0"/>
                <a:cs typeface="Arial" panose="020B0604020202020204" pitchFamily="34" charset="0"/>
              </a:rPr>
              <a:t>resistant</a:t>
            </a:r>
            <a:r>
              <a:rPr lang="tr-TR" altLang="tr-TR" sz="2800" dirty="0" smtClean="0"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</a:p>
          <a:p>
            <a:pPr>
              <a:spcBef>
                <a:spcPct val="0"/>
              </a:spcBef>
              <a:buNone/>
            </a:pPr>
            <a:r>
              <a:rPr lang="tr-TR" altLang="tr-TR" sz="2800" dirty="0" err="1" smtClean="0">
                <a:latin typeface="Calibri" panose="020F0502020204030204" pitchFamily="34" charset="0"/>
                <a:cs typeface="Arial" panose="020B0604020202020204" pitchFamily="34" charset="0"/>
              </a:rPr>
              <a:t>to</a:t>
            </a:r>
            <a:r>
              <a:rPr lang="tr-TR" altLang="tr-TR" sz="2800" dirty="0" smtClean="0"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tr-TR" altLang="tr-TR" sz="2800" dirty="0" err="1" smtClean="0">
                <a:latin typeface="Calibri" panose="020F0502020204030204" pitchFamily="34" charset="0"/>
                <a:cs typeface="Arial" panose="020B0604020202020204" pitchFamily="34" charset="0"/>
              </a:rPr>
              <a:t>first-line</a:t>
            </a:r>
            <a:r>
              <a:rPr lang="tr-TR" altLang="tr-TR" sz="2800" dirty="0" smtClean="0"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tr-TR" altLang="tr-TR" sz="2800" dirty="0" err="1" smtClean="0">
                <a:latin typeface="Calibri" panose="020F0502020204030204" pitchFamily="34" charset="0"/>
                <a:cs typeface="Arial" panose="020B0604020202020204" pitchFamily="34" charset="0"/>
              </a:rPr>
              <a:t>agents</a:t>
            </a:r>
            <a:r>
              <a:rPr lang="tr-TR" altLang="tr-TR" sz="2800" dirty="0" smtClean="0"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</a:p>
          <a:p>
            <a:pPr marL="457200" indent="-457200">
              <a:spcBef>
                <a:spcPct val="0"/>
              </a:spcBef>
            </a:pPr>
            <a:r>
              <a:rPr lang="tr-TR" altLang="tr-TR" sz="2800" dirty="0" err="1" smtClean="0">
                <a:latin typeface="Calibri" panose="020F0502020204030204" pitchFamily="34" charset="0"/>
                <a:cs typeface="Arial" panose="020B0604020202020204" pitchFamily="34" charset="0"/>
              </a:rPr>
              <a:t>Serious</a:t>
            </a:r>
            <a:r>
              <a:rPr lang="tr-TR" altLang="tr-TR" sz="2800" dirty="0" smtClean="0"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tr-TR" altLang="tr-TR" sz="2800" dirty="0" err="1" smtClean="0">
                <a:latin typeface="Calibri" panose="020F0502020204030204" pitchFamily="34" charset="0"/>
                <a:cs typeface="Arial" panose="020B0604020202020204" pitchFamily="34" charset="0"/>
              </a:rPr>
              <a:t>neurotoxicity</a:t>
            </a:r>
            <a:endParaRPr lang="tr-TR" altLang="tr-TR" sz="2800" dirty="0"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00357" name="TextBox 9"/>
          <p:cNvSpPr txBox="1">
            <a:spLocks noChangeArrowheads="1"/>
          </p:cNvSpPr>
          <p:nvPr/>
        </p:nvSpPr>
        <p:spPr bwMode="auto">
          <a:xfrm>
            <a:off x="0" y="5740264"/>
            <a:ext cx="5214938" cy="954107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2800" dirty="0" err="1" smtClean="0">
                <a:solidFill>
                  <a:srgbClr val="FF33CC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Fosfomycin</a:t>
            </a:r>
            <a:endParaRPr lang="tr-TR" altLang="tr-TR" sz="2800" dirty="0">
              <a:solidFill>
                <a:srgbClr val="FF33CC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  <a:p>
            <a:pPr marL="457200" indent="-457200">
              <a:spcBef>
                <a:spcPct val="0"/>
              </a:spcBef>
            </a:pPr>
            <a:r>
              <a:rPr lang="tr-TR" altLang="tr-TR" sz="2800" dirty="0" err="1" smtClean="0">
                <a:latin typeface="Calibri" panose="020F0502020204030204" pitchFamily="34" charset="0"/>
              </a:rPr>
              <a:t>Single</a:t>
            </a:r>
            <a:r>
              <a:rPr lang="tr-TR" altLang="tr-TR" sz="2800" dirty="0" smtClean="0">
                <a:latin typeface="Calibri" panose="020F0502020204030204" pitchFamily="34" charset="0"/>
              </a:rPr>
              <a:t> 3-g </a:t>
            </a:r>
            <a:r>
              <a:rPr lang="tr-TR" altLang="tr-TR" sz="2800" dirty="0" err="1" smtClean="0">
                <a:latin typeface="Calibri" panose="020F0502020204030204" pitchFamily="34" charset="0"/>
              </a:rPr>
              <a:t>dose</a:t>
            </a:r>
            <a:r>
              <a:rPr lang="tr-TR" altLang="tr-TR" sz="2800" dirty="0" smtClean="0">
                <a:latin typeface="Calibri" panose="020F0502020204030204" pitchFamily="34" charset="0"/>
              </a:rPr>
              <a:t> </a:t>
            </a:r>
            <a:r>
              <a:rPr lang="tr-TR" altLang="tr-TR" sz="2800" dirty="0" err="1" smtClean="0">
                <a:latin typeface="Calibri" panose="020F0502020204030204" pitchFamily="34" charset="0"/>
              </a:rPr>
              <a:t>for</a:t>
            </a:r>
            <a:r>
              <a:rPr lang="tr-TR" altLang="tr-TR" sz="2800" dirty="0" smtClean="0">
                <a:latin typeface="Calibri" panose="020F0502020204030204" pitchFamily="34" charset="0"/>
              </a:rPr>
              <a:t> </a:t>
            </a:r>
            <a:r>
              <a:rPr lang="tr-TR" altLang="tr-TR" sz="2800" dirty="0" err="1" smtClean="0">
                <a:latin typeface="Calibri" panose="020F0502020204030204" pitchFamily="34" charset="0"/>
              </a:rPr>
              <a:t>uUTI</a:t>
            </a:r>
            <a:endParaRPr lang="tr-TR" altLang="tr-TR" sz="2800" dirty="0">
              <a:latin typeface="Calibri" panose="020F0502020204030204" pitchFamily="34" charset="0"/>
            </a:endParaRPr>
          </a:p>
        </p:txBody>
      </p:sp>
      <p:sp>
        <p:nvSpPr>
          <p:cNvPr id="100358" name="TextBox 5"/>
          <p:cNvSpPr txBox="1">
            <a:spLocks noChangeArrowheads="1"/>
          </p:cNvSpPr>
          <p:nvPr/>
        </p:nvSpPr>
        <p:spPr bwMode="auto">
          <a:xfrm>
            <a:off x="22142" y="140878"/>
            <a:ext cx="9231758" cy="1384995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2800" dirty="0" err="1" smtClean="0">
                <a:solidFill>
                  <a:srgbClr val="9900FF"/>
                </a:solidFill>
                <a:latin typeface="Calibri" panose="020F0502020204030204" pitchFamily="34" charset="0"/>
              </a:rPr>
              <a:t>Daptomycin</a:t>
            </a:r>
            <a:endParaRPr lang="tr-TR" altLang="tr-TR" sz="2800" dirty="0">
              <a:solidFill>
                <a:srgbClr val="9900FF"/>
              </a:solidFill>
              <a:latin typeface="Calibri" panose="020F0502020204030204" pitchFamily="34" charset="0"/>
            </a:endParaRPr>
          </a:p>
          <a:p>
            <a:pPr eaLnBrk="1" hangingPunct="1">
              <a:spcBef>
                <a:spcPct val="0"/>
              </a:spcBef>
            </a:pPr>
            <a:r>
              <a:rPr lang="tr-TR" altLang="tr-TR" sz="2800" dirty="0">
                <a:latin typeface="Calibri" panose="020F0502020204030204" pitchFamily="34" charset="0"/>
              </a:rPr>
              <a:t> </a:t>
            </a:r>
            <a:r>
              <a:rPr lang="tr-TR" altLang="tr-TR" sz="2800" dirty="0" err="1" smtClean="0">
                <a:latin typeface="Calibri" panose="020F0502020204030204" pitchFamily="34" charset="0"/>
              </a:rPr>
              <a:t>Similar</a:t>
            </a:r>
            <a:r>
              <a:rPr lang="tr-TR" altLang="tr-TR" sz="2800" dirty="0" smtClean="0">
                <a:latin typeface="Calibri" panose="020F0502020204030204" pitchFamily="34" charset="0"/>
              </a:rPr>
              <a:t> </a:t>
            </a:r>
            <a:r>
              <a:rPr lang="tr-TR" altLang="tr-TR" sz="2800" dirty="0" err="1" smtClean="0">
                <a:latin typeface="Calibri" panose="020F0502020204030204" pitchFamily="34" charset="0"/>
              </a:rPr>
              <a:t>to</a:t>
            </a:r>
            <a:r>
              <a:rPr lang="tr-TR" altLang="tr-TR" sz="2800" dirty="0" smtClean="0">
                <a:latin typeface="Calibri" panose="020F0502020204030204" pitchFamily="34" charset="0"/>
              </a:rPr>
              <a:t> </a:t>
            </a:r>
            <a:r>
              <a:rPr lang="tr-TR" altLang="tr-TR" sz="2800" dirty="0" err="1" smtClean="0">
                <a:latin typeface="Calibri" panose="020F0502020204030204" pitchFamily="34" charset="0"/>
              </a:rPr>
              <a:t>vancomycin</a:t>
            </a:r>
            <a:r>
              <a:rPr lang="tr-TR" altLang="tr-TR" sz="2800" dirty="0" smtClean="0">
                <a:latin typeface="Calibri" panose="020F0502020204030204" pitchFamily="34" charset="0"/>
              </a:rPr>
              <a:t> in </a:t>
            </a:r>
            <a:r>
              <a:rPr lang="tr-TR" altLang="tr-TR" sz="2800" dirty="0" err="1" smtClean="0">
                <a:latin typeface="Calibri" panose="020F0502020204030204" pitchFamily="34" charset="0"/>
              </a:rPr>
              <a:t>terms</a:t>
            </a:r>
            <a:r>
              <a:rPr lang="tr-TR" altLang="tr-TR" sz="2800" dirty="0" smtClean="0">
                <a:latin typeface="Calibri" panose="020F0502020204030204" pitchFamily="34" charset="0"/>
              </a:rPr>
              <a:t> of </a:t>
            </a:r>
            <a:r>
              <a:rPr lang="tr-TR" altLang="tr-TR" sz="2800" dirty="0" err="1" smtClean="0">
                <a:latin typeface="Calibri" panose="020F0502020204030204" pitchFamily="34" charset="0"/>
              </a:rPr>
              <a:t>spectrum</a:t>
            </a:r>
            <a:endParaRPr lang="tr-TR" altLang="tr-TR" sz="2800" dirty="0" smtClean="0">
              <a:latin typeface="Calibri" panose="020F0502020204030204" pitchFamily="34" charset="0"/>
            </a:endParaRPr>
          </a:p>
          <a:p>
            <a:pPr eaLnBrk="1" hangingPunct="1">
              <a:spcBef>
                <a:spcPct val="0"/>
              </a:spcBef>
            </a:pPr>
            <a:r>
              <a:rPr lang="tr-TR" altLang="tr-TR" sz="2800" dirty="0">
                <a:latin typeface="Calibri" panose="020F0502020204030204" pitchFamily="34" charset="0"/>
              </a:rPr>
              <a:t> </a:t>
            </a:r>
            <a:r>
              <a:rPr lang="tr-TR" altLang="tr-TR" sz="2800" dirty="0" smtClean="0">
                <a:latin typeface="Calibri" panose="020F0502020204030204" pitchFamily="34" charset="0"/>
              </a:rPr>
              <a:t>Skin </a:t>
            </a:r>
            <a:r>
              <a:rPr lang="tr-TR" altLang="tr-TR" sz="2800" dirty="0" err="1" smtClean="0">
                <a:latin typeface="Calibri" panose="020F0502020204030204" pitchFamily="34" charset="0"/>
              </a:rPr>
              <a:t>and</a:t>
            </a:r>
            <a:r>
              <a:rPr lang="tr-TR" altLang="tr-TR" sz="2800" dirty="0" smtClean="0">
                <a:latin typeface="Calibri" panose="020F0502020204030204" pitchFamily="34" charset="0"/>
              </a:rPr>
              <a:t> </a:t>
            </a:r>
            <a:r>
              <a:rPr lang="tr-TR" altLang="tr-TR" sz="2800" dirty="0" err="1" smtClean="0">
                <a:latin typeface="Calibri" panose="020F0502020204030204" pitchFamily="34" charset="0"/>
              </a:rPr>
              <a:t>soft</a:t>
            </a:r>
            <a:r>
              <a:rPr lang="tr-TR" altLang="tr-TR" sz="2800" dirty="0" smtClean="0">
                <a:latin typeface="Calibri" panose="020F0502020204030204" pitchFamily="34" charset="0"/>
              </a:rPr>
              <a:t> </a:t>
            </a:r>
            <a:r>
              <a:rPr lang="tr-TR" altLang="tr-TR" sz="2800" dirty="0" err="1" smtClean="0">
                <a:latin typeface="Calibri" panose="020F0502020204030204" pitchFamily="34" charset="0"/>
              </a:rPr>
              <a:t>tissue</a:t>
            </a:r>
            <a:r>
              <a:rPr lang="tr-TR" altLang="tr-TR" sz="2800" dirty="0" smtClean="0">
                <a:latin typeface="Calibri" panose="020F0502020204030204" pitchFamily="34" charset="0"/>
              </a:rPr>
              <a:t> </a:t>
            </a:r>
            <a:r>
              <a:rPr lang="tr-TR" altLang="tr-TR" sz="2800" dirty="0" err="1" smtClean="0">
                <a:latin typeface="Calibri" panose="020F0502020204030204" pitchFamily="34" charset="0"/>
              </a:rPr>
              <a:t>infections</a:t>
            </a:r>
            <a:r>
              <a:rPr lang="tr-TR" altLang="tr-TR" sz="2800" dirty="0" smtClean="0">
                <a:latin typeface="Calibri" panose="020F0502020204030204" pitchFamily="34" charset="0"/>
              </a:rPr>
              <a:t>; </a:t>
            </a:r>
            <a:r>
              <a:rPr lang="tr-TR" altLang="tr-TR" sz="2800" dirty="0" err="1" smtClean="0">
                <a:latin typeface="Calibri" panose="020F0502020204030204" pitchFamily="34" charset="0"/>
              </a:rPr>
              <a:t>bacteremia</a:t>
            </a:r>
            <a:r>
              <a:rPr lang="tr-TR" altLang="tr-TR" sz="2800" dirty="0" smtClean="0">
                <a:latin typeface="Calibri" panose="020F0502020204030204" pitchFamily="34" charset="0"/>
              </a:rPr>
              <a:t> </a:t>
            </a:r>
            <a:r>
              <a:rPr lang="tr-TR" altLang="tr-TR" sz="2800" dirty="0" err="1" smtClean="0">
                <a:latin typeface="Calibri" panose="020F0502020204030204" pitchFamily="34" charset="0"/>
              </a:rPr>
              <a:t>and</a:t>
            </a:r>
            <a:r>
              <a:rPr lang="tr-TR" altLang="tr-TR" sz="2800" dirty="0" smtClean="0">
                <a:latin typeface="Calibri" panose="020F0502020204030204" pitchFamily="34" charset="0"/>
              </a:rPr>
              <a:t> </a:t>
            </a:r>
            <a:r>
              <a:rPr lang="tr-TR" altLang="tr-TR" sz="2800" dirty="0" err="1" smtClean="0">
                <a:latin typeface="Calibri" panose="020F0502020204030204" pitchFamily="34" charset="0"/>
              </a:rPr>
              <a:t>endocarditis</a:t>
            </a:r>
            <a:endParaRPr lang="en-US" altLang="tr-TR" sz="2800" dirty="0">
              <a:latin typeface="Calibri" panose="020F0502020204030204" pitchFamily="34" charset="0"/>
            </a:endParaRPr>
          </a:p>
        </p:txBody>
      </p:sp>
      <p:sp>
        <p:nvSpPr>
          <p:cNvPr id="100359" name="Slayt Numarası Yer Tutucusu 1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550182F4-451A-4A3E-8840-5BD5669F9872}" type="slidenum">
              <a:rPr lang="en-US" altLang="tr-TR" sz="1400" smtClean="0"/>
              <a:pPr>
                <a:spcBef>
                  <a:spcPct val="0"/>
                </a:spcBef>
                <a:buFontTx/>
                <a:buNone/>
              </a:pPr>
              <a:t>22</a:t>
            </a:fld>
            <a:endParaRPr lang="en-US" altLang="tr-TR" sz="1400" smtClean="0"/>
          </a:p>
        </p:txBody>
      </p:sp>
    </p:spTree>
    <p:extLst>
      <p:ext uri="{BB962C8B-B14F-4D97-AF65-F5344CB8AC3E}">
        <p14:creationId xmlns:p14="http://schemas.microsoft.com/office/powerpoint/2010/main" val="3534623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Slayt Numarası Yer Tutucusu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F59C884F-B45E-47E4-948C-6DC880151818}" type="slidenum">
              <a:rPr lang="en-US" altLang="tr-TR" sz="1400" smtClean="0"/>
              <a:pPr>
                <a:spcBef>
                  <a:spcPct val="0"/>
                </a:spcBef>
                <a:buFontTx/>
                <a:buNone/>
              </a:pPr>
              <a:t>3</a:t>
            </a:fld>
            <a:endParaRPr lang="en-US" altLang="tr-TR" sz="1400" smtClean="0"/>
          </a:p>
        </p:txBody>
      </p:sp>
      <p:pic>
        <p:nvPicPr>
          <p:cNvPr id="82947" name="Resi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6550" y="107950"/>
            <a:ext cx="4813300" cy="4768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2948" name="Dikdörtgen 5"/>
          <p:cNvSpPr>
            <a:spLocks noChangeArrowheads="1"/>
          </p:cNvSpPr>
          <p:nvPr/>
        </p:nvSpPr>
        <p:spPr bwMode="auto">
          <a:xfrm>
            <a:off x="-4763" y="139700"/>
            <a:ext cx="4572001" cy="1077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b="1">
                <a:solidFill>
                  <a:srgbClr val="9900FF"/>
                </a:solidFill>
                <a:latin typeface="Calibri" panose="020F0502020204030204" pitchFamily="34" charset="0"/>
              </a:rPr>
              <a:t>Carbapenems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i="1">
                <a:solidFill>
                  <a:srgbClr val="0070C0"/>
                </a:solidFill>
                <a:latin typeface="Calibri" panose="020F0502020204030204" pitchFamily="34" charset="0"/>
              </a:rPr>
              <a:t>Imipenem</a:t>
            </a:r>
            <a:r>
              <a:rPr lang="tr-TR" altLang="tr-TR" i="1">
                <a:solidFill>
                  <a:srgbClr val="FF33CC"/>
                </a:solidFill>
                <a:latin typeface="Calibri" panose="020F0502020204030204" pitchFamily="34" charset="0"/>
              </a:rPr>
              <a:t>/cilastatin</a:t>
            </a:r>
            <a:endParaRPr lang="tr-TR" altLang="tr-TR"/>
          </a:p>
        </p:txBody>
      </p:sp>
      <p:sp>
        <p:nvSpPr>
          <p:cNvPr id="7" name="Dikdörtgen 6"/>
          <p:cNvSpPr/>
          <p:nvPr/>
        </p:nvSpPr>
        <p:spPr>
          <a:xfrm>
            <a:off x="147857" y="1352237"/>
            <a:ext cx="524395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>
              <a:lnSpc>
                <a:spcPct val="150000"/>
              </a:lnSpc>
              <a:defRPr/>
            </a:pPr>
            <a:r>
              <a:rPr lang="tr-TR" altLang="tr-TR" sz="3200" dirty="0" err="1">
                <a:solidFill>
                  <a:srgbClr val="FF33CC"/>
                </a:solidFill>
                <a:latin typeface="Calibri" panose="020F0502020204030204" pitchFamily="34" charset="0"/>
              </a:rPr>
              <a:t>Imipenem</a:t>
            </a:r>
            <a:r>
              <a:rPr lang="tr-TR" altLang="tr-TR" sz="3200" i="1" dirty="0">
                <a:solidFill>
                  <a:srgbClr val="FF33CC"/>
                </a:solidFill>
                <a:latin typeface="Calibri" panose="020F0502020204030204" pitchFamily="34" charset="0"/>
              </a:rPr>
              <a:t> is </a:t>
            </a:r>
            <a:r>
              <a:rPr lang="tr-TR" altLang="tr-TR" sz="3200" i="1" dirty="0" err="1">
                <a:solidFill>
                  <a:srgbClr val="FF33CC"/>
                </a:solidFill>
                <a:latin typeface="Calibri" panose="020F0502020204030204" pitchFamily="34" charset="0"/>
              </a:rPr>
              <a:t>metabolized</a:t>
            </a:r>
            <a:r>
              <a:rPr lang="tr-TR" altLang="tr-TR" sz="3200" i="1" dirty="0">
                <a:solidFill>
                  <a:srgbClr val="FF33CC"/>
                </a:solidFill>
                <a:latin typeface="Calibri" panose="020F0502020204030204" pitchFamily="34" charset="0"/>
              </a:rPr>
              <a:t> </a:t>
            </a:r>
            <a:endParaRPr lang="tr-TR" altLang="tr-TR" sz="3200" i="1" dirty="0" smtClean="0">
              <a:solidFill>
                <a:srgbClr val="FF33CC"/>
              </a:solidFill>
              <a:latin typeface="Calibri" panose="020F0502020204030204" pitchFamily="34" charset="0"/>
            </a:endParaRPr>
          </a:p>
          <a:p>
            <a:pPr eaLnBrk="1" hangingPunct="1">
              <a:lnSpc>
                <a:spcPct val="150000"/>
              </a:lnSpc>
              <a:defRPr/>
            </a:pPr>
            <a:r>
              <a:rPr lang="tr-TR" altLang="tr-TR" sz="3200" i="1" dirty="0" smtClean="0">
                <a:solidFill>
                  <a:srgbClr val="FF33CC"/>
                </a:solidFill>
                <a:latin typeface="Calibri" panose="020F0502020204030204" pitchFamily="34" charset="0"/>
              </a:rPr>
              <a:t>in </a:t>
            </a:r>
            <a:r>
              <a:rPr lang="tr-TR" altLang="tr-TR" sz="3200" i="1" dirty="0" err="1">
                <a:solidFill>
                  <a:srgbClr val="FF33CC"/>
                </a:solidFill>
                <a:latin typeface="Calibri" panose="020F0502020204030204" pitchFamily="34" charset="0"/>
              </a:rPr>
              <a:t>the</a:t>
            </a:r>
            <a:r>
              <a:rPr lang="tr-TR" altLang="tr-TR" sz="3200" i="1" dirty="0">
                <a:solidFill>
                  <a:srgbClr val="FF33CC"/>
                </a:solidFill>
                <a:latin typeface="Calibri" panose="020F0502020204030204" pitchFamily="34" charset="0"/>
              </a:rPr>
              <a:t> </a:t>
            </a:r>
            <a:r>
              <a:rPr lang="tr-TR" altLang="tr-TR" sz="3200" i="1" dirty="0" err="1">
                <a:solidFill>
                  <a:srgbClr val="FF33CC"/>
                </a:solidFill>
                <a:latin typeface="Calibri" panose="020F0502020204030204" pitchFamily="34" charset="0"/>
              </a:rPr>
              <a:t>kidney</a:t>
            </a:r>
            <a:r>
              <a:rPr lang="tr-TR" altLang="tr-TR" sz="3200" i="1" dirty="0">
                <a:solidFill>
                  <a:srgbClr val="FF33CC"/>
                </a:solidFill>
                <a:latin typeface="Calibri" panose="020F0502020204030204" pitchFamily="34" charset="0"/>
              </a:rPr>
              <a:t> </a:t>
            </a:r>
          </a:p>
          <a:p>
            <a:pPr eaLnBrk="1" hangingPunct="1">
              <a:lnSpc>
                <a:spcPct val="150000"/>
              </a:lnSpc>
              <a:defRPr/>
            </a:pPr>
            <a:r>
              <a:rPr lang="tr-TR" altLang="tr-TR" sz="3200" i="1" dirty="0" smtClean="0">
                <a:solidFill>
                  <a:srgbClr val="FF33CC"/>
                </a:solidFill>
                <a:latin typeface="Calibri" panose="020F0502020204030204" pitchFamily="34" charset="0"/>
              </a:rPr>
              <a:t>(</a:t>
            </a:r>
            <a:r>
              <a:rPr lang="tr-TR" altLang="tr-TR" sz="3200" i="1" dirty="0" err="1" smtClean="0">
                <a:solidFill>
                  <a:srgbClr val="FF33CC"/>
                </a:solidFill>
                <a:latin typeface="Calibri" panose="020F0502020204030204" pitchFamily="34" charset="0"/>
              </a:rPr>
              <a:t>to</a:t>
            </a:r>
            <a:r>
              <a:rPr lang="tr-TR" altLang="tr-TR" sz="3200" i="1" dirty="0" smtClean="0">
                <a:solidFill>
                  <a:srgbClr val="FF33CC"/>
                </a:solidFill>
                <a:latin typeface="Calibri" panose="020F0502020204030204" pitchFamily="34" charset="0"/>
              </a:rPr>
              <a:t> </a:t>
            </a:r>
            <a:r>
              <a:rPr lang="tr-TR" altLang="tr-TR" sz="3200" i="1" dirty="0">
                <a:solidFill>
                  <a:srgbClr val="FF33CC"/>
                </a:solidFill>
                <a:latin typeface="Calibri" panose="020F0502020204030204" pitchFamily="34" charset="0"/>
              </a:rPr>
              <a:t>a </a:t>
            </a:r>
            <a:r>
              <a:rPr lang="tr-TR" altLang="tr-TR" sz="3200" i="1" dirty="0" err="1">
                <a:solidFill>
                  <a:srgbClr val="FF33CC"/>
                </a:solidFill>
                <a:latin typeface="Calibri" panose="020F0502020204030204" pitchFamily="34" charset="0"/>
              </a:rPr>
              <a:t>nephrotoxic</a:t>
            </a:r>
            <a:r>
              <a:rPr lang="tr-TR" altLang="tr-TR" sz="3200" i="1" dirty="0">
                <a:solidFill>
                  <a:srgbClr val="FF33CC"/>
                </a:solidFill>
                <a:latin typeface="Calibri" panose="020F0502020204030204" pitchFamily="34" charset="0"/>
              </a:rPr>
              <a:t> </a:t>
            </a:r>
            <a:r>
              <a:rPr lang="tr-TR" altLang="tr-TR" sz="3200" i="1" dirty="0" err="1" smtClean="0">
                <a:solidFill>
                  <a:srgbClr val="FF33CC"/>
                </a:solidFill>
                <a:latin typeface="Calibri" panose="020F0502020204030204" pitchFamily="34" charset="0"/>
              </a:rPr>
              <a:t>product</a:t>
            </a:r>
            <a:r>
              <a:rPr lang="tr-TR" altLang="tr-TR" sz="3200" i="1" dirty="0" smtClean="0">
                <a:solidFill>
                  <a:srgbClr val="FF33CC"/>
                </a:solidFill>
                <a:latin typeface="Calibri" panose="020F0502020204030204" pitchFamily="34" charset="0"/>
              </a:rPr>
              <a:t>)</a:t>
            </a:r>
            <a:endParaRPr lang="tr-TR" altLang="tr-TR" sz="3200" i="1" dirty="0">
              <a:solidFill>
                <a:srgbClr val="FF33CC"/>
              </a:solidFill>
              <a:latin typeface="Calibri" panose="020F0502020204030204" pitchFamily="34" charset="0"/>
            </a:endParaRPr>
          </a:p>
          <a:p>
            <a:pPr marL="457200" indent="-457200" eaLnBrk="1" hangingPunct="1">
              <a:lnSpc>
                <a:spcPct val="150000"/>
              </a:lnSpc>
              <a:defRPr/>
            </a:pPr>
            <a:r>
              <a:rPr lang="tr-TR" altLang="tr-TR" sz="3200" i="1" u="sng" dirty="0" err="1">
                <a:latin typeface="Calibri" panose="020F0502020204030204" pitchFamily="34" charset="0"/>
              </a:rPr>
              <a:t>Cilastatin</a:t>
            </a:r>
            <a:r>
              <a:rPr lang="tr-TR" altLang="tr-TR" sz="3200" i="1" dirty="0">
                <a:solidFill>
                  <a:srgbClr val="FF33CC"/>
                </a:solidFill>
                <a:latin typeface="Calibri" panose="020F0502020204030204" pitchFamily="34" charset="0"/>
              </a:rPr>
              <a:t> </a:t>
            </a:r>
            <a:r>
              <a:rPr lang="tr-TR" altLang="tr-TR" sz="3200" i="1" dirty="0" err="1">
                <a:solidFill>
                  <a:srgbClr val="FF33CC"/>
                </a:solidFill>
                <a:latin typeface="Calibri" panose="020F0502020204030204" pitchFamily="34" charset="0"/>
              </a:rPr>
              <a:t>blocks</a:t>
            </a:r>
            <a:r>
              <a:rPr lang="tr-TR" altLang="tr-TR" sz="3200" i="1" dirty="0">
                <a:solidFill>
                  <a:srgbClr val="FF33CC"/>
                </a:solidFill>
                <a:latin typeface="Calibri" panose="020F0502020204030204" pitchFamily="34" charset="0"/>
              </a:rPr>
              <a:t> </a:t>
            </a:r>
            <a:r>
              <a:rPr lang="tr-TR" altLang="tr-TR" sz="3200" i="1" dirty="0" err="1">
                <a:solidFill>
                  <a:srgbClr val="FF33CC"/>
                </a:solidFill>
                <a:latin typeface="Calibri" panose="020F0502020204030204" pitchFamily="34" charset="0"/>
              </a:rPr>
              <a:t>the</a:t>
            </a:r>
            <a:r>
              <a:rPr lang="tr-TR" altLang="tr-TR" sz="3200" i="1" dirty="0">
                <a:solidFill>
                  <a:srgbClr val="FF33CC"/>
                </a:solidFill>
                <a:latin typeface="Calibri" panose="020F0502020204030204" pitchFamily="34" charset="0"/>
              </a:rPr>
              <a:t> </a:t>
            </a:r>
            <a:r>
              <a:rPr lang="tr-TR" altLang="tr-TR" sz="3200" i="1" dirty="0" err="1">
                <a:solidFill>
                  <a:srgbClr val="FF33CC"/>
                </a:solidFill>
                <a:latin typeface="Calibri" panose="020F0502020204030204" pitchFamily="34" charset="0"/>
              </a:rPr>
              <a:t>renal</a:t>
            </a:r>
            <a:endParaRPr lang="tr-TR" altLang="tr-TR" sz="3200" i="1" dirty="0">
              <a:solidFill>
                <a:srgbClr val="FF33CC"/>
              </a:solidFill>
              <a:latin typeface="Calibri" panose="020F0502020204030204" pitchFamily="34" charset="0"/>
            </a:endParaRPr>
          </a:p>
          <a:p>
            <a:pPr marL="457200" indent="-457200" eaLnBrk="1" hangingPunct="1">
              <a:lnSpc>
                <a:spcPct val="150000"/>
              </a:lnSpc>
              <a:defRPr/>
            </a:pPr>
            <a:r>
              <a:rPr lang="tr-TR" altLang="tr-TR" sz="3200" i="1" dirty="0" err="1">
                <a:solidFill>
                  <a:srgbClr val="FF33CC"/>
                </a:solidFill>
                <a:latin typeface="Calibri" panose="020F0502020204030204" pitchFamily="34" charset="0"/>
              </a:rPr>
              <a:t>dehydropeptidase</a:t>
            </a:r>
            <a:r>
              <a:rPr lang="tr-TR" altLang="tr-TR" sz="3200" i="1" dirty="0">
                <a:solidFill>
                  <a:srgbClr val="FF33CC"/>
                </a:solidFill>
                <a:latin typeface="Calibri" panose="020F0502020204030204" pitchFamily="34" charset="0"/>
              </a:rPr>
              <a:t> </a:t>
            </a:r>
            <a:r>
              <a:rPr lang="tr-TR" altLang="tr-TR" sz="3200" i="1" dirty="0" err="1">
                <a:solidFill>
                  <a:srgbClr val="FF33CC"/>
                </a:solidFill>
                <a:latin typeface="Calibri" panose="020F0502020204030204" pitchFamily="34" charset="0"/>
              </a:rPr>
              <a:t>that</a:t>
            </a:r>
            <a:r>
              <a:rPr lang="tr-TR" altLang="tr-TR" sz="3200" i="1" dirty="0">
                <a:solidFill>
                  <a:srgbClr val="FF33CC"/>
                </a:solidFill>
                <a:latin typeface="Calibri" panose="020F0502020204030204" pitchFamily="34" charset="0"/>
              </a:rPr>
              <a:t> </a:t>
            </a:r>
          </a:p>
          <a:p>
            <a:pPr marL="457200" indent="-457200" eaLnBrk="1" hangingPunct="1">
              <a:lnSpc>
                <a:spcPct val="150000"/>
              </a:lnSpc>
              <a:defRPr/>
            </a:pPr>
            <a:r>
              <a:rPr lang="tr-TR" altLang="tr-TR" sz="3200" i="1" dirty="0" err="1">
                <a:solidFill>
                  <a:srgbClr val="FF33CC"/>
                </a:solidFill>
                <a:latin typeface="Calibri" panose="020F0502020204030204" pitchFamily="34" charset="0"/>
              </a:rPr>
              <a:t>catalyzes</a:t>
            </a:r>
            <a:r>
              <a:rPr lang="tr-TR" altLang="tr-TR" sz="3200" i="1" dirty="0">
                <a:solidFill>
                  <a:srgbClr val="FF33CC"/>
                </a:solidFill>
                <a:latin typeface="Calibri" panose="020F0502020204030204" pitchFamily="34" charset="0"/>
              </a:rPr>
              <a:t> </a:t>
            </a:r>
            <a:r>
              <a:rPr lang="tr-TR" altLang="tr-TR" sz="3200" i="1" dirty="0" err="1">
                <a:solidFill>
                  <a:srgbClr val="FF33CC"/>
                </a:solidFill>
                <a:latin typeface="Calibri" panose="020F0502020204030204" pitchFamily="34" charset="0"/>
              </a:rPr>
              <a:t>this</a:t>
            </a:r>
            <a:r>
              <a:rPr lang="tr-TR" altLang="tr-TR" sz="3200" i="1" dirty="0">
                <a:solidFill>
                  <a:srgbClr val="FF33CC"/>
                </a:solidFill>
                <a:latin typeface="Calibri" panose="020F0502020204030204" pitchFamily="34" charset="0"/>
              </a:rPr>
              <a:t> </a:t>
            </a:r>
            <a:r>
              <a:rPr lang="tr-TR" altLang="tr-TR" sz="3200" i="1" dirty="0" err="1">
                <a:solidFill>
                  <a:srgbClr val="FF33CC"/>
                </a:solidFill>
                <a:latin typeface="Calibri" panose="020F0502020204030204" pitchFamily="34" charset="0"/>
              </a:rPr>
              <a:t>rxn</a:t>
            </a:r>
            <a:endParaRPr lang="tr-TR" altLang="tr-TR" sz="3200" i="1" dirty="0">
              <a:solidFill>
                <a:srgbClr val="FF33CC"/>
              </a:solidFill>
              <a:latin typeface="Calibri" panose="020F0502020204030204" pitchFamily="34" charset="0"/>
            </a:endParaRPr>
          </a:p>
          <a:p>
            <a:pPr marL="457200" indent="-457200" eaLnBrk="1" hangingPunct="1">
              <a:lnSpc>
                <a:spcPct val="150000"/>
              </a:lnSpc>
              <a:defRPr/>
            </a:pPr>
            <a:endParaRPr lang="tr-TR" altLang="tr-TR" sz="3200" i="1" dirty="0">
              <a:solidFill>
                <a:srgbClr val="FF33CC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3750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Slayt Numarası Yer Tutucusu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67F07528-2FA6-4BDF-B533-39D470953F85}" type="slidenum">
              <a:rPr lang="en-US" altLang="tr-TR" sz="1400" smtClean="0"/>
              <a:pPr>
                <a:spcBef>
                  <a:spcPct val="0"/>
                </a:spcBef>
                <a:buFontTx/>
                <a:buNone/>
              </a:pPr>
              <a:t>4</a:t>
            </a:fld>
            <a:endParaRPr lang="en-US" altLang="tr-TR" sz="1400" smtClean="0"/>
          </a:p>
        </p:txBody>
      </p:sp>
      <p:pic>
        <p:nvPicPr>
          <p:cNvPr id="83971" name="Resim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088" y="17463"/>
            <a:ext cx="5143500" cy="432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3972" name="Dikdörtgen 4"/>
          <p:cNvSpPr>
            <a:spLocks noChangeArrowheads="1"/>
          </p:cNvSpPr>
          <p:nvPr/>
        </p:nvSpPr>
        <p:spPr bwMode="auto">
          <a:xfrm>
            <a:off x="298450" y="3500438"/>
            <a:ext cx="7345363" cy="3170099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tr-TR" sz="4000" dirty="0">
                <a:solidFill>
                  <a:srgbClr val="000000"/>
                </a:solidFill>
                <a:latin typeface="Bahnschrift SemiBold" panose="020B0502040204020203" pitchFamily="34" charset="0"/>
              </a:rPr>
              <a:t>The major benefit of </a:t>
            </a:r>
            <a:r>
              <a:rPr lang="en-US" altLang="tr-TR" sz="4000" dirty="0" err="1">
                <a:solidFill>
                  <a:srgbClr val="FF0000"/>
                </a:solidFill>
                <a:latin typeface="Bahnschrift SemiBold" panose="020B0502040204020203" pitchFamily="34" charset="0"/>
              </a:rPr>
              <a:t>ertapenem</a:t>
            </a:r>
            <a:r>
              <a:rPr lang="en-US" altLang="tr-TR" sz="4000" dirty="0">
                <a:solidFill>
                  <a:srgbClr val="000000"/>
                </a:solidFill>
                <a:latin typeface="Bahnschrift SemiBold" panose="020B0502040204020203" pitchFamily="34" charset="0"/>
              </a:rPr>
              <a:t> over other </a:t>
            </a:r>
            <a:r>
              <a:rPr lang="en-US" altLang="tr-TR" sz="4000" dirty="0" err="1">
                <a:solidFill>
                  <a:srgbClr val="000000"/>
                </a:solidFill>
                <a:latin typeface="Bahnschrift SemiBold" panose="020B0502040204020203" pitchFamily="34" charset="0"/>
              </a:rPr>
              <a:t>carbapenems</a:t>
            </a:r>
            <a:r>
              <a:rPr lang="en-US" altLang="tr-TR" sz="4000" dirty="0">
                <a:solidFill>
                  <a:srgbClr val="000000"/>
                </a:solidFill>
                <a:latin typeface="Bahnschrift SemiBold" panose="020B0502040204020203" pitchFamily="34" charset="0"/>
              </a:rPr>
              <a:t> is that it has a long half-life and can be administered once </a:t>
            </a:r>
            <a:r>
              <a:rPr lang="en-US" altLang="tr-TR" sz="4000" dirty="0" smtClean="0">
                <a:solidFill>
                  <a:srgbClr val="000000"/>
                </a:solidFill>
                <a:latin typeface="Bahnschrift SemiBold" panose="020B0502040204020203" pitchFamily="34" charset="0"/>
              </a:rPr>
              <a:t>daily</a:t>
            </a:r>
            <a:endParaRPr lang="tr-TR" altLang="tr-TR" sz="4000" dirty="0" smtClean="0">
              <a:solidFill>
                <a:srgbClr val="000000"/>
              </a:solidFill>
              <a:latin typeface="Bahnschrift SemiBold" panose="020B0502040204020203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tr-TR" altLang="tr-TR" sz="4000" dirty="0" smtClean="0">
                <a:solidFill>
                  <a:srgbClr val="000000"/>
                </a:solidFill>
                <a:latin typeface="Bahnschrift SemiBold" panose="020B0502040204020203" pitchFamily="34" charset="0"/>
              </a:rPr>
              <a:t>(</a:t>
            </a:r>
            <a:r>
              <a:rPr lang="tr-TR" altLang="tr-TR" sz="4000" dirty="0" err="1" smtClean="0">
                <a:solidFill>
                  <a:srgbClr val="000000"/>
                </a:solidFill>
                <a:latin typeface="Bahnschrift SemiBold" panose="020B0502040204020203" pitchFamily="34" charset="0"/>
              </a:rPr>
              <a:t>caution</a:t>
            </a:r>
            <a:r>
              <a:rPr lang="tr-TR" altLang="tr-TR" sz="4000" dirty="0" smtClean="0">
                <a:solidFill>
                  <a:srgbClr val="000000"/>
                </a:solidFill>
                <a:latin typeface="Bahnschrift SemiBold" panose="020B0502040204020203" pitchFamily="34" charset="0"/>
              </a:rPr>
              <a:t>: </a:t>
            </a:r>
            <a:r>
              <a:rPr lang="tr-TR" altLang="tr-TR" sz="4000" dirty="0" smtClean="0">
                <a:solidFill>
                  <a:srgbClr val="FF0000"/>
                </a:solidFill>
                <a:latin typeface="Bahnschrift SemiBold" panose="020B0502040204020203" pitchFamily="34" charset="0"/>
              </a:rPr>
              <a:t>im</a:t>
            </a:r>
            <a:r>
              <a:rPr lang="tr-TR" altLang="tr-TR" sz="4000" dirty="0" smtClean="0">
                <a:solidFill>
                  <a:srgbClr val="000000"/>
                </a:solidFill>
                <a:latin typeface="Bahnschrift SemiBold" panose="020B0502040204020203" pitchFamily="34" charset="0"/>
              </a:rPr>
              <a:t> </a:t>
            </a:r>
            <a:r>
              <a:rPr lang="tr-TR" altLang="tr-TR" sz="4000" dirty="0" err="1" smtClean="0">
                <a:solidFill>
                  <a:srgbClr val="000000"/>
                </a:solidFill>
                <a:latin typeface="Bahnschrift SemiBold" panose="020B0502040204020203" pitchFamily="34" charset="0"/>
              </a:rPr>
              <a:t>application</a:t>
            </a:r>
            <a:r>
              <a:rPr lang="tr-TR" altLang="tr-TR" sz="4000" dirty="0" smtClean="0">
                <a:solidFill>
                  <a:srgbClr val="000000"/>
                </a:solidFill>
                <a:latin typeface="Bahnschrift SemiBold" panose="020B0502040204020203" pitchFamily="34" charset="0"/>
              </a:rPr>
              <a:t>)</a:t>
            </a:r>
            <a:endParaRPr lang="tr-TR" altLang="tr-TR" sz="4000" dirty="0">
              <a:latin typeface="Bahnschrift SemiBold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4952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Slayt Numarası Yer Tutucusu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432856FB-E576-402B-A1AB-1FB4479832E7}" type="slidenum">
              <a:rPr lang="en-US" altLang="tr-TR" sz="1400" smtClean="0"/>
              <a:pPr>
                <a:spcBef>
                  <a:spcPct val="0"/>
                </a:spcBef>
                <a:buFontTx/>
                <a:buNone/>
              </a:pPr>
              <a:t>5</a:t>
            </a:fld>
            <a:endParaRPr lang="en-US" altLang="tr-TR" sz="1400" smtClean="0"/>
          </a:p>
        </p:txBody>
      </p:sp>
      <p:sp>
        <p:nvSpPr>
          <p:cNvPr id="5" name="Dikdörtgen 4"/>
          <p:cNvSpPr/>
          <p:nvPr/>
        </p:nvSpPr>
        <p:spPr>
          <a:xfrm>
            <a:off x="125686" y="1112509"/>
            <a:ext cx="8901348" cy="518667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hangingPunct="1">
              <a:lnSpc>
                <a:spcPct val="150000"/>
              </a:lnSpc>
              <a:defRPr/>
            </a:pPr>
            <a:r>
              <a:rPr lang="tr-TR" altLang="tr-TR" sz="3200" b="1" i="1" u="sng" dirty="0" err="1" smtClean="0">
                <a:solidFill>
                  <a:srgbClr val="0070C0"/>
                </a:solidFill>
                <a:latin typeface="Calibri" panose="020F0502020204030204" pitchFamily="34" charset="0"/>
              </a:rPr>
              <a:t>For</a:t>
            </a:r>
            <a:r>
              <a:rPr lang="tr-TR" altLang="tr-TR" sz="3200" b="1" i="1" u="sng" dirty="0" smtClean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tr-TR" altLang="tr-TR" sz="3200" b="1" i="1" u="sng" dirty="0" err="1" smtClean="0">
                <a:solidFill>
                  <a:srgbClr val="0070C0"/>
                </a:solidFill>
                <a:latin typeface="Calibri" panose="020F0502020204030204" pitchFamily="34" charset="0"/>
              </a:rPr>
              <a:t>infections</a:t>
            </a:r>
            <a:r>
              <a:rPr lang="tr-TR" altLang="tr-TR" sz="3200" b="1" i="1" u="sng" dirty="0" smtClean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tr-TR" altLang="tr-TR" sz="3200" b="1" i="1" u="sng" dirty="0" err="1" smtClean="0">
                <a:solidFill>
                  <a:srgbClr val="0070C0"/>
                </a:solidFill>
                <a:latin typeface="Calibri" panose="020F0502020204030204" pitchFamily="34" charset="0"/>
              </a:rPr>
              <a:t>that</a:t>
            </a:r>
            <a:r>
              <a:rPr lang="tr-TR" altLang="tr-TR" sz="3200" b="1" i="1" u="sng" dirty="0" smtClean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tr-TR" altLang="tr-TR" sz="3200" b="1" i="1" u="sng" dirty="0" err="1" smtClean="0">
                <a:solidFill>
                  <a:srgbClr val="0070C0"/>
                </a:solidFill>
                <a:latin typeface="Calibri" panose="020F0502020204030204" pitchFamily="34" charset="0"/>
              </a:rPr>
              <a:t>are</a:t>
            </a:r>
            <a:r>
              <a:rPr lang="tr-TR" altLang="tr-TR" sz="3200" b="1" i="1" u="sng" dirty="0" smtClean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tr-TR" altLang="tr-TR" sz="3200" b="1" i="1" u="sng" dirty="0" err="1" smtClean="0">
                <a:solidFill>
                  <a:srgbClr val="0070C0"/>
                </a:solidFill>
                <a:latin typeface="Calibri" panose="020F0502020204030204" pitchFamily="34" charset="0"/>
              </a:rPr>
              <a:t>resistant</a:t>
            </a:r>
            <a:r>
              <a:rPr lang="tr-TR" altLang="tr-TR" sz="3200" b="1" i="1" u="sng" dirty="0" smtClean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tr-TR" altLang="tr-TR" sz="3200" b="1" i="1" u="sng" dirty="0" err="1" smtClean="0">
                <a:solidFill>
                  <a:srgbClr val="0070C0"/>
                </a:solidFill>
                <a:latin typeface="Calibri" panose="020F0502020204030204" pitchFamily="34" charset="0"/>
              </a:rPr>
              <a:t>to</a:t>
            </a:r>
            <a:r>
              <a:rPr lang="tr-TR" altLang="tr-TR" sz="3200" b="1" i="1" u="sng" dirty="0" smtClean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tr-TR" altLang="tr-TR" sz="3200" b="1" i="1" u="sng" dirty="0" err="1" smtClean="0">
                <a:solidFill>
                  <a:srgbClr val="0070C0"/>
                </a:solidFill>
                <a:latin typeface="Calibri" panose="020F0502020204030204" pitchFamily="34" charset="0"/>
              </a:rPr>
              <a:t>other</a:t>
            </a:r>
            <a:r>
              <a:rPr lang="tr-TR" altLang="tr-TR" sz="3200" b="1" i="1" u="sng" dirty="0" smtClean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tr-TR" altLang="tr-TR" sz="3200" b="1" i="1" u="sng" dirty="0" err="1" smtClean="0">
                <a:solidFill>
                  <a:srgbClr val="0070C0"/>
                </a:solidFill>
                <a:latin typeface="Calibri" panose="020F0502020204030204" pitchFamily="34" charset="0"/>
              </a:rPr>
              <a:t>drugs</a:t>
            </a:r>
            <a:endParaRPr lang="tr-TR" altLang="tr-TR" sz="3200" b="1" i="1" u="sng" dirty="0" smtClean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eaLnBrk="1" hangingPunct="1">
              <a:lnSpc>
                <a:spcPct val="150000"/>
              </a:lnSpc>
              <a:defRPr/>
            </a:pPr>
            <a:r>
              <a:rPr lang="tr-TR" altLang="tr-TR" sz="3200" b="1" i="1" dirty="0" err="1" smtClean="0">
                <a:solidFill>
                  <a:srgbClr val="0070C0"/>
                </a:solidFill>
                <a:latin typeface="Calibri" panose="020F0502020204030204" pitchFamily="34" charset="0"/>
              </a:rPr>
              <a:t>i.e</a:t>
            </a:r>
            <a:r>
              <a:rPr lang="tr-TR" altLang="tr-TR" sz="3200" b="1" i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. P. </a:t>
            </a:r>
            <a:r>
              <a:rPr lang="tr-TR" altLang="tr-TR" sz="3200" b="1" i="1" dirty="0" err="1" smtClean="0">
                <a:solidFill>
                  <a:srgbClr val="0070C0"/>
                </a:solidFill>
                <a:latin typeface="Calibri" panose="020F0502020204030204" pitchFamily="34" charset="0"/>
              </a:rPr>
              <a:t>aeruginosa</a:t>
            </a:r>
            <a:r>
              <a:rPr lang="tr-TR" altLang="tr-TR" sz="3200" b="1" i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 (not </a:t>
            </a:r>
            <a:r>
              <a:rPr lang="tr-TR" altLang="tr-TR" sz="3200" b="1" i="1" dirty="0" err="1" smtClean="0">
                <a:solidFill>
                  <a:srgbClr val="0070C0"/>
                </a:solidFill>
                <a:latin typeface="Calibri" panose="020F0502020204030204" pitchFamily="34" charset="0"/>
              </a:rPr>
              <a:t>ertapenem</a:t>
            </a:r>
            <a:r>
              <a:rPr lang="tr-TR" altLang="tr-TR" sz="3200" b="1" i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)</a:t>
            </a:r>
            <a:endParaRPr lang="tr-TR" altLang="tr-TR" sz="3200" b="1" i="1" dirty="0" smtClean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457200" indent="-457200" eaLnBrk="1" hangingPunct="1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tr-TR" altLang="tr-TR" sz="3200" i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Mixed </a:t>
            </a:r>
            <a:r>
              <a:rPr lang="tr-TR" altLang="tr-TR" sz="3200" i="1" dirty="0" err="1">
                <a:solidFill>
                  <a:srgbClr val="0070C0"/>
                </a:solidFill>
                <a:latin typeface="Calibri" panose="020F0502020204030204" pitchFamily="34" charset="0"/>
              </a:rPr>
              <a:t>aerobic</a:t>
            </a:r>
            <a:r>
              <a:rPr lang="tr-TR" altLang="tr-TR" sz="3200" i="1" dirty="0">
                <a:solidFill>
                  <a:srgbClr val="0070C0"/>
                </a:solidFill>
                <a:latin typeface="Calibri" panose="020F0502020204030204" pitchFamily="34" charset="0"/>
              </a:rPr>
              <a:t>/</a:t>
            </a:r>
            <a:r>
              <a:rPr lang="tr-TR" altLang="tr-TR" sz="3200" i="1" dirty="0" err="1">
                <a:solidFill>
                  <a:srgbClr val="0070C0"/>
                </a:solidFill>
                <a:latin typeface="Calibri" panose="020F0502020204030204" pitchFamily="34" charset="0"/>
              </a:rPr>
              <a:t>anaerobic</a:t>
            </a:r>
            <a:r>
              <a:rPr lang="tr-TR" altLang="tr-TR" sz="3200" i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tr-TR" altLang="tr-TR" sz="3200" i="1" dirty="0" err="1">
                <a:solidFill>
                  <a:srgbClr val="0070C0"/>
                </a:solidFill>
                <a:latin typeface="Calibri" panose="020F0502020204030204" pitchFamily="34" charset="0"/>
              </a:rPr>
              <a:t>infections</a:t>
            </a:r>
            <a:r>
              <a:rPr lang="tr-TR" altLang="tr-TR" sz="3200" i="1" dirty="0">
                <a:solidFill>
                  <a:srgbClr val="0070C0"/>
                </a:solidFill>
                <a:latin typeface="Calibri" panose="020F0502020204030204" pitchFamily="34" charset="0"/>
              </a:rPr>
              <a:t>,</a:t>
            </a:r>
          </a:p>
          <a:p>
            <a:pPr marL="457200" indent="-457200" eaLnBrk="1" hangingPunct="1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tr-TR" altLang="tr-TR" sz="3200" i="1" dirty="0" err="1">
                <a:solidFill>
                  <a:srgbClr val="0070C0"/>
                </a:solidFill>
                <a:latin typeface="Calibri" panose="020F0502020204030204" pitchFamily="34" charset="0"/>
              </a:rPr>
              <a:t>Infections</a:t>
            </a:r>
            <a:r>
              <a:rPr lang="tr-TR" altLang="tr-TR" sz="3200" i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tr-TR" altLang="tr-TR" sz="3200" i="1" dirty="0" err="1">
                <a:solidFill>
                  <a:srgbClr val="0070C0"/>
                </a:solidFill>
                <a:latin typeface="Calibri" panose="020F0502020204030204" pitchFamily="34" charset="0"/>
              </a:rPr>
              <a:t>caused</a:t>
            </a:r>
            <a:r>
              <a:rPr lang="tr-TR" altLang="tr-TR" sz="3200" i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tr-TR" altLang="tr-TR" sz="3200" i="1" dirty="0" err="1">
                <a:solidFill>
                  <a:srgbClr val="0070C0"/>
                </a:solidFill>
                <a:latin typeface="Calibri" panose="020F0502020204030204" pitchFamily="34" charset="0"/>
              </a:rPr>
              <a:t>by</a:t>
            </a:r>
            <a:r>
              <a:rPr lang="tr-TR" altLang="tr-TR" sz="3200" i="1" dirty="0">
                <a:solidFill>
                  <a:srgbClr val="0070C0"/>
                </a:solidFill>
                <a:latin typeface="Calibri" panose="020F0502020204030204" pitchFamily="34" charset="0"/>
              </a:rPr>
              <a:t> ESML-</a:t>
            </a:r>
            <a:r>
              <a:rPr lang="tr-TR" altLang="tr-TR" sz="3200" i="1" dirty="0" err="1">
                <a:solidFill>
                  <a:srgbClr val="0070C0"/>
                </a:solidFill>
                <a:latin typeface="Calibri" panose="020F0502020204030204" pitchFamily="34" charset="0"/>
              </a:rPr>
              <a:t>producing</a:t>
            </a:r>
            <a:r>
              <a:rPr lang="tr-TR" altLang="tr-TR" sz="3200" i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tr-TR" altLang="tr-TR" sz="3200" i="1" dirty="0" err="1">
                <a:solidFill>
                  <a:srgbClr val="0070C0"/>
                </a:solidFill>
                <a:latin typeface="Calibri" panose="020F0502020204030204" pitchFamily="34" charset="0"/>
              </a:rPr>
              <a:t>organisms</a:t>
            </a:r>
            <a:endParaRPr lang="tr-TR" altLang="tr-TR" sz="3200" i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457200" indent="-457200" eaLnBrk="1" hangingPunct="1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tr-TR" altLang="tr-TR" sz="3200" i="1" dirty="0" err="1">
                <a:solidFill>
                  <a:srgbClr val="0070C0"/>
                </a:solidFill>
                <a:latin typeface="Calibri" panose="020F0502020204030204" pitchFamily="34" charset="0"/>
              </a:rPr>
              <a:t>Intraabdominal</a:t>
            </a:r>
            <a:r>
              <a:rPr lang="tr-TR" altLang="tr-TR" sz="3200" i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tr-TR" altLang="tr-TR" sz="3200" i="1" dirty="0" err="1">
                <a:solidFill>
                  <a:srgbClr val="0070C0"/>
                </a:solidFill>
                <a:latin typeface="Calibri" panose="020F0502020204030204" pitchFamily="34" charset="0"/>
              </a:rPr>
              <a:t>infections</a:t>
            </a:r>
            <a:r>
              <a:rPr lang="tr-TR" altLang="tr-TR" sz="3200" i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</a:p>
          <a:p>
            <a:pPr marL="457200" indent="-457200" eaLnBrk="1" hangingPunct="1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tr-TR" altLang="tr-TR" sz="3200" i="1" dirty="0" err="1">
                <a:solidFill>
                  <a:srgbClr val="0070C0"/>
                </a:solidFill>
                <a:latin typeface="Calibri" panose="020F0502020204030204" pitchFamily="34" charset="0"/>
              </a:rPr>
              <a:t>Imipenem</a:t>
            </a:r>
            <a:r>
              <a:rPr lang="tr-TR" altLang="tr-TR" sz="3200" i="1" dirty="0">
                <a:solidFill>
                  <a:srgbClr val="FF33CC"/>
                </a:solidFill>
                <a:latin typeface="Calibri" panose="020F0502020204030204" pitchFamily="34" charset="0"/>
              </a:rPr>
              <a:t>/</a:t>
            </a:r>
            <a:r>
              <a:rPr lang="tr-TR" altLang="tr-TR" sz="3200" i="1" dirty="0" err="1">
                <a:solidFill>
                  <a:srgbClr val="FF33CC"/>
                </a:solidFill>
                <a:latin typeface="Calibri" panose="020F0502020204030204" pitchFamily="34" charset="0"/>
              </a:rPr>
              <a:t>cilastatin</a:t>
            </a:r>
            <a:r>
              <a:rPr lang="tr-TR" altLang="tr-TR" sz="3200" i="1" dirty="0">
                <a:solidFill>
                  <a:srgbClr val="FF33CC"/>
                </a:solidFill>
                <a:latin typeface="Calibri" panose="020F0502020204030204" pitchFamily="34" charset="0"/>
              </a:rPr>
              <a:t>, </a:t>
            </a:r>
            <a:r>
              <a:rPr lang="tr-TR" altLang="tr-TR" sz="3200" i="1" dirty="0" err="1">
                <a:solidFill>
                  <a:srgbClr val="0070C0"/>
                </a:solidFill>
                <a:latin typeface="Calibri" panose="020F0502020204030204" pitchFamily="34" charset="0"/>
              </a:rPr>
              <a:t>Meropenem</a:t>
            </a:r>
            <a:r>
              <a:rPr lang="tr-TR" altLang="tr-TR" sz="3200" i="1" dirty="0">
                <a:solidFill>
                  <a:srgbClr val="FF33CC"/>
                </a:solidFill>
                <a:latin typeface="Calibri" panose="020F0502020204030204" pitchFamily="34" charset="0"/>
              </a:rPr>
              <a:t>, </a:t>
            </a:r>
            <a:r>
              <a:rPr lang="tr-TR" altLang="tr-TR" sz="3200" i="1" dirty="0" err="1">
                <a:solidFill>
                  <a:srgbClr val="0070C0"/>
                </a:solidFill>
                <a:latin typeface="Calibri" panose="020F0502020204030204" pitchFamily="34" charset="0"/>
              </a:rPr>
              <a:t>Doripenem</a:t>
            </a:r>
            <a:r>
              <a:rPr lang="tr-TR" altLang="tr-TR" sz="3200" i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tr-TR" altLang="tr-TR" sz="3200" i="1" dirty="0" err="1">
                <a:solidFill>
                  <a:srgbClr val="0070C0"/>
                </a:solidFill>
                <a:latin typeface="Calibri" panose="020F0502020204030204" pitchFamily="34" charset="0"/>
              </a:rPr>
              <a:t>for</a:t>
            </a:r>
            <a:r>
              <a:rPr lang="tr-TR" altLang="tr-TR" sz="3200" i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</a:p>
          <a:p>
            <a:pPr eaLnBrk="1" hangingPunct="1">
              <a:lnSpc>
                <a:spcPct val="150000"/>
              </a:lnSpc>
              <a:defRPr/>
            </a:pPr>
            <a:r>
              <a:rPr lang="tr-TR" altLang="tr-TR" sz="3200" i="1" dirty="0" err="1">
                <a:solidFill>
                  <a:srgbClr val="0070C0"/>
                </a:solidFill>
                <a:latin typeface="Calibri" panose="020F0502020204030204" pitchFamily="34" charset="0"/>
              </a:rPr>
              <a:t>nosocomial</a:t>
            </a:r>
            <a:r>
              <a:rPr lang="tr-TR" altLang="tr-TR" sz="3200" i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tr-TR" altLang="tr-TR" sz="3200" i="1" dirty="0">
                <a:solidFill>
                  <a:srgbClr val="FF33CC"/>
                </a:solidFill>
                <a:latin typeface="Calibri" panose="020F0502020204030204" pitchFamily="34" charset="0"/>
              </a:rPr>
              <a:t> </a:t>
            </a:r>
            <a:r>
              <a:rPr lang="tr-TR" altLang="tr-TR" sz="3200" i="1" dirty="0" err="1">
                <a:solidFill>
                  <a:srgbClr val="FF33CC"/>
                </a:solidFill>
                <a:latin typeface="Calibri" panose="020F0502020204030204" pitchFamily="34" charset="0"/>
              </a:rPr>
              <a:t>infections</a:t>
            </a:r>
            <a:r>
              <a:rPr lang="tr-TR" altLang="tr-TR" sz="3200" i="1" dirty="0">
                <a:solidFill>
                  <a:srgbClr val="FF33CC"/>
                </a:solidFill>
                <a:latin typeface="Calibri" panose="020F0502020204030204" pitchFamily="34" charset="0"/>
              </a:rPr>
              <a:t>, </a:t>
            </a:r>
            <a:r>
              <a:rPr lang="tr-TR" altLang="tr-TR" sz="3200" i="1" dirty="0" err="1">
                <a:solidFill>
                  <a:srgbClr val="FF33CC"/>
                </a:solidFill>
                <a:latin typeface="Calibri" panose="020F0502020204030204" pitchFamily="34" charset="0"/>
              </a:rPr>
              <a:t>febrile</a:t>
            </a:r>
            <a:r>
              <a:rPr lang="tr-TR" altLang="tr-TR" sz="3200" i="1" dirty="0">
                <a:solidFill>
                  <a:srgbClr val="FF33CC"/>
                </a:solidFill>
                <a:latin typeface="Calibri" panose="020F0502020204030204" pitchFamily="34" charset="0"/>
              </a:rPr>
              <a:t> </a:t>
            </a:r>
            <a:r>
              <a:rPr lang="tr-TR" altLang="tr-TR" sz="3200" i="1" dirty="0" err="1">
                <a:solidFill>
                  <a:srgbClr val="FF33CC"/>
                </a:solidFill>
                <a:latin typeface="Calibri" panose="020F0502020204030204" pitchFamily="34" charset="0"/>
              </a:rPr>
              <a:t>neutropenia</a:t>
            </a:r>
            <a:r>
              <a:rPr lang="tr-TR" altLang="tr-TR" sz="3200" i="1" dirty="0">
                <a:solidFill>
                  <a:srgbClr val="FF33CC"/>
                </a:solidFill>
                <a:latin typeface="Calibri" panose="020F0502020204030204" pitchFamily="34" charset="0"/>
              </a:rPr>
              <a:t>, </a:t>
            </a:r>
          </a:p>
        </p:txBody>
      </p:sp>
      <p:sp>
        <p:nvSpPr>
          <p:cNvPr id="86020" name="Metin kutusu 4"/>
          <p:cNvSpPr txBox="1">
            <a:spLocks noChangeArrowheads="1"/>
          </p:cNvSpPr>
          <p:nvPr/>
        </p:nvSpPr>
        <p:spPr bwMode="auto">
          <a:xfrm>
            <a:off x="0" y="0"/>
            <a:ext cx="7964488" cy="830263"/>
          </a:xfrm>
          <a:prstGeom prst="rect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tr-TR" altLang="tr-TR" sz="4800">
                <a:solidFill>
                  <a:schemeClr val="bg1"/>
                </a:solidFill>
                <a:latin typeface="Consolas" panose="020B0609020204030204" pitchFamily="49" charset="0"/>
                <a:ea typeface="Consolas" panose="020B0609020204030204" pitchFamily="49" charset="0"/>
                <a:cs typeface="Consolas" panose="020B0609020204030204" pitchFamily="49" charset="0"/>
              </a:rPr>
              <a:t>What are they good for?</a:t>
            </a:r>
            <a:endParaRPr lang="en-US" altLang="tr-TR" sz="4800">
              <a:solidFill>
                <a:schemeClr val="bg1"/>
              </a:solidFill>
              <a:latin typeface="Consolas" panose="020B0609020204030204" pitchFamily="49" charset="0"/>
              <a:ea typeface="Consolas" panose="020B0609020204030204" pitchFamily="49" charset="0"/>
              <a:cs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7427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harmacology of Antibiotic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989" y="483640"/>
            <a:ext cx="6775376" cy="50868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ikdörtgen 1"/>
          <p:cNvSpPr/>
          <p:nvPr/>
        </p:nvSpPr>
        <p:spPr>
          <a:xfrm>
            <a:off x="788275" y="5308873"/>
            <a:ext cx="796684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defRPr/>
            </a:pPr>
            <a:r>
              <a:rPr lang="tr-TR" altLang="tr-TR" sz="2800" i="1" dirty="0" err="1">
                <a:solidFill>
                  <a:srgbClr val="9900FF"/>
                </a:solidFill>
                <a:latin typeface="Calibri" panose="020F0502020204030204" pitchFamily="34" charset="0"/>
              </a:rPr>
              <a:t>They</a:t>
            </a:r>
            <a:r>
              <a:rPr lang="tr-TR" altLang="tr-TR" sz="2800" i="1" dirty="0">
                <a:solidFill>
                  <a:srgbClr val="9900FF"/>
                </a:solidFill>
                <a:latin typeface="Calibri" panose="020F0502020204030204" pitchFamily="34" charset="0"/>
              </a:rPr>
              <a:t> </a:t>
            </a:r>
            <a:r>
              <a:rPr lang="tr-TR" altLang="tr-TR" sz="2800" i="1" dirty="0" err="1">
                <a:solidFill>
                  <a:srgbClr val="9900FF"/>
                </a:solidFill>
                <a:latin typeface="Calibri" panose="020F0502020204030204" pitchFamily="34" charset="0"/>
              </a:rPr>
              <a:t>may</a:t>
            </a:r>
            <a:r>
              <a:rPr lang="tr-TR" altLang="tr-TR" sz="2800" i="1" dirty="0">
                <a:solidFill>
                  <a:srgbClr val="9900FF"/>
                </a:solidFill>
                <a:latin typeface="Calibri" panose="020F0502020204030204" pitchFamily="34" charset="0"/>
              </a:rPr>
              <a:t> </a:t>
            </a:r>
            <a:r>
              <a:rPr lang="tr-TR" altLang="tr-TR" sz="2800" i="1" dirty="0" err="1">
                <a:solidFill>
                  <a:srgbClr val="9900FF"/>
                </a:solidFill>
                <a:latin typeface="Calibri" panose="020F0502020204030204" pitchFamily="34" charset="0"/>
              </a:rPr>
              <a:t>induce</a:t>
            </a:r>
            <a:r>
              <a:rPr lang="tr-TR" altLang="tr-TR" sz="2800" i="1" dirty="0">
                <a:solidFill>
                  <a:srgbClr val="9900FF"/>
                </a:solidFill>
                <a:latin typeface="Calibri" panose="020F0502020204030204" pitchFamily="34" charset="0"/>
              </a:rPr>
              <a:t> </a:t>
            </a:r>
            <a:r>
              <a:rPr lang="tr-TR" altLang="tr-TR" sz="2800" i="1" dirty="0" err="1">
                <a:solidFill>
                  <a:srgbClr val="9900FF"/>
                </a:solidFill>
                <a:latin typeface="Calibri" panose="020F0502020204030204" pitchFamily="34" charset="0"/>
              </a:rPr>
              <a:t>seizures</a:t>
            </a:r>
            <a:r>
              <a:rPr lang="tr-TR" altLang="tr-TR" sz="2800" i="1" dirty="0">
                <a:solidFill>
                  <a:srgbClr val="9900FF"/>
                </a:solidFill>
                <a:latin typeface="Calibri" panose="020F0502020204030204" pitchFamily="34" charset="0"/>
              </a:rPr>
              <a:t> (</a:t>
            </a:r>
            <a:r>
              <a:rPr lang="tr-TR" altLang="tr-TR" sz="2800" i="1" dirty="0" err="1">
                <a:solidFill>
                  <a:srgbClr val="9900FF"/>
                </a:solidFill>
                <a:latin typeface="Calibri" panose="020F0502020204030204" pitchFamily="34" charset="0"/>
              </a:rPr>
              <a:t>especially</a:t>
            </a:r>
            <a:r>
              <a:rPr lang="tr-TR" altLang="tr-TR" sz="2800" i="1" dirty="0">
                <a:solidFill>
                  <a:srgbClr val="9900FF"/>
                </a:solidFill>
                <a:latin typeface="Calibri" panose="020F0502020204030204" pitchFamily="34" charset="0"/>
              </a:rPr>
              <a:t> IMIPENEM)</a:t>
            </a:r>
            <a:endParaRPr lang="tr-TR" altLang="tr-TR" sz="2800" i="1" dirty="0">
              <a:solidFill>
                <a:srgbClr val="9900FF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15003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Text Box 4"/>
          <p:cNvSpPr txBox="1">
            <a:spLocks noChangeArrowheads="1"/>
          </p:cNvSpPr>
          <p:nvPr/>
        </p:nvSpPr>
        <p:spPr bwMode="auto">
          <a:xfrm>
            <a:off x="303213" y="84138"/>
            <a:ext cx="2265362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2800">
                <a:solidFill>
                  <a:srgbClr val="9900FF"/>
                </a:solidFill>
              </a:rPr>
              <a:t>Monobactam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tr-TR" sz="2800">
              <a:solidFill>
                <a:srgbClr val="9900FF"/>
              </a:solidFill>
            </a:endParaRPr>
          </a:p>
        </p:txBody>
      </p:sp>
      <p:sp>
        <p:nvSpPr>
          <p:cNvPr id="30723" name="Text Box 10">
            <a:extLst>
              <a:ext uri="{FF2B5EF4-FFF2-40B4-BE49-F238E27FC236}">
                <a16:creationId xmlns:a16="http://schemas.microsoft.com/office/drawing/2014/main" id="{2495EBE4-478A-40C8-ACB6-538F5727E0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7088" y="2890838"/>
            <a:ext cx="227012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tr-TR" sz="2800" i="1" spc="3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Aztreonam</a:t>
            </a:r>
            <a:endParaRPr lang="en-US" sz="2800" i="1" spc="300" dirty="0">
              <a:solidFill>
                <a:schemeClr val="bg1">
                  <a:lumMod val="50000"/>
                </a:schemeClr>
              </a:solidFill>
              <a:latin typeface="Arial" charset="0"/>
            </a:endParaRPr>
          </a:p>
        </p:txBody>
      </p:sp>
      <p:pic>
        <p:nvPicPr>
          <p:cNvPr id="87044" name="Picture 13" descr="mon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908050"/>
            <a:ext cx="2016125" cy="1682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7045" name="Slayt Numarası Yer Tutucusu 1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762FAA28-D033-4738-BE3F-21945E9F6DBE}" type="slidenum">
              <a:rPr lang="en-US" altLang="tr-TR" sz="1400" smtClean="0"/>
              <a:pPr>
                <a:spcBef>
                  <a:spcPct val="0"/>
                </a:spcBef>
                <a:buFontTx/>
                <a:buNone/>
              </a:pPr>
              <a:t>7</a:t>
            </a:fld>
            <a:endParaRPr lang="en-US" altLang="tr-TR" sz="1400" smtClean="0"/>
          </a:p>
        </p:txBody>
      </p:sp>
      <p:pic>
        <p:nvPicPr>
          <p:cNvPr id="87046" name="Resim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3025" y="84138"/>
            <a:ext cx="4857750" cy="4857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16344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Slayt Numarası Yer Tutucusu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7390D5F7-C2F7-4AC6-A3CC-6CA6A3D7B027}" type="slidenum">
              <a:rPr lang="en-US" altLang="tr-TR" sz="1400" smtClean="0"/>
              <a:pPr>
                <a:spcBef>
                  <a:spcPct val="0"/>
                </a:spcBef>
                <a:buFontTx/>
                <a:buNone/>
              </a:pPr>
              <a:t>8</a:t>
            </a:fld>
            <a:endParaRPr lang="en-US" altLang="tr-TR" sz="1400" smtClean="0"/>
          </a:p>
        </p:txBody>
      </p:sp>
      <p:sp>
        <p:nvSpPr>
          <p:cNvPr id="90115" name="Metin kutusu 4"/>
          <p:cNvSpPr txBox="1">
            <a:spLocks noChangeArrowheads="1"/>
          </p:cNvSpPr>
          <p:nvPr/>
        </p:nvSpPr>
        <p:spPr bwMode="auto">
          <a:xfrm>
            <a:off x="179388" y="115888"/>
            <a:ext cx="5395912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tr-TR" altLang="tr-TR" sz="3600">
                <a:solidFill>
                  <a:srgbClr val="FF0000"/>
                </a:solidFill>
              </a:rPr>
              <a:t>Ceftolozan + Tazobactam</a:t>
            </a:r>
          </a:p>
        </p:txBody>
      </p:sp>
      <p:pic>
        <p:nvPicPr>
          <p:cNvPr id="90116" name="Picture 2" descr="Image result for ceftolozan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681" r="2666" b="11801"/>
          <a:stretch>
            <a:fillRect/>
          </a:stretch>
        </p:blipFill>
        <p:spPr bwMode="auto">
          <a:xfrm>
            <a:off x="1116013" y="908050"/>
            <a:ext cx="6624637" cy="3344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0117" name="Dikdörtgen 6"/>
          <p:cNvSpPr>
            <a:spLocks noChangeArrowheads="1"/>
          </p:cNvSpPr>
          <p:nvPr/>
        </p:nvSpPr>
        <p:spPr bwMode="auto">
          <a:xfrm>
            <a:off x="153988" y="4044950"/>
            <a:ext cx="9074150" cy="2678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tr-TR" sz="2800" b="1">
                <a:solidFill>
                  <a:srgbClr val="6A6A6A"/>
                </a:solidFill>
              </a:rPr>
              <a:t>Ceftolozane</a:t>
            </a:r>
            <a:r>
              <a:rPr lang="en-US" altLang="tr-TR" sz="2800">
                <a:solidFill>
                  <a:srgbClr val="545454"/>
                </a:solidFill>
              </a:rPr>
              <a:t> is a novel cephalosporin antibiotic, developed for the treatment of infections with gram-negative bacteria that have become resistant to conventional antibiotics. It was studied for urinary tract infections, intra-abdominal infections and ventilator-associated bacterial pneumonia</a:t>
            </a:r>
            <a:endParaRPr lang="tr-TR" altLang="tr-TR" sz="2800"/>
          </a:p>
        </p:txBody>
      </p:sp>
    </p:spTree>
    <p:extLst>
      <p:ext uri="{BB962C8B-B14F-4D97-AF65-F5344CB8AC3E}">
        <p14:creationId xmlns:p14="http://schemas.microsoft.com/office/powerpoint/2010/main" val="3519407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Slayt Numarası Yer Tutucusu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BAE91914-EEEB-45C1-9B40-DF01A14078F5}" type="slidenum">
              <a:rPr lang="en-US" altLang="tr-TR" sz="1400" smtClean="0"/>
              <a:pPr>
                <a:spcBef>
                  <a:spcPct val="0"/>
                </a:spcBef>
                <a:buFontTx/>
                <a:buNone/>
              </a:pPr>
              <a:t>9</a:t>
            </a:fld>
            <a:endParaRPr lang="en-US" altLang="tr-TR" sz="1400" smtClean="0"/>
          </a:p>
        </p:txBody>
      </p:sp>
      <p:sp>
        <p:nvSpPr>
          <p:cNvPr id="91139" name="Dikdörtgen 4"/>
          <p:cNvSpPr>
            <a:spLocks noChangeArrowheads="1"/>
          </p:cNvSpPr>
          <p:nvPr/>
        </p:nvSpPr>
        <p:spPr bwMode="auto">
          <a:xfrm>
            <a:off x="190500" y="1412875"/>
            <a:ext cx="8928100" cy="5570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tr-TR" altLang="tr-TR" sz="2800">
              <a:solidFill>
                <a:srgbClr val="000000"/>
              </a:solidFill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tr-TR" altLang="tr-TR" sz="2800">
                <a:solidFill>
                  <a:srgbClr val="FF0000"/>
                </a:solidFill>
              </a:rPr>
              <a:t>Avibactam</a:t>
            </a:r>
            <a:r>
              <a:rPr lang="tr-TR" altLang="tr-TR" sz="2800">
                <a:solidFill>
                  <a:srgbClr val="000000"/>
                </a:solidFill>
              </a:rPr>
              <a:t> is a novel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tr-TR" altLang="tr-TR" sz="2800">
                <a:solidFill>
                  <a:srgbClr val="000000"/>
                </a:solidFill>
              </a:rPr>
              <a:t>broad-spectrum beta-lactamase inhibitor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tr-TR" altLang="tr-TR" sz="2800">
                <a:solidFill>
                  <a:srgbClr val="000000"/>
                </a:solidFill>
              </a:rPr>
              <a:t>The addition of avibactam to </a:t>
            </a:r>
            <a:r>
              <a:rPr lang="tr-TR" altLang="tr-TR" sz="2800" u="sng">
                <a:solidFill>
                  <a:srgbClr val="00905A"/>
                </a:solidFill>
                <a:hlinkClick r:id="rId2"/>
              </a:rPr>
              <a:t>ceftazidime</a:t>
            </a:r>
            <a:r>
              <a:rPr lang="tr-TR" altLang="tr-TR" sz="2800" u="sng">
                <a:solidFill>
                  <a:srgbClr val="00905A"/>
                </a:solidFill>
              </a:rPr>
              <a:t> </a:t>
            </a:r>
            <a:r>
              <a:rPr lang="tr-TR" altLang="tr-TR" sz="2800">
                <a:solidFill>
                  <a:srgbClr val="000000"/>
                </a:solidFill>
              </a:rPr>
              <a:t>extends the spectrum of activity to include most Enterobacteriaceae </a:t>
            </a:r>
            <a:r>
              <a:rPr lang="tr-TR" altLang="tr-TR" sz="4000">
                <a:solidFill>
                  <a:srgbClr val="000000"/>
                </a:solidFill>
              </a:rPr>
              <a:t>(including those that produce AmpC beta-lactamase, ESBL, and some </a:t>
            </a:r>
            <a:r>
              <a:rPr lang="tr-TR" altLang="tr-TR" sz="4000" i="1">
                <a:solidFill>
                  <a:srgbClr val="000000"/>
                </a:solidFill>
              </a:rPr>
              <a:t>K. pneumoniae</a:t>
            </a:r>
            <a:r>
              <a:rPr lang="tr-TR" altLang="tr-TR" sz="4000">
                <a:solidFill>
                  <a:srgbClr val="000000"/>
                </a:solidFill>
              </a:rPr>
              <a:t> and OXA-type carbapenemases) </a:t>
            </a:r>
            <a:r>
              <a:rPr lang="tr-TR" altLang="tr-TR" sz="2800">
                <a:solidFill>
                  <a:srgbClr val="000000"/>
                </a:solidFill>
              </a:rPr>
              <a:t>as well as </a:t>
            </a:r>
            <a:r>
              <a:rPr lang="tr-TR" altLang="tr-TR" sz="2800" i="1">
                <a:solidFill>
                  <a:srgbClr val="000000"/>
                </a:solidFill>
              </a:rPr>
              <a:t>P. aeruginosa</a:t>
            </a:r>
            <a:r>
              <a:rPr lang="tr-TR" altLang="tr-TR" sz="2800">
                <a:solidFill>
                  <a:srgbClr val="000000"/>
                </a:solidFill>
              </a:rPr>
              <a:t> species with high MICs to ceftazidime alone</a:t>
            </a:r>
            <a:endParaRPr lang="tr-TR" altLang="tr-TR" sz="2800"/>
          </a:p>
        </p:txBody>
      </p:sp>
      <p:pic>
        <p:nvPicPr>
          <p:cNvPr id="91140" name="Picture 2" descr="Image result for Ceftazidime-avibacta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88" t="7240" r="4689" b="10699"/>
          <a:stretch>
            <a:fillRect/>
          </a:stretch>
        </p:blipFill>
        <p:spPr bwMode="auto">
          <a:xfrm>
            <a:off x="5164138" y="53975"/>
            <a:ext cx="3979862" cy="2182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Dikdörtgen 5"/>
          <p:cNvSpPr/>
          <p:nvPr/>
        </p:nvSpPr>
        <p:spPr>
          <a:xfrm>
            <a:off x="30163" y="292100"/>
            <a:ext cx="4624387" cy="5857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tr-TR" sz="3200" b="1" dirty="0" err="1">
                <a:solidFill>
                  <a:schemeClr val="accent3">
                    <a:lumMod val="50000"/>
                  </a:schemeClr>
                </a:solidFill>
              </a:rPr>
              <a:t>Ceftazidime-avibactam</a:t>
            </a:r>
            <a:endParaRPr lang="tr-TR" sz="3200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3894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 Teması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eması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94</TotalTime>
  <Words>678</Words>
  <Application>Microsoft Office PowerPoint</Application>
  <PresentationFormat>Ekran Gösterisi (4:3)</PresentationFormat>
  <Paragraphs>117</Paragraphs>
  <Slides>22</Slides>
  <Notes>3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10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22</vt:i4>
      </vt:variant>
    </vt:vector>
  </HeadingPairs>
  <TitlesOfParts>
    <vt:vector size="33" baseType="lpstr">
      <vt:lpstr>Arial</vt:lpstr>
      <vt:lpstr>Arial Rounded MT Bold</vt:lpstr>
      <vt:lpstr>Bahnschrift</vt:lpstr>
      <vt:lpstr>Bahnschrift SemiBold</vt:lpstr>
      <vt:lpstr>Bookman Old Style</vt:lpstr>
      <vt:lpstr>Calibri</vt:lpstr>
      <vt:lpstr>Calibri Light</vt:lpstr>
      <vt:lpstr>Consolas</vt:lpstr>
      <vt:lpstr>Lato</vt:lpstr>
      <vt:lpstr>Symbol</vt:lpstr>
      <vt:lpstr>Office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Windows Kullanıcısı</dc:creator>
  <cp:lastModifiedBy>Windows Kullanıcısı</cp:lastModifiedBy>
  <cp:revision>19</cp:revision>
  <dcterms:created xsi:type="dcterms:W3CDTF">2020-03-27T11:33:09Z</dcterms:created>
  <dcterms:modified xsi:type="dcterms:W3CDTF">2020-03-30T08:12:56Z</dcterms:modified>
</cp:coreProperties>
</file>