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77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8" r:id="rId16"/>
    <p:sldId id="279" r:id="rId17"/>
    <p:sldId id="280" r:id="rId18"/>
    <p:sldId id="281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0B643-4FB6-4196-BD63-8FE1FB5AB52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82DFC-A401-42F9-8548-C9F7BC4F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8090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8B9C3-FFD2-4A36-A872-AC14289EB67F}" type="slidenum">
              <a:rPr lang="tr-TR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6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DAB9-7649-4216-ADC3-BC232B7964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DAB9-7649-4216-ADC3-BC232B7964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5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1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205F-D4FA-42AE-9137-FEADB6136C8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AE7-FFB5-4B8B-A33D-D65F02CE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ptodate.com/contents/ceftazidime-drug-information?source=see_li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E74712E-2721-4013-995D-9CF71C8BDB20}"/>
              </a:ext>
            </a:extLst>
          </p:cNvPr>
          <p:cNvSpPr txBox="1"/>
          <p:nvPr/>
        </p:nvSpPr>
        <p:spPr>
          <a:xfrm>
            <a:off x="0" y="0"/>
            <a:ext cx="2827338" cy="523875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spc="300" dirty="0" err="1">
                <a:solidFill>
                  <a:schemeClr val="bg1"/>
                </a:solidFill>
                <a:latin typeface="Bahnschrift" pitchFamily="34" charset="0"/>
              </a:rPr>
              <a:t>Carbapenems</a:t>
            </a:r>
            <a:endParaRPr lang="en-US" sz="2800" spc="3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79875" name="Picture 12" descr="http://www.life.umd.edu/classroom/bsci424/Images/PathogenImages/BetaLact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2246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0D6A42-65FF-4C16-916C-11C5B4114812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tr-TR" sz="1400" smtClean="0"/>
          </a:p>
        </p:txBody>
      </p:sp>
      <p:pic>
        <p:nvPicPr>
          <p:cNvPr id="79877" name="Resi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44675"/>
            <a:ext cx="65849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>
            <a:off x="2827338" y="523875"/>
            <a:ext cx="3725862" cy="3697288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 result for Meropenem-vaborbac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200"/>
            <a:ext cx="6753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873500" y="-1588"/>
            <a:ext cx="51720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 err="1">
                <a:solidFill>
                  <a:schemeClr val="accent3">
                    <a:lumMod val="50000"/>
                  </a:schemeClr>
                </a:solidFill>
              </a:rPr>
              <a:t>Meropenem-vaborbactam</a:t>
            </a:r>
            <a:endParaRPr lang="tr-T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164" name="Dikdörtgen 5"/>
          <p:cNvSpPr>
            <a:spLocks noChangeArrowheads="1"/>
          </p:cNvSpPr>
          <p:nvPr/>
        </p:nvSpPr>
        <p:spPr bwMode="auto">
          <a:xfrm>
            <a:off x="260350" y="3357563"/>
            <a:ext cx="87852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000000"/>
                </a:solidFill>
              </a:rPr>
              <a:t>Vaborbactam is a novel broad-spectrum beta-lactamase inhibitor that potently inhibits class A carbapenemases (including </a:t>
            </a:r>
            <a:r>
              <a:rPr lang="tr-TR" altLang="tr-TR" sz="2800" i="1">
                <a:solidFill>
                  <a:srgbClr val="000000"/>
                </a:solidFill>
              </a:rPr>
              <a:t>K. Pneumoniae </a:t>
            </a:r>
            <a:r>
              <a:rPr lang="tr-TR" altLang="tr-TR" sz="2800">
                <a:solidFill>
                  <a:srgbClr val="000000"/>
                </a:solidFill>
              </a:rPr>
              <a:t>carbapenemases [KPC])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000000"/>
                </a:solidFill>
              </a:rPr>
              <a:t>It is </a:t>
            </a:r>
            <a:r>
              <a:rPr lang="tr-TR" altLang="tr-TR" sz="4000">
                <a:solidFill>
                  <a:srgbClr val="FF0000"/>
                </a:solidFill>
              </a:rPr>
              <a:t>not active </a:t>
            </a:r>
            <a:r>
              <a:rPr lang="tr-TR" altLang="tr-TR" sz="2800">
                <a:solidFill>
                  <a:srgbClr val="000000"/>
                </a:solidFill>
              </a:rPr>
              <a:t>against class B or D carbapenemases (ie, metallo-beta-lactamases and OXA-type enzymes)</a:t>
            </a:r>
            <a:endParaRPr lang="tr-TR" altLang="tr-TR" sz="2800"/>
          </a:p>
        </p:txBody>
      </p:sp>
    </p:spTree>
    <p:extLst>
      <p:ext uri="{BB962C8B-B14F-4D97-AF65-F5344CB8AC3E}">
        <p14:creationId xmlns:p14="http://schemas.microsoft.com/office/powerpoint/2010/main" val="25618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11341-8A46-41D3-AA6C-1CA29136C632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tr-TR" sz="1400" smtClean="0"/>
          </a:p>
        </p:txBody>
      </p:sp>
      <p:pic>
        <p:nvPicPr>
          <p:cNvPr id="93187" name="Picture 2" descr="https://www.idstewardship.com/wp-content/uploads/2017/10/Screen-Shot-2017-10-12-at-11.09.09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315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B0C94E-C6E5-47B1-B599-5301F6C798E4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tr-TR" sz="1400" smtClean="0"/>
          </a:p>
        </p:txBody>
      </p:sp>
      <p:pic>
        <p:nvPicPr>
          <p:cNvPr id="9421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3988"/>
            <a:ext cx="73818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CD97BB-C727-4A11-9340-1D6781AE2941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tr-TR" sz="1400" smtClean="0"/>
          </a:p>
        </p:txBody>
      </p:sp>
      <p:pic>
        <p:nvPicPr>
          <p:cNvPr id="9523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942" b="66458"/>
          <a:stretch>
            <a:fillRect/>
          </a:stretch>
        </p:blipFill>
        <p:spPr bwMode="auto">
          <a:xfrm>
            <a:off x="827088" y="0"/>
            <a:ext cx="75612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5247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3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1042988" y="14288"/>
            <a:ext cx="7327900" cy="64611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</a:rPr>
              <a:t>Other Inhibitors of Cell Wall Synthesis </a:t>
            </a:r>
            <a:endParaRPr lang="en-US" altLang="tr-TR" sz="3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50825" y="630238"/>
            <a:ext cx="80591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Vancomycin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(</a:t>
            </a:r>
            <a:r>
              <a:rPr lang="tr-TR" altLang="tr-TR" sz="36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no</a:t>
            </a:r>
            <a:r>
              <a:rPr lang="tr-TR" altLang="tr-TR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oral </a:t>
            </a:r>
            <a:r>
              <a:rPr lang="tr-TR" altLang="tr-TR" sz="36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drug</a:t>
            </a:r>
            <a:r>
              <a:rPr lang="tr-TR" altLang="tr-TR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available</a:t>
            </a:r>
            <a:r>
              <a:rPr lang="tr-TR" altLang="tr-TR" sz="28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in </a:t>
            </a:r>
            <a:r>
              <a:rPr lang="tr-TR" altLang="tr-TR" sz="28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Turkey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)</a:t>
            </a:r>
            <a:endParaRPr lang="en-US" altLang="tr-TR" sz="2800" i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333375" y="1306513"/>
            <a:ext cx="54832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defRPr/>
            </a:pPr>
            <a:r>
              <a:rPr lang="tr-TR" altLang="tr-TR" sz="2800" dirty="0" smtClean="0">
                <a:latin typeface="Calibri" panose="020F0502020204030204" pitchFamily="34" charset="0"/>
              </a:rPr>
              <a:t>DOES NOT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have</a:t>
            </a:r>
            <a:r>
              <a:rPr lang="tr-TR" altLang="tr-TR" sz="2800" dirty="0" smtClean="0">
                <a:latin typeface="Calibri" panose="020F0502020204030204" pitchFamily="34" charset="0"/>
              </a:rPr>
              <a:t> beta-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lactam</a:t>
            </a:r>
            <a:r>
              <a:rPr lang="tr-TR" altLang="tr-TR" sz="2800" dirty="0" smtClean="0">
                <a:latin typeface="Calibri" panose="020F0502020204030204" pitchFamily="34" charset="0"/>
              </a:rPr>
              <a:t> ring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tr-TR" altLang="tr-TR" sz="2800" dirty="0" smtClean="0">
                <a:latin typeface="Calibri" panose="020F0502020204030204" pitchFamily="34" charset="0"/>
              </a:rPr>
              <a:t>DOES NOT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bind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to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PBPs</a:t>
            </a:r>
            <a:endParaRPr lang="tr-TR" altLang="tr-TR" sz="2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61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C572C1-54A2-409D-8AAE-5F762F74C8C7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tr-TR" sz="1400" smtClean="0"/>
          </a:p>
        </p:txBody>
      </p:sp>
      <p:pic>
        <p:nvPicPr>
          <p:cNvPr id="962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23" y="1336675"/>
            <a:ext cx="33845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4" descr="Image result for vancomycin mechanism of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33638"/>
            <a:ext cx="544353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3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CEB4ABD-F671-4CD0-AD08-15B8BC197C53}"/>
              </a:ext>
            </a:extLst>
          </p:cNvPr>
          <p:cNvSpPr txBox="1"/>
          <p:nvPr/>
        </p:nvSpPr>
        <p:spPr>
          <a:xfrm>
            <a:off x="467544" y="260648"/>
            <a:ext cx="482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 </a:t>
            </a:r>
            <a:r>
              <a:rPr lang="tr-TR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AUC</a:t>
            </a:r>
            <a:r>
              <a:rPr lang="en-US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:</a:t>
            </a:r>
            <a:r>
              <a:rPr lang="tr-TR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MIC</a:t>
            </a:r>
            <a:endParaRPr lang="en-US" sz="6600" spc="3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0F68ED7-7722-4DF3-A713-0E2146813EA0}"/>
              </a:ext>
            </a:extLst>
          </p:cNvPr>
          <p:cNvSpPr/>
          <p:nvPr/>
        </p:nvSpPr>
        <p:spPr>
          <a:xfrm>
            <a:off x="131677" y="1395084"/>
            <a:ext cx="84056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u="sng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Concentration</a:t>
            </a:r>
            <a:r>
              <a:rPr lang="tr-TR" sz="3200" u="sng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AND </a:t>
            </a:r>
          </a:p>
          <a:p>
            <a:pPr>
              <a:lnSpc>
                <a:spcPct val="150000"/>
              </a:lnSpc>
            </a:pPr>
            <a:r>
              <a:rPr lang="tr-TR" sz="3200" u="sng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Time-</a:t>
            </a:r>
            <a:r>
              <a:rPr lang="tr-TR" sz="3200" u="sng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Dependent</a:t>
            </a:r>
            <a:endParaRPr lang="tr-TR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 err="1" smtClean="0">
                <a:latin typeface="Arial Rounded MT Bold" panose="020F0704030504030204" pitchFamily="34" charset="0"/>
              </a:rPr>
              <a:t>Interaction</a:t>
            </a:r>
            <a:r>
              <a:rPr lang="tr-TR" sz="3200" dirty="0" smtClean="0">
                <a:latin typeface="Arial Rounded MT Bold" panose="020F07040305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</a:rPr>
              <a:t>between</a:t>
            </a:r>
            <a:r>
              <a:rPr lang="tr-TR" sz="3200" dirty="0" smtClean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3200" dirty="0" err="1" smtClean="0">
                <a:latin typeface="Arial Rounded MT Bold" panose="020F0704030504030204" pitchFamily="34" charset="0"/>
              </a:rPr>
              <a:t>f</a:t>
            </a:r>
            <a:r>
              <a:rPr lang="tr-TR" sz="3200" dirty="0" err="1" smtClean="0">
                <a:latin typeface="Arial Rounded MT Bold" panose="020F0704030504030204" pitchFamily="34" charset="0"/>
              </a:rPr>
              <a:t>ree</a:t>
            </a:r>
            <a:r>
              <a:rPr lang="tr-TR" sz="3200" dirty="0" smtClean="0">
                <a:latin typeface="Arial Rounded MT Bold" panose="020F0704030504030204" pitchFamily="34" charset="0"/>
              </a:rPr>
              <a:t> </a:t>
            </a:r>
            <a:r>
              <a:rPr lang="tr-TR" sz="3200" dirty="0">
                <a:latin typeface="Arial Rounded MT Bold" panose="020F0704030504030204" pitchFamily="34" charset="0"/>
              </a:rPr>
              <a:t>[AB] </a:t>
            </a:r>
            <a:r>
              <a:rPr lang="tr-TR" sz="3200" dirty="0" err="1" smtClean="0">
                <a:latin typeface="Arial Rounded MT Bold" panose="020F0704030504030204" pitchFamily="34" charset="0"/>
              </a:rPr>
              <a:t>exposure</a:t>
            </a:r>
            <a:r>
              <a:rPr lang="tr-TR" sz="3200" dirty="0" smtClean="0">
                <a:latin typeface="Arial Rounded MT Bold" panose="020F07040305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</a:rPr>
              <a:t>and</a:t>
            </a:r>
            <a:r>
              <a:rPr lang="tr-TR" sz="3200" dirty="0" smtClean="0">
                <a:latin typeface="Arial Rounded MT Bold" panose="020F0704030504030204" pitchFamily="34" charset="0"/>
              </a:rPr>
              <a:t> </a:t>
            </a:r>
            <a:endParaRPr lang="tr-TR" sz="3200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>
                <a:latin typeface="Arial Rounded MT Bold" panose="020F0704030504030204" pitchFamily="34" charset="0"/>
              </a:rPr>
              <a:t>MIC </a:t>
            </a:r>
            <a:endParaRPr lang="tr-TR" sz="3200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Prototype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vancomycin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(+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quinolons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and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teicoplanin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)</a:t>
            </a:r>
            <a:endParaRPr lang="tr-TR" sz="32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4244EB-BF6C-4777-A378-E662DEE73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33" y="870321"/>
            <a:ext cx="3509690" cy="273947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73112E8-2C29-436E-9066-545F702984E8}"/>
              </a:ext>
            </a:extLst>
          </p:cNvPr>
          <p:cNvSpPr txBox="1"/>
          <p:nvPr/>
        </p:nvSpPr>
        <p:spPr>
          <a:xfrm>
            <a:off x="7020272" y="3429000"/>
            <a:ext cx="1971950" cy="461665"/>
          </a:xfrm>
          <a:prstGeom prst="rect">
            <a:avLst/>
          </a:prstGeom>
          <a:solidFill>
            <a:srgbClr val="FF0000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vancomycin</a:t>
            </a:r>
            <a:endParaRPr lang="tr-T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DC8D2B-F59A-4256-A312-34D857D4C965}"/>
              </a:ext>
            </a:extLst>
          </p:cNvPr>
          <p:cNvSpPr/>
          <p:nvPr/>
        </p:nvSpPr>
        <p:spPr>
          <a:xfrm>
            <a:off x="226357" y="117154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Somewhat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flexible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on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dosing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: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may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reach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the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same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i="1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f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AUC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by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different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dose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as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well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as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dosing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schedule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endParaRPr lang="tr-TR" sz="32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>
                <a:latin typeface="Arial Rounded MT Bold" panose="020F07040305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D4A705B-9E18-4BBE-9FDE-59F5C34BA596}"/>
              </a:ext>
            </a:extLst>
          </p:cNvPr>
          <p:cNvSpPr txBox="1"/>
          <p:nvPr/>
        </p:nvSpPr>
        <p:spPr>
          <a:xfrm>
            <a:off x="226357" y="44624"/>
            <a:ext cx="482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 </a:t>
            </a:r>
            <a:r>
              <a:rPr lang="tr-TR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AUC</a:t>
            </a:r>
            <a:r>
              <a:rPr lang="en-US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:</a:t>
            </a:r>
            <a:r>
              <a:rPr lang="tr-TR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MIC</a:t>
            </a:r>
            <a:endParaRPr lang="en-US" sz="6600" spc="3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76099A-ECD1-4AB1-B5E7-AD6912FC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3768" y="3429000"/>
            <a:ext cx="5472608" cy="32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9C6ED69-DF81-4784-B857-CA4C883C4A9D}"/>
              </a:ext>
            </a:extLst>
          </p:cNvPr>
          <p:cNvSpPr/>
          <p:nvPr/>
        </p:nvSpPr>
        <p:spPr>
          <a:xfrm>
            <a:off x="323528" y="332656"/>
            <a:ext cx="505952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Grudge match:  </a:t>
            </a:r>
            <a:r>
              <a:rPr lang="tr-TR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Dip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vs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AUC </a:t>
            </a:r>
            <a:endParaRPr lang="tr-TR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6FF7A14-D68E-48FC-9182-C6E3D2651DE8}"/>
              </a:ext>
            </a:extLst>
          </p:cNvPr>
          <p:cNvSpPr/>
          <p:nvPr/>
        </p:nvSpPr>
        <p:spPr>
          <a:xfrm>
            <a:off x="0" y="1196752"/>
            <a:ext cx="7650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 </a:t>
            </a:r>
            <a:r>
              <a:rPr lang="tr-T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creep</a:t>
            </a: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tr-T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atin typeface="Arial Rounded MT Bold" panose="020F0704030504030204" pitchFamily="34" charset="0"/>
              </a:rPr>
              <a:t>Through 5-10mg/L </a:t>
            </a:r>
            <a:r>
              <a:rPr lang="tr-TR" sz="2800" dirty="0">
                <a:latin typeface="Arial Rounded MT Bold" panose="020F0704030504030204" pitchFamily="34" charset="0"/>
                <a:sym typeface="Symbol" panose="05050102010706020507" pitchFamily="18" charset="2"/>
              </a:rPr>
              <a:t> </a:t>
            </a:r>
            <a:r>
              <a:rPr lang="tr-TR" sz="4000" dirty="0">
                <a:latin typeface="Arial Rounded MT Bold" panose="020F0704030504030204" pitchFamily="34" charset="0"/>
                <a:sym typeface="Symbol" panose="05050102010706020507" pitchFamily="18" charset="2"/>
              </a:rPr>
              <a:t>15 (20)mg/L  </a:t>
            </a:r>
          </a:p>
          <a:p>
            <a:endParaRPr lang="tr-TR" sz="2800" dirty="0">
              <a:latin typeface="Arial Rounded MT Bold" panose="020F0704030504030204" pitchFamily="34" charset="0"/>
              <a:sym typeface="Symbol" panose="05050102010706020507" pitchFamily="18" charset="2"/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BE71B4FD-41DF-45AF-9172-97DE50B5D32B}"/>
              </a:ext>
            </a:extLst>
          </p:cNvPr>
          <p:cNvGrpSpPr/>
          <p:nvPr/>
        </p:nvGrpSpPr>
        <p:grpSpPr>
          <a:xfrm>
            <a:off x="251520" y="2657718"/>
            <a:ext cx="6876497" cy="3867626"/>
            <a:chOff x="251520" y="2657718"/>
            <a:chExt cx="6876497" cy="3867626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3814C40-51B9-4448-B85F-88E94362E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2657718"/>
              <a:ext cx="6876497" cy="3867626"/>
            </a:xfrm>
            <a:prstGeom prst="rect">
              <a:avLst/>
            </a:prstGeom>
          </p:spPr>
        </p:pic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F83ABFE9-6669-4ED2-8B5E-FA4F33429BDF}"/>
                </a:ext>
              </a:extLst>
            </p:cNvPr>
            <p:cNvSpPr txBox="1"/>
            <p:nvPr/>
          </p:nvSpPr>
          <p:spPr>
            <a:xfrm>
              <a:off x="3221716" y="5445224"/>
              <a:ext cx="990244" cy="369332"/>
            </a:xfrm>
            <a:prstGeom prst="rect">
              <a:avLst/>
            </a:prstGeom>
            <a:solidFill>
              <a:schemeClr val="tx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24 saat</a:t>
              </a:r>
            </a:p>
          </p:txBody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8150A34C-1D12-46A6-B2A3-483E625B623D}"/>
                </a:ext>
              </a:extLst>
            </p:cNvPr>
            <p:cNvSpPr txBox="1"/>
            <p:nvPr/>
          </p:nvSpPr>
          <p:spPr>
            <a:xfrm>
              <a:off x="2813018" y="4549770"/>
              <a:ext cx="1955985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15x24=360mg/L</a:t>
              </a:r>
            </a:p>
            <a:p>
              <a:r>
                <a:rPr lang="tr-TR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0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5FA5E2-E6D7-4E49-97D7-BFC24D2C2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5743"/>
          <a:stretch/>
        </p:blipFill>
        <p:spPr>
          <a:xfrm>
            <a:off x="323528" y="714617"/>
            <a:ext cx="6640016" cy="453650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2B38B04-9426-46AE-A059-E201A8DB1796}"/>
              </a:ext>
            </a:extLst>
          </p:cNvPr>
          <p:cNvSpPr txBox="1"/>
          <p:nvPr/>
        </p:nvSpPr>
        <p:spPr>
          <a:xfrm>
            <a:off x="7157065" y="2752963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latin typeface="Arial Rounded MT Bold" panose="020F0704030504030204" pitchFamily="34" charset="0"/>
              </a:rPr>
              <a:t>Conti</a:t>
            </a:r>
            <a:r>
              <a:rPr lang="tr-TR" sz="32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tr-TR" sz="3200" dirty="0" err="1" smtClean="0">
                <a:latin typeface="Arial Rounded MT Bold" panose="020F0704030504030204" pitchFamily="34" charset="0"/>
              </a:rPr>
              <a:t>infusion</a:t>
            </a:r>
            <a:endParaRPr lang="tr-TR" sz="3200" dirty="0">
              <a:latin typeface="Arial Rounded MT Bold" panose="020F0704030504030204" pitchFamily="34" charset="0"/>
            </a:endParaRP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8CEB5A3B-7DD9-42D0-861C-812B24A7FFA4}"/>
              </a:ext>
            </a:extLst>
          </p:cNvPr>
          <p:cNvCxnSpPr/>
          <p:nvPr/>
        </p:nvCxnSpPr>
        <p:spPr>
          <a:xfrm>
            <a:off x="6747520" y="3140968"/>
            <a:ext cx="432048" cy="0"/>
          </a:xfrm>
          <a:prstGeom prst="straightConnector1">
            <a:avLst/>
          </a:prstGeom>
          <a:ln w="60325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Dikdörtgen 7">
            <a:extLst>
              <a:ext uri="{FF2B5EF4-FFF2-40B4-BE49-F238E27FC236}">
                <a16:creationId xmlns:a16="http://schemas.microsoft.com/office/drawing/2014/main" id="{65012FBE-C2A7-4F2B-BF40-5C8D994576AD}"/>
              </a:ext>
            </a:extLst>
          </p:cNvPr>
          <p:cNvSpPr/>
          <p:nvPr/>
        </p:nvSpPr>
        <p:spPr>
          <a:xfrm>
            <a:off x="5796136" y="6353182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https://emcrit.org/squirt/vanco/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8FEBAA7-97FC-49CD-A2C4-052302F3F250}"/>
              </a:ext>
            </a:extLst>
          </p:cNvPr>
          <p:cNvSpPr/>
          <p:nvPr/>
        </p:nvSpPr>
        <p:spPr>
          <a:xfrm>
            <a:off x="2627784" y="241484"/>
            <a:ext cx="2931380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AUC</a:t>
            </a:r>
            <a:r>
              <a:rPr lang="tr-TR" sz="28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24</a:t>
            </a:r>
            <a:r>
              <a:rPr lang="tr-T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630mg/L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6EA16E6-E2EC-461A-9467-AE21EA570D8E}"/>
              </a:ext>
            </a:extLst>
          </p:cNvPr>
          <p:cNvSpPr/>
          <p:nvPr/>
        </p:nvSpPr>
        <p:spPr>
          <a:xfrm>
            <a:off x="3008772" y="836712"/>
            <a:ext cx="2931380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AUC</a:t>
            </a:r>
            <a:r>
              <a:rPr lang="tr-TR" sz="28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24</a:t>
            </a:r>
            <a:r>
              <a:rPr lang="tr-T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500mg/L 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38D8DF2-1DD9-4531-8932-2368B868DF94}"/>
              </a:ext>
            </a:extLst>
          </p:cNvPr>
          <p:cNvSpPr/>
          <p:nvPr/>
        </p:nvSpPr>
        <p:spPr>
          <a:xfrm>
            <a:off x="7092280" y="3848854"/>
            <a:ext cx="1979112" cy="954107"/>
          </a:xfrm>
          <a:prstGeom prst="rect">
            <a:avLst/>
          </a:prstGeom>
          <a:solidFill>
            <a:srgbClr val="CC00CC"/>
          </a:solidFill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AUC</a:t>
            </a:r>
            <a:r>
              <a:rPr lang="tr-TR" sz="28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24</a:t>
            </a:r>
            <a:r>
              <a:rPr lang="tr-T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370mg/L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3BAEFBA-132E-427B-BBE2-68BFDBD4EE6A}"/>
              </a:ext>
            </a:extLst>
          </p:cNvPr>
          <p:cNvSpPr txBox="1"/>
          <p:nvPr/>
        </p:nvSpPr>
        <p:spPr>
          <a:xfrm>
            <a:off x="482824" y="550976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latin typeface="Bookman Old Style" panose="02050604050505020204" pitchFamily="18" charset="0"/>
              </a:rPr>
              <a:t>Drennan</a:t>
            </a:r>
            <a:r>
              <a:rPr lang="tr-TR" sz="1600" dirty="0">
                <a:latin typeface="Bookman Old Style" panose="02050604050505020204" pitchFamily="18" charset="0"/>
              </a:rPr>
              <a:t> et al. </a:t>
            </a:r>
            <a:r>
              <a:rPr lang="tr-TR" sz="1600" b="1" dirty="0">
                <a:latin typeface="Bookman Old Style" panose="02050604050505020204" pitchFamily="18" charset="0"/>
              </a:rPr>
              <a:t>2019</a:t>
            </a:r>
            <a:r>
              <a:rPr lang="tr-TR" sz="1600" dirty="0">
                <a:latin typeface="Bookman Old Style" panose="02050604050505020204" pitchFamily="18" charset="0"/>
              </a:rPr>
              <a:t>. </a:t>
            </a:r>
            <a:r>
              <a:rPr lang="en-US" sz="1600" dirty="0">
                <a:latin typeface="Bookman Old Style" panose="02050604050505020204" pitchFamily="18" charset="0"/>
              </a:rPr>
              <a:t>The dosing and monitoring of vancomycin: what is the best way forward?</a:t>
            </a:r>
            <a:r>
              <a:rPr lang="tr-TR" sz="1600" dirty="0">
                <a:latin typeface="Bookman Old Style" panose="02050604050505020204" pitchFamily="18" charset="0"/>
              </a:rPr>
              <a:t> </a:t>
            </a:r>
            <a:r>
              <a:rPr lang="tr-TR" sz="1600" i="1" dirty="0" err="1">
                <a:latin typeface="Bookman Old Style" panose="02050604050505020204" pitchFamily="18" charset="0"/>
              </a:rPr>
              <a:t>Int</a:t>
            </a:r>
            <a:r>
              <a:rPr lang="tr-TR" sz="1600" i="1" dirty="0">
                <a:latin typeface="Bookman Old Style" panose="02050604050505020204" pitchFamily="18" charset="0"/>
              </a:rPr>
              <a:t> J </a:t>
            </a:r>
            <a:r>
              <a:rPr lang="tr-TR" sz="1600" i="1" dirty="0" err="1">
                <a:latin typeface="Bookman Old Style" panose="02050604050505020204" pitchFamily="18" charset="0"/>
              </a:rPr>
              <a:t>Antimicrob</a:t>
            </a:r>
            <a:r>
              <a:rPr lang="tr-TR" sz="1600" i="1" dirty="0">
                <a:latin typeface="Bookman Old Style" panose="02050604050505020204" pitchFamily="18" charset="0"/>
              </a:rPr>
              <a:t> </a:t>
            </a:r>
            <a:r>
              <a:rPr lang="tr-TR" sz="1600" i="1" dirty="0" err="1">
                <a:latin typeface="Bookman Old Style" panose="02050604050505020204" pitchFamily="18" charset="0"/>
              </a:rPr>
              <a:t>Agents</a:t>
            </a:r>
            <a:endParaRPr lang="tr-TR" sz="16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ikdörtgen 4"/>
          <p:cNvSpPr>
            <a:spLocks noChangeArrowheads="1"/>
          </p:cNvSpPr>
          <p:nvPr/>
        </p:nvSpPr>
        <p:spPr bwMode="auto">
          <a:xfrm>
            <a:off x="0" y="1676400"/>
            <a:ext cx="8856663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</a:rPr>
              <a:t>used in antibiotic-induced pseudomembranous colitis (ORAL USE!!)</a:t>
            </a:r>
            <a:endParaRPr lang="tr-TR" altLang="tr-TR" sz="360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260350"/>
            <a:ext cx="57465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Teicoplanin</a:t>
            </a:r>
            <a:r>
              <a:rPr lang="tr-TR" altLang="tr-TR" sz="2800" dirty="0" smtClean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dirty="0" smtClean="0">
                <a:latin typeface="Calibri" panose="020F0502020204030204" pitchFamily="34" charset="0"/>
              </a:rPr>
              <a:t>(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available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only</a:t>
            </a:r>
            <a:r>
              <a:rPr lang="tr-TR" altLang="tr-TR" sz="2800" dirty="0" smtClean="0">
                <a:latin typeface="Calibri" panose="020F0502020204030204" pitchFamily="34" charset="0"/>
              </a:rPr>
              <a:t> in Europe) </a:t>
            </a:r>
            <a:endParaRPr lang="tr-TR" altLang="tr-TR" sz="2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Telavancin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i="1" dirty="0" err="1" smtClean="0">
                <a:latin typeface="Calibri" panose="020F0502020204030204" pitchFamily="34" charset="0"/>
              </a:rPr>
              <a:t>Similar</a:t>
            </a:r>
            <a:r>
              <a:rPr lang="tr-TR" altLang="tr-TR" sz="2800" i="1" dirty="0" smtClean="0">
                <a:latin typeface="Calibri" panose="020F0502020204030204" pitchFamily="34" charset="0"/>
              </a:rPr>
              <a:t> </a:t>
            </a:r>
            <a:r>
              <a:rPr lang="tr-TR" altLang="tr-TR" sz="2800" i="1" dirty="0" err="1" smtClean="0">
                <a:latin typeface="Calibri" panose="020F0502020204030204" pitchFamily="34" charset="0"/>
              </a:rPr>
              <a:t>to</a:t>
            </a:r>
            <a:r>
              <a:rPr lang="tr-TR" altLang="tr-TR" sz="2800" i="1" dirty="0" smtClean="0">
                <a:latin typeface="Calibri" panose="020F0502020204030204" pitchFamily="34" charset="0"/>
              </a:rPr>
              <a:t> </a:t>
            </a:r>
            <a:r>
              <a:rPr lang="tr-TR" altLang="tr-TR" sz="2800" i="1" dirty="0" err="1" smtClean="0">
                <a:latin typeface="Calibri" panose="020F0502020204030204" pitchFamily="34" charset="0"/>
              </a:rPr>
              <a:t>vancomycin</a:t>
            </a:r>
            <a:endParaRPr lang="en-US" altLang="tr-TR" sz="2800" i="1" dirty="0" smtClean="0">
              <a:latin typeface="Calibri" panose="020F0502020204030204" pitchFamily="34" charset="0"/>
            </a:endParaRPr>
          </a:p>
        </p:txBody>
      </p:sp>
      <p:pic>
        <p:nvPicPr>
          <p:cNvPr id="97284" name="Picture 6" descr="Image result for vancomycin drugs tab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16238"/>
            <a:ext cx="24955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Metin kutusu 6"/>
          <p:cNvSpPr txBox="1">
            <a:spLocks noChangeArrowheads="1"/>
          </p:cNvSpPr>
          <p:nvPr/>
        </p:nvSpPr>
        <p:spPr bwMode="auto">
          <a:xfrm>
            <a:off x="2746375" y="3321050"/>
            <a:ext cx="250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NA in </a:t>
            </a:r>
            <a:r>
              <a:rPr lang="tr-TR" altLang="tr-TR" dirty="0" err="1"/>
              <a:t>Turkey</a:t>
            </a:r>
            <a:endParaRPr lang="tr-TR" altLang="tr-TR" dirty="0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31750" y="4179888"/>
            <a:ext cx="9001125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FF33CC"/>
                </a:solidFill>
              </a:rPr>
              <a:t>«</a:t>
            </a:r>
            <a:r>
              <a:rPr lang="tr-TR" altLang="tr-TR" sz="2800" dirty="0" err="1">
                <a:solidFill>
                  <a:srgbClr val="FF33CC"/>
                </a:solidFill>
              </a:rPr>
              <a:t>Flakon</a:t>
            </a:r>
            <a:r>
              <a:rPr lang="tr-TR" altLang="tr-TR" sz="2800" dirty="0">
                <a:solidFill>
                  <a:srgbClr val="FF33CC"/>
                </a:solidFill>
              </a:rPr>
              <a:t> hazırlandıktan sonra, seçilen dozlar 250 mg (5ml) veya 125 </a:t>
            </a:r>
            <a:r>
              <a:rPr lang="tr-TR" altLang="tr-TR" sz="2800" dirty="0"/>
              <a:t>mg (2.5ml), 30 ml su ile seyreltilebilir ve hastaya içmesi için verilebilir veya seyreltilen madde </a:t>
            </a:r>
            <a:r>
              <a:rPr lang="tr-TR" altLang="tr-TR" sz="2800" dirty="0" err="1"/>
              <a:t>nazogastrik</a:t>
            </a:r>
            <a:r>
              <a:rPr lang="tr-TR" altLang="tr-TR" sz="2800" dirty="0"/>
              <a:t> tüp ile uygulanabilir. </a:t>
            </a:r>
            <a:r>
              <a:rPr lang="tr-TR" altLang="tr-TR" sz="2800" dirty="0" err="1"/>
              <a:t>Psödomembranöz</a:t>
            </a:r>
            <a:r>
              <a:rPr lang="tr-TR" altLang="tr-TR" sz="2800" dirty="0"/>
              <a:t> kolit ve </a:t>
            </a:r>
            <a:r>
              <a:rPr lang="tr-TR" altLang="tr-TR" sz="2800" dirty="0" err="1"/>
              <a:t>stafilokokal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enterokolit</a:t>
            </a:r>
            <a:r>
              <a:rPr lang="tr-TR" altLang="tr-TR" sz="2800" dirty="0"/>
              <a:t> dışındaki durumlar için </a:t>
            </a:r>
            <a:r>
              <a:rPr lang="tr-TR" altLang="tr-TR" sz="2800" dirty="0" err="1"/>
              <a:t>vankomisin</a:t>
            </a:r>
            <a:r>
              <a:rPr lang="tr-TR" altLang="tr-TR" sz="2800" dirty="0"/>
              <a:t> oral olarak etkili değildir»</a:t>
            </a:r>
          </a:p>
        </p:txBody>
      </p:sp>
    </p:spTree>
    <p:extLst>
      <p:ext uri="{BB962C8B-B14F-4D97-AF65-F5344CB8AC3E}">
        <p14:creationId xmlns:p14="http://schemas.microsoft.com/office/powerpoint/2010/main" val="426909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828183" y="312958"/>
            <a:ext cx="809824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err="1" smtClean="0">
                <a:solidFill>
                  <a:srgbClr val="9900FF"/>
                </a:solidFill>
                <a:latin typeface="Calibri" panose="020F0502020204030204" pitchFamily="34" charset="0"/>
              </a:rPr>
              <a:t>Carbapenems</a:t>
            </a:r>
            <a:r>
              <a:rPr lang="tr-T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</a:rPr>
              <a:t> (</a:t>
            </a:r>
            <a:r>
              <a:rPr lang="tr-TR" altLang="tr-TR" sz="3600" b="1" dirty="0" err="1" smtClean="0">
                <a:solidFill>
                  <a:srgbClr val="9900FF"/>
                </a:solidFill>
                <a:latin typeface="Calibri" panose="020F0502020204030204" pitchFamily="34" charset="0"/>
              </a:rPr>
              <a:t>synthetic</a:t>
            </a:r>
            <a:r>
              <a:rPr lang="tr-T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</a:rPr>
              <a:t> </a:t>
            </a:r>
            <a:r>
              <a:rPr lang="el-G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tr-T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r-TR" altLang="tr-TR" sz="3600" b="1" dirty="0" err="1" smtClean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lactams</a:t>
            </a:r>
            <a:r>
              <a:rPr lang="tr-T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altLang="tr-TR" sz="3600" b="1" dirty="0" smtClean="0">
              <a:solidFill>
                <a:srgbClr val="99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Imipenem</a:t>
            </a:r>
            <a:r>
              <a:rPr lang="tr-TR" altLang="tr-TR" sz="28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/</a:t>
            </a:r>
            <a:r>
              <a:rPr lang="tr-TR" altLang="tr-TR" sz="28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cilastatin</a:t>
            </a:r>
            <a:r>
              <a:rPr lang="tr-TR" altLang="tr-TR" sz="28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28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Meropenem</a:t>
            </a:r>
            <a:r>
              <a:rPr lang="tr-TR" altLang="tr-TR" sz="28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28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Doripenem</a:t>
            </a:r>
            <a:r>
              <a:rPr lang="tr-TR" altLang="tr-TR" sz="28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Ertapenem</a:t>
            </a:r>
            <a:r>
              <a:rPr lang="tr-TR" altLang="tr-TR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 (</a:t>
            </a:r>
            <a:r>
              <a:rPr lang="tr-TR" altLang="tr-TR" sz="28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slightly</a:t>
            </a:r>
            <a:r>
              <a:rPr lang="tr-TR" altLang="tr-TR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different</a:t>
            </a:r>
            <a:r>
              <a:rPr lang="tr-TR" altLang="tr-TR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) </a:t>
            </a:r>
            <a:endParaRPr lang="tr-TR" altLang="tr-TR" sz="28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8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tr-TR" altLang="tr-TR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Good</a:t>
            </a:r>
            <a:r>
              <a:rPr lang="tr-TR" alt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penetration</a:t>
            </a:r>
            <a:r>
              <a:rPr lang="tr-TR" alt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to</a:t>
            </a:r>
            <a:r>
              <a:rPr lang="tr-TR" alt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body </a:t>
            </a:r>
            <a:r>
              <a:rPr lang="tr-TR" altLang="tr-TR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fluids</a:t>
            </a:r>
            <a:r>
              <a:rPr lang="tr-TR" alt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</a:t>
            </a:r>
            <a:r>
              <a:rPr lang="tr-TR" altLang="tr-TR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including</a:t>
            </a:r>
            <a:r>
              <a:rPr lang="tr-TR" alt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CSF)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tr-TR" altLang="tr-TR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Elimination</a:t>
            </a:r>
            <a:r>
              <a:rPr lang="tr-TR" alt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through</a:t>
            </a:r>
            <a:r>
              <a:rPr lang="tr-TR" alt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kidneys</a:t>
            </a:r>
            <a:endParaRPr lang="tr-TR" altLang="tr-TR" sz="2800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defRPr/>
            </a:pPr>
            <a:endParaRPr lang="tr-TR" altLang="tr-TR" sz="2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tr-TR" altLang="tr-TR" sz="48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DOSE ADJUSTMENT CRUSIAL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tr-TR" altLang="tr-TR" sz="4800" b="1" dirty="0" smtClean="0">
                <a:solidFill>
                  <a:srgbClr val="FF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İn </a:t>
            </a:r>
            <a:r>
              <a:rPr lang="tr-TR" altLang="tr-TR" sz="4800" b="1" dirty="0" err="1" smtClean="0">
                <a:solidFill>
                  <a:srgbClr val="FF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kidney</a:t>
            </a:r>
            <a:r>
              <a:rPr lang="tr-TR" altLang="tr-TR" sz="4800" b="1" dirty="0" smtClean="0">
                <a:solidFill>
                  <a:srgbClr val="FF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4800" b="1" dirty="0" err="1" smtClean="0">
                <a:solidFill>
                  <a:srgbClr val="FF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dysfunction</a:t>
            </a:r>
            <a:endParaRPr lang="el-GR" altLang="tr-TR" sz="2800" dirty="0" smtClean="0">
              <a:solidFill>
                <a:srgbClr val="FF33C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72BA01-988B-49E0-A692-2F4472272FD6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tr-TR" sz="140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157658" y="-118018"/>
            <a:ext cx="25224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Pharmacokinetics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D8C8DE-EC26-47F5-A3A4-F0E6813DFEA6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tr-TR" sz="1400" smtClean="0"/>
          </a:p>
        </p:txBody>
      </p:sp>
      <p:sp>
        <p:nvSpPr>
          <p:cNvPr id="98307" name="Metin kutusu 4"/>
          <p:cNvSpPr txBox="1">
            <a:spLocks noChangeArrowheads="1"/>
          </p:cNvSpPr>
          <p:nvPr/>
        </p:nvSpPr>
        <p:spPr bwMode="auto">
          <a:xfrm>
            <a:off x="107950" y="260350"/>
            <a:ext cx="89598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Vancomycin has activity against all Gram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that have not learned to become resistant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to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Many Enterococci are resistant: </a:t>
            </a:r>
            <a:r>
              <a:rPr lang="tr-TR" altLang="tr-TR" sz="4000">
                <a:solidFill>
                  <a:srgbClr val="FF0000"/>
                </a:solidFill>
              </a:rPr>
              <a:t>VRE</a:t>
            </a:r>
            <a:r>
              <a:rPr lang="tr-TR" altLang="tr-TR" sz="3600"/>
              <a:t> </a:t>
            </a:r>
          </a:p>
        </p:txBody>
      </p:sp>
      <p:pic>
        <p:nvPicPr>
          <p:cNvPr id="9830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3688"/>
            <a:ext cx="3267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Dikdörtgen 5"/>
          <p:cNvSpPr>
            <a:spLocks noChangeArrowheads="1"/>
          </p:cNvSpPr>
          <p:nvPr/>
        </p:nvSpPr>
        <p:spPr bwMode="auto">
          <a:xfrm>
            <a:off x="107950" y="2833688"/>
            <a:ext cx="57594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800">
                <a:solidFill>
                  <a:srgbClr val="000000"/>
                </a:solidFill>
                <a:latin typeface="Lato"/>
              </a:rPr>
              <a:t>People with colonized VRE (bacteria are present, but have no symptoms of an infection)  do not need treatment. </a:t>
            </a:r>
            <a:endParaRPr lang="tr-TR" altLang="tr-TR" sz="1800">
              <a:solidFill>
                <a:srgbClr val="000000"/>
              </a:solidFill>
              <a:latin typeface="Lat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800">
                <a:solidFill>
                  <a:srgbClr val="000000"/>
                </a:solidFill>
                <a:latin typeface="Lato"/>
              </a:rPr>
              <a:t>Most VRE infections can be treated with </a:t>
            </a:r>
            <a:r>
              <a:rPr lang="en-US" altLang="tr-TR" sz="2800">
                <a:solidFill>
                  <a:srgbClr val="000000"/>
                </a:solidFill>
                <a:latin typeface="Lato"/>
              </a:rPr>
              <a:t>antibiotics other than vancomycin</a:t>
            </a:r>
            <a:r>
              <a:rPr lang="en-US" altLang="tr-TR" sz="1800">
                <a:solidFill>
                  <a:srgbClr val="000000"/>
                </a:solidFill>
                <a:latin typeface="Lato"/>
              </a:rPr>
              <a:t>. </a:t>
            </a:r>
            <a:endParaRPr lang="tr-TR" altLang="tr-TR" sz="1800">
              <a:solidFill>
                <a:srgbClr val="000000"/>
              </a:solidFill>
              <a:latin typeface="Lat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800">
                <a:solidFill>
                  <a:srgbClr val="000000"/>
                </a:solidFill>
                <a:latin typeface="Lato"/>
              </a:rPr>
              <a:t>Laboratory testing of the VRE can determine which antibiotics will work. For people who get VRE infections in their bladder and have urinary catheters, </a:t>
            </a:r>
            <a:r>
              <a:rPr lang="en-US" altLang="tr-TR" sz="4000">
                <a:solidFill>
                  <a:srgbClr val="000000"/>
                </a:solidFill>
                <a:latin typeface="Lato"/>
              </a:rPr>
              <a:t>removal of the catheter </a:t>
            </a:r>
            <a:r>
              <a:rPr lang="en-US" altLang="tr-TR" sz="1800">
                <a:solidFill>
                  <a:srgbClr val="000000"/>
                </a:solidFill>
                <a:latin typeface="Lato"/>
              </a:rPr>
              <a:t>when it is no longer needed can also help get rid of the infection.</a:t>
            </a:r>
          </a:p>
        </p:txBody>
      </p:sp>
    </p:spTree>
    <p:extLst>
      <p:ext uri="{BB962C8B-B14F-4D97-AF65-F5344CB8AC3E}">
        <p14:creationId xmlns:p14="http://schemas.microsoft.com/office/powerpoint/2010/main" val="14073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D9051C-3AED-4182-BEE0-A7AE7F9B740C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tr-TR" sz="1400" smtClean="0"/>
          </a:p>
        </p:txBody>
      </p:sp>
      <p:pic>
        <p:nvPicPr>
          <p:cNvPr id="99331" name="Picture 8" descr="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6" descr="Image result for vancomycin adverse effects red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6985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Metin kutusu 5"/>
          <p:cNvSpPr txBox="1">
            <a:spLocks noChangeArrowheads="1"/>
          </p:cNvSpPr>
          <p:nvPr/>
        </p:nvSpPr>
        <p:spPr bwMode="auto">
          <a:xfrm>
            <a:off x="2481263" y="174178"/>
            <a:ext cx="50053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400">
                <a:latin typeface="Bahnschrift SemiBold" panose="020B0502040204020203" pitchFamily="34" charset="0"/>
              </a:rPr>
              <a:t>ADVERSE EFFECTS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506143" y="1352897"/>
            <a:ext cx="3701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NEPHROTOXICITY</a:t>
            </a:r>
          </a:p>
          <a:p>
            <a:r>
              <a:rPr lang="tr-TR" sz="3200" spc="300" dirty="0" smtClean="0"/>
              <a:t>OTOTOXICITY</a:t>
            </a:r>
            <a:endParaRPr lang="en-US" sz="3200" spc="300" dirty="0"/>
          </a:p>
        </p:txBody>
      </p:sp>
    </p:spTree>
    <p:extLst>
      <p:ext uri="{BB962C8B-B14F-4D97-AF65-F5344CB8AC3E}">
        <p14:creationId xmlns:p14="http://schemas.microsoft.com/office/powerpoint/2010/main" val="31461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496F5E78-1E9E-4E29-92EC-1772F863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" y="1720082"/>
            <a:ext cx="7491538" cy="1815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Basitrasin (</a:t>
            </a:r>
            <a:r>
              <a:rPr lang="tr-TR" sz="28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Thiocilline</a:t>
            </a:r>
            <a:r>
              <a:rPr lang="tr-TR" sz="28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®)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Topical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only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for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mixed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bacterial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flora in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surface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lesions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of skin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or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mucous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membranes</a:t>
            </a:r>
            <a:endParaRPr lang="tr-T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Highly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nephrotoxic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00356" name="TextBox 8"/>
          <p:cNvSpPr txBox="1">
            <a:spLocks noChangeArrowheads="1"/>
          </p:cNvSpPr>
          <p:nvPr/>
        </p:nvSpPr>
        <p:spPr bwMode="auto">
          <a:xfrm>
            <a:off x="22142" y="3730173"/>
            <a:ext cx="9136091" cy="181588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i="1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Cycloserine</a:t>
            </a:r>
            <a:endParaRPr lang="tr-TR" altLang="tr-TR" sz="2800" i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Exclusively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treat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TB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caused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Tuberculosis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resistant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first-line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agents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Serious</a:t>
            </a:r>
            <a:r>
              <a:rPr lang="tr-TR" altLang="tr-T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neurotoxicity</a:t>
            </a:r>
            <a:endParaRPr lang="tr-TR" altLang="tr-TR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357" name="TextBox 9"/>
          <p:cNvSpPr txBox="1">
            <a:spLocks noChangeArrowheads="1"/>
          </p:cNvSpPr>
          <p:nvPr/>
        </p:nvSpPr>
        <p:spPr bwMode="auto">
          <a:xfrm>
            <a:off x="0" y="5740264"/>
            <a:ext cx="5214938" cy="95410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err="1" smtClean="0">
                <a:solidFill>
                  <a:srgbClr val="FF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Fosfomycin</a:t>
            </a:r>
            <a:endParaRPr lang="tr-TR" altLang="tr-TR" sz="2800" dirty="0">
              <a:solidFill>
                <a:srgbClr val="FF33C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 err="1" smtClean="0">
                <a:latin typeface="Calibri" panose="020F0502020204030204" pitchFamily="34" charset="0"/>
              </a:rPr>
              <a:t>Single</a:t>
            </a:r>
            <a:r>
              <a:rPr lang="tr-TR" altLang="tr-TR" sz="2800" dirty="0" smtClean="0">
                <a:latin typeface="Calibri" panose="020F0502020204030204" pitchFamily="34" charset="0"/>
              </a:rPr>
              <a:t> 3-g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dose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for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uUTI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00358" name="TextBox 5"/>
          <p:cNvSpPr txBox="1">
            <a:spLocks noChangeArrowheads="1"/>
          </p:cNvSpPr>
          <p:nvPr/>
        </p:nvSpPr>
        <p:spPr bwMode="auto">
          <a:xfrm>
            <a:off x="22142" y="140878"/>
            <a:ext cx="9231758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err="1" smtClean="0">
                <a:solidFill>
                  <a:srgbClr val="9900FF"/>
                </a:solidFill>
                <a:latin typeface="Calibri" panose="020F0502020204030204" pitchFamily="34" charset="0"/>
              </a:rPr>
              <a:t>Daptomycin</a:t>
            </a:r>
            <a:endParaRPr lang="tr-TR" altLang="tr-TR" sz="2800" dirty="0">
              <a:solidFill>
                <a:srgbClr val="99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dirty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Similar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to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vancomycin</a:t>
            </a:r>
            <a:r>
              <a:rPr lang="tr-TR" altLang="tr-TR" sz="2800" dirty="0" smtClean="0">
                <a:latin typeface="Calibri" panose="020F0502020204030204" pitchFamily="34" charset="0"/>
              </a:rPr>
              <a:t> in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terms</a:t>
            </a:r>
            <a:r>
              <a:rPr lang="tr-TR" altLang="tr-TR" sz="2800" dirty="0" smtClean="0">
                <a:latin typeface="Calibri" panose="020F0502020204030204" pitchFamily="34" charset="0"/>
              </a:rPr>
              <a:t> of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spectrum</a:t>
            </a:r>
            <a:endParaRPr lang="tr-TR" altLang="tr-TR" sz="2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dirty="0">
                <a:latin typeface="Calibri" panose="020F0502020204030204" pitchFamily="34" charset="0"/>
              </a:rPr>
              <a:t> </a:t>
            </a:r>
            <a:r>
              <a:rPr lang="tr-TR" altLang="tr-TR" sz="2800" dirty="0" smtClean="0">
                <a:latin typeface="Calibri" panose="020F0502020204030204" pitchFamily="34" charset="0"/>
              </a:rPr>
              <a:t>Skin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and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soft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tissue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infections</a:t>
            </a:r>
            <a:r>
              <a:rPr lang="tr-TR" altLang="tr-TR" sz="2800" dirty="0" smtClean="0">
                <a:latin typeface="Calibri" panose="020F0502020204030204" pitchFamily="34" charset="0"/>
              </a:rPr>
              <a:t>;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bacteremia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and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 err="1" smtClean="0">
                <a:latin typeface="Calibri" panose="020F0502020204030204" pitchFamily="34" charset="0"/>
              </a:rPr>
              <a:t>endocarditis</a:t>
            </a:r>
            <a:endParaRPr lang="en-US" altLang="tr-TR" sz="2800" dirty="0">
              <a:latin typeface="Calibri" panose="020F0502020204030204" pitchFamily="34" charset="0"/>
            </a:endParaRPr>
          </a:p>
        </p:txBody>
      </p:sp>
      <p:sp>
        <p:nvSpPr>
          <p:cNvPr id="100359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0182F4-451A-4A3E-8840-5BD5669F9872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tr-TR" sz="1400" smtClean="0"/>
          </a:p>
        </p:txBody>
      </p:sp>
    </p:spTree>
    <p:extLst>
      <p:ext uri="{BB962C8B-B14F-4D97-AF65-F5344CB8AC3E}">
        <p14:creationId xmlns:p14="http://schemas.microsoft.com/office/powerpoint/2010/main" val="35346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9C884F-B45E-47E4-948C-6DC880151818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tr-TR" sz="1400" smtClean="0"/>
          </a:p>
        </p:txBody>
      </p:sp>
      <p:pic>
        <p:nvPicPr>
          <p:cNvPr id="82947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07950"/>
            <a:ext cx="48133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Dikdörtgen 5"/>
          <p:cNvSpPr>
            <a:spLocks noChangeArrowheads="1"/>
          </p:cNvSpPr>
          <p:nvPr/>
        </p:nvSpPr>
        <p:spPr bwMode="auto">
          <a:xfrm>
            <a:off x="-4763" y="139700"/>
            <a:ext cx="457200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9900FF"/>
                </a:solidFill>
                <a:latin typeface="Calibri" panose="020F0502020204030204" pitchFamily="34" charset="0"/>
              </a:rPr>
              <a:t>Carbapenems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i="1">
                <a:solidFill>
                  <a:srgbClr val="0070C0"/>
                </a:solidFill>
                <a:latin typeface="Calibri" panose="020F0502020204030204" pitchFamily="34" charset="0"/>
              </a:rPr>
              <a:t>Imipenem</a:t>
            </a:r>
            <a:r>
              <a:rPr lang="tr-TR" altLang="tr-TR" i="1">
                <a:solidFill>
                  <a:srgbClr val="FF33CC"/>
                </a:solidFill>
                <a:latin typeface="Calibri" panose="020F0502020204030204" pitchFamily="34" charset="0"/>
              </a:rPr>
              <a:t>/cilastatin</a:t>
            </a:r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147857" y="1352237"/>
            <a:ext cx="52439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dirty="0" err="1">
                <a:solidFill>
                  <a:srgbClr val="FF33CC"/>
                </a:solidFill>
                <a:latin typeface="Calibri" panose="020F0502020204030204" pitchFamily="34" charset="0"/>
              </a:rPr>
              <a:t>Imipenem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is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metabolized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endParaRPr lang="tr-TR" altLang="tr-TR" sz="3200" i="1" dirty="0" smtClean="0">
              <a:solidFill>
                <a:srgbClr val="FF33CC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in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the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kidney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(</a:t>
            </a:r>
            <a:r>
              <a:rPr lang="tr-TR" altLang="tr-TR" sz="32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to</a:t>
            </a: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a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nephrotoxic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product</a:t>
            </a: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)</a:t>
            </a:r>
            <a:endParaRPr lang="tr-TR" altLang="tr-TR" sz="3200" i="1" dirty="0">
              <a:solidFill>
                <a:srgbClr val="FF33CC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tr-TR" altLang="tr-TR" sz="3200" i="1" u="sng" dirty="0" err="1">
                <a:latin typeface="Calibri" panose="020F0502020204030204" pitchFamily="34" charset="0"/>
              </a:rPr>
              <a:t>Cilastatin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blocks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the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renal</a:t>
            </a:r>
            <a:endParaRPr lang="tr-TR" altLang="tr-TR" sz="3200" i="1" dirty="0">
              <a:solidFill>
                <a:srgbClr val="FF33CC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dehydropeptidase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that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catalyzes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this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rxn</a:t>
            </a:r>
            <a:endParaRPr lang="tr-TR" altLang="tr-TR" sz="3200" i="1" dirty="0">
              <a:solidFill>
                <a:srgbClr val="FF33CC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defRPr/>
            </a:pPr>
            <a:endParaRPr lang="tr-TR" altLang="tr-TR" sz="3200" i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F07528-2FA6-4BDF-B533-39D470953F85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tr-TR" sz="1400" smtClean="0"/>
          </a:p>
        </p:txBody>
      </p:sp>
      <p:pic>
        <p:nvPicPr>
          <p:cNvPr id="83971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463"/>
            <a:ext cx="5143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Dikdörtgen 4"/>
          <p:cNvSpPr>
            <a:spLocks noChangeArrowheads="1"/>
          </p:cNvSpPr>
          <p:nvPr/>
        </p:nvSpPr>
        <p:spPr bwMode="auto">
          <a:xfrm>
            <a:off x="298450" y="3500438"/>
            <a:ext cx="7345363" cy="317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The major benefit of </a:t>
            </a:r>
            <a:r>
              <a:rPr lang="en-US" altLang="tr-TR" sz="4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ertapenem</a:t>
            </a:r>
            <a:r>
              <a:rPr lang="en-US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 over other </a:t>
            </a:r>
            <a:r>
              <a:rPr lang="en-US" altLang="tr-TR" sz="4000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carbapenems</a:t>
            </a:r>
            <a:r>
              <a:rPr lang="en-US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 is that it has a long half-life and can be administered once </a:t>
            </a:r>
            <a:r>
              <a:rPr lang="en-US" altLang="tr-TR" sz="4000" dirty="0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daily</a:t>
            </a:r>
            <a:endParaRPr lang="tr-TR" altLang="tr-TR" sz="4000" dirty="0" smtClean="0">
              <a:solidFill>
                <a:srgbClr val="000000"/>
              </a:solidFill>
              <a:latin typeface="Bahnschrift SemiBold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4000" dirty="0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(</a:t>
            </a:r>
            <a:r>
              <a:rPr lang="tr-TR" altLang="tr-TR" sz="4000" dirty="0" err="1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caution</a:t>
            </a:r>
            <a:r>
              <a:rPr lang="tr-TR" altLang="tr-TR" sz="4000" dirty="0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: </a:t>
            </a:r>
            <a:r>
              <a:rPr lang="tr-TR" altLang="tr-TR" sz="4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im</a:t>
            </a:r>
            <a:r>
              <a:rPr lang="tr-TR" altLang="tr-TR" sz="4000" dirty="0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tr-TR" altLang="tr-TR" sz="4000" dirty="0" err="1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application</a:t>
            </a:r>
            <a:r>
              <a:rPr lang="tr-TR" altLang="tr-TR" sz="4000" dirty="0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)</a:t>
            </a:r>
            <a:endParaRPr lang="tr-TR" altLang="tr-TR" sz="4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856FB-E576-402B-A1AB-1FB4479832E7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tr-TR" sz="1400" smtClean="0"/>
          </a:p>
        </p:txBody>
      </p:sp>
      <p:sp>
        <p:nvSpPr>
          <p:cNvPr id="5" name="Dikdörtgen 4"/>
          <p:cNvSpPr/>
          <p:nvPr/>
        </p:nvSpPr>
        <p:spPr>
          <a:xfrm>
            <a:off x="125686" y="1112509"/>
            <a:ext cx="8901348" cy="5186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b="1" i="1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For</a:t>
            </a:r>
            <a:r>
              <a:rPr lang="tr-TR" altLang="tr-TR" sz="32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b="1" i="1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infections</a:t>
            </a:r>
            <a:r>
              <a:rPr lang="tr-TR" altLang="tr-TR" sz="32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b="1" i="1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that</a:t>
            </a:r>
            <a:r>
              <a:rPr lang="tr-TR" altLang="tr-TR" sz="32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b="1" i="1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are</a:t>
            </a:r>
            <a:r>
              <a:rPr lang="tr-TR" altLang="tr-TR" sz="32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b="1" i="1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resistant</a:t>
            </a:r>
            <a:r>
              <a:rPr lang="tr-TR" altLang="tr-TR" sz="32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b="1" i="1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to</a:t>
            </a:r>
            <a:r>
              <a:rPr lang="tr-TR" altLang="tr-TR" sz="32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b="1" i="1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other</a:t>
            </a:r>
            <a:r>
              <a:rPr lang="tr-TR" altLang="tr-TR" sz="32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b="1" i="1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drugs</a:t>
            </a:r>
            <a:endParaRPr lang="tr-TR" altLang="tr-TR" sz="3200" b="1" i="1" u="sng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i.e</a:t>
            </a:r>
            <a:r>
              <a:rPr lang="tr-TR" altLang="tr-TR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P. </a:t>
            </a:r>
            <a:r>
              <a:rPr lang="tr-TR" altLang="tr-TR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aeruginosa</a:t>
            </a:r>
            <a:r>
              <a:rPr lang="tr-TR" altLang="tr-TR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(not </a:t>
            </a:r>
            <a:r>
              <a:rPr lang="tr-TR" altLang="tr-TR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ertapenem</a:t>
            </a:r>
            <a:r>
              <a:rPr lang="tr-TR" altLang="tr-TR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endParaRPr lang="tr-TR" altLang="tr-TR" sz="3200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Mixed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aerobic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/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anaerobic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infections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Infections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caused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by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ESML-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producing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organisms</a:t>
            </a:r>
            <a:endParaRPr lang="tr-TR" altLang="tr-TR" sz="32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Intraabdominal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infections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Imipenem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/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cilastatin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Meropenem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Doripenem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for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nosocomial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infections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febrile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neutropenia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</a:p>
        </p:txBody>
      </p:sp>
      <p:sp>
        <p:nvSpPr>
          <p:cNvPr id="86020" name="Metin kutusu 4"/>
          <p:cNvSpPr txBox="1">
            <a:spLocks noChangeArrowheads="1"/>
          </p:cNvSpPr>
          <p:nvPr/>
        </p:nvSpPr>
        <p:spPr bwMode="auto">
          <a:xfrm>
            <a:off x="0" y="0"/>
            <a:ext cx="7964488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armacology of Antibio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9" y="483640"/>
            <a:ext cx="6775376" cy="50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88275" y="5308873"/>
            <a:ext cx="7966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tr-TR" altLang="tr-TR" sz="2800" i="1" dirty="0" err="1">
                <a:solidFill>
                  <a:srgbClr val="9900FF"/>
                </a:solidFill>
                <a:latin typeface="Calibri" panose="020F0502020204030204" pitchFamily="34" charset="0"/>
              </a:rPr>
              <a:t>They</a:t>
            </a:r>
            <a:r>
              <a:rPr lang="tr-TR" altLang="tr-TR" sz="2800" i="1" dirty="0">
                <a:solidFill>
                  <a:srgbClr val="9900FF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i="1" dirty="0" err="1">
                <a:solidFill>
                  <a:srgbClr val="9900FF"/>
                </a:solidFill>
                <a:latin typeface="Calibri" panose="020F0502020204030204" pitchFamily="34" charset="0"/>
              </a:rPr>
              <a:t>may</a:t>
            </a:r>
            <a:r>
              <a:rPr lang="tr-TR" altLang="tr-TR" sz="2800" i="1" dirty="0">
                <a:solidFill>
                  <a:srgbClr val="9900FF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i="1" dirty="0" err="1">
                <a:solidFill>
                  <a:srgbClr val="9900FF"/>
                </a:solidFill>
                <a:latin typeface="Calibri" panose="020F0502020204030204" pitchFamily="34" charset="0"/>
              </a:rPr>
              <a:t>induce</a:t>
            </a:r>
            <a:r>
              <a:rPr lang="tr-TR" altLang="tr-TR" sz="2800" i="1" dirty="0">
                <a:solidFill>
                  <a:srgbClr val="9900FF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i="1" dirty="0" err="1">
                <a:solidFill>
                  <a:srgbClr val="9900FF"/>
                </a:solidFill>
                <a:latin typeface="Calibri" panose="020F0502020204030204" pitchFamily="34" charset="0"/>
              </a:rPr>
              <a:t>seizures</a:t>
            </a:r>
            <a:r>
              <a:rPr lang="tr-TR" altLang="tr-TR" sz="2800" i="1" dirty="0">
                <a:solidFill>
                  <a:srgbClr val="9900FF"/>
                </a:solidFill>
                <a:latin typeface="Calibri" panose="020F0502020204030204" pitchFamily="34" charset="0"/>
              </a:rPr>
              <a:t> (</a:t>
            </a:r>
            <a:r>
              <a:rPr lang="tr-TR" altLang="tr-TR" sz="2800" i="1" dirty="0" err="1">
                <a:solidFill>
                  <a:srgbClr val="9900FF"/>
                </a:solidFill>
                <a:latin typeface="Calibri" panose="020F0502020204030204" pitchFamily="34" charset="0"/>
              </a:rPr>
              <a:t>especially</a:t>
            </a:r>
            <a:r>
              <a:rPr lang="tr-TR" altLang="tr-TR" sz="2800" i="1" dirty="0">
                <a:solidFill>
                  <a:srgbClr val="9900FF"/>
                </a:solidFill>
                <a:latin typeface="Calibri" panose="020F0502020204030204" pitchFamily="34" charset="0"/>
              </a:rPr>
              <a:t> IMIPENEM)</a:t>
            </a:r>
            <a:endParaRPr lang="tr-TR" altLang="tr-TR" sz="2800" i="1" dirty="0">
              <a:solidFill>
                <a:srgbClr val="99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0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303213" y="84138"/>
            <a:ext cx="2265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</a:rPr>
              <a:t>Monobactam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800">
              <a:solidFill>
                <a:srgbClr val="9900FF"/>
              </a:solidFill>
            </a:endParaRPr>
          </a:p>
        </p:txBody>
      </p:sp>
      <p:sp>
        <p:nvSpPr>
          <p:cNvPr id="30723" name="Text Box 10">
            <a:extLst>
              <a:ext uri="{FF2B5EF4-FFF2-40B4-BE49-F238E27FC236}">
                <a16:creationId xmlns:a16="http://schemas.microsoft.com/office/drawing/2014/main" id="{2495EBE4-478A-40C8-ACB6-538F5727E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90838"/>
            <a:ext cx="227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i="1" spc="3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Aztreonam</a:t>
            </a:r>
            <a:endParaRPr lang="en-US" sz="2800" i="1" spc="3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87044" name="Picture 13" descr="m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2016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FAA28-D033-4738-BE3F-21945E9F6DBE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tr-TR" sz="1400" smtClean="0"/>
          </a:p>
        </p:txBody>
      </p:sp>
      <p:pic>
        <p:nvPicPr>
          <p:cNvPr id="87046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84138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0D5F7-C2F7-4AC6-A3CC-6CA6A3D7B027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tr-TR" sz="1400" smtClean="0"/>
          </a:p>
        </p:txBody>
      </p:sp>
      <p:sp>
        <p:nvSpPr>
          <p:cNvPr id="90115" name="Metin kutusu 4"/>
          <p:cNvSpPr txBox="1">
            <a:spLocks noChangeArrowheads="1"/>
          </p:cNvSpPr>
          <p:nvPr/>
        </p:nvSpPr>
        <p:spPr bwMode="auto">
          <a:xfrm>
            <a:off x="179388" y="115888"/>
            <a:ext cx="5395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FF0000"/>
                </a:solidFill>
              </a:rPr>
              <a:t>Ceftolozan + Tazobactam</a:t>
            </a:r>
          </a:p>
        </p:txBody>
      </p:sp>
      <p:pic>
        <p:nvPicPr>
          <p:cNvPr id="90116" name="Picture 2" descr="Image result for ceftoloz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1" r="2666" b="11801"/>
          <a:stretch>
            <a:fillRect/>
          </a:stretch>
        </p:blipFill>
        <p:spPr bwMode="auto">
          <a:xfrm>
            <a:off x="1116013" y="908050"/>
            <a:ext cx="662463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Dikdörtgen 6"/>
          <p:cNvSpPr>
            <a:spLocks noChangeArrowheads="1"/>
          </p:cNvSpPr>
          <p:nvPr/>
        </p:nvSpPr>
        <p:spPr bwMode="auto">
          <a:xfrm>
            <a:off x="153988" y="4044950"/>
            <a:ext cx="90741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800" b="1">
                <a:solidFill>
                  <a:srgbClr val="6A6A6A"/>
                </a:solidFill>
              </a:rPr>
              <a:t>Ceftolozane</a:t>
            </a:r>
            <a:r>
              <a:rPr lang="en-US" altLang="tr-TR" sz="2800">
                <a:solidFill>
                  <a:srgbClr val="545454"/>
                </a:solidFill>
              </a:rPr>
              <a:t> is a novel cephalosporin antibiotic, developed for the treatment of infections with gram-negative bacteria that have become resistant to conventional antibiotics. It was studied for urinary tract infections, intra-abdominal infections and ventilator-associated bacterial pneumonia</a:t>
            </a:r>
            <a:endParaRPr lang="tr-TR" altLang="tr-TR" sz="2800"/>
          </a:p>
        </p:txBody>
      </p:sp>
    </p:spTree>
    <p:extLst>
      <p:ext uri="{BB962C8B-B14F-4D97-AF65-F5344CB8AC3E}">
        <p14:creationId xmlns:p14="http://schemas.microsoft.com/office/powerpoint/2010/main" val="35194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E91914-EEEB-45C1-9B40-DF01A14078F5}" type="slidenum">
              <a:rPr lang="en-US" altLang="tr-T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tr-TR" sz="1400" smtClean="0"/>
          </a:p>
        </p:txBody>
      </p:sp>
      <p:sp>
        <p:nvSpPr>
          <p:cNvPr id="91139" name="Dikdörtgen 4"/>
          <p:cNvSpPr>
            <a:spLocks noChangeArrowheads="1"/>
          </p:cNvSpPr>
          <p:nvPr/>
        </p:nvSpPr>
        <p:spPr bwMode="auto">
          <a:xfrm>
            <a:off x="190500" y="1412875"/>
            <a:ext cx="89281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FF0000"/>
                </a:solidFill>
              </a:rPr>
              <a:t>Avibactam</a:t>
            </a:r>
            <a:r>
              <a:rPr lang="tr-TR" altLang="tr-TR" sz="2800">
                <a:solidFill>
                  <a:srgbClr val="000000"/>
                </a:solidFill>
              </a:rPr>
              <a:t> is a novel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000000"/>
                </a:solidFill>
              </a:rPr>
              <a:t>broad-spectrum beta-lactamase inhibitor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000000"/>
                </a:solidFill>
              </a:rPr>
              <a:t>The addition of avibactam to </a:t>
            </a:r>
            <a:r>
              <a:rPr lang="tr-TR" altLang="tr-TR" sz="2800" u="sng">
                <a:solidFill>
                  <a:srgbClr val="00905A"/>
                </a:solidFill>
                <a:hlinkClick r:id="rId2"/>
              </a:rPr>
              <a:t>ceftazidime</a:t>
            </a:r>
            <a:r>
              <a:rPr lang="tr-TR" altLang="tr-TR" sz="2800" u="sng">
                <a:solidFill>
                  <a:srgbClr val="00905A"/>
                </a:solidFill>
              </a:rPr>
              <a:t> </a:t>
            </a:r>
            <a:r>
              <a:rPr lang="tr-TR" altLang="tr-TR" sz="2800">
                <a:solidFill>
                  <a:srgbClr val="000000"/>
                </a:solidFill>
              </a:rPr>
              <a:t>extends the spectrum of activity to include most Enterobacteriaceae </a:t>
            </a:r>
            <a:r>
              <a:rPr lang="tr-TR" altLang="tr-TR" sz="4000">
                <a:solidFill>
                  <a:srgbClr val="000000"/>
                </a:solidFill>
              </a:rPr>
              <a:t>(including those that produce AmpC beta-lactamase, ESBL, and some </a:t>
            </a:r>
            <a:r>
              <a:rPr lang="tr-TR" altLang="tr-TR" sz="4000" i="1">
                <a:solidFill>
                  <a:srgbClr val="000000"/>
                </a:solidFill>
              </a:rPr>
              <a:t>K. pneumoniae</a:t>
            </a:r>
            <a:r>
              <a:rPr lang="tr-TR" altLang="tr-TR" sz="4000">
                <a:solidFill>
                  <a:srgbClr val="000000"/>
                </a:solidFill>
              </a:rPr>
              <a:t> and OXA-type carbapenemases) </a:t>
            </a:r>
            <a:r>
              <a:rPr lang="tr-TR" altLang="tr-TR" sz="2800">
                <a:solidFill>
                  <a:srgbClr val="000000"/>
                </a:solidFill>
              </a:rPr>
              <a:t>as well as </a:t>
            </a:r>
            <a:r>
              <a:rPr lang="tr-TR" altLang="tr-TR" sz="2800" i="1">
                <a:solidFill>
                  <a:srgbClr val="000000"/>
                </a:solidFill>
              </a:rPr>
              <a:t>P. aeruginosa</a:t>
            </a:r>
            <a:r>
              <a:rPr lang="tr-TR" altLang="tr-TR" sz="2800">
                <a:solidFill>
                  <a:srgbClr val="000000"/>
                </a:solidFill>
              </a:rPr>
              <a:t> species with high MICs to ceftazidime alone</a:t>
            </a:r>
            <a:endParaRPr lang="tr-TR" altLang="tr-TR" sz="2800"/>
          </a:p>
        </p:txBody>
      </p:sp>
      <p:pic>
        <p:nvPicPr>
          <p:cNvPr id="91140" name="Picture 2" descr="Image result for Ceftazidime-avibact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7240" r="4689" b="10699"/>
          <a:stretch>
            <a:fillRect/>
          </a:stretch>
        </p:blipFill>
        <p:spPr bwMode="auto">
          <a:xfrm>
            <a:off x="5164138" y="53975"/>
            <a:ext cx="39798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0163" y="292100"/>
            <a:ext cx="462438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 err="1">
                <a:solidFill>
                  <a:schemeClr val="accent3">
                    <a:lumMod val="50000"/>
                  </a:schemeClr>
                </a:solidFill>
              </a:rPr>
              <a:t>Ceftazidime-avibactam</a:t>
            </a:r>
            <a:endParaRPr lang="tr-T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678</Words>
  <Application>Microsoft Office PowerPoint</Application>
  <PresentationFormat>Ekran Gösterisi (4:3)</PresentationFormat>
  <Paragraphs>117</Paragraphs>
  <Slides>22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3" baseType="lpstr">
      <vt:lpstr>Arial</vt:lpstr>
      <vt:lpstr>Arial Rounded MT Bold</vt:lpstr>
      <vt:lpstr>Bahnschrift</vt:lpstr>
      <vt:lpstr>Bahnschrift SemiBold</vt:lpstr>
      <vt:lpstr>Bookman Old Style</vt:lpstr>
      <vt:lpstr>Calibri</vt:lpstr>
      <vt:lpstr>Calibri Light</vt:lpstr>
      <vt:lpstr>Consolas</vt:lpstr>
      <vt:lpstr>Lato</vt:lpstr>
      <vt:lpstr>Symbol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19</cp:revision>
  <dcterms:created xsi:type="dcterms:W3CDTF">2020-03-27T11:33:09Z</dcterms:created>
  <dcterms:modified xsi:type="dcterms:W3CDTF">2020-03-30T08:12:56Z</dcterms:modified>
</cp:coreProperties>
</file>