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43249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06630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72992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35103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90489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83717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04711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27269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0415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05414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59187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432952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9632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694983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70964" y="642283"/>
            <a:ext cx="10515600" cy="5664387"/>
          </a:xfrm>
        </p:spPr>
        <p:txBody>
          <a:bodyPr>
            <a:normAutofit fontScale="92500" lnSpcReduction="10000"/>
          </a:bodyPr>
          <a:lstStyle/>
          <a:p>
            <a:pPr marL="0" lvl="3" indent="0" algn="just">
              <a:buNone/>
              <a:tabLst>
                <a:tab pos="457200" algn="l"/>
              </a:tabLst>
            </a:pPr>
            <a:r>
              <a:rPr lang="tr-TR" sz="2800" b="1" dirty="0" smtClean="0">
                <a:latin typeface="Times New Roman" panose="02020603050405020304" pitchFamily="18" charset="0"/>
                <a:cs typeface="Times New Roman" panose="02020603050405020304" pitchFamily="18" charset="0"/>
              </a:rPr>
              <a:t>11. ÇATI SİSTEMLERİNİN PROJELENMESİ</a:t>
            </a:r>
          </a:p>
          <a:p>
            <a:pPr marL="0" indent="0" algn="just">
              <a:spcAft>
                <a:spcPts val="0"/>
              </a:spcAft>
              <a:buNone/>
            </a:pPr>
            <a:r>
              <a:rPr lang="tr-TR" dirty="0">
                <a:latin typeface="Times New Roman" panose="02020603050405020304" pitchFamily="18" charset="0"/>
                <a:ea typeface="Times New Roman" panose="02020603050405020304" pitchFamily="18" charset="0"/>
              </a:rPr>
              <a:t>Çatıların projelenmesi denilince, çatıyı oluşturan örtü altı kaplama tahtası, mertek, aşık ve makas çubukları için uygun kesitlerin hesaplanması anlaşılır. Bu amaçla öncelikle çatı eğimi seçilir ve çatıya gelebilecek yükler hesaplanır. Daha sonra sırasıyla örtü altı kaplama tahtası kalınlığı ile mertek, aşık ve makas çubuklarının kullanılacak malzeme çeşidine bağlı olarak kesitleri belirlenir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b="1" dirty="0">
                <a:latin typeface="Times New Roman" panose="02020603050405020304" pitchFamily="18" charset="0"/>
                <a:ea typeface="Times New Roman" panose="02020603050405020304" pitchFamily="18" charset="0"/>
              </a:rPr>
              <a:t>Çatıya Gelen Yüklerin </a:t>
            </a:r>
            <a:r>
              <a:rPr lang="tr-TR" sz="3200" b="1" dirty="0" smtClean="0">
                <a:latin typeface="Times New Roman" panose="02020603050405020304" pitchFamily="18" charset="0"/>
                <a:ea typeface="Times New Roman" panose="02020603050405020304" pitchFamily="18" charset="0"/>
              </a:rPr>
              <a:t>Belirlenmesi</a:t>
            </a: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Çatılara </a:t>
            </a:r>
            <a:r>
              <a:rPr lang="tr-TR" sz="3200" dirty="0">
                <a:latin typeface="Times New Roman" panose="02020603050405020304" pitchFamily="18" charset="0"/>
                <a:ea typeface="Times New Roman" panose="02020603050405020304" pitchFamily="18" charset="0"/>
              </a:rPr>
              <a:t>gelen yükler, ölü yükler (öz ağırlıklar) ve canlı yükler olmak üzere iki grupta </a:t>
            </a:r>
            <a:r>
              <a:rPr lang="tr-TR" sz="3200" dirty="0" err="1" smtClean="0">
                <a:latin typeface="Times New Roman" panose="02020603050405020304" pitchFamily="18" charset="0"/>
                <a:ea typeface="Times New Roman" panose="02020603050405020304" pitchFamily="18" charset="0"/>
              </a:rPr>
              <a:t>toplanabilir.Çatılara</a:t>
            </a:r>
            <a:r>
              <a:rPr lang="tr-TR" sz="3200" dirty="0" smtClean="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gelen ölü yükler, çatıyı oluşturan elemanların ağırlıklarından oluşur</a:t>
            </a:r>
            <a:r>
              <a:rPr lang="tr-TR" sz="3200" dirty="0" smtClean="0">
                <a:latin typeface="Times New Roman" panose="02020603050405020304" pitchFamily="18" charset="0"/>
                <a:ea typeface="Times New Roman" panose="02020603050405020304" pitchFamily="18" charset="0"/>
              </a:rPr>
              <a:t>.</a:t>
            </a:r>
            <a:r>
              <a:rPr lang="tr-TR" sz="3200" b="1" dirty="0">
                <a:latin typeface="Times New Roman" panose="02020603050405020304" pitchFamily="18" charset="0"/>
                <a:ea typeface="Times New Roman" panose="02020603050405020304" pitchFamily="18" charset="0"/>
              </a:rPr>
              <a:t> </a:t>
            </a:r>
            <a:r>
              <a:rPr lang="tr-TR" sz="3200" dirty="0" smtClean="0">
                <a:latin typeface="Times New Roman" panose="02020603050405020304" pitchFamily="18" charset="0"/>
                <a:ea typeface="Times New Roman" panose="02020603050405020304" pitchFamily="18" charset="0"/>
              </a:rPr>
              <a:t>Çatılara </a:t>
            </a:r>
            <a:r>
              <a:rPr lang="tr-TR" sz="3200" dirty="0">
                <a:latin typeface="Times New Roman" panose="02020603050405020304" pitchFamily="18" charset="0"/>
                <a:ea typeface="Times New Roman" panose="02020603050405020304" pitchFamily="18" charset="0"/>
              </a:rPr>
              <a:t>gelen canlı yükler </a:t>
            </a:r>
            <a:r>
              <a:rPr lang="tr-TR" sz="3200" dirty="0" smtClean="0">
                <a:latin typeface="Times New Roman" panose="02020603050405020304" pitchFamily="18" charset="0"/>
                <a:ea typeface="Times New Roman" panose="02020603050405020304" pitchFamily="18" charset="0"/>
              </a:rPr>
              <a:t>ise statik </a:t>
            </a:r>
            <a:r>
              <a:rPr lang="tr-TR" sz="3200" dirty="0">
                <a:latin typeface="Times New Roman" panose="02020603050405020304" pitchFamily="18" charset="0"/>
                <a:ea typeface="Times New Roman" panose="02020603050405020304" pitchFamily="18" charset="0"/>
              </a:rPr>
              <a:t>derslerinde de açıklandığı gibi esas olarak kar ve rüzgâr yükleri ile insan yükünden oluşur.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 </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lvl="3" indent="0" algn="just">
              <a:buNone/>
              <a:tabLst>
                <a:tab pos="457200" algn="l"/>
              </a:tabLst>
            </a:pP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6850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9259" y="601942"/>
            <a:ext cx="10515600" cy="5798857"/>
          </a:xfrm>
          <a:solidFill>
            <a:schemeClr val="accent1">
              <a:lumMod val="20000"/>
              <a:lumOff val="80000"/>
            </a:schemeClr>
          </a:solidFill>
        </p:spPr>
        <p:txBody>
          <a:bodyPr>
            <a:normAutofit/>
          </a:bodyPr>
          <a:lstStyle/>
          <a:p>
            <a:pPr marL="0" indent="0" algn="just">
              <a:spcAft>
                <a:spcPts val="0"/>
              </a:spcAft>
              <a:buNone/>
            </a:pPr>
            <a:r>
              <a:rPr lang="tr-TR" sz="2400" b="1" dirty="0">
                <a:latin typeface="Times New Roman" panose="02020603050405020304" pitchFamily="18" charset="0"/>
                <a:ea typeface="Times New Roman" panose="02020603050405020304" pitchFamily="18" charset="0"/>
              </a:rPr>
              <a:t>Çatı Elemanlarının Hesap </a:t>
            </a:r>
            <a:r>
              <a:rPr lang="tr-TR" sz="2400" b="1" dirty="0" smtClean="0">
                <a:latin typeface="Times New Roman" panose="02020603050405020304" pitchFamily="18" charset="0"/>
                <a:ea typeface="Times New Roman" panose="02020603050405020304" pitchFamily="18" charset="0"/>
              </a:rPr>
              <a:t>İlkeleri</a:t>
            </a:r>
          </a:p>
          <a:p>
            <a:pPr marL="0" indent="0" algn="just">
              <a:spcAft>
                <a:spcPts val="0"/>
              </a:spcAft>
              <a:buNone/>
            </a:pPr>
            <a:r>
              <a:rPr lang="tr-TR" sz="3200" dirty="0">
                <a:latin typeface="Times New Roman" panose="02020603050405020304" pitchFamily="18" charset="0"/>
                <a:ea typeface="Times New Roman" panose="02020603050405020304" pitchFamily="18" charset="0"/>
              </a:rPr>
              <a:t>Çatı sistemini oluşturan tüm elemanların hesabında göz önüne alınacak yüklerin belirlenmesi, </a:t>
            </a:r>
            <a:r>
              <a:rPr lang="tr-TR" sz="3200" dirty="0" smtClean="0">
                <a:latin typeface="Times New Roman" panose="02020603050405020304" pitchFamily="18" charset="0"/>
                <a:ea typeface="Times New Roman" panose="02020603050405020304" pitchFamily="18" charset="0"/>
              </a:rPr>
              <a:t>aşağıda </a:t>
            </a:r>
            <a:r>
              <a:rPr lang="tr-TR" sz="3200" dirty="0">
                <a:latin typeface="Times New Roman" panose="02020603050405020304" pitchFamily="18" charset="0"/>
                <a:ea typeface="Times New Roman" panose="02020603050405020304" pitchFamily="18" charset="0"/>
              </a:rPr>
              <a:t>verilen sıralamaya göre yapılabilir.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p:txBody>
      </p:sp>
      <p:graphicFrame>
        <p:nvGraphicFramePr>
          <p:cNvPr id="2" name="Tablo 1"/>
          <p:cNvGraphicFramePr>
            <a:graphicFrameLocks noGrp="1"/>
          </p:cNvGraphicFramePr>
          <p:nvPr>
            <p:extLst/>
          </p:nvPr>
        </p:nvGraphicFramePr>
        <p:xfrm>
          <a:off x="3439392" y="2317174"/>
          <a:ext cx="5299364" cy="4083625"/>
        </p:xfrm>
        <a:graphic>
          <a:graphicData uri="http://schemas.openxmlformats.org/drawingml/2006/table">
            <a:tbl>
              <a:tblPr firstRow="1" firstCol="1" lastRow="1" lastCol="1" bandRow="1" bandCol="1"/>
              <a:tblGrid>
                <a:gridCol w="1593723">
                  <a:extLst>
                    <a:ext uri="{9D8B030D-6E8A-4147-A177-3AD203B41FA5}">
                      <a16:colId xmlns:a16="http://schemas.microsoft.com/office/drawing/2014/main" val="20000"/>
                    </a:ext>
                  </a:extLst>
                </a:gridCol>
                <a:gridCol w="3705641">
                  <a:extLst>
                    <a:ext uri="{9D8B030D-6E8A-4147-A177-3AD203B41FA5}">
                      <a16:colId xmlns:a16="http://schemas.microsoft.com/office/drawing/2014/main" val="20001"/>
                    </a:ext>
                  </a:extLst>
                </a:gridCol>
              </a:tblGrid>
              <a:tr h="1289565">
                <a:tc>
                  <a:txBody>
                    <a:bodyPr/>
                    <a:lstStyle/>
                    <a:p>
                      <a:pPr algn="just">
                        <a:spcAft>
                          <a:spcPts val="0"/>
                        </a:spcAft>
                      </a:pPr>
                      <a:r>
                        <a:rPr lang="tr-TR" sz="900" dirty="0">
                          <a:effectLst/>
                          <a:latin typeface="Times New Roman" panose="02020603050405020304" pitchFamily="18" charset="0"/>
                          <a:ea typeface="Times New Roman" panose="02020603050405020304" pitchFamily="18" charset="0"/>
                        </a:rPr>
                        <a:t>Çatı örtüsü öz ağırlığı</a:t>
                      </a:r>
                      <a:endParaRPr lang="tr-TR" sz="1200" dirty="0">
                        <a:effectLst/>
                        <a:latin typeface="Times New Roman" panose="02020603050405020304" pitchFamily="18" charset="0"/>
                        <a:ea typeface="Times New Roman" panose="02020603050405020304" pitchFamily="18" charset="0"/>
                      </a:endParaRPr>
                    </a:p>
                    <a:p>
                      <a:pPr algn="just">
                        <a:spcAft>
                          <a:spcPts val="0"/>
                        </a:spcAft>
                      </a:pPr>
                      <a:r>
                        <a:rPr lang="tr-TR" sz="900" dirty="0">
                          <a:effectLst/>
                          <a:latin typeface="Times New Roman" panose="02020603050405020304" pitchFamily="18" charset="0"/>
                          <a:ea typeface="Times New Roman" panose="02020603050405020304" pitchFamily="18" charset="0"/>
                        </a:rPr>
                        <a:t>Mertek öz ağırlığı</a:t>
                      </a:r>
                      <a:endParaRPr lang="tr-TR" sz="1200" dirty="0">
                        <a:effectLst/>
                        <a:latin typeface="Times New Roman" panose="02020603050405020304" pitchFamily="18" charset="0"/>
                        <a:ea typeface="Times New Roman" panose="02020603050405020304" pitchFamily="18" charset="0"/>
                      </a:endParaRPr>
                    </a:p>
                    <a:p>
                      <a:pPr algn="just">
                        <a:spcAft>
                          <a:spcPts val="0"/>
                        </a:spcAft>
                      </a:pPr>
                      <a:r>
                        <a:rPr lang="tr-TR" sz="900" dirty="0">
                          <a:effectLst/>
                          <a:latin typeface="Times New Roman" panose="02020603050405020304" pitchFamily="18" charset="0"/>
                          <a:ea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endParaRPr>
                    </a:p>
                    <a:p>
                      <a:pPr algn="just">
                        <a:spcAft>
                          <a:spcPts val="0"/>
                        </a:spcAft>
                      </a:pPr>
                      <a:r>
                        <a:rPr lang="tr-TR" sz="900" dirty="0">
                          <a:effectLst/>
                          <a:latin typeface="Times New Roman" panose="02020603050405020304" pitchFamily="18" charset="0"/>
                          <a:ea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                        g</a:t>
                      </a:r>
                      <a:r>
                        <a:rPr lang="tr-TR" sz="900" baseline="30000">
                          <a:effectLst/>
                          <a:latin typeface="Times New Roman" panose="02020603050405020304" pitchFamily="18" charset="0"/>
                          <a:ea typeface="Times New Roman" panose="02020603050405020304" pitchFamily="18" charset="0"/>
                        </a:rPr>
                        <a:t>′</a:t>
                      </a:r>
                      <a:r>
                        <a:rPr lang="tr-TR" sz="900">
                          <a:effectLst/>
                          <a:latin typeface="Times New Roman" panose="02020603050405020304" pitchFamily="18" charset="0"/>
                          <a:ea typeface="Times New Roman" panose="02020603050405020304" pitchFamily="18" charset="0"/>
                        </a:rPr>
                        <a:t>=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(Ç.D.)</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(Ç.D.)</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g =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(Ç.D.)</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g</a:t>
                      </a:r>
                      <a:r>
                        <a:rPr lang="tr-TR" sz="900" baseline="-25000">
                          <a:effectLst/>
                          <a:latin typeface="Times New Roman" panose="02020603050405020304" pitchFamily="18" charset="0"/>
                          <a:ea typeface="Times New Roman" panose="02020603050405020304" pitchFamily="18" charset="0"/>
                        </a:rPr>
                        <a:t>1</a:t>
                      </a:r>
                      <a:r>
                        <a:rPr lang="tr-TR" sz="900">
                          <a:effectLst/>
                          <a:latin typeface="Times New Roman" panose="02020603050405020304" pitchFamily="18" charset="0"/>
                          <a:ea typeface="Times New Roman" panose="02020603050405020304" pitchFamily="18" charset="0"/>
                        </a:rPr>
                        <a:t> = g / cos α =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(Y.D.)</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44783">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Aşık öz ağırlığı</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(Y.D.)</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g</a:t>
                      </a:r>
                      <a:r>
                        <a:rPr lang="tr-TR" sz="900" baseline="-25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 g</a:t>
                      </a:r>
                      <a:r>
                        <a:rPr lang="tr-TR" sz="900" baseline="-25000">
                          <a:effectLst/>
                          <a:latin typeface="Times New Roman" panose="02020603050405020304" pitchFamily="18" charset="0"/>
                          <a:ea typeface="Times New Roman" panose="02020603050405020304" pitchFamily="18" charset="0"/>
                        </a:rPr>
                        <a:t>1</a:t>
                      </a:r>
                      <a:r>
                        <a:rPr lang="tr-TR" sz="900">
                          <a:effectLst/>
                          <a:latin typeface="Times New Roman" panose="02020603050405020304" pitchFamily="18" charset="0"/>
                          <a:ea typeface="Times New Roman" panose="02020603050405020304" pitchFamily="18" charset="0"/>
                        </a:rPr>
                        <a:t> + aşık ağ.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(Y.D.)</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44783">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Makas öz ağırlığı</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dirty="0">
                          <a:effectLst/>
                          <a:latin typeface="Times New Roman" panose="02020603050405020304" pitchFamily="18" charset="0"/>
                          <a:ea typeface="Times New Roman" panose="02020603050405020304" pitchFamily="18" charset="0"/>
                        </a:rPr>
                        <a:t>                              …………………………kg/m</a:t>
                      </a:r>
                      <a:r>
                        <a:rPr lang="tr-TR" sz="900" baseline="30000" dirty="0">
                          <a:effectLst/>
                          <a:latin typeface="Times New Roman" panose="02020603050405020304" pitchFamily="18" charset="0"/>
                          <a:ea typeface="Times New Roman" panose="02020603050405020304" pitchFamily="18" charset="0"/>
                        </a:rPr>
                        <a:t>2</a:t>
                      </a:r>
                      <a:r>
                        <a:rPr lang="tr-TR" sz="900" dirty="0">
                          <a:effectLst/>
                          <a:latin typeface="Times New Roman" panose="02020603050405020304" pitchFamily="18" charset="0"/>
                          <a:ea typeface="Times New Roman" panose="02020603050405020304" pitchFamily="18" charset="0"/>
                        </a:rPr>
                        <a:t> (Y.D.)</a:t>
                      </a:r>
                      <a:endParaRPr lang="tr-TR" sz="1200" dirty="0">
                        <a:effectLst/>
                        <a:latin typeface="Times New Roman" panose="02020603050405020304" pitchFamily="18" charset="0"/>
                        <a:ea typeface="Times New Roman" panose="02020603050405020304" pitchFamily="18" charset="0"/>
                      </a:endParaRPr>
                    </a:p>
                    <a:p>
                      <a:pPr algn="just">
                        <a:spcAft>
                          <a:spcPts val="0"/>
                        </a:spcAft>
                      </a:pPr>
                      <a:r>
                        <a:rPr lang="tr-TR" sz="900" dirty="0">
                          <a:effectLst/>
                          <a:latin typeface="Times New Roman" panose="02020603050405020304" pitchFamily="18" charset="0"/>
                          <a:ea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endParaRPr>
                    </a:p>
                    <a:p>
                      <a:pPr algn="just">
                        <a:spcAft>
                          <a:spcPts val="0"/>
                        </a:spcAft>
                      </a:pPr>
                      <a:r>
                        <a:rPr lang="tr-TR" sz="900" dirty="0">
                          <a:effectLst/>
                          <a:latin typeface="Times New Roman" panose="02020603050405020304" pitchFamily="18" charset="0"/>
                          <a:ea typeface="Times New Roman" panose="02020603050405020304" pitchFamily="18" charset="0"/>
                        </a:rPr>
                        <a:t>g</a:t>
                      </a:r>
                      <a:r>
                        <a:rPr lang="tr-TR" sz="900" baseline="-25000" dirty="0">
                          <a:effectLst/>
                          <a:latin typeface="Times New Roman" panose="02020603050405020304" pitchFamily="18" charset="0"/>
                          <a:ea typeface="Times New Roman" panose="02020603050405020304" pitchFamily="18" charset="0"/>
                        </a:rPr>
                        <a:t>3</a:t>
                      </a:r>
                      <a:r>
                        <a:rPr lang="tr-TR" sz="900" dirty="0">
                          <a:effectLst/>
                          <a:latin typeface="Times New Roman" panose="02020603050405020304" pitchFamily="18" charset="0"/>
                          <a:ea typeface="Times New Roman" panose="02020603050405020304" pitchFamily="18" charset="0"/>
                        </a:rPr>
                        <a:t> = g</a:t>
                      </a:r>
                      <a:r>
                        <a:rPr lang="tr-TR" sz="900" baseline="-25000" dirty="0">
                          <a:effectLst/>
                          <a:latin typeface="Times New Roman" panose="02020603050405020304" pitchFamily="18" charset="0"/>
                          <a:ea typeface="Times New Roman" panose="02020603050405020304" pitchFamily="18" charset="0"/>
                        </a:rPr>
                        <a:t>2</a:t>
                      </a:r>
                      <a:r>
                        <a:rPr lang="tr-TR" sz="900" dirty="0">
                          <a:effectLst/>
                          <a:latin typeface="Times New Roman" panose="02020603050405020304" pitchFamily="18" charset="0"/>
                          <a:ea typeface="Times New Roman" panose="02020603050405020304" pitchFamily="18" charset="0"/>
                        </a:rPr>
                        <a:t> + makas ağ…………………………kg/m</a:t>
                      </a:r>
                      <a:r>
                        <a:rPr lang="tr-TR" sz="900" baseline="30000" dirty="0">
                          <a:effectLst/>
                          <a:latin typeface="Times New Roman" panose="02020603050405020304" pitchFamily="18" charset="0"/>
                          <a:ea typeface="Times New Roman" panose="02020603050405020304" pitchFamily="18" charset="0"/>
                        </a:rPr>
                        <a:t>2</a:t>
                      </a:r>
                      <a:r>
                        <a:rPr lang="tr-TR" sz="900" dirty="0">
                          <a:effectLst/>
                          <a:latin typeface="Times New Roman" panose="02020603050405020304" pitchFamily="18" charset="0"/>
                          <a:ea typeface="Times New Roman" panose="02020603050405020304" pitchFamily="18" charset="0"/>
                        </a:rPr>
                        <a:t> (Y.D.)</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14928">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Kar yükü</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P</a:t>
                      </a:r>
                      <a:r>
                        <a:rPr lang="tr-TR" sz="900" baseline="-25000">
                          <a:effectLst/>
                          <a:latin typeface="Times New Roman" panose="02020603050405020304" pitchFamily="18" charset="0"/>
                          <a:ea typeface="Times New Roman" panose="02020603050405020304" pitchFamily="18" charset="0"/>
                        </a:rPr>
                        <a:t>k</a:t>
                      </a:r>
                      <a:r>
                        <a:rPr lang="tr-TR" sz="900">
                          <a:effectLst/>
                          <a:latin typeface="Times New Roman" panose="02020603050405020304" pitchFamily="18" charset="0"/>
                          <a:ea typeface="Times New Roman" panose="02020603050405020304" pitchFamily="18" charset="0"/>
                        </a:rPr>
                        <a:t> = m. P</a:t>
                      </a:r>
                      <a:r>
                        <a:rPr lang="tr-TR" sz="900" baseline="-25000">
                          <a:effectLst/>
                          <a:latin typeface="Times New Roman" panose="02020603050405020304" pitchFamily="18" charset="0"/>
                          <a:ea typeface="Times New Roman" panose="02020603050405020304" pitchFamily="18" charset="0"/>
                        </a:rPr>
                        <a:t>ko</a:t>
                      </a:r>
                      <a:r>
                        <a:rPr lang="tr-TR" sz="900">
                          <a:effectLst/>
                          <a:latin typeface="Times New Roman" panose="02020603050405020304" pitchFamily="18" charset="0"/>
                          <a:ea typeface="Times New Roman" panose="02020603050405020304" pitchFamily="18" charset="0"/>
                        </a:rPr>
                        <a:t>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(Y.D.)</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74638">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Rüzgâr yükü</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i="1">
                          <a:effectLst/>
                          <a:latin typeface="Times New Roman" panose="02020603050405020304" pitchFamily="18" charset="0"/>
                          <a:ea typeface="Times New Roman" panose="02020603050405020304" pitchFamily="18" charset="0"/>
                        </a:rPr>
                        <a:t>Rüzgâr yönü üzeri çatı yüzeyi</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i="1">
                          <a:effectLst/>
                          <a:latin typeface="Times New Roman" panose="02020603050405020304" pitchFamily="18" charset="0"/>
                          <a:ea typeface="Times New Roman" panose="02020603050405020304" pitchFamily="18" charset="0"/>
                        </a:rPr>
                        <a:t>Rüzgâr yönüne ters çatı yüzeyi</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P</a:t>
                      </a:r>
                      <a:r>
                        <a:rPr lang="tr-TR" sz="900" baseline="-25000">
                          <a:effectLst/>
                          <a:latin typeface="Times New Roman" panose="02020603050405020304" pitchFamily="18" charset="0"/>
                          <a:ea typeface="Times New Roman" panose="02020603050405020304" pitchFamily="18" charset="0"/>
                        </a:rPr>
                        <a:t>rb</a:t>
                      </a:r>
                      <a:r>
                        <a:rPr lang="tr-TR" sz="900">
                          <a:effectLst/>
                          <a:latin typeface="Times New Roman" panose="02020603050405020304" pitchFamily="18" charset="0"/>
                          <a:ea typeface="Times New Roman" panose="02020603050405020304" pitchFamily="18" charset="0"/>
                        </a:rPr>
                        <a:t>=(1,2 sin α -0,4) q</a:t>
                      </a:r>
                      <a:r>
                        <a:rPr lang="tr-TR" sz="900" baseline="-25000">
                          <a:effectLst/>
                          <a:latin typeface="Times New Roman" panose="02020603050405020304" pitchFamily="18" charset="0"/>
                          <a:ea typeface="Times New Roman" panose="02020603050405020304" pitchFamily="18" charset="0"/>
                        </a:rPr>
                        <a:t>r </a:t>
                      </a:r>
                      <a:r>
                        <a:rPr lang="tr-TR" sz="900">
                          <a:effectLst/>
                          <a:latin typeface="Times New Roman" panose="02020603050405020304" pitchFamily="18" charset="0"/>
                          <a:ea typeface="Times New Roman" panose="02020603050405020304" pitchFamily="18" charset="0"/>
                        </a:rPr>
                        <a:t> (±) …………………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(Ç.D.)</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P</a:t>
                      </a:r>
                      <a:r>
                        <a:rPr lang="tr-TR" sz="900" baseline="-25000">
                          <a:effectLst/>
                          <a:latin typeface="Times New Roman" panose="02020603050405020304" pitchFamily="18" charset="0"/>
                          <a:ea typeface="Times New Roman" panose="02020603050405020304" pitchFamily="18" charset="0"/>
                        </a:rPr>
                        <a:t>re</a:t>
                      </a:r>
                      <a:r>
                        <a:rPr lang="tr-TR" sz="900">
                          <a:effectLst/>
                          <a:latin typeface="Times New Roman" panose="02020603050405020304" pitchFamily="18" charset="0"/>
                          <a:ea typeface="Times New Roman" panose="02020603050405020304" pitchFamily="18" charset="0"/>
                        </a:rPr>
                        <a:t>= (- 0,4 q</a:t>
                      </a:r>
                      <a:r>
                        <a:rPr lang="tr-TR" sz="900" baseline="-25000">
                          <a:effectLst/>
                          <a:latin typeface="Times New Roman" panose="02020603050405020304" pitchFamily="18" charset="0"/>
                          <a:ea typeface="Times New Roman" panose="02020603050405020304" pitchFamily="18" charset="0"/>
                        </a:rPr>
                        <a:t>r</a:t>
                      </a:r>
                      <a:r>
                        <a:rPr lang="tr-TR" sz="900">
                          <a:effectLst/>
                          <a:latin typeface="Times New Roman" panose="02020603050405020304" pitchFamily="18" charset="0"/>
                          <a:ea typeface="Times New Roman" panose="02020603050405020304" pitchFamily="18" charset="0"/>
                        </a:rPr>
                        <a:t> )              (-) …………………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(Ç.D.)</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14928">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İnsan yükü</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dirty="0">
                          <a:effectLst/>
                          <a:latin typeface="Times New Roman" panose="02020603050405020304" pitchFamily="18" charset="0"/>
                          <a:ea typeface="Times New Roman" panose="02020603050405020304" pitchFamily="18" charset="0"/>
                        </a:rPr>
                        <a:t>                                                          100       kg (Y.D.)</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Line 3"/>
          <p:cNvSpPr>
            <a:spLocks noChangeShapeType="1"/>
          </p:cNvSpPr>
          <p:nvPr/>
        </p:nvSpPr>
        <p:spPr bwMode="auto">
          <a:xfrm>
            <a:off x="5984987" y="2709286"/>
            <a:ext cx="155263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
        <p:nvSpPr>
          <p:cNvPr id="5" name="Line 2"/>
          <p:cNvSpPr>
            <a:spLocks noChangeShapeType="1"/>
          </p:cNvSpPr>
          <p:nvPr/>
        </p:nvSpPr>
        <p:spPr bwMode="auto">
          <a:xfrm>
            <a:off x="5984987" y="4512541"/>
            <a:ext cx="155263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
        <p:nvSpPr>
          <p:cNvPr id="6" name="Line 1"/>
          <p:cNvSpPr>
            <a:spLocks noChangeShapeType="1"/>
          </p:cNvSpPr>
          <p:nvPr/>
        </p:nvSpPr>
        <p:spPr bwMode="auto">
          <a:xfrm>
            <a:off x="5984987" y="3863109"/>
            <a:ext cx="155263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Tree>
    <p:extLst>
      <p:ext uri="{BB962C8B-B14F-4D97-AF65-F5344CB8AC3E}">
        <p14:creationId xmlns:p14="http://schemas.microsoft.com/office/powerpoint/2010/main" val="210133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2365" y="655730"/>
            <a:ext cx="10515600" cy="5691281"/>
          </a:xfrm>
        </p:spPr>
        <p:txBody>
          <a:bodyPr>
            <a:normAutofit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Mertekler aşıklara </a:t>
            </a:r>
            <a:r>
              <a:rPr lang="tr-TR" dirty="0" err="1">
                <a:latin typeface="Times New Roman" panose="02020603050405020304" pitchFamily="18" charset="0"/>
                <a:ea typeface="Times New Roman" panose="02020603050405020304" pitchFamily="18" charset="0"/>
              </a:rPr>
              <a:t>mesnetlenmiş</a:t>
            </a:r>
            <a:r>
              <a:rPr lang="tr-TR" dirty="0">
                <a:latin typeface="Times New Roman" panose="02020603050405020304" pitchFamily="18" charset="0"/>
                <a:ea typeface="Times New Roman" panose="02020603050405020304" pitchFamily="18" charset="0"/>
              </a:rPr>
              <a:t>, açıklığı aşık aralığına eşit basit bir kiriş gibi projelenirler. Mertekler çatının eğik düzlemini taşırlar. Mertek hesabında dikkate alınması gerekli yükler; çatı örtüsü ve kaplama tahtasının ağırlığı, kar yükü, rüzgâr yükü, insan yükü ve mertek ağırlığıdır. Rüzgâr yükü çatı yüzeyine dik, diğer yükler düşey doğrultuda etki </a:t>
            </a:r>
            <a:r>
              <a:rPr lang="tr-TR" dirty="0" smtClean="0">
                <a:latin typeface="Times New Roman" panose="02020603050405020304" pitchFamily="18" charset="0"/>
                <a:ea typeface="Times New Roman" panose="02020603050405020304" pitchFamily="18" charset="0"/>
              </a:rPr>
              <a:t>ederler. </a:t>
            </a:r>
            <a:r>
              <a:rPr lang="tr-TR" dirty="0">
                <a:latin typeface="Times New Roman" panose="02020603050405020304" pitchFamily="18" charset="0"/>
                <a:ea typeface="Times New Roman" panose="02020603050405020304" pitchFamily="18" charset="0"/>
              </a:rPr>
              <a:t>Mertekler basit kiriş olarak projelendiğinden eğilme gerilmesi hesaplanırken merteğe gelen yüklerin mertekte oluşturduğu momentler ayrı ayrı belirlenir. Bu amaçla; çatı eğik düzlemi ağırlığı, kar yükü ve rüzgâr yükünün oluşturduğu eğilme momenti ile çatı eğik düzlemi ağırlığı ve 100 kg’lık insan yükünün oluşturduğu eğilme momentleri ayrı ayrı hesaplanır. Bu eğilme momentlerinden büyük olanı dikkate alınarak kesit seçilir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Merteğe etkili olan düzgün yayılı yüklerin oluşturduğu maksimum moment M = q L</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 8, insan yükünün oluşturduğu maksimum moment ise   M = P L / 4 eşitliği ile hesaplanır.</a:t>
            </a: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2902083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fontScale="85000" lnSpcReduction="2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Aşıklar; basit kiriş, </a:t>
            </a:r>
            <a:r>
              <a:rPr lang="tr-TR" dirty="0" err="1">
                <a:latin typeface="Times New Roman" panose="02020603050405020304" pitchFamily="18" charset="0"/>
                <a:ea typeface="Times New Roman" panose="02020603050405020304" pitchFamily="18" charset="0"/>
              </a:rPr>
              <a:t>Gerber</a:t>
            </a:r>
            <a:r>
              <a:rPr lang="tr-TR" dirty="0">
                <a:latin typeface="Times New Roman" panose="02020603050405020304" pitchFamily="18" charset="0"/>
                <a:ea typeface="Times New Roman" panose="02020603050405020304" pitchFamily="18" charset="0"/>
              </a:rPr>
              <a:t> kirişi veya sürekli kiriş olarak projelenebilirler. Basit kiriş olarak </a:t>
            </a:r>
            <a:r>
              <a:rPr lang="tr-TR" dirty="0" err="1">
                <a:latin typeface="Times New Roman" panose="02020603050405020304" pitchFamily="18" charset="0"/>
                <a:ea typeface="Times New Roman" panose="02020603050405020304" pitchFamily="18" charset="0"/>
              </a:rPr>
              <a:t>projelemede</a:t>
            </a:r>
            <a:r>
              <a:rPr lang="tr-TR" dirty="0">
                <a:latin typeface="Times New Roman" panose="02020603050405020304" pitchFamily="18" charset="0"/>
                <a:ea typeface="Times New Roman" panose="02020603050405020304" pitchFamily="18" charset="0"/>
              </a:rPr>
              <a:t> makas aralıkları dikkate alınarak açıklık momentleri </a:t>
            </a:r>
            <a:r>
              <a:rPr lang="tr-TR" dirty="0" err="1">
                <a:latin typeface="Times New Roman" panose="02020603050405020304" pitchFamily="18" charset="0"/>
                <a:ea typeface="Times New Roman" panose="02020603050405020304" pitchFamily="18" charset="0"/>
              </a:rPr>
              <a:t>M</a:t>
            </a:r>
            <a:r>
              <a:rPr lang="tr-TR" baseline="-25000" dirty="0" err="1">
                <a:latin typeface="Times New Roman" panose="02020603050405020304" pitchFamily="18" charset="0"/>
                <a:ea typeface="Times New Roman" panose="02020603050405020304" pitchFamily="18" charset="0"/>
              </a:rPr>
              <a:t>max</a:t>
            </a:r>
            <a:r>
              <a:rPr lang="tr-TR" baseline="-25000"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 q . L</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 8 eşitliği ile hesaplanır. Bütün açıklıklarda açıklık momentleri eşit olacağından aşık kesitleri de sabit olarak bina uzunluğunca devam eder. Buna karşın, aşıkların eşit açıklıklı </a:t>
            </a:r>
            <a:r>
              <a:rPr lang="tr-TR" dirty="0" err="1">
                <a:latin typeface="Times New Roman" panose="02020603050405020304" pitchFamily="18" charset="0"/>
                <a:ea typeface="Times New Roman" panose="02020603050405020304" pitchFamily="18" charset="0"/>
              </a:rPr>
              <a:t>Gerber</a:t>
            </a:r>
            <a:r>
              <a:rPr lang="tr-TR" dirty="0">
                <a:latin typeface="Times New Roman" panose="02020603050405020304" pitchFamily="18" charset="0"/>
                <a:ea typeface="Times New Roman" panose="02020603050405020304" pitchFamily="18" charset="0"/>
              </a:rPr>
              <a:t> kirişi ya da sürekli kiriş olarak çözülmesi durumunda kenar açıklıklarda oluşan moment orta açıklıklarda oluşan momentlere göre daha fazla olur. Bu durumda kesit tayini kenar açıklıklara göre yapılır ve tüm aşık boyunca bu kesit uygulanır. Bu da ekonomik yönden uygun değildir.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Aşıklar</a:t>
            </a:r>
            <a:r>
              <a:rPr lang="tr-TR" dirty="0">
                <a:latin typeface="Times New Roman" panose="02020603050405020304" pitchFamily="18" charset="0"/>
                <a:ea typeface="Times New Roman" panose="02020603050405020304" pitchFamily="18" charset="0"/>
              </a:rPr>
              <a:t>, genellikle dikdörtgen kesitlidir. Aşık üzerine gelen rüzgâr yükünün x-x ve y-y doğrultularında bileşenleri olduğundan iki yönlü eğilme ve </a:t>
            </a:r>
            <a:r>
              <a:rPr lang="tr-TR" dirty="0" err="1">
                <a:latin typeface="Times New Roman" panose="02020603050405020304" pitchFamily="18" charset="0"/>
                <a:ea typeface="Times New Roman" panose="02020603050405020304" pitchFamily="18" charset="0"/>
              </a:rPr>
              <a:t>sarkı</a:t>
            </a:r>
            <a:r>
              <a:rPr lang="tr-TR" dirty="0">
                <a:latin typeface="Times New Roman" panose="02020603050405020304" pitchFamily="18" charset="0"/>
                <a:ea typeface="Times New Roman" panose="02020603050405020304" pitchFamily="18" charset="0"/>
              </a:rPr>
              <a:t> esasına göre analiz edilir ve projelenirler. Aşığa   x-x ve y-y doğrultularında etki eden kuvvetler belirlendikten sonra bu kuvvetlerin oluşturduğu </a:t>
            </a:r>
            <a:r>
              <a:rPr lang="tr-TR" dirty="0" err="1">
                <a:latin typeface="Times New Roman" panose="02020603050405020304" pitchFamily="18" charset="0"/>
                <a:ea typeface="Times New Roman" panose="02020603050405020304" pitchFamily="18" charset="0"/>
              </a:rPr>
              <a:t>M</a:t>
            </a:r>
            <a:r>
              <a:rPr lang="tr-TR" baseline="-25000" dirty="0" err="1">
                <a:latin typeface="Times New Roman" panose="02020603050405020304" pitchFamily="18" charset="0"/>
                <a:ea typeface="Times New Roman" panose="02020603050405020304" pitchFamily="18" charset="0"/>
              </a:rPr>
              <a:t>x</a:t>
            </a:r>
            <a:r>
              <a:rPr lang="tr-TR" baseline="-25000"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ve M</a:t>
            </a:r>
            <a:r>
              <a:rPr lang="tr-TR" baseline="-25000" dirty="0">
                <a:latin typeface="Times New Roman" panose="02020603050405020304" pitchFamily="18" charset="0"/>
                <a:ea typeface="Times New Roman" panose="02020603050405020304" pitchFamily="18" charset="0"/>
              </a:rPr>
              <a:t>y</a:t>
            </a:r>
            <a:r>
              <a:rPr lang="tr-TR" dirty="0">
                <a:latin typeface="Times New Roman" panose="02020603050405020304" pitchFamily="18" charset="0"/>
                <a:ea typeface="Times New Roman" panose="02020603050405020304" pitchFamily="18" charset="0"/>
              </a:rPr>
              <a:t> momentleri hesaplanır. Aşık uzunluğu makas aralığına (L) eşittir. Aşıkların hesabında öz yük olarak çatı örtüsünün ağırlığı, mertek ağırlığı ve aşık ağırlığı, canlı yükler olarak da kar ve rüzgâr yükü dikkate alınır. Aşık hesabında rüzgâr yükü %25 artırılır.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Aşık </a:t>
            </a:r>
            <a:r>
              <a:rPr lang="tr-TR" dirty="0">
                <a:latin typeface="Times New Roman" panose="02020603050405020304" pitchFamily="18" charset="0"/>
                <a:ea typeface="Times New Roman" panose="02020603050405020304" pitchFamily="18" charset="0"/>
              </a:rPr>
              <a:t>hesabında orta aşık en kritik olanıdır. Bu nedenle hesaplamalar orta aşık dikkate alınarak yapılır. Diğer aşıkların kesitinin de orta aşık kesiti ile aynı yapılması, merteklerin yerleştirilmesinde kolaylık sağlar ve işçilik gereksinimini azaltır. </a:t>
            </a: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883244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lvl="0" indent="0" algn="just">
              <a:buNone/>
            </a:pPr>
            <a:r>
              <a:rPr lang="tr-TR" dirty="0">
                <a:solidFill>
                  <a:prstClr val="black"/>
                </a:solidFill>
                <a:latin typeface="Times New Roman" panose="02020603050405020304" pitchFamily="18" charset="0"/>
                <a:ea typeface="Times New Roman" panose="02020603050405020304" pitchFamily="18" charset="0"/>
              </a:rPr>
              <a:t>Çatı makasına gelen yükler ile yükleme konumları çıkartılır. Çatı makasının hesabında öz ağırlık, kar yükü ve rüzgâr yükü dikkate alınır. Öz ağırlık; çatı örtüsü, mertek, aşık ve makas ağırlıklarından oluşur. Hesaplamada öncelikle öz ağırlık, kar yükü ve rüzgâr yükü belirlenir. Rüzgâr yükü, soldan ve sağdan esecek şekilde hesaplanır. Daha sonra her bir yükleme durumu için ayrı ayrı çubuk kuvvetleri bulunur. Bu amaçla, önce öz ağırlık ve kar yükü (</a:t>
            </a:r>
            <a:r>
              <a:rPr lang="tr-TR" dirty="0" err="1">
                <a:solidFill>
                  <a:prstClr val="black"/>
                </a:solidFill>
                <a:latin typeface="Times New Roman" panose="02020603050405020304" pitchFamily="18" charset="0"/>
                <a:ea typeface="Times New Roman" panose="02020603050405020304" pitchFamily="18" charset="0"/>
              </a:rPr>
              <a:t>rüzgârsız</a:t>
            </a:r>
            <a:r>
              <a:rPr lang="tr-TR" dirty="0">
                <a:solidFill>
                  <a:prstClr val="black"/>
                </a:solidFill>
                <a:latin typeface="Times New Roman" panose="02020603050405020304" pitchFamily="18" charset="0"/>
                <a:ea typeface="Times New Roman" panose="02020603050405020304" pitchFamily="18" charset="0"/>
              </a:rPr>
              <a:t> koşul) dikkate alınarak çubuk kuvvetleri hesaplanır. Daha sonra soldan ya da sağdan esme durumları için rüzgâr yüküne göre çubuk kuvvetleri belirlenir ve </a:t>
            </a:r>
            <a:r>
              <a:rPr lang="tr-TR" dirty="0" err="1">
                <a:solidFill>
                  <a:prstClr val="black"/>
                </a:solidFill>
                <a:latin typeface="Times New Roman" panose="02020603050405020304" pitchFamily="18" charset="0"/>
                <a:ea typeface="Times New Roman" panose="02020603050405020304" pitchFamily="18" charset="0"/>
              </a:rPr>
              <a:t>rüzgârsız</a:t>
            </a:r>
            <a:r>
              <a:rPr lang="tr-TR" dirty="0">
                <a:solidFill>
                  <a:prstClr val="black"/>
                </a:solidFill>
                <a:latin typeface="Times New Roman" panose="02020603050405020304" pitchFamily="18" charset="0"/>
                <a:ea typeface="Times New Roman" panose="02020603050405020304" pitchFamily="18" charset="0"/>
              </a:rPr>
              <a:t> koşulda hesaplanan çubuk kuvvetleri ile </a:t>
            </a:r>
            <a:r>
              <a:rPr lang="tr-TR" dirty="0" err="1">
                <a:solidFill>
                  <a:prstClr val="black"/>
                </a:solidFill>
                <a:latin typeface="Times New Roman" panose="02020603050405020304" pitchFamily="18" charset="0"/>
                <a:ea typeface="Times New Roman" panose="02020603050405020304" pitchFamily="18" charset="0"/>
              </a:rPr>
              <a:t>süperpoze</a:t>
            </a:r>
            <a:r>
              <a:rPr lang="tr-TR" dirty="0">
                <a:solidFill>
                  <a:prstClr val="black"/>
                </a:solidFill>
                <a:latin typeface="Times New Roman" panose="02020603050405020304" pitchFamily="18" charset="0"/>
                <a:ea typeface="Times New Roman" panose="02020603050405020304" pitchFamily="18" charset="0"/>
              </a:rPr>
              <a:t> edilir. </a:t>
            </a:r>
          </a:p>
          <a:p>
            <a:pPr marL="0" lvl="0" indent="0" algn="just">
              <a:buNone/>
            </a:pPr>
            <a:r>
              <a:rPr lang="tr-TR" dirty="0">
                <a:solidFill>
                  <a:prstClr val="black"/>
                </a:solidFill>
                <a:latin typeface="Times New Roman" panose="02020603050405020304" pitchFamily="18" charset="0"/>
                <a:ea typeface="Times New Roman" panose="02020603050405020304" pitchFamily="18" charset="0"/>
              </a:rPr>
              <a:t>Çubuk kuvvetlerinin hesaplanmasında Statik derslerinde verilen </a:t>
            </a:r>
            <a:r>
              <a:rPr lang="tr-TR" b="1" i="1" dirty="0">
                <a:solidFill>
                  <a:prstClr val="black"/>
                </a:solidFill>
                <a:latin typeface="Times New Roman" panose="02020603050405020304" pitchFamily="18" charset="0"/>
                <a:ea typeface="Times New Roman" panose="02020603050405020304" pitchFamily="18" charset="0"/>
              </a:rPr>
              <a:t>Düğüm Noktaları Yöntemi </a:t>
            </a:r>
            <a:r>
              <a:rPr lang="tr-TR" dirty="0">
                <a:solidFill>
                  <a:prstClr val="black"/>
                </a:solidFill>
                <a:latin typeface="Times New Roman" panose="02020603050405020304" pitchFamily="18" charset="0"/>
                <a:ea typeface="Times New Roman" panose="02020603050405020304" pitchFamily="18" charset="0"/>
              </a:rPr>
              <a:t>ya da</a:t>
            </a:r>
            <a:r>
              <a:rPr lang="tr-TR" i="1" dirty="0">
                <a:solidFill>
                  <a:prstClr val="black"/>
                </a:solidFill>
                <a:latin typeface="Times New Roman" panose="02020603050405020304" pitchFamily="18" charset="0"/>
                <a:ea typeface="Times New Roman" panose="02020603050405020304" pitchFamily="18" charset="0"/>
              </a:rPr>
              <a:t> </a:t>
            </a:r>
            <a:r>
              <a:rPr lang="tr-TR" b="1" i="1" dirty="0">
                <a:solidFill>
                  <a:prstClr val="black"/>
                </a:solidFill>
                <a:latin typeface="Times New Roman" panose="02020603050405020304" pitchFamily="18" charset="0"/>
                <a:ea typeface="Times New Roman" panose="02020603050405020304" pitchFamily="18" charset="0"/>
              </a:rPr>
              <a:t>Kesim Yöntemi</a:t>
            </a:r>
            <a:r>
              <a:rPr lang="tr-TR" i="1" dirty="0">
                <a:solidFill>
                  <a:prstClr val="black"/>
                </a:solidFill>
                <a:latin typeface="Times New Roman" panose="02020603050405020304" pitchFamily="18" charset="0"/>
                <a:ea typeface="Times New Roman" panose="02020603050405020304" pitchFamily="18" charset="0"/>
              </a:rPr>
              <a:t> </a:t>
            </a:r>
            <a:r>
              <a:rPr lang="tr-TR" dirty="0">
                <a:solidFill>
                  <a:prstClr val="black"/>
                </a:solidFill>
                <a:latin typeface="Times New Roman" panose="02020603050405020304" pitchFamily="18" charset="0"/>
                <a:ea typeface="Times New Roman" panose="02020603050405020304" pitchFamily="18" charset="0"/>
              </a:rPr>
              <a:t>kullanılır</a:t>
            </a:r>
            <a:r>
              <a:rPr lang="tr-TR" i="1" dirty="0">
                <a:solidFill>
                  <a:prstClr val="black"/>
                </a:solidFill>
                <a:latin typeface="Times New Roman" panose="02020603050405020304" pitchFamily="18" charset="0"/>
                <a:ea typeface="Times New Roman" panose="02020603050405020304" pitchFamily="18" charset="0"/>
              </a:rPr>
              <a:t>.</a:t>
            </a:r>
            <a:r>
              <a:rPr lang="tr-TR" dirty="0">
                <a:solidFill>
                  <a:prstClr val="black"/>
                </a:solidFill>
                <a:latin typeface="Times New Roman" panose="02020603050405020304" pitchFamily="18" charset="0"/>
                <a:ea typeface="Times New Roman" panose="02020603050405020304" pitchFamily="18" charset="0"/>
              </a:rPr>
              <a:t> Bu konuda hazırlanmış bilgisayar programlarından da yararlanılabilir. </a:t>
            </a:r>
            <a:endParaRPr lang="tr-TR" dirty="0">
              <a:solidFill>
                <a:prstClr val="black"/>
              </a:solidFill>
            </a:endParaRPr>
          </a:p>
          <a:p>
            <a:pPr marL="0" indent="0">
              <a:buNone/>
            </a:pPr>
            <a:endParaRPr lang="tr-TR" dirty="0"/>
          </a:p>
        </p:txBody>
      </p:sp>
    </p:spTree>
    <p:extLst>
      <p:ext uri="{BB962C8B-B14F-4D97-AF65-F5344CB8AC3E}">
        <p14:creationId xmlns:p14="http://schemas.microsoft.com/office/powerpoint/2010/main" val="439586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Her bir koşul için hesaplanan çubuk kuvvetleri bir çizelge üzerinde belirtilir. Makasın simetri eksenine göre iki tarafında benzer çubuk kuvvetleri varsa, bu çubuklar için maksimum kuvvetler belirlenir. Maksimum çubuk kuvvetlerinin belirlenmesinden sonra her bir çubuğun kesiti, basınç ya da çekme çubuğu olmasına göre hesaplanır. Birbirlerinin devamı şeklinde olan yanlama kirişi ve bırakma kirişi de maksimum çubuk kuvvetleri dikkate alınarak kesitleri belirlenir ve aynı kesitte boyutlandırılırlar.</a:t>
            </a: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048184427"/>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1013</Words>
  <Application>Microsoft Office PowerPoint</Application>
  <PresentationFormat>Geniş ekran</PresentationFormat>
  <Paragraphs>81</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1_Office Teması</vt:lpstr>
      <vt:lpstr>TARIMSAL İNŞAAT</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2020-01-09T13:40:08Z</dcterms:created>
  <dcterms:modified xsi:type="dcterms:W3CDTF">2023-01-03T14:26:11Z</dcterms:modified>
</cp:coreProperties>
</file>