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3" r:id="rId6"/>
    <p:sldId id="264" r:id="rId7"/>
    <p:sldId id="265" r:id="rId8"/>
    <p:sldId id="260" r:id="rId9"/>
    <p:sldId id="261" r:id="rId10"/>
    <p:sldId id="266" r:id="rId11"/>
    <p:sldId id="268" r:id="rId12"/>
    <p:sldId id="267" r:id="rId13"/>
    <p:sldId id="269" r:id="rId14"/>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6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7 Başlık"/>
          <p:cNvSpPr>
            <a:spLocks noGrp="1"/>
          </p:cNvSpPr>
          <p:nvPr>
            <p:ph type="ctrTitle"/>
          </p:nvPr>
        </p:nvSpPr>
        <p:spPr>
          <a:xfrm>
            <a:off x="1219200" y="3886200"/>
            <a:ext cx="6858000" cy="990600"/>
          </a:xfrm>
        </p:spPr>
        <p:txBody>
          <a:bodyPr anchor="t" anchorCtr="0"/>
          <a:lstStyle>
            <a:lvl1pPr algn="r">
              <a:defRPr sz="3200">
                <a:solidFill>
                  <a:schemeClr val="tx1"/>
                </a:solidFill>
              </a:defRPr>
            </a:lvl1pPr>
          </a:lstStyle>
          <a:p>
            <a:r>
              <a:rPr kumimoji="0" lang="tr-TR"/>
              <a:t>Asıl başlık stili için tıklatın</a:t>
            </a:r>
            <a:endParaRPr kumimoji="0" lang="en-US"/>
          </a:p>
        </p:txBody>
      </p:sp>
      <p:sp>
        <p:nvSpPr>
          <p:cNvPr id="9" name="8 Alt Başlık"/>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a:t>Asıl alt başlık stilini düzenlemek için tıklatın</a:t>
            </a:r>
            <a:endParaRPr kumimoji="0" lang="en-US"/>
          </a:p>
        </p:txBody>
      </p:sp>
      <p:sp>
        <p:nvSpPr>
          <p:cNvPr id="28" name="27 Veri Yer Tutucusu"/>
          <p:cNvSpPr>
            <a:spLocks noGrp="1"/>
          </p:cNvSpPr>
          <p:nvPr>
            <p:ph type="dt" sz="half" idx="10"/>
          </p:nvPr>
        </p:nvSpPr>
        <p:spPr>
          <a:xfrm>
            <a:off x="6400800" y="6355080"/>
            <a:ext cx="2286000" cy="365760"/>
          </a:xfrm>
        </p:spPr>
        <p:txBody>
          <a:bodyPr/>
          <a:lstStyle>
            <a:lvl1pPr>
              <a:defRPr sz="1400"/>
            </a:lvl1pPr>
          </a:lstStyle>
          <a:p>
            <a:fld id="{D9F75050-0E15-4C5B-92B0-66D068882F1F}" type="datetimeFigureOut">
              <a:rPr lang="tr-TR" smtClean="0"/>
              <a:pPr/>
              <a:t>25.10.2021</a:t>
            </a:fld>
            <a:endParaRPr lang="tr-TR"/>
          </a:p>
        </p:txBody>
      </p:sp>
      <p:sp>
        <p:nvSpPr>
          <p:cNvPr id="17" name="16 Altbilgi Yer Tutucusu"/>
          <p:cNvSpPr>
            <a:spLocks noGrp="1"/>
          </p:cNvSpPr>
          <p:nvPr>
            <p:ph type="ftr" sz="quarter" idx="11"/>
          </p:nvPr>
        </p:nvSpPr>
        <p:spPr>
          <a:xfrm>
            <a:off x="2898648" y="6355080"/>
            <a:ext cx="3474720" cy="365760"/>
          </a:xfrm>
        </p:spPr>
        <p:txBody>
          <a:bodyPr/>
          <a:lstStyle/>
          <a:p>
            <a:endParaRPr lang="tr-TR"/>
          </a:p>
        </p:txBody>
      </p:sp>
      <p:sp>
        <p:nvSpPr>
          <p:cNvPr id="29" name="28 Slayt Numarası Yer Tutucusu"/>
          <p:cNvSpPr>
            <a:spLocks noGrp="1"/>
          </p:cNvSpPr>
          <p:nvPr>
            <p:ph type="sldNum" sz="quarter" idx="12"/>
          </p:nvPr>
        </p:nvSpPr>
        <p:spPr>
          <a:xfrm>
            <a:off x="1216152" y="6355080"/>
            <a:ext cx="1219200" cy="365760"/>
          </a:xfrm>
        </p:spPr>
        <p:txBody>
          <a:bodyPr/>
          <a:lstStyle/>
          <a:p>
            <a:fld id="{B1DEFA8C-F947-479F-BE07-76B6B3F80BF1}" type="slidenum">
              <a:rPr lang="tr-TR" smtClean="0"/>
              <a:pPr/>
              <a:t>‹#›</a:t>
            </a:fld>
            <a:endParaRPr lang="tr-TR"/>
          </a:p>
        </p:txBody>
      </p:sp>
      <p:sp>
        <p:nvSpPr>
          <p:cNvPr id="21" name="20 Dikdörtgen"/>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3" name="32 Dikdörtgen"/>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2" name="21 Dikdörtgen"/>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31 Dikdörtgen"/>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25.10.2021</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kumimoji="0" lang="tr-TR"/>
              <a:t>Asıl başlık stili için tıklatın</a:t>
            </a:r>
            <a:endParaRPr kumimoji="0" lang="en-US"/>
          </a:p>
        </p:txBody>
      </p:sp>
      <p:sp>
        <p:nvSpPr>
          <p:cNvPr id="3" name="2 Dikey Metin Yer Tutucusu"/>
          <p:cNvSpPr>
            <a:spLocks noGrp="1"/>
          </p:cNvSpPr>
          <p:nvPr>
            <p:ph type="body" orient="vert" idx="1"/>
          </p:nvPr>
        </p:nvSpPr>
        <p:spPr>
          <a:xfrm>
            <a:off x="457200" y="274638"/>
            <a:ext cx="6019800" cy="5851525"/>
          </a:xfrm>
        </p:spPr>
        <p:txBody>
          <a:bodyPr vert="eaVer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25.10.2021</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7" name="6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8" name="7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Düz Bağlayıcı"/>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a:t>Asıl başlık stili için tıklatın</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25.10.2021</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İçerik Yer Tutucusu"/>
          <p:cNvSpPr>
            <a:spLocks noGrp="1"/>
          </p:cNvSpPr>
          <p:nvPr>
            <p:ph sz="quarter" idx="1"/>
          </p:nvPr>
        </p:nvSpPr>
        <p:spPr>
          <a:xfrm>
            <a:off x="457200" y="1219200"/>
            <a:ext cx="8229600" cy="4937760"/>
          </a:xfrm>
        </p:spPr>
        <p:txBody>
          <a:body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1219200" y="2971800"/>
            <a:ext cx="6858000" cy="1066800"/>
          </a:xfrm>
        </p:spPr>
        <p:txBody>
          <a:bodyPr anchor="t" anchorCtr="0"/>
          <a:lstStyle>
            <a:lvl1pPr algn="r">
              <a:buNone/>
              <a:defRPr sz="3200" b="0" cap="none" baseline="0"/>
            </a:lvl1pPr>
          </a:lstStyle>
          <a:p>
            <a:r>
              <a:rPr kumimoji="0" lang="tr-TR"/>
              <a:t>Asıl başlık stili için tıklatın</a:t>
            </a:r>
            <a:endParaRPr kumimoji="0" lang="en-US"/>
          </a:p>
        </p:txBody>
      </p:sp>
      <p:sp>
        <p:nvSpPr>
          <p:cNvPr id="3" name="2 Metin Yer Tutucusu"/>
          <p:cNvSpPr>
            <a:spLocks noGrp="1"/>
          </p:cNvSpPr>
          <p:nvPr>
            <p:ph type="body" idx="1"/>
          </p:nvPr>
        </p:nvSpPr>
        <p:spPr>
          <a:xfrm>
            <a:off x="1295400" y="4267200"/>
            <a:ext cx="67818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a:t>Asıl metin stillerini düzenlemek için tıklatın</a:t>
            </a:r>
          </a:p>
        </p:txBody>
      </p:sp>
      <p:sp>
        <p:nvSpPr>
          <p:cNvPr id="4" name="3 Veri Yer Tutucusu"/>
          <p:cNvSpPr>
            <a:spLocks noGrp="1"/>
          </p:cNvSpPr>
          <p:nvPr>
            <p:ph type="dt" sz="half" idx="10"/>
          </p:nvPr>
        </p:nvSpPr>
        <p:spPr>
          <a:xfrm>
            <a:off x="6400800" y="6355080"/>
            <a:ext cx="2286000" cy="365760"/>
          </a:xfrm>
        </p:spPr>
        <p:txBody>
          <a:bodyPr/>
          <a:lstStyle/>
          <a:p>
            <a:fld id="{D9F75050-0E15-4C5B-92B0-66D068882F1F}" type="datetimeFigureOut">
              <a:rPr lang="tr-TR" smtClean="0"/>
              <a:pPr/>
              <a:t>25.10.2021</a:t>
            </a:fld>
            <a:endParaRPr lang="tr-TR"/>
          </a:p>
        </p:txBody>
      </p:sp>
      <p:sp>
        <p:nvSpPr>
          <p:cNvPr id="5" name="4 Altbilgi Yer Tutucusu"/>
          <p:cNvSpPr>
            <a:spLocks noGrp="1"/>
          </p:cNvSpPr>
          <p:nvPr>
            <p:ph type="ftr" sz="quarter" idx="11"/>
          </p:nvPr>
        </p:nvSpPr>
        <p:spPr>
          <a:xfrm>
            <a:off x="2898648" y="6355080"/>
            <a:ext cx="3474720" cy="365760"/>
          </a:xfrm>
        </p:spPr>
        <p:txBody>
          <a:bodyPr/>
          <a:lstStyle/>
          <a:p>
            <a:endParaRPr lang="tr-TR"/>
          </a:p>
        </p:txBody>
      </p:sp>
      <p:sp>
        <p:nvSpPr>
          <p:cNvPr id="6" name="5 Slayt Numarası Yer Tutucusu"/>
          <p:cNvSpPr>
            <a:spLocks noGrp="1"/>
          </p:cNvSpPr>
          <p:nvPr>
            <p:ph type="sldNum" sz="quarter" idx="12"/>
          </p:nvPr>
        </p:nvSpPr>
        <p:spPr>
          <a:xfrm>
            <a:off x="1069848" y="6355080"/>
            <a:ext cx="1520952" cy="365760"/>
          </a:xfrm>
        </p:spPr>
        <p:txBody>
          <a:bodyPr/>
          <a:lstStyle/>
          <a:p>
            <a:fld id="{B1DEFA8C-F947-479F-BE07-76B6B3F80BF1}" type="slidenum">
              <a:rPr lang="tr-TR" smtClean="0"/>
              <a:pPr/>
              <a:t>‹#›</a:t>
            </a:fld>
            <a:endParaRPr lang="tr-TR"/>
          </a:p>
        </p:txBody>
      </p:sp>
      <p:sp>
        <p:nvSpPr>
          <p:cNvPr id="7" name="6 Dikdörtgen"/>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Dikdörtgen"/>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8229600" cy="914400"/>
          </a:xfrm>
        </p:spPr>
        <p:txBody>
          <a:bodyPr/>
          <a:lstStyle/>
          <a:p>
            <a:r>
              <a:rPr kumimoji="0" lang="tr-TR"/>
              <a:t>Asıl başlık stili için tıklatın</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pPr/>
              <a:t>25.10.2021</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9" name="8 İçerik Yer Tutucusu"/>
          <p:cNvSpPr>
            <a:spLocks noGrp="1"/>
          </p:cNvSpPr>
          <p:nvPr>
            <p:ph sz="quarter" idx="1"/>
          </p:nvPr>
        </p:nvSpPr>
        <p:spPr>
          <a:xfrm>
            <a:off x="457200" y="1219200"/>
            <a:ext cx="4041648" cy="4937760"/>
          </a:xfrm>
        </p:spPr>
        <p:txBody>
          <a:body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11" name="10 İçerik Yer Tutucusu"/>
          <p:cNvSpPr>
            <a:spLocks noGrp="1"/>
          </p:cNvSpPr>
          <p:nvPr>
            <p:ph sz="quarter" idx="2"/>
          </p:nvPr>
        </p:nvSpPr>
        <p:spPr>
          <a:xfrm>
            <a:off x="4632198" y="1216152"/>
            <a:ext cx="4041648" cy="4937760"/>
          </a:xfrm>
        </p:spPr>
        <p:txBody>
          <a:body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8229600" cy="914400"/>
          </a:xfrm>
        </p:spPr>
        <p:txBody>
          <a:bodyPr anchor="ctr"/>
          <a:lstStyle>
            <a:lvl1pPr>
              <a:defRPr/>
            </a:lvl1pPr>
          </a:lstStyle>
          <a:p>
            <a:r>
              <a:rPr kumimoji="0" lang="tr-TR"/>
              <a:t>Asıl başlık stili için tıklatın</a:t>
            </a:r>
            <a:endParaRPr kumimoji="0" lang="en-US"/>
          </a:p>
        </p:txBody>
      </p:sp>
      <p:sp>
        <p:nvSpPr>
          <p:cNvPr id="3" name="2 Metin Yer Tutucusu"/>
          <p:cNvSpPr>
            <a:spLocks noGrp="1"/>
          </p:cNvSpPr>
          <p:nvPr>
            <p:ph type="body" idx="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a:t>Asıl metin stillerini düzenlemek için tıklatın</a:t>
            </a:r>
          </a:p>
        </p:txBody>
      </p:sp>
      <p:sp>
        <p:nvSpPr>
          <p:cNvPr id="4" name="3 Metin Yer Tutucusu"/>
          <p:cNvSpPr>
            <a:spLocks noGrp="1"/>
          </p:cNvSpPr>
          <p:nvPr>
            <p:ph type="body" sz="half" idx="3"/>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a:t>Asıl metin stillerini düzenlemek için tıklatın</a:t>
            </a:r>
          </a:p>
        </p:txBody>
      </p:sp>
      <p:sp>
        <p:nvSpPr>
          <p:cNvPr id="7" name="6 Veri Yer Tutucusu"/>
          <p:cNvSpPr>
            <a:spLocks noGrp="1"/>
          </p:cNvSpPr>
          <p:nvPr>
            <p:ph type="dt" sz="half" idx="10"/>
          </p:nvPr>
        </p:nvSpPr>
        <p:spPr/>
        <p:txBody>
          <a:bodyPr/>
          <a:lstStyle/>
          <a:p>
            <a:fld id="{D9F75050-0E15-4C5B-92B0-66D068882F1F}" type="datetimeFigureOut">
              <a:rPr lang="tr-TR" smtClean="0"/>
              <a:pPr/>
              <a:t>25.10.2021</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11" name="10 İçerik Yer Tutucusu"/>
          <p:cNvSpPr>
            <a:spLocks noGrp="1"/>
          </p:cNvSpPr>
          <p:nvPr>
            <p:ph sz="quarter" idx="2"/>
          </p:nvPr>
        </p:nvSpPr>
        <p:spPr>
          <a:xfrm>
            <a:off x="457200" y="2133600"/>
            <a:ext cx="4038600" cy="4038600"/>
          </a:xfrm>
        </p:spPr>
        <p:txBody>
          <a:body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13" name="12 İçerik Yer Tutucusu"/>
          <p:cNvSpPr>
            <a:spLocks noGrp="1"/>
          </p:cNvSpPr>
          <p:nvPr>
            <p:ph sz="quarter" idx="4"/>
          </p:nvPr>
        </p:nvSpPr>
        <p:spPr>
          <a:xfrm>
            <a:off x="4648200" y="2133600"/>
            <a:ext cx="4038600" cy="4038600"/>
          </a:xfrm>
        </p:spPr>
        <p:txBody>
          <a:body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8229600" cy="914400"/>
          </a:xfrm>
        </p:spPr>
        <p:txBody>
          <a:bodyPr/>
          <a:lstStyle/>
          <a:p>
            <a:r>
              <a:rPr kumimoji="0" lang="tr-TR"/>
              <a:t>Asıl başlık stili için tıklatın</a:t>
            </a:r>
            <a:endParaRPr kumimoji="0" lang="en-US"/>
          </a:p>
        </p:txBody>
      </p:sp>
      <p:sp>
        <p:nvSpPr>
          <p:cNvPr id="3" name="2 Veri Yer Tutucusu"/>
          <p:cNvSpPr>
            <a:spLocks noGrp="1"/>
          </p:cNvSpPr>
          <p:nvPr>
            <p:ph type="dt" sz="half" idx="10"/>
          </p:nvPr>
        </p:nvSpPr>
        <p:spPr/>
        <p:txBody>
          <a:bodyPr/>
          <a:lstStyle/>
          <a:p>
            <a:fld id="{D9F75050-0E15-4C5B-92B0-66D068882F1F}" type="datetimeFigureOut">
              <a:rPr lang="tr-TR" smtClean="0"/>
              <a:pPr/>
              <a:t>25.10.2021</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6" name="5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25.10.2021</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5" name="4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6" name="5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tr-TR"/>
              <a:t>Asıl başlık stili için tıklatın</a:t>
            </a:r>
            <a:endParaRPr kumimoji="0" lang="en-US"/>
          </a:p>
        </p:txBody>
      </p:sp>
      <p:sp>
        <p:nvSpPr>
          <p:cNvPr id="3" name="2 Metin Yer Tutucusu"/>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tr-TR"/>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25.10.2021</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9 Düz Bağlayıcı"/>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8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İçerik Yer Tutucusu"/>
          <p:cNvSpPr>
            <a:spLocks noGrp="1"/>
          </p:cNvSpPr>
          <p:nvPr>
            <p:ph sz="quarter" idx="1"/>
          </p:nvPr>
        </p:nvSpPr>
        <p:spPr>
          <a:xfrm>
            <a:off x="304800" y="304800"/>
            <a:ext cx="5715000" cy="5715000"/>
          </a:xfrm>
        </p:spPr>
        <p:txBody>
          <a:body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tr-TR"/>
              <a:t>Asıl başlık stili için tıklatın</a:t>
            </a:r>
            <a:endParaRPr kumimoji="0" lang="en-US"/>
          </a:p>
        </p:txBody>
      </p:sp>
      <p:sp>
        <p:nvSpPr>
          <p:cNvPr id="3" name="2 Resim Yer Tutucusu"/>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tr-TR"/>
              <a:t>Resim eklemek için simgeyi tıklatın</a:t>
            </a:r>
            <a:endParaRPr kumimoji="0" lang="en-US" dirty="0"/>
          </a:p>
        </p:txBody>
      </p:sp>
      <p:sp>
        <p:nvSpPr>
          <p:cNvPr id="4" name="3 Metin Yer Tutucusu"/>
          <p:cNvSpPr>
            <a:spLocks noGrp="1"/>
          </p:cNvSpPr>
          <p:nvPr>
            <p:ph type="body" sz="half" idx="2"/>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tr-TR"/>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25.10.2021</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9" name="8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Dikdörtgen"/>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21 Başlık Yer Tutucusu"/>
          <p:cNvSpPr>
            <a:spLocks noGrp="1"/>
          </p:cNvSpPr>
          <p:nvPr>
            <p:ph type="title"/>
          </p:nvPr>
        </p:nvSpPr>
        <p:spPr>
          <a:xfrm>
            <a:off x="457200" y="152400"/>
            <a:ext cx="8229600" cy="990600"/>
          </a:xfrm>
          <a:prstGeom prst="rect">
            <a:avLst/>
          </a:prstGeom>
        </p:spPr>
        <p:txBody>
          <a:bodyPr vert="horz" anchor="b" anchorCtr="0">
            <a:normAutofit/>
          </a:bodyPr>
          <a:lstStyle/>
          <a:p>
            <a:r>
              <a:rPr kumimoji="0" lang="tr-TR"/>
              <a:t>Asıl başlık stili için tıklatın</a:t>
            </a:r>
            <a:endParaRPr kumimoji="0" lang="en-US"/>
          </a:p>
        </p:txBody>
      </p:sp>
      <p:sp>
        <p:nvSpPr>
          <p:cNvPr id="13" name="12 Metin Yer Tutucusu"/>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tr-TR"/>
              <a:t>Asıl metin stillerini düzenlemek için tıklatın</a:t>
            </a:r>
          </a:p>
          <a:p>
            <a:pPr lvl="1" eaLnBrk="1" latinLnBrk="0" hangingPunct="1"/>
            <a:r>
              <a:rPr kumimoji="0" lang="tr-TR"/>
              <a:t>İkinci düzey</a:t>
            </a:r>
          </a:p>
          <a:p>
            <a:pPr lvl="2" eaLnBrk="1" latinLnBrk="0" hangingPunct="1"/>
            <a:r>
              <a:rPr kumimoji="0" lang="tr-TR"/>
              <a:t>Üçüncü düzey</a:t>
            </a:r>
          </a:p>
          <a:p>
            <a:pPr lvl="3" eaLnBrk="1" latinLnBrk="0" hangingPunct="1"/>
            <a:r>
              <a:rPr kumimoji="0" lang="tr-TR"/>
              <a:t>Dördüncü düzey</a:t>
            </a:r>
          </a:p>
          <a:p>
            <a:pPr lvl="4" eaLnBrk="1" latinLnBrk="0" hangingPunct="1"/>
            <a:r>
              <a:rPr kumimoji="0" lang="tr-TR"/>
              <a:t>Beşinci düzey</a:t>
            </a:r>
            <a:endParaRPr kumimoji="0" lang="en-US"/>
          </a:p>
        </p:txBody>
      </p:sp>
      <p:sp>
        <p:nvSpPr>
          <p:cNvPr id="14" name="13 Veri Yer Tutucusu"/>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400">
                <a:solidFill>
                  <a:schemeClr val="tx2"/>
                </a:solidFill>
              </a:defRPr>
            </a:lvl1pPr>
          </a:lstStyle>
          <a:p>
            <a:fld id="{D9F75050-0E15-4C5B-92B0-66D068882F1F}" type="datetimeFigureOut">
              <a:rPr lang="tr-TR" smtClean="0"/>
              <a:pPr/>
              <a:t>25.10.2021</a:t>
            </a:fld>
            <a:endParaRPr lang="tr-TR"/>
          </a:p>
        </p:txBody>
      </p:sp>
      <p:sp>
        <p:nvSpPr>
          <p:cNvPr id="3" name="2 Altbilgi Yer Tutucusu"/>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400">
                <a:solidFill>
                  <a:schemeClr val="tx2"/>
                </a:solidFill>
              </a:defRPr>
            </a:lvl1pPr>
          </a:lstStyle>
          <a:p>
            <a:endParaRPr lang="tr-TR"/>
          </a:p>
        </p:txBody>
      </p:sp>
      <p:sp>
        <p:nvSpPr>
          <p:cNvPr id="23" name="22 Slayt Numarası Yer Tutucusu"/>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400">
                <a:solidFill>
                  <a:schemeClr val="tx2"/>
                </a:solidFill>
              </a:defRPr>
            </a:lvl1pPr>
          </a:lstStyle>
          <a:p>
            <a:fld id="{B1DEFA8C-F947-479F-BE07-76B6B3F80BF1}" type="slidenum">
              <a:rPr lang="tr-TR" smtClean="0"/>
              <a:pPr/>
              <a:t>‹#›</a:t>
            </a:fld>
            <a:endParaRPr lang="tr-TR"/>
          </a:p>
        </p:txBody>
      </p:sp>
      <p:sp>
        <p:nvSpPr>
          <p:cNvPr id="28" name="2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29" name="28 Düz Bağlayıcı"/>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9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908721"/>
            <a:ext cx="7772400" cy="2691730"/>
          </a:xfrm>
        </p:spPr>
        <p:txBody>
          <a:bodyPr>
            <a:normAutofit/>
          </a:bodyPr>
          <a:lstStyle/>
          <a:p>
            <a:pPr algn="ctr"/>
            <a:r>
              <a:rPr lang="tr-TR" sz="4000" dirty="0"/>
              <a:t>Ankara Üniversitesi </a:t>
            </a:r>
            <a:br>
              <a:rPr lang="tr-TR" sz="4000" dirty="0"/>
            </a:br>
            <a:r>
              <a:rPr lang="tr-TR" sz="4000" dirty="0"/>
              <a:t>Sağlık Bilimleri Fakültesi</a:t>
            </a:r>
            <a:br>
              <a:rPr lang="tr-TR" sz="4000" dirty="0"/>
            </a:br>
            <a:r>
              <a:rPr lang="tr-TR" sz="4000" dirty="0"/>
              <a:t>Çocuk Gelişimi Bölümü</a:t>
            </a:r>
          </a:p>
        </p:txBody>
      </p:sp>
      <p:sp>
        <p:nvSpPr>
          <p:cNvPr id="3" name="2 Alt Başlık"/>
          <p:cNvSpPr>
            <a:spLocks noGrp="1"/>
          </p:cNvSpPr>
          <p:nvPr>
            <p:ph type="subTitle" idx="1"/>
          </p:nvPr>
        </p:nvSpPr>
        <p:spPr>
          <a:xfrm>
            <a:off x="1115616" y="3573016"/>
            <a:ext cx="7128792" cy="2160240"/>
          </a:xfrm>
        </p:spPr>
        <p:txBody>
          <a:bodyPr>
            <a:noAutofit/>
          </a:bodyPr>
          <a:lstStyle/>
          <a:p>
            <a:pPr algn="just"/>
            <a:r>
              <a:rPr lang="tr-TR" sz="3000" dirty="0">
                <a:solidFill>
                  <a:schemeClr val="tx1"/>
                </a:solidFill>
                <a:latin typeface="Calibri" pitchFamily="34" charset="0"/>
                <a:cs typeface="Calibri" pitchFamily="34" charset="0"/>
              </a:rPr>
              <a:t>Dersin Adı</a:t>
            </a:r>
            <a:r>
              <a:rPr lang="tr-TR" sz="3000">
                <a:solidFill>
                  <a:schemeClr val="tx1"/>
                </a:solidFill>
                <a:latin typeface="Calibri" pitchFamily="34" charset="0"/>
                <a:cs typeface="Calibri" pitchFamily="34" charset="0"/>
              </a:rPr>
              <a:t>: CGM 406 </a:t>
            </a:r>
            <a:r>
              <a:rPr lang="tr-TR" sz="3000" dirty="0">
                <a:solidFill>
                  <a:schemeClr val="tx1"/>
                </a:solidFill>
                <a:latin typeface="Calibri" pitchFamily="34" charset="0"/>
                <a:cs typeface="Calibri" pitchFamily="34" charset="0"/>
              </a:rPr>
              <a:t>Aile Danışmanlığı</a:t>
            </a:r>
          </a:p>
          <a:p>
            <a:pPr algn="just"/>
            <a:r>
              <a:rPr lang="tr-TR" sz="3000" dirty="0">
                <a:solidFill>
                  <a:schemeClr val="tx1"/>
                </a:solidFill>
                <a:latin typeface="Calibri" pitchFamily="34" charset="0"/>
                <a:cs typeface="Calibri" pitchFamily="34" charset="0"/>
              </a:rPr>
              <a:t>Sorumlu Öğretim Üyesi: Prof. Dr. Veli DUYAN</a:t>
            </a:r>
          </a:p>
          <a:p>
            <a:pPr algn="just"/>
            <a:endParaRPr lang="tr-TR" sz="3000" dirty="0">
              <a:solidFill>
                <a:schemeClr val="tx1"/>
              </a:solidFill>
              <a:latin typeface="Calibri" pitchFamily="34" charset="0"/>
              <a:cs typeface="Calibri" pitchFamily="34" charset="0"/>
            </a:endParaRPr>
          </a:p>
          <a:p>
            <a:pPr algn="l"/>
            <a:r>
              <a:rPr lang="tr-TR" dirty="0">
                <a:solidFill>
                  <a:schemeClr val="tx1"/>
                </a:solidFill>
                <a:latin typeface="Calibri" pitchFamily="34" charset="0"/>
                <a:cs typeface="Calibri" pitchFamily="34" charset="0"/>
              </a:rPr>
              <a:t>Konu: </a:t>
            </a:r>
            <a:r>
              <a:rPr lang="tr-TR" dirty="0"/>
              <a:t>Aile sistemi</a:t>
            </a:r>
            <a:endParaRPr lang="tr-TR" dirty="0">
              <a:solidFill>
                <a:schemeClr val="tx1"/>
              </a:solidFill>
              <a:latin typeface="Calibri" pitchFamily="34" charset="0"/>
              <a:cs typeface="Calibri"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a:bodyPr>
          <a:lstStyle/>
          <a:p>
            <a:r>
              <a:rPr lang="tr-TR" dirty="0"/>
              <a:t>Katılmayı sağlamanın bir diğer yolu, </a:t>
            </a:r>
            <a:r>
              <a:rPr lang="tr-TR" b="1" i="1" dirty="0"/>
              <a:t>benzeme</a:t>
            </a:r>
            <a:r>
              <a:rPr lang="tr-TR" dirty="0"/>
              <a:t>dir. Terapist burada iletişimlerinin içeriği ya da şeklinde, mesela sıcakkanlı bir aileye gülümseyerek veya yavaş konuşan bir aile ile görüşürken seyrek ve tane tane konuşarak aileye benzemeye çalışır (Kızgın, 2015). Terapist ailenin espri yapan ve bundan hoşlanan bir aile olduğunu gördüğünde uygun anlarda seviyeli şakalar yapabilir. </a:t>
            </a:r>
          </a:p>
          <a:p>
            <a:endParaRPr lang="tr-TR" dirty="0"/>
          </a:p>
        </p:txBody>
      </p:sp>
    </p:spTree>
    <p:extLst>
      <p:ext uri="{BB962C8B-B14F-4D97-AF65-F5344CB8AC3E}">
        <p14:creationId xmlns:p14="http://schemas.microsoft.com/office/powerpoint/2010/main" val="17572651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a:bodyPr>
          <a:lstStyle/>
          <a:p>
            <a:r>
              <a:rPr lang="tr-TR" dirty="0"/>
              <a:t>Katılmanın üçüncü yolu </a:t>
            </a:r>
            <a:r>
              <a:rPr lang="tr-TR" b="1" i="1" dirty="0"/>
              <a:t>onaylama</a:t>
            </a:r>
            <a:r>
              <a:rPr lang="tr-TR" dirty="0"/>
              <a:t>dır</a:t>
            </a:r>
            <a:r>
              <a:rPr lang="tr-TR" i="1" dirty="0"/>
              <a:t>. </a:t>
            </a:r>
            <a:r>
              <a:rPr lang="tr-TR" dirty="0"/>
              <a:t>Bir aile üyesinin onaylan­ması demek onun gösterdiği ya da göstermediği duyguyu ortaya çıkarmak amacıyla o duyguya ilişkin bir cümle kurmak anlamına gelir. Onaylama için kişinin davranışının direkt olarak ve eleştirmeden betimlenmesi denebilir.  Örneğin onaylama ile katılma gerçekleştiren terapist, annesiyle konuşurken gözleri sürekli halıda olan kız çocuğuna, annenle konuşurken gözlerini yere dikmenin ona beslediğin hislerle ilgili olabileceğini hissettiğini söyleyebilir (Kızgın,2015)</a:t>
            </a:r>
          </a:p>
          <a:p>
            <a:endParaRPr lang="tr-TR" dirty="0"/>
          </a:p>
        </p:txBody>
      </p:sp>
    </p:spTree>
    <p:extLst>
      <p:ext uri="{BB962C8B-B14F-4D97-AF65-F5344CB8AC3E}">
        <p14:creationId xmlns:p14="http://schemas.microsoft.com/office/powerpoint/2010/main" val="343389159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a:bodyPr>
          <a:lstStyle/>
          <a:p>
            <a:pPr algn="just"/>
            <a:r>
              <a:rPr lang="tr-TR" dirty="0"/>
              <a:t> Aileye katılmanın son yolu ise </a:t>
            </a:r>
            <a:r>
              <a:rPr lang="tr-TR" b="1" i="1" dirty="0"/>
              <a:t>uyma</a:t>
            </a:r>
            <a:r>
              <a:rPr lang="tr-TR" b="1" dirty="0"/>
              <a:t> </a:t>
            </a:r>
            <a:r>
              <a:rPr lang="tr-TR" dirty="0"/>
              <a:t>ile gerçekleştirilir. Uymada terapist, karşılıklı empatiye dayalı terapi sürecini sağlamak için aileye uyum sağlar. Uyum sağlamada danışman, farklı fikirler ortaya atarak aileyi zorlama yoluna gidebileceği gibi aileye katılma amacıyla görüşlerine uymalı gerekirse etkili müdahaleler için zamanı yönetme, yaratıcı olma ve mantıklı kararlar alma gibi beceriler göstermelidir. (Kızgın, 2015) Terapist uyma gösterme adına bir aile seansa ince giysiler ile gelmişse kendisi de ceketini çıkartabilir.</a:t>
            </a:r>
          </a:p>
          <a:p>
            <a:endParaRPr lang="tr-TR" dirty="0"/>
          </a:p>
        </p:txBody>
      </p:sp>
    </p:spTree>
    <p:extLst>
      <p:ext uri="{BB962C8B-B14F-4D97-AF65-F5344CB8AC3E}">
        <p14:creationId xmlns:p14="http://schemas.microsoft.com/office/powerpoint/2010/main" val="190931396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Kaynaklar</a:t>
            </a:r>
          </a:p>
        </p:txBody>
      </p:sp>
      <p:sp>
        <p:nvSpPr>
          <p:cNvPr id="3" name="İçerik Yer Tutucusu 2"/>
          <p:cNvSpPr>
            <a:spLocks noGrp="1"/>
          </p:cNvSpPr>
          <p:nvPr>
            <p:ph sz="quarter" idx="1"/>
          </p:nvPr>
        </p:nvSpPr>
        <p:spPr/>
        <p:txBody>
          <a:bodyPr>
            <a:normAutofit fontScale="55000" lnSpcReduction="20000"/>
          </a:bodyPr>
          <a:lstStyle/>
          <a:p>
            <a:r>
              <a:rPr lang="tr-TR" dirty="0"/>
              <a:t>Akün, E., (2013). Yapısal aile sistemleri kuramı bağlamında ergenlik döneminde aile yapısı                                         ve ergenlik dönemi sorunları. </a:t>
            </a:r>
            <a:r>
              <a:rPr lang="tr-TR" i="1" dirty="0"/>
              <a:t>Ankara Üniversitesi Dil ve Tarih-Coğrafya Fakültesi Dergisi</a:t>
            </a:r>
            <a:r>
              <a:rPr lang="tr-TR" dirty="0"/>
              <a:t>.53, 1.</a:t>
            </a:r>
          </a:p>
          <a:p>
            <a:r>
              <a:rPr lang="tr-TR" dirty="0" err="1"/>
              <a:t>Fışıloğlu</a:t>
            </a:r>
            <a:r>
              <a:rPr lang="tr-TR" dirty="0"/>
              <a:t>, H. (1992). Yapısal aile terapisi ve bir vaka. </a:t>
            </a:r>
            <a:r>
              <a:rPr lang="tr-TR" i="1" dirty="0"/>
              <a:t>Psikoloji Dergisi</a:t>
            </a:r>
            <a:r>
              <a:rPr lang="tr-TR" dirty="0"/>
              <a:t>, 7-27.</a:t>
            </a:r>
          </a:p>
          <a:p>
            <a:r>
              <a:rPr lang="tr-TR" dirty="0" err="1"/>
              <a:t>Gladding</a:t>
            </a:r>
            <a:r>
              <a:rPr lang="tr-TR" dirty="0"/>
              <a:t>, S. (2011). Aile terapisi. </a:t>
            </a:r>
            <a:r>
              <a:rPr lang="tr-TR" i="1" dirty="0"/>
              <a:t>Türk Psikolojik Danışma ve Rehberlik Derneği Yayınları, Ankara. </a:t>
            </a:r>
            <a:endParaRPr lang="tr-TR" dirty="0"/>
          </a:p>
          <a:p>
            <a:r>
              <a:rPr lang="tr-TR" dirty="0"/>
              <a:t>Kılıç, E.Z. (2016). Yapısal aile terapisi. Psikoloji Gündemi /Aile Terapisi. Hasan Kalyoncu Üniversitesi Psikoloji Bölümü- Sempozyum Kitapçığı,</a:t>
            </a:r>
            <a:r>
              <a:rPr lang="tr-TR" i="1" dirty="0"/>
              <a:t>2</a:t>
            </a:r>
            <a:r>
              <a:rPr lang="tr-TR" dirty="0"/>
              <a:t>.</a:t>
            </a:r>
          </a:p>
          <a:p>
            <a:r>
              <a:rPr lang="tr-TR" dirty="0"/>
              <a:t>Kızgın, M. (2015). (05.01.2015). </a:t>
            </a:r>
            <a:r>
              <a:rPr lang="tr-TR" i="1" dirty="0"/>
              <a:t>Yapısal Aile Terapisi.</a:t>
            </a:r>
            <a:r>
              <a:rPr lang="tr-TR" dirty="0"/>
              <a:t> Erişim tarihi: 10.11.2018, https://makale.doktorsitesi.com/yapisal-aile-terapisi.</a:t>
            </a:r>
          </a:p>
          <a:p>
            <a:r>
              <a:rPr lang="tr-TR" dirty="0"/>
              <a:t>Meriç, N., (b.t), Evlilik ve Aile Danışmanlığı Kuramları, Amerikan Uluslararası </a:t>
            </a:r>
            <a:r>
              <a:rPr lang="tr-TR" dirty="0" err="1"/>
              <a:t>Newport</a:t>
            </a:r>
            <a:r>
              <a:rPr lang="tr-TR" dirty="0"/>
              <a:t> Üniversitesi/ Davranış Bilimleri Bölümü</a:t>
            </a:r>
          </a:p>
          <a:p>
            <a:r>
              <a:rPr lang="en-US" dirty="0" err="1"/>
              <a:t>Minuchin</a:t>
            </a:r>
            <a:r>
              <a:rPr lang="en-US" dirty="0"/>
              <a:t>, S. (1974). </a:t>
            </a:r>
            <a:r>
              <a:rPr lang="en-US" i="1" dirty="0"/>
              <a:t>Families &amp; family therapy. Cambridge: Harvard </a:t>
            </a:r>
            <a:r>
              <a:rPr lang="en-US" i="1" dirty="0" err="1"/>
              <a:t>Uni-versity</a:t>
            </a:r>
            <a:r>
              <a:rPr lang="en-US" i="1" dirty="0"/>
              <a:t> Press. </a:t>
            </a:r>
            <a:endParaRPr lang="tr-TR" dirty="0"/>
          </a:p>
          <a:p>
            <a:r>
              <a:rPr lang="tr-TR" dirty="0"/>
              <a:t>Nadir, U. (2013). Aile danışmanlığı eğitimlerinde popüler filmlerin kullanımı ve yapısal aile terapisi kuramı ile dalgaların prensi filminin analizi. </a:t>
            </a:r>
            <a:r>
              <a:rPr lang="tr-TR" i="1" dirty="0" err="1"/>
              <a:t>Journal</a:t>
            </a:r>
            <a:r>
              <a:rPr lang="tr-TR" i="1" dirty="0"/>
              <a:t> Of </a:t>
            </a:r>
            <a:r>
              <a:rPr lang="tr-TR" i="1" dirty="0" err="1"/>
              <a:t>Society</a:t>
            </a:r>
            <a:r>
              <a:rPr lang="tr-TR" i="1" dirty="0"/>
              <a:t> &amp; </a:t>
            </a:r>
            <a:r>
              <a:rPr lang="tr-TR" i="1" dirty="0" err="1"/>
              <a:t>Social</a:t>
            </a:r>
            <a:r>
              <a:rPr lang="tr-TR" i="1" dirty="0"/>
              <a:t> </a:t>
            </a:r>
            <a:r>
              <a:rPr lang="tr-TR" i="1" dirty="0" err="1"/>
              <a:t>Work</a:t>
            </a:r>
            <a:r>
              <a:rPr lang="tr-TR" i="1" dirty="0"/>
              <a:t>, 24(1). </a:t>
            </a:r>
            <a:endParaRPr lang="tr-TR" dirty="0"/>
          </a:p>
          <a:p>
            <a:r>
              <a:rPr lang="tr-TR" dirty="0"/>
              <a:t>Nazlı, S. (2000). </a:t>
            </a:r>
            <a:r>
              <a:rPr lang="tr-TR" i="1" dirty="0"/>
              <a:t>Aile danışmanlığı</a:t>
            </a:r>
            <a:r>
              <a:rPr lang="tr-TR" dirty="0"/>
              <a:t>. Ankara: Nobel Yayınları.</a:t>
            </a:r>
          </a:p>
          <a:p>
            <a:r>
              <a:rPr lang="tr-TR" dirty="0" err="1"/>
              <a:t>Nichols</a:t>
            </a:r>
            <a:r>
              <a:rPr lang="tr-TR" dirty="0"/>
              <a:t>, P.M.,(2013). </a:t>
            </a:r>
            <a:r>
              <a:rPr lang="tr-TR" i="1" dirty="0"/>
              <a:t>Aile Terapisi Kavramlar ve Yöntemler</a:t>
            </a:r>
            <a:r>
              <a:rPr lang="tr-TR" dirty="0"/>
              <a:t>(1.baskı). (O., Gündüz, Çev.). Ankara: </a:t>
            </a:r>
            <a:r>
              <a:rPr lang="tr-TR" dirty="0" err="1"/>
              <a:t>Kaknüs</a:t>
            </a:r>
            <a:r>
              <a:rPr lang="tr-TR" dirty="0"/>
              <a:t> Yayınları.</a:t>
            </a:r>
          </a:p>
          <a:p>
            <a:r>
              <a:rPr lang="tr-TR" dirty="0" err="1"/>
              <a:t>Özabacı</a:t>
            </a:r>
            <a:r>
              <a:rPr lang="tr-TR" dirty="0"/>
              <a:t>, N., ve Erkan, Z. (2014). </a:t>
            </a:r>
            <a:r>
              <a:rPr lang="tr-TR" i="1" dirty="0"/>
              <a:t>Aile danışmanlığı kuram ve uygulamalara genel bir bakış. 2. Baskı: Ankara. </a:t>
            </a:r>
            <a:r>
              <a:rPr lang="tr-TR" i="1" dirty="0" err="1"/>
              <a:t>Pegem</a:t>
            </a:r>
            <a:r>
              <a:rPr lang="tr-TR" i="1" dirty="0"/>
              <a:t> Akademi. </a:t>
            </a:r>
            <a:endParaRPr lang="tr-TR" dirty="0"/>
          </a:p>
          <a:p>
            <a:r>
              <a:rPr lang="tr-TR" dirty="0"/>
              <a:t>Üstündağ, A. (2014).  Yapısal aile danışmanlığı ve bir olgu örneği. </a:t>
            </a:r>
            <a:r>
              <a:rPr lang="tr-TR" i="1" dirty="0"/>
              <a:t>Sosyal Politika Çalışmaları Dergisi,</a:t>
            </a:r>
            <a:r>
              <a:rPr lang="tr-TR" dirty="0"/>
              <a:t>14-33.</a:t>
            </a:r>
          </a:p>
          <a:p>
            <a:r>
              <a:rPr lang="tr-TR" dirty="0"/>
              <a:t>Yıldız, M. (2017). Yapısal aile </a:t>
            </a:r>
            <a:r>
              <a:rPr lang="tr-TR" dirty="0" err="1"/>
              <a:t>terapisi’nin</a:t>
            </a:r>
            <a:r>
              <a:rPr lang="tr-TR" dirty="0"/>
              <a:t> temel kavramlarıyla gelin filminin incelenmesi. </a:t>
            </a:r>
            <a:r>
              <a:rPr lang="tr-TR" i="1" dirty="0"/>
              <a:t>Uluslararası Toplum Araştırmaları Dergisi</a:t>
            </a:r>
            <a:r>
              <a:rPr lang="tr-TR" dirty="0"/>
              <a:t>. 7-12. 0000-0002-0760-2333.</a:t>
            </a:r>
          </a:p>
        </p:txBody>
      </p:sp>
    </p:spTree>
    <p:extLst>
      <p:ext uri="{BB962C8B-B14F-4D97-AF65-F5344CB8AC3E}">
        <p14:creationId xmlns:p14="http://schemas.microsoft.com/office/powerpoint/2010/main" val="34380339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457200" y="1556792"/>
            <a:ext cx="8229600" cy="4600168"/>
          </a:xfrm>
        </p:spPr>
        <p:txBody>
          <a:bodyPr/>
          <a:lstStyle/>
          <a:p>
            <a:pPr algn="just"/>
            <a:r>
              <a:rPr lang="tr-TR" dirty="0" err="1"/>
              <a:t>Minuchin</a:t>
            </a:r>
            <a:r>
              <a:rPr lang="tr-TR" dirty="0"/>
              <a:t> ‘e göre aile kişiler arası ilişkiler ve davranış örüntüleriyle işlevselliğini devam ettiren sistemdir. Bu sistemde üç belirgin özellik vardır. İlk olarak aile yapısal olarak sürekliliği olan bir değişim içerisindedir. İkinci olarak aile kendisini yenilemesini gerektiren yapılanmada değişikliğe sebep olabilecek çeşitli dönemlerden geçmektedir. Son olarak da aile değişimlere uyum sağlayarak kendi bütünselliğine katkı sağladığı gibi bireylerin de </a:t>
            </a:r>
            <a:r>
              <a:rPr lang="tr-TR" dirty="0" err="1"/>
              <a:t>psikososyal</a:t>
            </a:r>
            <a:r>
              <a:rPr lang="tr-TR" dirty="0"/>
              <a:t> gelişimlerine katkıda bulunmaktadır (</a:t>
            </a:r>
            <a:r>
              <a:rPr lang="tr-TR" dirty="0" err="1"/>
              <a:t>Fışıloğlu</a:t>
            </a:r>
            <a:r>
              <a:rPr lang="tr-TR" dirty="0"/>
              <a:t>, 1992; Kılıç, 2016).</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457200" y="1412776"/>
            <a:ext cx="8229600" cy="4744184"/>
          </a:xfrm>
        </p:spPr>
        <p:txBody>
          <a:bodyPr>
            <a:normAutofit/>
          </a:bodyPr>
          <a:lstStyle/>
          <a:p>
            <a:pPr algn="just"/>
            <a:r>
              <a:rPr lang="tr-TR" dirty="0" err="1"/>
              <a:t>Minuchin</a:t>
            </a:r>
            <a:r>
              <a:rPr lang="tr-TR" dirty="0"/>
              <a:t> ve </a:t>
            </a:r>
            <a:r>
              <a:rPr lang="tr-TR" dirty="0" err="1"/>
              <a:t>Colapinto</a:t>
            </a:r>
            <a:r>
              <a:rPr lang="tr-TR" dirty="0"/>
              <a:t> (1998) aile yapısını “ Aile bireylerinin birbirleriyle olan bağlarını ve ilişkilerini görünmez talep ve işlevsel kurallar aracılığı ile düzenleyen şey” olarak ifade etmektedir.  Aile yapısı belli oranda kendine özgü kurallarla belli oranda evrensel olan kurallarla şekillenir. Ailede kurallardan kaynaklanan beklentiler aile yapısını güçlendirmektedir  (</a:t>
            </a:r>
            <a:r>
              <a:rPr lang="tr-TR" dirty="0" err="1"/>
              <a:t>Nichols</a:t>
            </a:r>
            <a:r>
              <a:rPr lang="tr-TR" dirty="0"/>
              <a:t>, 2013). Aile yapısını anlamak için </a:t>
            </a:r>
            <a:r>
              <a:rPr lang="tr-TR" dirty="0" err="1"/>
              <a:t>Minuchin</a:t>
            </a:r>
            <a:r>
              <a:rPr lang="tr-TR" dirty="0"/>
              <a:t> öncelikle aile üyeleri arasındaki etkileşimlere (ailede kim kiminle nasıl ve ne zaman iletişim kuruyor) odaklanmak gerektiğini vurgulamıştır (Üstündağ, 2014; Nichols,2013). </a:t>
            </a:r>
          </a:p>
          <a:p>
            <a:pPr algn="just"/>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457200" y="1916832"/>
            <a:ext cx="8229600" cy="4240128"/>
          </a:xfrm>
        </p:spPr>
        <p:txBody>
          <a:bodyPr/>
          <a:lstStyle/>
          <a:p>
            <a:pPr marL="0" indent="0" algn="just">
              <a:buNone/>
            </a:pPr>
            <a:r>
              <a:rPr lang="tr-TR" dirty="0"/>
              <a:t>Aile bireyin en temel sistemi olup aile sisteminde alt sistemler farklı kategorilere ayrılmaktadır. Alt sistemlerin ayrılmasında kişiler arası sınırlarla oluşan cinsiyet, kuşak ve işlevsel farklılıklar rol oynamaktadır. Eş alt sistemi, ebeveyn alt sistemi, kardeş alt sistemi en belirgin alt sistemlerdir (Üstündağ, 2014; Nichols,2013).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457200" y="1196752"/>
            <a:ext cx="8229600" cy="4960208"/>
          </a:xfrm>
        </p:spPr>
        <p:txBody>
          <a:bodyPr>
            <a:normAutofit/>
          </a:bodyPr>
          <a:lstStyle/>
          <a:p>
            <a:r>
              <a:rPr lang="tr-TR" dirty="0"/>
              <a:t>Sınırların net ve belirgin olması aile işlevselliğinin ortaya çıkarılması için katkı sağlamaktadır. Sınırlar düz, kesik ve noktalı çizgiler ile ifade edilmektedir. Aile yapısında açık ve net (belirgin) sınırlar, katı sınırlar ve belirsiz sınırlar olmak üzere üç sınır biçimi vardır (</a:t>
            </a:r>
            <a:r>
              <a:rPr lang="tr-TR" dirty="0" err="1"/>
              <a:t>Özabacı</a:t>
            </a:r>
            <a:r>
              <a:rPr lang="tr-TR" dirty="0"/>
              <a:t> ve Erkan, 2013).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normAutofit/>
          </a:bodyPr>
          <a:lstStyle/>
          <a:p>
            <a:pPr algn="just"/>
            <a:r>
              <a:rPr lang="tr-TR" dirty="0"/>
              <a:t>Sağlıklı ve işlevsel ailelerde sınırlar belirgin olmalıdır. Bireyler özerkleşirken birbirinden kopmamaktadır (</a:t>
            </a:r>
            <a:r>
              <a:rPr lang="tr-TR" dirty="0" err="1"/>
              <a:t>Fışıloğlu</a:t>
            </a:r>
            <a:r>
              <a:rPr lang="tr-TR" dirty="0"/>
              <a:t>, 1992). Katı sınırlar bireylerin birbirinden kopuk yaşadığı, rahat bir ilişkinin kurulamadığı ancak bireylerin özerkleşebildiği sınırlardır. Kopuk aile herhangi bir stres uyaranıyla karşılaştığında desteğe ihtiyaç duyacaktır (</a:t>
            </a:r>
            <a:r>
              <a:rPr lang="tr-TR" dirty="0" err="1"/>
              <a:t>Nichols</a:t>
            </a:r>
            <a:r>
              <a:rPr lang="tr-TR" dirty="0"/>
              <a:t>, 2013).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lstStyle/>
          <a:p>
            <a:pPr algn="just"/>
            <a:r>
              <a:rPr lang="tr-TR" dirty="0"/>
              <a:t>Ailede sınırlar herhangi bir müdahaleye gerek kalmaksızın bireylerin işlevlerini yerine getirmesine imkan oluşturmalı ayrıca ailede sağlam ilişki örüntüleri kurulmalıdır (Akün,2013). En ideal sınır belirgin sınır olup anne babanın önder durumda olduğu hiyerarşik yapıya da katkı sağlamaktadır. Önceden çizilmiş sağlıklı sınırların olması sağlıklı bir ebeveyn sisteminin oluşmasını öngörmektedir (Nadir, 2013).</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lstStyle/>
          <a:p>
            <a:pPr algn="just"/>
            <a:r>
              <a:rPr lang="tr-TR" dirty="0" err="1"/>
              <a:t>Minuchin</a:t>
            </a:r>
            <a:r>
              <a:rPr lang="tr-TR" dirty="0"/>
              <a:t>, aile terapistlerinden aileye baktıklarında onların görmelerini ve anlamlandırmalarını ister çünkü yapısal aile kuramınca bakıldığında öncesinde karmaşık, anlaşılamaz görünen aile etkileşimleri terapistin bakışı ile anlaşılır bir hal alacaktır. (</a:t>
            </a:r>
            <a:r>
              <a:rPr lang="tr-TR" dirty="0" err="1"/>
              <a:t>Nichols</a:t>
            </a:r>
            <a:r>
              <a:rPr lang="tr-TR" dirty="0"/>
              <a:t>, 2013, s.223) Yapısal aile kuramına göre fonksiyonel olmayan davranış örüntüleri, aile üyelerinin stresli durumlar yaşadıklarında ve her arbede durumunda değiştirilmeden benzer olarak tekrarlanma sürecini kapsamaktadır (Kızgın, 2015).</a:t>
            </a:r>
          </a:p>
          <a:p>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457200" y="1556792"/>
            <a:ext cx="8229600" cy="4600168"/>
          </a:xfrm>
        </p:spPr>
        <p:txBody>
          <a:bodyPr/>
          <a:lstStyle/>
          <a:p>
            <a:r>
              <a:rPr lang="tr-TR" dirty="0"/>
              <a:t>Katılma, ailenin yeniden yapılandırılması için önem arz etmektedir. Bu yüzden terapist sürecin başlangıcında, empati ile terapiyi başlatır, bunu tüm süreç boyunca devam ettirir.</a:t>
            </a:r>
          </a:p>
          <a:p>
            <a:r>
              <a:rPr lang="tr-TR" dirty="0"/>
              <a:t>Terapistin nefret sahibi aile üyelerinin yanında otorite sahibi aile üyelerinde de katılma sağlaması çok önemlidir. Ayrıca terapist terapi boyunca tarafların öfkelendiği anlarda sorun çıkarma potansiyeline sahip aile üyeleriyle katılma gerçekleştirmesi gerekmektedir.(Kızgın,2015)</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Kaynak">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ynak">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ynak">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Origin</Template>
  <TotalTime>24</TotalTime>
  <Words>1079</Words>
  <Application>Microsoft Office PowerPoint</Application>
  <PresentationFormat>Ekran Gösterisi (4:3)</PresentationFormat>
  <Paragraphs>31</Paragraphs>
  <Slides>13</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13</vt:i4>
      </vt:variant>
    </vt:vector>
  </HeadingPairs>
  <TitlesOfParts>
    <vt:vector size="19" baseType="lpstr">
      <vt:lpstr>Bookman Old Style</vt:lpstr>
      <vt:lpstr>Calibri</vt:lpstr>
      <vt:lpstr>Gill Sans MT</vt:lpstr>
      <vt:lpstr>Wingdings</vt:lpstr>
      <vt:lpstr>Wingdings 3</vt:lpstr>
      <vt:lpstr>Kaynak</vt:lpstr>
      <vt:lpstr>Ankara Üniversitesi  Sağlık Bilimleri Fakültesi Çocuk Gelişimi Bölümü</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Kaynaklar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Sağlık Bilimleri Fakültesi Sosyal Hizmet Bölümü</dc:title>
  <dc:creator>DURU</dc:creator>
  <cp:lastModifiedBy>Serdarhan.Duru</cp:lastModifiedBy>
  <cp:revision>12</cp:revision>
  <dcterms:created xsi:type="dcterms:W3CDTF">2017-04-26T08:36:58Z</dcterms:created>
  <dcterms:modified xsi:type="dcterms:W3CDTF">2021-10-25T06:53:11Z</dcterms:modified>
</cp:coreProperties>
</file>