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2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XII. DERS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Söz eylemine göre kibar ifadeler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94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TeyiD</a:t>
            </a:r>
            <a:r>
              <a:rPr lang="tr-TR" dirty="0" smtClean="0"/>
              <a:t> ALMA ANLATIMI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Japon toplumunda iş hayatında her konuşulan karşı tarafa tekrar edilerek </a:t>
            </a:r>
            <a:r>
              <a:rPr lang="tr-TR" dirty="0" err="1" smtClean="0"/>
              <a:t>teyid</a:t>
            </a:r>
            <a:r>
              <a:rPr lang="tr-TR" dirty="0" smtClean="0"/>
              <a:t> edilir.</a:t>
            </a:r>
          </a:p>
          <a:p>
            <a:r>
              <a:rPr lang="tr-TR" dirty="0" smtClean="0"/>
              <a:t>Bu yapı</a:t>
            </a:r>
            <a:r>
              <a:rPr lang="ja-JP" altLang="en-US" dirty="0" smtClean="0"/>
              <a:t>～いいですね</a:t>
            </a:r>
            <a:r>
              <a:rPr lang="tr-TR" altLang="ja-JP" dirty="0" smtClean="0"/>
              <a:t>yapısıdır.</a:t>
            </a:r>
          </a:p>
          <a:p>
            <a:r>
              <a:rPr lang="ja-JP" altLang="en-US" dirty="0" smtClean="0"/>
              <a:t>いい</a:t>
            </a:r>
            <a:r>
              <a:rPr lang="tr-TR" altLang="ja-JP" dirty="0"/>
              <a:t> </a:t>
            </a:r>
            <a:r>
              <a:rPr lang="tr-TR" altLang="ja-JP" dirty="0" smtClean="0"/>
              <a:t>karşı tarafa sorulduğu için </a:t>
            </a:r>
            <a:r>
              <a:rPr lang="ja-JP" altLang="en-US" dirty="0" smtClean="0"/>
              <a:t>よろしい</a:t>
            </a:r>
            <a:r>
              <a:rPr lang="tr-TR" altLang="ja-JP" dirty="0" smtClean="0"/>
              <a:t>biçimini alır</a:t>
            </a:r>
          </a:p>
          <a:p>
            <a:pPr marL="0" indent="0">
              <a:buNone/>
            </a:pPr>
            <a:r>
              <a:rPr lang="ja-JP" altLang="en-US" dirty="0" smtClean="0"/>
              <a:t>こちらに置いてもよろしいですね。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こちらに置きます。よろしいですね・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643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宣言</a:t>
            </a:r>
            <a:r>
              <a:rPr lang="en-US" altLang="ja-JP" dirty="0" smtClean="0"/>
              <a:t>	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～します。</a:t>
            </a:r>
            <a:endParaRPr lang="en-US" altLang="ja-JP" dirty="0" smtClean="0"/>
          </a:p>
          <a:p>
            <a:r>
              <a:rPr lang="ja-JP" altLang="en-US" dirty="0" smtClean="0"/>
              <a:t>～らせてもらいます。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err="1" smtClean="0"/>
              <a:t>Yukar</a:t>
            </a:r>
            <a:r>
              <a:rPr lang="tr-TR" altLang="ja-JP" dirty="0" err="1" smtClean="0"/>
              <a:t>ıdaki</a:t>
            </a:r>
            <a:r>
              <a:rPr lang="tr-TR" altLang="ja-JP" dirty="0" smtClean="0"/>
              <a:t> iki yapı kullanılmaktadır.</a:t>
            </a:r>
          </a:p>
          <a:p>
            <a:pPr marL="0" indent="0">
              <a:buNone/>
            </a:pPr>
            <a:r>
              <a:rPr lang="tr-TR" dirty="0" smtClean="0"/>
              <a:t>Birincisi çok doğrudan olduğu için ikinci yapı yani «ettirgen</a:t>
            </a:r>
            <a:r>
              <a:rPr lang="en-US" altLang="ja-JP" dirty="0" smtClean="0"/>
              <a:t>+</a:t>
            </a:r>
            <a:r>
              <a:rPr lang="ja-JP" altLang="en-US" dirty="0" smtClean="0"/>
              <a:t>もらう</a:t>
            </a:r>
            <a:r>
              <a:rPr lang="tr-TR" altLang="ja-JP" dirty="0" smtClean="0"/>
              <a:t>» kibar bir söyleyiş olarak kabul görmektedir.</a:t>
            </a:r>
          </a:p>
          <a:p>
            <a:pPr marL="0" indent="0">
              <a:buNone/>
            </a:pPr>
            <a:r>
              <a:rPr lang="ja-JP" altLang="en-US" dirty="0" smtClean="0"/>
              <a:t>帰らせてもらいます。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/>
              <a:t>帰</a:t>
            </a:r>
            <a:r>
              <a:rPr lang="ja-JP" altLang="en-US" smtClean="0"/>
              <a:t>らせていただきます</a:t>
            </a:r>
            <a:r>
              <a:rPr lang="ja-JP" altLang="en-US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255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行</a:t>
            </a:r>
            <a:r>
              <a:rPr lang="ja-JP" altLang="en-US" dirty="0" smtClean="0"/>
              <a:t>動</a:t>
            </a:r>
            <a:r>
              <a:rPr lang="ja-JP" altLang="en-US" dirty="0"/>
              <a:t>展</a:t>
            </a:r>
            <a:r>
              <a:rPr lang="ja-JP" altLang="en-US" dirty="0" smtClean="0"/>
              <a:t>開</a:t>
            </a:r>
            <a:r>
              <a:rPr lang="ja-JP" altLang="en-US" dirty="0"/>
              <a:t>表</a:t>
            </a:r>
            <a:r>
              <a:rPr lang="ja-JP" altLang="en-US" dirty="0" smtClean="0"/>
              <a:t>現</a:t>
            </a:r>
            <a:r>
              <a:rPr lang="en-US" altLang="ja-JP" dirty="0" smtClean="0"/>
              <a:t>	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dirty="0"/>
              <a:t>『</a:t>
            </a:r>
            <a:r>
              <a:rPr lang="ja-JP" altLang="en-US" dirty="0" smtClean="0"/>
              <a:t>敬語</a:t>
            </a:r>
            <a:r>
              <a:rPr lang="ja-JP" altLang="en-US" dirty="0"/>
              <a:t>表</a:t>
            </a:r>
            <a:r>
              <a:rPr lang="ja-JP" altLang="en-US" dirty="0" smtClean="0"/>
              <a:t>現</a:t>
            </a:r>
            <a:r>
              <a:rPr lang="en-US" altLang="ja-JP" dirty="0" smtClean="0"/>
              <a:t>』1998</a:t>
            </a:r>
            <a:r>
              <a:rPr lang="ja-JP" altLang="en-US" dirty="0" smtClean="0"/>
              <a:t>、</a:t>
            </a:r>
            <a:r>
              <a:rPr lang="en-US" altLang="ja-JP" dirty="0" err="1" smtClean="0"/>
              <a:t>Kabaya</a:t>
            </a:r>
            <a:r>
              <a:rPr lang="tr-TR" altLang="ja-JP" dirty="0" smtClean="0"/>
              <a:t>, </a:t>
            </a:r>
            <a:r>
              <a:rPr lang="tr-TR" altLang="ja-JP" dirty="0" err="1" smtClean="0"/>
              <a:t>Hiroshi</a:t>
            </a:r>
            <a:r>
              <a:rPr lang="tr-TR" altLang="ja-JP" dirty="0" smtClean="0"/>
              <a:t> ve </a:t>
            </a:r>
            <a:r>
              <a:rPr lang="tr-TR" altLang="ja-JP" dirty="0" err="1" smtClean="0"/>
              <a:t>dğr</a:t>
            </a:r>
            <a:r>
              <a:rPr lang="tr-TR" altLang="ja-JP" dirty="0" smtClean="0"/>
              <a:t>. (</a:t>
            </a:r>
            <a:r>
              <a:rPr lang="en-US" altLang="ja-JP" dirty="0" smtClean="0"/>
              <a:t>Ta</a:t>
            </a:r>
            <a:r>
              <a:rPr lang="tr-TR" altLang="ja-JP" dirty="0" err="1" smtClean="0"/>
              <a:t>ishukan</a:t>
            </a:r>
            <a:r>
              <a:rPr lang="tr-TR" altLang="ja-JP" dirty="0" smtClean="0"/>
              <a:t>)</a:t>
            </a:r>
          </a:p>
          <a:p>
            <a:r>
              <a:rPr lang="ja-JP" altLang="en-US" dirty="0" smtClean="0"/>
              <a:t>忠告・助言</a:t>
            </a:r>
            <a:endParaRPr lang="en-US" altLang="ja-JP" dirty="0" smtClean="0"/>
          </a:p>
          <a:p>
            <a:r>
              <a:rPr lang="ja-JP" altLang="en-US" dirty="0"/>
              <a:t>勧</a:t>
            </a:r>
            <a:r>
              <a:rPr lang="ja-JP" altLang="en-US" dirty="0" smtClean="0"/>
              <a:t>誘</a:t>
            </a:r>
            <a:endParaRPr lang="en-US" altLang="ja-JP" dirty="0" smtClean="0"/>
          </a:p>
          <a:p>
            <a:r>
              <a:rPr lang="ja-JP" altLang="en-US" dirty="0"/>
              <a:t>依</a:t>
            </a:r>
            <a:r>
              <a:rPr lang="ja-JP" altLang="en-US" dirty="0" smtClean="0"/>
              <a:t>頼</a:t>
            </a:r>
            <a:endParaRPr lang="en-US" altLang="ja-JP" dirty="0" smtClean="0"/>
          </a:p>
          <a:p>
            <a:r>
              <a:rPr lang="ja-JP" altLang="en-US" dirty="0"/>
              <a:t>指示</a:t>
            </a:r>
            <a:r>
              <a:rPr lang="ja-JP" altLang="en-US" dirty="0" smtClean="0"/>
              <a:t>・</a:t>
            </a:r>
            <a:r>
              <a:rPr lang="ja-JP" altLang="en-US" dirty="0"/>
              <a:t>命</a:t>
            </a:r>
            <a:r>
              <a:rPr lang="ja-JP" altLang="en-US" dirty="0" smtClean="0"/>
              <a:t>令</a:t>
            </a:r>
            <a:endParaRPr lang="en-US" altLang="ja-JP" dirty="0" smtClean="0"/>
          </a:p>
          <a:p>
            <a:r>
              <a:rPr lang="ja-JP" altLang="en-US" dirty="0"/>
              <a:t>許</a:t>
            </a:r>
            <a:r>
              <a:rPr lang="ja-JP" altLang="en-US" dirty="0" smtClean="0"/>
              <a:t>可</a:t>
            </a:r>
            <a:r>
              <a:rPr lang="ja-JP" altLang="en-US" dirty="0"/>
              <a:t>与</a:t>
            </a:r>
            <a:r>
              <a:rPr lang="ja-JP" altLang="en-US" dirty="0" smtClean="0"/>
              <a:t>え</a:t>
            </a:r>
            <a:endParaRPr lang="en-US" altLang="ja-JP" dirty="0" smtClean="0"/>
          </a:p>
          <a:p>
            <a:r>
              <a:rPr lang="ja-JP" altLang="en-US" dirty="0"/>
              <a:t>申し</a:t>
            </a:r>
            <a:r>
              <a:rPr lang="ja-JP" altLang="en-US" dirty="0" smtClean="0"/>
              <a:t>出</a:t>
            </a:r>
            <a:endParaRPr lang="en-US" altLang="ja-JP" dirty="0" smtClean="0"/>
          </a:p>
          <a:p>
            <a:r>
              <a:rPr lang="ja-JP" altLang="en-US" dirty="0"/>
              <a:t>許</a:t>
            </a:r>
            <a:r>
              <a:rPr lang="ja-JP" altLang="en-US" dirty="0" smtClean="0"/>
              <a:t>可</a:t>
            </a:r>
            <a:r>
              <a:rPr lang="ja-JP" altLang="en-US" dirty="0"/>
              <a:t>求</a:t>
            </a:r>
            <a:r>
              <a:rPr lang="ja-JP" altLang="en-US" dirty="0" smtClean="0"/>
              <a:t>め</a:t>
            </a:r>
            <a:endParaRPr lang="en-US" altLang="ja-JP" dirty="0" smtClean="0"/>
          </a:p>
          <a:p>
            <a:r>
              <a:rPr lang="ja-JP" altLang="en-US" dirty="0"/>
              <a:t>確</a:t>
            </a:r>
            <a:r>
              <a:rPr lang="ja-JP" altLang="en-US" dirty="0" smtClean="0"/>
              <a:t>認</a:t>
            </a:r>
            <a:endParaRPr lang="en-US" altLang="ja-JP" dirty="0" smtClean="0"/>
          </a:p>
          <a:p>
            <a:r>
              <a:rPr lang="ja-JP" altLang="en-US" dirty="0"/>
              <a:t>宣言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262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忠告・助言表現</a:t>
            </a:r>
            <a:r>
              <a:rPr lang="en-US" altLang="ja-JP" dirty="0" smtClean="0"/>
              <a:t>		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Öğretmen- öğrenci, </a:t>
            </a:r>
            <a:r>
              <a:rPr lang="tr-TR" dirty="0"/>
              <a:t>d</a:t>
            </a:r>
            <a:r>
              <a:rPr lang="tr-TR" dirty="0" smtClean="0"/>
              <a:t>oktor- hasta, yaşlı-genç ilişkilerinde, yani toplumsal olarak konumu tecrübe ile belirli bir yerde olan kişiler tarafından kullanılır.</a:t>
            </a:r>
          </a:p>
          <a:p>
            <a:r>
              <a:rPr lang="ja-JP" altLang="en-US" dirty="0" smtClean="0"/>
              <a:t>～ほうがいいです。</a:t>
            </a:r>
            <a:r>
              <a:rPr lang="tr-TR" altLang="ja-JP" dirty="0" smtClean="0"/>
              <a:t>Biçimi bu tür anlatımlar için en temel biçimdir.</a:t>
            </a:r>
          </a:p>
          <a:p>
            <a:r>
              <a:rPr lang="tr-TR" altLang="ja-JP" dirty="0" smtClean="0"/>
              <a:t>Ancak saygı dili ile birlikte kullanılsa dahi konum itibariyle kaba algılanabilir. Dolayısıyla, böyle durumlar için aşağıdaki şekilde kullanım daha uygun olur.</a:t>
            </a:r>
          </a:p>
          <a:p>
            <a:pPr marL="0" indent="0">
              <a:buNone/>
            </a:pPr>
            <a:r>
              <a:rPr lang="ja-JP" altLang="en-US" dirty="0" smtClean="0"/>
              <a:t>～したほうがよろしい</a:t>
            </a:r>
            <a:r>
              <a:rPr lang="en-US" altLang="ja-JP" dirty="0" smtClean="0"/>
              <a:t>/</a:t>
            </a:r>
            <a:r>
              <a:rPr lang="ja-JP" altLang="en-US" dirty="0" smtClean="0"/>
              <a:t>いい</a:t>
            </a:r>
            <a:r>
              <a:rPr lang="ja-JP" altLang="en-US" dirty="0" smtClean="0">
                <a:solidFill>
                  <a:srgbClr val="FF0000"/>
                </a:solidFill>
              </a:rPr>
              <a:t>とおもいます</a:t>
            </a:r>
            <a:r>
              <a:rPr lang="ja-JP" altLang="en-US" dirty="0" smtClean="0"/>
              <a:t>が。</a:t>
            </a:r>
            <a:endParaRPr lang="en-US" altLang="ja-JP" dirty="0" smtClean="0"/>
          </a:p>
          <a:p>
            <a:r>
              <a:rPr lang="en-US" altLang="ja-JP" dirty="0" smtClean="0"/>
              <a:t>D</a:t>
            </a:r>
            <a:r>
              <a:rPr lang="tr-TR" altLang="ja-JP" dirty="0" err="1" smtClean="0"/>
              <a:t>iğer</a:t>
            </a:r>
            <a:r>
              <a:rPr lang="tr-TR" altLang="ja-JP" dirty="0" smtClean="0"/>
              <a:t> bir strateji ise istek bildiren anlatım görüntüsü ile fikri karşıya iletmektedir.</a:t>
            </a:r>
          </a:p>
          <a:p>
            <a:pPr marL="0" indent="0">
              <a:buNone/>
            </a:pPr>
            <a:r>
              <a:rPr lang="ja-JP" altLang="en-US" dirty="0" smtClean="0"/>
              <a:t>～いただけますか。</a:t>
            </a:r>
            <a:endParaRPr lang="en-US" altLang="ja-JP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19732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勧誘表現</a:t>
            </a:r>
            <a:r>
              <a:rPr lang="en-US" altLang="ja-JP" dirty="0" smtClean="0"/>
              <a:t>	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～しませんか</a:t>
            </a:r>
            <a:endParaRPr lang="en-US" altLang="ja-JP" dirty="0" smtClean="0"/>
          </a:p>
          <a:p>
            <a:r>
              <a:rPr lang="ja-JP" altLang="en-US" dirty="0" smtClean="0"/>
              <a:t>～しましょうか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明日のパーティーに来ませんか</a:t>
            </a:r>
            <a:r>
              <a:rPr lang="en-US" altLang="ja-JP" dirty="0" smtClean="0"/>
              <a:t>/</a:t>
            </a:r>
            <a:r>
              <a:rPr lang="ja-JP" altLang="en-US" dirty="0" smtClean="0"/>
              <a:t>いらっしゃいませんか。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明日</a:t>
            </a:r>
            <a:r>
              <a:rPr lang="ja-JP" altLang="en-US" dirty="0"/>
              <a:t>パーティ</a:t>
            </a:r>
            <a:r>
              <a:rPr lang="ja-JP" altLang="en-US" dirty="0" smtClean="0"/>
              <a:t>ーへ行きましょう。</a:t>
            </a:r>
            <a:endParaRPr lang="en-US" altLang="ja-JP" dirty="0" smtClean="0"/>
          </a:p>
          <a:p>
            <a:r>
              <a:rPr lang="en-US" altLang="ja-JP" dirty="0" smtClean="0"/>
              <a:t>Y</a:t>
            </a:r>
            <a:r>
              <a:rPr lang="tr-TR" altLang="ja-JP" dirty="0" smtClean="0"/>
              <a:t>ine tavsiye bildiren ifadelerde olduğu gibi davet anlatımları da istek bildiren anlatım görüntüsünde ifade </a:t>
            </a:r>
            <a:r>
              <a:rPr lang="tr-TR" altLang="ja-JP" dirty="0" err="1" smtClean="0"/>
              <a:t>edilenilir</a:t>
            </a:r>
            <a:r>
              <a:rPr lang="tr-TR" altLang="ja-JP" dirty="0" smtClean="0"/>
              <a:t>.</a:t>
            </a:r>
          </a:p>
          <a:p>
            <a:pPr marL="0" indent="0">
              <a:buNone/>
            </a:pPr>
            <a:r>
              <a:rPr lang="ja-JP" altLang="en-US" dirty="0"/>
              <a:t>明</a:t>
            </a:r>
            <a:r>
              <a:rPr lang="ja-JP" altLang="en-US" dirty="0" smtClean="0"/>
              <a:t>日パーティーに来ていただけませんか。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明</a:t>
            </a:r>
            <a:r>
              <a:rPr lang="ja-JP" altLang="en-US" dirty="0"/>
              <a:t>日パーティー</a:t>
            </a:r>
            <a:r>
              <a:rPr lang="ja-JP" altLang="en-US" dirty="0" smtClean="0"/>
              <a:t>にいらっしゃってい</a:t>
            </a:r>
            <a:r>
              <a:rPr lang="ja-JP" altLang="en-US" dirty="0"/>
              <a:t>ただけませんか。</a:t>
            </a:r>
            <a:endParaRPr lang="en-US" altLang="ja-JP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364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依頼表現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dirty="0" smtClean="0"/>
              <a:t>～てもらえますか。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～てくれませんか。</a:t>
            </a:r>
            <a:endParaRPr lang="en-US" altLang="ja-JP" dirty="0" smtClean="0"/>
          </a:p>
          <a:p>
            <a:r>
              <a:rPr lang="tr-TR" dirty="0" smtClean="0"/>
              <a:t>Verme-alma eylemleri en temel istek bildiren anlatım öğeleridir.</a:t>
            </a:r>
          </a:p>
          <a:p>
            <a:r>
              <a:rPr lang="tr-TR" dirty="0" smtClean="0"/>
              <a:t>Bu eylemler yapılan iyiliğin yönünü de ifade etmeleri nedeni ile saygı dili biçimleri kullanılmadan da kibar anlatımlardır.</a:t>
            </a:r>
            <a:endParaRPr lang="en-US" dirty="0" smtClean="0"/>
          </a:p>
          <a:p>
            <a:r>
              <a:rPr lang="ja-JP" altLang="en-US" dirty="0" smtClean="0"/>
              <a:t>もらう</a:t>
            </a:r>
            <a:r>
              <a:rPr lang="tr-TR" altLang="ja-JP" dirty="0" smtClean="0"/>
              <a:t> eylemi böyle durumlarda yeterlilik eki ile kullanılır.</a:t>
            </a:r>
            <a:endParaRPr lang="tr-TR" dirty="0" smtClean="0"/>
          </a:p>
          <a:p>
            <a:pPr marL="0" indent="0">
              <a:buNone/>
            </a:pPr>
            <a:r>
              <a:rPr lang="ja-JP" altLang="en-US" dirty="0"/>
              <a:t>書</a:t>
            </a:r>
            <a:r>
              <a:rPr lang="ja-JP" altLang="en-US" dirty="0" smtClean="0"/>
              <a:t>いてもらえる？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書いてもらえますか。</a:t>
            </a:r>
            <a:endParaRPr lang="tr-TR" altLang="ja-JP" dirty="0" smtClean="0"/>
          </a:p>
          <a:p>
            <a:pPr marL="0" indent="0">
              <a:buNone/>
            </a:pPr>
            <a:r>
              <a:rPr lang="ja-JP" altLang="en-US" dirty="0"/>
              <a:t>書</a:t>
            </a:r>
            <a:r>
              <a:rPr lang="ja-JP" altLang="en-US" dirty="0" smtClean="0"/>
              <a:t>いていただけますか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書</a:t>
            </a:r>
            <a:r>
              <a:rPr lang="ja-JP" altLang="en-US" dirty="0" smtClean="0"/>
              <a:t>いていただけませんで</a:t>
            </a:r>
            <a:r>
              <a:rPr lang="ja-JP" altLang="en-US" dirty="0"/>
              <a:t>し</a:t>
            </a:r>
            <a:r>
              <a:rPr lang="ja-JP" altLang="en-US" dirty="0" smtClean="0"/>
              <a:t>ょうか</a:t>
            </a:r>
            <a:r>
              <a:rPr lang="ja-JP" altLang="en-US" dirty="0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654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指</a:t>
            </a:r>
            <a:r>
              <a:rPr lang="ja-JP" altLang="en-US" dirty="0" smtClean="0"/>
              <a:t>示・命令表現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～てください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～なさい</a:t>
            </a:r>
            <a:endParaRPr lang="en-US" altLang="ja-JP" dirty="0" smtClean="0"/>
          </a:p>
          <a:p>
            <a:r>
              <a:rPr lang="ja-JP" altLang="en-US" dirty="0" smtClean="0"/>
              <a:t>～てください</a:t>
            </a:r>
            <a:r>
              <a:rPr lang="tr-TR" altLang="ja-JP" dirty="0" smtClean="0"/>
              <a:t> daha yoğun bir şekilde Türkçedeki «lütfen» kullanımına benzer şekilde kullanılmaktadır.  Ancak yine </a:t>
            </a:r>
            <a:r>
              <a:rPr lang="ja-JP" altLang="en-US" dirty="0" smtClean="0"/>
              <a:t>～いただく</a:t>
            </a:r>
            <a:r>
              <a:rPr lang="tr-TR" altLang="ja-JP" dirty="0" smtClean="0"/>
              <a:t>yardımcı eylemi ile istek bildiren anlatım görünümünde direktif ya da emir anlatımları oluşturulmaktadır.</a:t>
            </a:r>
          </a:p>
          <a:p>
            <a:pPr marL="0" indent="0">
              <a:buNone/>
            </a:pPr>
            <a:r>
              <a:rPr lang="ja-JP" altLang="en-US" dirty="0" smtClean="0"/>
              <a:t>こちらにお名前を書いていただけますか。</a:t>
            </a:r>
            <a:r>
              <a:rPr lang="tr-TR" altLang="ja-JP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520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許可</a:t>
            </a:r>
            <a:r>
              <a:rPr lang="ja-JP" altLang="en-US" dirty="0"/>
              <a:t>求</a:t>
            </a:r>
            <a:r>
              <a:rPr lang="ja-JP" altLang="en-US" dirty="0" smtClean="0"/>
              <a:t>め表現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～してもいいですか</a:t>
            </a:r>
            <a:endParaRPr lang="en-US" altLang="ja-JP" dirty="0" smtClean="0"/>
          </a:p>
          <a:p>
            <a:pPr marL="0" indent="0">
              <a:buNone/>
            </a:pPr>
            <a:r>
              <a:rPr lang="tr-TR" dirty="0" smtClean="0"/>
              <a:t>Bu kullanım</a:t>
            </a:r>
            <a:r>
              <a:rPr lang="ja-JP" altLang="en-US" dirty="0" smtClean="0"/>
              <a:t>　</a:t>
            </a:r>
            <a:r>
              <a:rPr lang="tr-TR" altLang="ja-JP" dirty="0" smtClean="0"/>
              <a:t>en temel izin alma biçimidir.</a:t>
            </a:r>
          </a:p>
          <a:p>
            <a:pPr marL="0" indent="0">
              <a:buNone/>
            </a:pPr>
            <a:r>
              <a:rPr lang="ja-JP" altLang="en-US" dirty="0" smtClean="0"/>
              <a:t>いい→よろしい</a:t>
            </a:r>
            <a:endParaRPr lang="tr-TR" altLang="ja-JP" dirty="0" smtClean="0"/>
          </a:p>
          <a:p>
            <a:pPr marL="0" indent="0">
              <a:buNone/>
            </a:pPr>
            <a:r>
              <a:rPr lang="ja-JP" altLang="en-US" dirty="0" smtClean="0"/>
              <a:t>ですか→でしょうか</a:t>
            </a:r>
            <a:endParaRPr lang="en-US" altLang="ja-JP" dirty="0" smtClean="0"/>
          </a:p>
          <a:p>
            <a:pPr marL="0" indent="0">
              <a:buNone/>
            </a:pPr>
            <a:r>
              <a:rPr lang="tr-TR" dirty="0" smtClean="0"/>
              <a:t>Biçiminde kibarlaştırılarak daha kibar anlatımlar oluşturulmaktadır.</a:t>
            </a:r>
            <a:endParaRPr lang="en-US" dirty="0" smtClean="0"/>
          </a:p>
          <a:p>
            <a:pPr marL="0" indent="0">
              <a:buNone/>
            </a:pPr>
            <a:r>
              <a:rPr lang="ja-JP" altLang="en-US" dirty="0" smtClean="0"/>
              <a:t>こちらにおいてもよろしいですか。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984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許可与え表現</a:t>
            </a:r>
            <a:r>
              <a:rPr lang="en-US" altLang="ja-JP" dirty="0" smtClean="0"/>
              <a:t>		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～てもいいです。</a:t>
            </a:r>
            <a:endParaRPr lang="tr-TR" dirty="0" smtClean="0"/>
          </a:p>
          <a:p>
            <a:r>
              <a:rPr lang="tr-TR" dirty="0" smtClean="0"/>
              <a:t>İzin verme ifadeleri yukarıdaki şekilde oluşturulmaktadır.  Ancak izin alma anlatımlarında olduğu gibi bir strateji ile anlatım kibarlaştırılamaz.</a:t>
            </a:r>
          </a:p>
          <a:p>
            <a:pPr marL="0" indent="0">
              <a:buNone/>
            </a:pPr>
            <a:r>
              <a:rPr lang="ja-JP" altLang="en-US" dirty="0" smtClean="0"/>
              <a:t>こちらにおいてもよろしいです。</a:t>
            </a:r>
            <a:r>
              <a:rPr lang="en-US" altLang="ja-JP" b="1" dirty="0" smtClean="0">
                <a:solidFill>
                  <a:srgbClr val="FF0000"/>
                </a:solidFill>
              </a:rPr>
              <a:t>×</a:t>
            </a:r>
          </a:p>
          <a:p>
            <a:r>
              <a:rPr lang="tr-TR" altLang="ja-JP" dirty="0" smtClean="0">
                <a:solidFill>
                  <a:schemeClr val="tx1"/>
                </a:solidFill>
              </a:rPr>
              <a:t>Yine bu durumda da istek bildirir biçimdeki bir anlatım kibar olacaktır.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dirty="0" smtClean="0">
                <a:solidFill>
                  <a:schemeClr val="tx1"/>
                </a:solidFill>
              </a:rPr>
              <a:t>こちらに置いて</a:t>
            </a:r>
            <a:r>
              <a:rPr lang="ja-JP" altLang="en-US" dirty="0" smtClean="0">
                <a:solidFill>
                  <a:srgbClr val="FF0000"/>
                </a:solidFill>
              </a:rPr>
              <a:t>いただけますか</a:t>
            </a:r>
            <a:r>
              <a:rPr lang="ja-JP" altLang="en-US" dirty="0" smtClean="0">
                <a:solidFill>
                  <a:schemeClr val="tx1"/>
                </a:solidFill>
              </a:rPr>
              <a:t>。</a:t>
            </a:r>
            <a:endParaRPr lang="tr-TR" altLang="ja-JP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08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申し出</a:t>
            </a:r>
            <a:r>
              <a:rPr lang="ja-JP" altLang="en-US" dirty="0" smtClean="0"/>
              <a:t>の表現</a:t>
            </a:r>
            <a:r>
              <a:rPr lang="en-US" altLang="ja-JP" dirty="0" smtClean="0"/>
              <a:t>	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～てあげましょう</a:t>
            </a:r>
            <a:endParaRPr lang="en-US" altLang="ja-JP" dirty="0" smtClean="0"/>
          </a:p>
          <a:p>
            <a:r>
              <a:rPr lang="tr-TR" dirty="0" smtClean="0"/>
              <a:t>Yukarıdaki anlatım teklif etme anlatımıdır. Ancak, ne kadar kibarlaştırılsa da bu haliyle kibarlaşmayacaktır.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ja-JP" altLang="en-US" dirty="0" smtClean="0"/>
              <a:t>書いて差し上げましょうか。</a:t>
            </a:r>
            <a:r>
              <a:rPr lang="en-US" altLang="ja-JP" b="1" dirty="0" smtClean="0">
                <a:solidFill>
                  <a:srgbClr val="FF0000"/>
                </a:solidFill>
              </a:rPr>
              <a:t>×</a:t>
            </a:r>
          </a:p>
          <a:p>
            <a:r>
              <a:rPr lang="tr-TR" altLang="ja-JP" dirty="0" smtClean="0">
                <a:solidFill>
                  <a:schemeClr val="tx1"/>
                </a:solidFill>
              </a:rPr>
              <a:t>Bu nedenle aşağıdaki biçimde bir kullanım daha kibar algılanacaktır.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dirty="0" smtClean="0">
                <a:solidFill>
                  <a:schemeClr val="tx1"/>
                </a:solidFill>
              </a:rPr>
              <a:t>書きましょうか。</a:t>
            </a:r>
            <a:endParaRPr lang="tr-TR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40845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B2F36"/>
      </a:dk2>
      <a:lt2>
        <a:srgbClr val="F3F3F2"/>
      </a:lt2>
      <a:accent1>
        <a:srgbClr val="A38D51"/>
      </a:accent1>
      <a:accent2>
        <a:srgbClr val="5A3D40"/>
      </a:accent2>
      <a:accent3>
        <a:srgbClr val="5D988C"/>
      </a:accent3>
      <a:accent4>
        <a:srgbClr val="A85752"/>
      </a:accent4>
      <a:accent5>
        <a:srgbClr val="809A67"/>
      </a:accent5>
      <a:accent6>
        <a:srgbClr val="67645A"/>
      </a:accent6>
      <a:hlink>
        <a:srgbClr val="5D988C"/>
      </a:hlink>
      <a:folHlink>
        <a:srgbClr val="8467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9E77EDF1-0821-4215-BD6E-A2D49F0255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78</TotalTime>
  <Words>666</Words>
  <Application>Microsoft Office PowerPoint</Application>
  <PresentationFormat>Geniş ekran</PresentationFormat>
  <Paragraphs>75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メイリオ</vt:lpstr>
      <vt:lpstr>Arial</vt:lpstr>
      <vt:lpstr>Gill Sans MT</vt:lpstr>
      <vt:lpstr>Impact</vt:lpstr>
      <vt:lpstr>Badge</vt:lpstr>
      <vt:lpstr>XII. DERS</vt:lpstr>
      <vt:lpstr>行動展開表現 </vt:lpstr>
      <vt:lpstr>忠告・助言表現  </vt:lpstr>
      <vt:lpstr>勧誘表現 </vt:lpstr>
      <vt:lpstr>依頼表現</vt:lpstr>
      <vt:lpstr>指示・命令表現</vt:lpstr>
      <vt:lpstr>許可求め表現</vt:lpstr>
      <vt:lpstr>許可与え表現  </vt:lpstr>
      <vt:lpstr>申し出の表現 </vt:lpstr>
      <vt:lpstr>TeyiD ALMA ANLATIMI</vt:lpstr>
      <vt:lpstr>宣言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XII. DERS</dc:title>
  <dc:creator>Windows Kullanıcısı</dc:creator>
  <cp:lastModifiedBy>Windows Kullanıcısı</cp:lastModifiedBy>
  <cp:revision>9</cp:revision>
  <dcterms:created xsi:type="dcterms:W3CDTF">2018-10-16T13:33:56Z</dcterms:created>
  <dcterms:modified xsi:type="dcterms:W3CDTF">2019-01-17T09:30:16Z</dcterms:modified>
</cp:coreProperties>
</file>