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0ED1153-5692-4BC6-88E3-DF1B9775B74F}"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1661250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ED1153-5692-4BC6-88E3-DF1B9775B74F}"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216388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ED1153-5692-4BC6-88E3-DF1B9775B74F}"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51904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ED1153-5692-4BC6-88E3-DF1B9775B74F}"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231325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0ED1153-5692-4BC6-88E3-DF1B9775B74F}"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228698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0ED1153-5692-4BC6-88E3-DF1B9775B74F}"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2872085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0ED1153-5692-4BC6-88E3-DF1B9775B74F}"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2470983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0ED1153-5692-4BC6-88E3-DF1B9775B74F}"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1565628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ED1153-5692-4BC6-88E3-DF1B9775B74F}"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574945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ED1153-5692-4BC6-88E3-DF1B9775B74F}"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38482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ED1153-5692-4BC6-88E3-DF1B9775B74F}"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B85BD6-857F-4FDD-A0B0-5986946D3ADE}" type="slidenum">
              <a:rPr lang="tr-TR" smtClean="0"/>
              <a:t>‹#›</a:t>
            </a:fld>
            <a:endParaRPr lang="tr-TR"/>
          </a:p>
        </p:txBody>
      </p:sp>
    </p:spTree>
    <p:extLst>
      <p:ext uri="{BB962C8B-B14F-4D97-AF65-F5344CB8AC3E}">
        <p14:creationId xmlns:p14="http://schemas.microsoft.com/office/powerpoint/2010/main" val="198358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ED1153-5692-4BC6-88E3-DF1B9775B74F}" type="datetimeFigureOut">
              <a:rPr lang="tr-TR" smtClean="0"/>
              <a:t>31.1.2017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B85BD6-857F-4FDD-A0B0-5986946D3ADE}" type="slidenum">
              <a:rPr lang="tr-TR" smtClean="0"/>
              <a:t>‹#›</a:t>
            </a:fld>
            <a:endParaRPr lang="tr-TR"/>
          </a:p>
        </p:txBody>
      </p:sp>
    </p:spTree>
    <p:extLst>
      <p:ext uri="{BB962C8B-B14F-4D97-AF65-F5344CB8AC3E}">
        <p14:creationId xmlns:p14="http://schemas.microsoft.com/office/powerpoint/2010/main" val="3809853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foodelphi.com/genel-tibbi-bitkiler-prof-dr-necmi-isl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ziraat.sdu.edu.tr/assets/uploads/sites/138/files/tarla-bitkilerine-giris-27092016.pdf" TargetMode="External"/><Relationship Id="rId2" Type="http://schemas.openxmlformats.org/officeDocument/2006/relationships/hyperlink" Target="https://www.foodelphi.com/genel-tibbi-bitkiler-prof-dr-necmi-isl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Drog nedir?</a:t>
            </a:r>
            <a:endParaRPr lang="en-US" dirty="0"/>
          </a:p>
        </p:txBody>
      </p:sp>
      <p:sp>
        <p:nvSpPr>
          <p:cNvPr id="3" name="İçerik Yer Tutucusu 2"/>
          <p:cNvSpPr>
            <a:spLocks noGrp="1"/>
          </p:cNvSpPr>
          <p:nvPr>
            <p:ph idx="1"/>
          </p:nvPr>
        </p:nvSpPr>
        <p:spPr/>
        <p:txBody>
          <a:bodyPr>
            <a:normAutofit fontScale="77500" lnSpcReduction="20000"/>
          </a:bodyPr>
          <a:lstStyle/>
          <a:p>
            <a:r>
              <a:rPr lang="tr-TR" dirty="0"/>
              <a:t>Eczacılık Bilimlerinin içinde geçen </a:t>
            </a:r>
            <a:r>
              <a:rPr lang="tr-TR" b="1" dirty="0"/>
              <a:t>droglar, </a:t>
            </a:r>
            <a:r>
              <a:rPr lang="tr-TR" dirty="0"/>
              <a:t>genel anlamda tedavi amacıyla kullanılan her türlü doğal ve sentetik maddeyi ifade eder. Başka bir ifade ile ilaç, bir veya birkaç </a:t>
            </a:r>
            <a:r>
              <a:rPr lang="tr-TR" dirty="0" err="1"/>
              <a:t>droğu</a:t>
            </a:r>
            <a:r>
              <a:rPr lang="tr-TR" dirty="0"/>
              <a:t> içeren, hastaya en yararlı olacak şekilde uygulanabilecek, tedavi edici dozlar içinde </a:t>
            </a:r>
            <a:r>
              <a:rPr lang="tr-TR" dirty="0" err="1"/>
              <a:t>toksik</a:t>
            </a:r>
            <a:r>
              <a:rPr lang="tr-TR" dirty="0"/>
              <a:t> olmayan etkin madde veya maddelerdir</a:t>
            </a:r>
            <a:r>
              <a:rPr lang="tr-TR" dirty="0" smtClean="0"/>
              <a:t>.</a:t>
            </a:r>
          </a:p>
          <a:p>
            <a:r>
              <a:rPr lang="tr-TR" b="1" dirty="0"/>
              <a:t>Drog: </a:t>
            </a:r>
            <a:r>
              <a:rPr lang="tr-TR" dirty="0"/>
              <a:t>İlaç yapılmasında kullanılan doğal organik, inorganik veya sentetik kökenli, tedavi özelliği olan bütün ham maddelere verilen genel isimdir. Ancak daha çok bitkisel kaynaklı ham maddeler veya bitkilerin ilaç olarak kullanılan kısmı “drog” olarak tanımlanır</a:t>
            </a:r>
            <a:r>
              <a:rPr lang="tr-TR" dirty="0" smtClean="0"/>
              <a:t>.</a:t>
            </a:r>
          </a:p>
          <a:p>
            <a:r>
              <a:rPr lang="tr-TR" dirty="0" smtClean="0"/>
              <a:t>(</a:t>
            </a:r>
            <a:r>
              <a:rPr lang="tr-TR" i="1" dirty="0"/>
              <a:t>www1.gantep.edu.tr/~</a:t>
            </a:r>
            <a:r>
              <a:rPr lang="tr-TR" i="1" dirty="0" err="1"/>
              <a:t>mehmetyanar</a:t>
            </a:r>
            <a:r>
              <a:rPr lang="tr-TR" i="1" dirty="0"/>
              <a:t>/.../</a:t>
            </a:r>
            <a:r>
              <a:rPr lang="tr-TR" b="1" i="1" dirty="0" smtClean="0"/>
              <a:t>tibbi</a:t>
            </a:r>
            <a:r>
              <a:rPr lang="tr-TR" i="1" dirty="0" smtClean="0"/>
              <a:t>%20</a:t>
            </a:r>
            <a:r>
              <a:rPr lang="tr-TR" b="1" i="1" dirty="0" smtClean="0"/>
              <a:t>bitkiler</a:t>
            </a:r>
            <a:r>
              <a:rPr lang="tr-TR" i="1" dirty="0" smtClean="0"/>
              <a:t>/</a:t>
            </a:r>
            <a:r>
              <a:rPr lang="tr-TR" b="1" i="1" dirty="0" smtClean="0"/>
              <a:t>bitkiler</a:t>
            </a:r>
            <a:r>
              <a:rPr lang="tr-TR" i="1" dirty="0" smtClean="0"/>
              <a:t>%20ders%203.</a:t>
            </a:r>
            <a:r>
              <a:rPr lang="tr-TR" b="1" i="1" dirty="0" smtClean="0"/>
              <a:t>ppt)</a:t>
            </a:r>
            <a:endParaRPr lang="tr-TR" dirty="0"/>
          </a:p>
          <a:p>
            <a:endParaRPr lang="tr-TR" dirty="0"/>
          </a:p>
          <a:p>
            <a:endParaRPr lang="en-US" dirty="0"/>
          </a:p>
        </p:txBody>
      </p:sp>
    </p:spTree>
    <p:extLst>
      <p:ext uri="{BB962C8B-B14F-4D97-AF65-F5344CB8AC3E}">
        <p14:creationId xmlns:p14="http://schemas.microsoft.com/office/powerpoint/2010/main" val="1504565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Tıbbi ve aromatik bitkiler tanımlar</a:t>
            </a:r>
            <a:endParaRPr lang="en-US" dirty="0"/>
          </a:p>
        </p:txBody>
      </p:sp>
      <p:sp>
        <p:nvSpPr>
          <p:cNvPr id="3" name="İçerik Yer Tutucusu 2"/>
          <p:cNvSpPr>
            <a:spLocks noGrp="1"/>
          </p:cNvSpPr>
          <p:nvPr>
            <p:ph idx="1"/>
          </p:nvPr>
        </p:nvSpPr>
        <p:spPr/>
        <p:txBody>
          <a:bodyPr>
            <a:normAutofit fontScale="85000" lnSpcReduction="10000"/>
          </a:bodyPr>
          <a:lstStyle/>
          <a:p>
            <a:pPr algn="just"/>
            <a:r>
              <a:rPr lang="en-US" sz="1900" b="1" dirty="0" err="1"/>
              <a:t>Tıbbi</a:t>
            </a:r>
            <a:r>
              <a:rPr lang="en-US" sz="1900" b="1" dirty="0"/>
              <a:t> </a:t>
            </a:r>
            <a:r>
              <a:rPr lang="en-US" sz="1900" b="1" dirty="0" err="1"/>
              <a:t>ve</a:t>
            </a:r>
            <a:r>
              <a:rPr lang="en-US" sz="1900" b="1" dirty="0"/>
              <a:t> </a:t>
            </a:r>
            <a:r>
              <a:rPr lang="en-US" sz="1900" b="1" dirty="0" err="1" smtClean="0"/>
              <a:t>aromati</a:t>
            </a:r>
            <a:r>
              <a:rPr lang="tr-TR" sz="1900" b="1" dirty="0" smtClean="0"/>
              <a:t>k</a:t>
            </a:r>
            <a:r>
              <a:rPr lang="en-US" sz="1900" b="1" dirty="0" smtClean="0"/>
              <a:t> </a:t>
            </a:r>
            <a:r>
              <a:rPr lang="en-US" sz="1900" b="1" dirty="0" err="1"/>
              <a:t>bitki</a:t>
            </a:r>
            <a:r>
              <a:rPr lang="en-US" sz="1900" dirty="0"/>
              <a:t>: </a:t>
            </a:r>
            <a:r>
              <a:rPr lang="en-US" sz="1900" dirty="0" err="1"/>
              <a:t>Yaprak</a:t>
            </a:r>
            <a:r>
              <a:rPr lang="en-US" sz="1900" dirty="0"/>
              <a:t>,  sap, </a:t>
            </a:r>
            <a:r>
              <a:rPr lang="en-US" sz="1900" dirty="0" err="1"/>
              <a:t>kabuk</a:t>
            </a:r>
            <a:r>
              <a:rPr lang="en-US" sz="1900" dirty="0"/>
              <a:t>, </a:t>
            </a:r>
            <a:r>
              <a:rPr lang="en-US" sz="1900" dirty="0" err="1"/>
              <a:t>çiçek</a:t>
            </a:r>
            <a:r>
              <a:rPr lang="en-US" sz="1900" dirty="0"/>
              <a:t>, </a:t>
            </a:r>
            <a:r>
              <a:rPr lang="en-US" sz="1900" dirty="0" err="1"/>
              <a:t>meyve</a:t>
            </a:r>
            <a:r>
              <a:rPr lang="en-US" sz="1900" dirty="0"/>
              <a:t>, </a:t>
            </a:r>
            <a:r>
              <a:rPr lang="en-US" sz="1900" dirty="0" err="1"/>
              <a:t>tohum</a:t>
            </a:r>
            <a:r>
              <a:rPr lang="en-US" sz="1900" dirty="0"/>
              <a:t>, </a:t>
            </a:r>
            <a:r>
              <a:rPr lang="en-US" sz="1900" dirty="0" err="1"/>
              <a:t>kök</a:t>
            </a:r>
            <a:r>
              <a:rPr lang="en-US" sz="1900" dirty="0"/>
              <a:t>, </a:t>
            </a:r>
            <a:r>
              <a:rPr lang="en-US" sz="1900" dirty="0" err="1"/>
              <a:t>rizom</a:t>
            </a:r>
            <a:r>
              <a:rPr lang="en-US" sz="1900" dirty="0"/>
              <a:t>, </a:t>
            </a:r>
            <a:r>
              <a:rPr lang="en-US" sz="1900" dirty="0" err="1"/>
              <a:t>soğan</a:t>
            </a:r>
            <a:r>
              <a:rPr lang="en-US" sz="1900" dirty="0"/>
              <a:t> </a:t>
            </a:r>
            <a:r>
              <a:rPr lang="en-US" sz="1900" dirty="0" err="1"/>
              <a:t>ve</a:t>
            </a:r>
            <a:r>
              <a:rPr lang="en-US" sz="1900" dirty="0"/>
              <a:t> </a:t>
            </a:r>
            <a:r>
              <a:rPr lang="en-US" sz="1900" dirty="0" err="1"/>
              <a:t>yumru</a:t>
            </a:r>
            <a:r>
              <a:rPr lang="en-US" sz="1900" dirty="0"/>
              <a:t> </a:t>
            </a:r>
            <a:r>
              <a:rPr lang="en-US" sz="1900" dirty="0" err="1"/>
              <a:t>gibi</a:t>
            </a:r>
            <a:r>
              <a:rPr lang="en-US" sz="1900" dirty="0"/>
              <a:t> </a:t>
            </a:r>
            <a:r>
              <a:rPr lang="en-US" sz="1900" dirty="0" err="1"/>
              <a:t>organlarından</a:t>
            </a:r>
            <a:r>
              <a:rPr lang="en-US" sz="1900" dirty="0"/>
              <a:t> </a:t>
            </a:r>
            <a:r>
              <a:rPr lang="en-US" sz="1900" dirty="0" err="1"/>
              <a:t>birinde</a:t>
            </a:r>
            <a:r>
              <a:rPr lang="en-US" sz="1900" dirty="0"/>
              <a:t>, </a:t>
            </a:r>
            <a:r>
              <a:rPr lang="en-US" sz="1900" dirty="0" err="1"/>
              <a:t>birkaçında</a:t>
            </a:r>
            <a:r>
              <a:rPr lang="en-US" sz="1900" dirty="0"/>
              <a:t> </a:t>
            </a:r>
            <a:r>
              <a:rPr lang="en-US" sz="1900" dirty="0" err="1"/>
              <a:t>ve</a:t>
            </a:r>
            <a:r>
              <a:rPr lang="en-US" sz="1900" dirty="0"/>
              <a:t> </a:t>
            </a:r>
            <a:r>
              <a:rPr lang="en-US" sz="1900" dirty="0" err="1"/>
              <a:t>ya</a:t>
            </a:r>
            <a:r>
              <a:rPr lang="en-US" sz="1900" dirty="0"/>
              <a:t> </a:t>
            </a:r>
            <a:r>
              <a:rPr lang="en-US" sz="1900" dirty="0" err="1"/>
              <a:t>tümünde</a:t>
            </a:r>
            <a:r>
              <a:rPr lang="en-US" sz="1900" dirty="0"/>
              <a:t> </a:t>
            </a:r>
            <a:r>
              <a:rPr lang="en-US" sz="1900" dirty="0" err="1"/>
              <a:t>farmakolojik</a:t>
            </a:r>
            <a:r>
              <a:rPr lang="en-US" sz="1900" dirty="0"/>
              <a:t> </a:t>
            </a:r>
            <a:r>
              <a:rPr lang="en-US" sz="1900" dirty="0" err="1"/>
              <a:t>aktivitesi</a:t>
            </a:r>
            <a:r>
              <a:rPr lang="en-US" sz="1900" dirty="0"/>
              <a:t> </a:t>
            </a:r>
            <a:r>
              <a:rPr lang="en-US" sz="1900" dirty="0" err="1"/>
              <a:t>olan</a:t>
            </a:r>
            <a:r>
              <a:rPr lang="en-US" sz="1900" dirty="0"/>
              <a:t> </a:t>
            </a:r>
            <a:r>
              <a:rPr lang="en-US" sz="1900" dirty="0" err="1"/>
              <a:t>alkaloitler</a:t>
            </a:r>
            <a:r>
              <a:rPr lang="en-US" sz="1900" dirty="0"/>
              <a:t>, </a:t>
            </a:r>
            <a:r>
              <a:rPr lang="en-US" sz="1900" dirty="0" err="1"/>
              <a:t>terpenoitler</a:t>
            </a:r>
            <a:r>
              <a:rPr lang="en-US" sz="1900" dirty="0"/>
              <a:t> </a:t>
            </a:r>
            <a:r>
              <a:rPr lang="en-US" sz="1900" dirty="0" err="1"/>
              <a:t>ve</a:t>
            </a:r>
            <a:r>
              <a:rPr lang="en-US" sz="1900" dirty="0"/>
              <a:t> </a:t>
            </a:r>
            <a:r>
              <a:rPr lang="en-US" sz="1900" dirty="0" err="1"/>
              <a:t>ya</a:t>
            </a:r>
            <a:r>
              <a:rPr lang="en-US" sz="1900" dirty="0"/>
              <a:t> </a:t>
            </a:r>
            <a:r>
              <a:rPr lang="en-US" sz="1900" dirty="0" err="1"/>
              <a:t>fenolik</a:t>
            </a:r>
            <a:r>
              <a:rPr lang="en-US" sz="1900" dirty="0"/>
              <a:t> </a:t>
            </a:r>
            <a:r>
              <a:rPr lang="en-US" sz="1900" dirty="0" err="1"/>
              <a:t>maddeler</a:t>
            </a:r>
            <a:r>
              <a:rPr lang="en-US" sz="1900" dirty="0"/>
              <a:t> </a:t>
            </a:r>
            <a:r>
              <a:rPr lang="en-US" sz="1900" dirty="0" err="1"/>
              <a:t>gibi</a:t>
            </a:r>
            <a:r>
              <a:rPr lang="en-US" sz="1900" dirty="0"/>
              <a:t> </a:t>
            </a:r>
            <a:r>
              <a:rPr lang="en-US" sz="1900" dirty="0" err="1"/>
              <a:t>biyoaktif</a:t>
            </a:r>
            <a:r>
              <a:rPr lang="en-US" sz="1900" dirty="0"/>
              <a:t> </a:t>
            </a:r>
            <a:r>
              <a:rPr lang="en-US" sz="1900" dirty="0" err="1"/>
              <a:t>maddeleri</a:t>
            </a:r>
            <a:r>
              <a:rPr lang="en-US" sz="1900" dirty="0"/>
              <a:t> (seconder </a:t>
            </a:r>
            <a:r>
              <a:rPr lang="en-US" sz="1900" dirty="0" err="1"/>
              <a:t>metabolitleri</a:t>
            </a:r>
            <a:r>
              <a:rPr lang="en-US" sz="1900" dirty="0"/>
              <a:t>) </a:t>
            </a:r>
            <a:r>
              <a:rPr lang="en-US" sz="1900" dirty="0" err="1"/>
              <a:t>taşıyan</a:t>
            </a:r>
            <a:r>
              <a:rPr lang="en-US" sz="1900" dirty="0"/>
              <a:t> </a:t>
            </a:r>
            <a:r>
              <a:rPr lang="en-US" sz="1900" dirty="0" err="1"/>
              <a:t>ve</a:t>
            </a:r>
            <a:r>
              <a:rPr lang="en-US" sz="1900" dirty="0"/>
              <a:t> </a:t>
            </a:r>
            <a:r>
              <a:rPr lang="en-US" sz="1900" dirty="0" err="1"/>
              <a:t>bu</a:t>
            </a:r>
            <a:r>
              <a:rPr lang="en-US" sz="1900" dirty="0"/>
              <a:t> </a:t>
            </a:r>
            <a:r>
              <a:rPr lang="en-US" sz="1900" dirty="0" err="1"/>
              <a:t>nedenle</a:t>
            </a:r>
            <a:r>
              <a:rPr lang="en-US" sz="1900" dirty="0"/>
              <a:t> </a:t>
            </a:r>
            <a:r>
              <a:rPr lang="en-US" sz="1900" dirty="0" err="1"/>
              <a:t>ilaç</a:t>
            </a:r>
            <a:r>
              <a:rPr lang="en-US" sz="1900" dirty="0"/>
              <a:t>, aroma, </a:t>
            </a:r>
            <a:r>
              <a:rPr lang="en-US" sz="1900" dirty="0" err="1"/>
              <a:t>parfüm</a:t>
            </a:r>
            <a:r>
              <a:rPr lang="en-US" sz="1900" dirty="0"/>
              <a:t>, </a:t>
            </a:r>
            <a:r>
              <a:rPr lang="en-US" sz="1900" dirty="0" err="1"/>
              <a:t>baharat</a:t>
            </a:r>
            <a:r>
              <a:rPr lang="en-US" sz="1900" dirty="0"/>
              <a:t>, boyar </a:t>
            </a:r>
            <a:r>
              <a:rPr lang="en-US" sz="1900" dirty="0" err="1"/>
              <a:t>madde</a:t>
            </a:r>
            <a:r>
              <a:rPr lang="en-US" sz="1900" dirty="0"/>
              <a:t> </a:t>
            </a:r>
            <a:r>
              <a:rPr lang="en-US" sz="1900" dirty="0" err="1"/>
              <a:t>vb</a:t>
            </a:r>
            <a:r>
              <a:rPr lang="en-US" sz="1900" dirty="0"/>
              <a:t> </a:t>
            </a:r>
            <a:r>
              <a:rPr lang="en-US" sz="1900" dirty="0" err="1"/>
              <a:t>amaçlarla</a:t>
            </a:r>
            <a:r>
              <a:rPr lang="en-US" sz="1900" dirty="0"/>
              <a:t> </a:t>
            </a:r>
            <a:r>
              <a:rPr lang="en-US" sz="1900" dirty="0" err="1"/>
              <a:t>kullanılan</a:t>
            </a:r>
            <a:r>
              <a:rPr lang="en-US" sz="1900" dirty="0"/>
              <a:t> </a:t>
            </a:r>
            <a:r>
              <a:rPr lang="en-US" sz="1900" dirty="0" err="1"/>
              <a:t>bitkileri</a:t>
            </a:r>
            <a:r>
              <a:rPr lang="en-US" sz="1900" dirty="0"/>
              <a:t> </a:t>
            </a:r>
            <a:r>
              <a:rPr lang="en-US" sz="1900" dirty="0" err="1"/>
              <a:t>ifade</a:t>
            </a:r>
            <a:r>
              <a:rPr lang="en-US" sz="1900" dirty="0"/>
              <a:t> </a:t>
            </a:r>
            <a:r>
              <a:rPr lang="en-US" sz="1900" dirty="0" err="1"/>
              <a:t>eder</a:t>
            </a:r>
            <a:r>
              <a:rPr lang="en-US" sz="1900" dirty="0"/>
              <a:t>.</a:t>
            </a:r>
          </a:p>
          <a:p>
            <a:pPr algn="just"/>
            <a:r>
              <a:rPr lang="en-US" sz="1900" b="1" dirty="0" err="1"/>
              <a:t>Bitkisel</a:t>
            </a:r>
            <a:r>
              <a:rPr lang="en-US" sz="1900" b="1" dirty="0"/>
              <a:t> </a:t>
            </a:r>
            <a:r>
              <a:rPr lang="en-US" sz="1900" b="1" dirty="0" err="1"/>
              <a:t>drog:</a:t>
            </a:r>
            <a:r>
              <a:rPr lang="en-US" sz="1900" dirty="0" err="1"/>
              <a:t>Tıbbi</a:t>
            </a:r>
            <a:r>
              <a:rPr lang="en-US" sz="1900" dirty="0"/>
              <a:t> </a:t>
            </a:r>
            <a:r>
              <a:rPr lang="en-US" sz="1900" dirty="0" err="1"/>
              <a:t>ve</a:t>
            </a:r>
            <a:r>
              <a:rPr lang="en-US" sz="1900" dirty="0"/>
              <a:t> </a:t>
            </a:r>
            <a:r>
              <a:rPr lang="en-US" sz="1900" dirty="0" err="1"/>
              <a:t>aromatik</a:t>
            </a:r>
            <a:r>
              <a:rPr lang="en-US" sz="1900" dirty="0"/>
              <a:t> </a:t>
            </a:r>
            <a:r>
              <a:rPr lang="en-US" sz="1900" dirty="0" err="1"/>
              <a:t>bitkilerin</a:t>
            </a:r>
            <a:r>
              <a:rPr lang="en-US" sz="1900" dirty="0"/>
              <a:t> </a:t>
            </a:r>
            <a:r>
              <a:rPr lang="en-US" sz="1900" dirty="0" err="1"/>
              <a:t>çoğunlukla</a:t>
            </a:r>
            <a:r>
              <a:rPr lang="en-US" sz="1900" dirty="0"/>
              <a:t> </a:t>
            </a:r>
            <a:r>
              <a:rPr lang="en-US" sz="1900" dirty="0" err="1"/>
              <a:t>kurutulmuş</a:t>
            </a:r>
            <a:r>
              <a:rPr lang="en-US" sz="1900" dirty="0"/>
              <a:t>, </a:t>
            </a:r>
            <a:r>
              <a:rPr lang="en-US" sz="1900" dirty="0" err="1"/>
              <a:t>bazen</a:t>
            </a:r>
            <a:r>
              <a:rPr lang="en-US" sz="1900" dirty="0"/>
              <a:t> </a:t>
            </a:r>
            <a:r>
              <a:rPr lang="en-US" sz="1900" dirty="0" err="1"/>
              <a:t>taze</a:t>
            </a:r>
            <a:r>
              <a:rPr lang="en-US" sz="1900" dirty="0"/>
              <a:t>, </a:t>
            </a:r>
            <a:r>
              <a:rPr lang="en-US" sz="1900" dirty="0" err="1"/>
              <a:t>bütün</a:t>
            </a:r>
            <a:r>
              <a:rPr lang="en-US" sz="1900" dirty="0"/>
              <a:t>, </a:t>
            </a:r>
            <a:r>
              <a:rPr lang="en-US" sz="1900" dirty="0" err="1"/>
              <a:t>parçalanmış</a:t>
            </a:r>
            <a:r>
              <a:rPr lang="en-US" sz="1900" dirty="0"/>
              <a:t> </a:t>
            </a:r>
            <a:r>
              <a:rPr lang="en-US" sz="1900" dirty="0" err="1"/>
              <a:t>veya</a:t>
            </a:r>
            <a:r>
              <a:rPr lang="en-US" sz="1900" dirty="0"/>
              <a:t> </a:t>
            </a:r>
            <a:r>
              <a:rPr lang="en-US" sz="1900" dirty="0" err="1"/>
              <a:t>kesilmiş</a:t>
            </a:r>
            <a:r>
              <a:rPr lang="en-US" sz="1900" dirty="0"/>
              <a:t> </a:t>
            </a:r>
            <a:r>
              <a:rPr lang="en-US" sz="1900" dirty="0" err="1"/>
              <a:t>bitkileri</a:t>
            </a:r>
            <a:r>
              <a:rPr lang="en-US" sz="1900" dirty="0"/>
              <a:t> </a:t>
            </a:r>
            <a:r>
              <a:rPr lang="en-US" sz="1900" dirty="0" err="1"/>
              <a:t>veya</a:t>
            </a:r>
            <a:r>
              <a:rPr lang="en-US" sz="1900" dirty="0"/>
              <a:t> </a:t>
            </a:r>
            <a:r>
              <a:rPr lang="en-US" sz="1900" dirty="0" err="1"/>
              <a:t>bitk</a:t>
            </a:r>
            <a:r>
              <a:rPr lang="en-US" sz="1900" dirty="0"/>
              <a:t> </a:t>
            </a:r>
            <a:r>
              <a:rPr lang="en-US" sz="1900" dirty="0" err="1"/>
              <a:t>iparçalarını</a:t>
            </a:r>
            <a:r>
              <a:rPr lang="en-US" sz="1900" dirty="0"/>
              <a:t> </a:t>
            </a:r>
            <a:r>
              <a:rPr lang="en-US" sz="1900" dirty="0" err="1"/>
              <a:t>ifade</a:t>
            </a:r>
            <a:r>
              <a:rPr lang="en-US" sz="1900" dirty="0"/>
              <a:t> </a:t>
            </a:r>
            <a:r>
              <a:rPr lang="en-US" sz="1900" dirty="0" err="1"/>
              <a:t>eder</a:t>
            </a:r>
            <a:r>
              <a:rPr lang="en-US" sz="1900" dirty="0"/>
              <a:t>.</a:t>
            </a:r>
          </a:p>
          <a:p>
            <a:pPr algn="just"/>
            <a:r>
              <a:rPr lang="en-US" sz="1900" b="1" dirty="0" err="1"/>
              <a:t>Bitkisel</a:t>
            </a:r>
            <a:r>
              <a:rPr lang="en-US" sz="1900" b="1" dirty="0"/>
              <a:t> </a:t>
            </a:r>
            <a:r>
              <a:rPr lang="en-US" sz="1900" b="1" dirty="0" err="1"/>
              <a:t>ilaç</a:t>
            </a:r>
            <a:r>
              <a:rPr lang="en-US" sz="1900" dirty="0"/>
              <a:t>: </a:t>
            </a:r>
            <a:r>
              <a:rPr lang="en-US" sz="1900" dirty="0" err="1"/>
              <a:t>Hastalıkları</a:t>
            </a:r>
            <a:r>
              <a:rPr lang="en-US" sz="1900" dirty="0"/>
              <a:t> </a:t>
            </a:r>
            <a:r>
              <a:rPr lang="en-US" sz="1900" dirty="0" err="1"/>
              <a:t>tedavi</a:t>
            </a:r>
            <a:r>
              <a:rPr lang="en-US" sz="1900" dirty="0"/>
              <a:t> </a:t>
            </a:r>
            <a:r>
              <a:rPr lang="en-US" sz="1900" dirty="0" err="1"/>
              <a:t>etmek</a:t>
            </a:r>
            <a:r>
              <a:rPr lang="en-US" sz="1900" dirty="0"/>
              <a:t> </a:t>
            </a:r>
            <a:r>
              <a:rPr lang="en-US" sz="1900" dirty="0" err="1"/>
              <a:t>amacıyla</a:t>
            </a:r>
            <a:r>
              <a:rPr lang="en-US" sz="1900" dirty="0"/>
              <a:t> </a:t>
            </a:r>
            <a:r>
              <a:rPr lang="en-US" sz="1900" dirty="0" err="1"/>
              <a:t>kullanılan,hastalar</a:t>
            </a:r>
            <a:r>
              <a:rPr lang="en-US" sz="1900" dirty="0"/>
              <a:t> </a:t>
            </a:r>
            <a:r>
              <a:rPr lang="en-US" sz="1900" dirty="0" err="1"/>
              <a:t>tarafından</a:t>
            </a:r>
            <a:r>
              <a:rPr lang="en-US" sz="1900" dirty="0"/>
              <a:t> </a:t>
            </a:r>
            <a:r>
              <a:rPr lang="en-US" sz="1900" dirty="0" err="1"/>
              <a:t>alınabilir</a:t>
            </a:r>
            <a:r>
              <a:rPr lang="en-US" sz="1900" dirty="0"/>
              <a:t> </a:t>
            </a:r>
            <a:r>
              <a:rPr lang="en-US" sz="1900" dirty="0" err="1"/>
              <a:t>şekle</a:t>
            </a:r>
            <a:r>
              <a:rPr lang="en-US" sz="1900" dirty="0"/>
              <a:t> </a:t>
            </a:r>
            <a:r>
              <a:rPr lang="en-US" sz="1900" dirty="0" err="1"/>
              <a:t>getirilmiş</a:t>
            </a:r>
            <a:r>
              <a:rPr lang="en-US" sz="1900" dirty="0"/>
              <a:t> </a:t>
            </a:r>
            <a:r>
              <a:rPr lang="en-US" sz="1900" dirty="0" err="1"/>
              <a:t>bitkisel</a:t>
            </a:r>
            <a:r>
              <a:rPr lang="en-US" sz="1900" dirty="0"/>
              <a:t> </a:t>
            </a:r>
            <a:r>
              <a:rPr lang="en-US" sz="1900" dirty="0" err="1"/>
              <a:t>drog</a:t>
            </a:r>
            <a:r>
              <a:rPr lang="en-US" sz="1900" dirty="0"/>
              <a:t> </a:t>
            </a:r>
            <a:r>
              <a:rPr lang="en-US" sz="1900" dirty="0" err="1"/>
              <a:t>veya</a:t>
            </a:r>
            <a:r>
              <a:rPr lang="en-US" sz="1900" dirty="0"/>
              <a:t> </a:t>
            </a:r>
            <a:r>
              <a:rPr lang="en-US" sz="1900" dirty="0" err="1"/>
              <a:t>drog</a:t>
            </a:r>
            <a:r>
              <a:rPr lang="en-US" sz="1900" dirty="0"/>
              <a:t> </a:t>
            </a:r>
            <a:r>
              <a:rPr lang="en-US" sz="1900" dirty="0" err="1"/>
              <a:t>karışımlarını</a:t>
            </a:r>
            <a:r>
              <a:rPr lang="en-US" sz="1900" dirty="0"/>
              <a:t> </a:t>
            </a:r>
            <a:r>
              <a:rPr lang="en-US" sz="1900" dirty="0" err="1"/>
              <a:t>ifade</a:t>
            </a:r>
            <a:r>
              <a:rPr lang="en-US" sz="1900" dirty="0"/>
              <a:t> </a:t>
            </a:r>
            <a:r>
              <a:rPr lang="en-US" sz="1900" dirty="0" err="1"/>
              <a:t>eder.Bir</a:t>
            </a:r>
            <a:r>
              <a:rPr lang="en-US" sz="1900" dirty="0"/>
              <a:t> </a:t>
            </a:r>
            <a:r>
              <a:rPr lang="en-US" sz="1900" dirty="0" err="1"/>
              <a:t>bitkinin</a:t>
            </a:r>
            <a:r>
              <a:rPr lang="en-US" sz="1900" dirty="0"/>
              <a:t> </a:t>
            </a:r>
            <a:r>
              <a:rPr lang="en-US" sz="1900" dirty="0" err="1"/>
              <a:t>ilaç</a:t>
            </a:r>
            <a:r>
              <a:rPr lang="en-US" sz="1900" dirty="0"/>
              <a:t> </a:t>
            </a:r>
            <a:r>
              <a:rPr lang="en-US" sz="1900" dirty="0" err="1"/>
              <a:t>sayılabilmesi</a:t>
            </a:r>
            <a:r>
              <a:rPr lang="en-US" sz="1900" dirty="0"/>
              <a:t> </a:t>
            </a:r>
            <a:r>
              <a:rPr lang="en-US" sz="1900" dirty="0" err="1"/>
              <a:t>için</a:t>
            </a:r>
            <a:r>
              <a:rPr lang="en-US" sz="1900" dirty="0"/>
              <a:t> </a:t>
            </a:r>
            <a:r>
              <a:rPr lang="en-US" sz="1900" dirty="0" err="1"/>
              <a:t>etkinlik</a:t>
            </a:r>
            <a:r>
              <a:rPr lang="en-US" sz="1900" dirty="0"/>
              <a:t>, </a:t>
            </a:r>
            <a:r>
              <a:rPr lang="en-US" sz="1900" dirty="0" err="1"/>
              <a:t>güvenirlik</a:t>
            </a:r>
            <a:r>
              <a:rPr lang="en-US" sz="1900" dirty="0"/>
              <a:t>, </a:t>
            </a:r>
            <a:r>
              <a:rPr lang="en-US" sz="1900" dirty="0" err="1"/>
              <a:t>saflık</a:t>
            </a:r>
            <a:r>
              <a:rPr lang="en-US" sz="1900" dirty="0"/>
              <a:t> </a:t>
            </a:r>
            <a:r>
              <a:rPr lang="en-US" sz="1900" dirty="0" err="1"/>
              <a:t>ve</a:t>
            </a:r>
            <a:r>
              <a:rPr lang="en-US" sz="1900" dirty="0"/>
              <a:t> </a:t>
            </a:r>
            <a:r>
              <a:rPr lang="en-US" sz="1900" dirty="0" err="1"/>
              <a:t>kalite</a:t>
            </a:r>
            <a:r>
              <a:rPr lang="en-US" sz="1900" dirty="0"/>
              <a:t> </a:t>
            </a:r>
            <a:r>
              <a:rPr lang="en-US" sz="1900" dirty="0" err="1"/>
              <a:t>şartlarını</a:t>
            </a:r>
            <a:r>
              <a:rPr lang="en-US" sz="1900" dirty="0"/>
              <a:t> </a:t>
            </a:r>
            <a:r>
              <a:rPr lang="en-US" sz="1900" dirty="0" err="1"/>
              <a:t>yerine</a:t>
            </a:r>
            <a:r>
              <a:rPr lang="en-US" sz="1900" dirty="0"/>
              <a:t> </a:t>
            </a:r>
            <a:r>
              <a:rPr lang="en-US" sz="1900" dirty="0" err="1"/>
              <a:t>getirmesi</a:t>
            </a:r>
            <a:r>
              <a:rPr lang="en-US" sz="1900" dirty="0"/>
              <a:t> </a:t>
            </a:r>
            <a:r>
              <a:rPr lang="en-US" sz="1900" dirty="0" err="1"/>
              <a:t>gerekir</a:t>
            </a:r>
            <a:r>
              <a:rPr lang="en-US" sz="1900" dirty="0"/>
              <a:t>.</a:t>
            </a:r>
          </a:p>
          <a:p>
            <a:pPr algn="just"/>
            <a:r>
              <a:rPr lang="en-US" sz="1900" b="1" dirty="0" err="1"/>
              <a:t>Etkin</a:t>
            </a:r>
            <a:r>
              <a:rPr lang="en-US" sz="1900" b="1" dirty="0"/>
              <a:t> (</a:t>
            </a:r>
            <a:r>
              <a:rPr lang="en-US" sz="1900" b="1" dirty="0" err="1"/>
              <a:t>etkili</a:t>
            </a:r>
            <a:r>
              <a:rPr lang="en-US" sz="1900" b="1" dirty="0"/>
              <a:t>) </a:t>
            </a:r>
            <a:r>
              <a:rPr lang="en-US" sz="1900" b="1" dirty="0" err="1"/>
              <a:t>madde:</a:t>
            </a:r>
            <a:r>
              <a:rPr lang="en-US" sz="1900" dirty="0" err="1"/>
              <a:t>Geleneksel</a:t>
            </a:r>
            <a:r>
              <a:rPr lang="en-US" sz="1900" dirty="0"/>
              <a:t> </a:t>
            </a:r>
            <a:r>
              <a:rPr lang="en-US" sz="1900" dirty="0" err="1"/>
              <a:t>bitkisel</a:t>
            </a:r>
            <a:r>
              <a:rPr lang="en-US" sz="1900" dirty="0"/>
              <a:t> </a:t>
            </a:r>
            <a:r>
              <a:rPr lang="en-US" sz="1900" dirty="0" err="1"/>
              <a:t>tıbbi</a:t>
            </a:r>
            <a:r>
              <a:rPr lang="en-US" sz="1900" dirty="0"/>
              <a:t> </a:t>
            </a:r>
            <a:r>
              <a:rPr lang="en-US" sz="1900" dirty="0" err="1"/>
              <a:t>ürünlerde</a:t>
            </a:r>
            <a:r>
              <a:rPr lang="en-US" sz="1900" dirty="0"/>
              <a:t> </a:t>
            </a:r>
            <a:r>
              <a:rPr lang="en-US" sz="1900" dirty="0" err="1"/>
              <a:t>kullanılan</a:t>
            </a:r>
            <a:r>
              <a:rPr lang="en-US" sz="1900" dirty="0"/>
              <a:t> </a:t>
            </a:r>
            <a:r>
              <a:rPr lang="en-US" sz="1900" dirty="0" err="1"/>
              <a:t>farmakolojik</a:t>
            </a:r>
            <a:r>
              <a:rPr lang="en-US" sz="1900" dirty="0"/>
              <a:t> </a:t>
            </a:r>
            <a:r>
              <a:rPr lang="en-US" sz="1900" dirty="0" err="1"/>
              <a:t>aktivitesi</a:t>
            </a:r>
            <a:r>
              <a:rPr lang="en-US" sz="1900" dirty="0"/>
              <a:t> (</a:t>
            </a:r>
            <a:r>
              <a:rPr lang="en-US" sz="1900" dirty="0" err="1"/>
              <a:t>biyoaktif</a:t>
            </a:r>
            <a:r>
              <a:rPr lang="en-US" sz="1900" dirty="0"/>
              <a:t>) </a:t>
            </a:r>
            <a:r>
              <a:rPr lang="en-US" sz="1900" dirty="0" err="1"/>
              <a:t>olan</a:t>
            </a:r>
            <a:r>
              <a:rPr lang="en-US" sz="1900" dirty="0"/>
              <a:t> </a:t>
            </a:r>
            <a:r>
              <a:rPr lang="en-US" sz="1900" dirty="0" err="1"/>
              <a:t>bitkisel</a:t>
            </a:r>
            <a:r>
              <a:rPr lang="en-US" sz="1900" dirty="0"/>
              <a:t> </a:t>
            </a:r>
            <a:r>
              <a:rPr lang="en-US" sz="1900" dirty="0" err="1"/>
              <a:t>drog</a:t>
            </a:r>
            <a:r>
              <a:rPr lang="en-US" sz="1900" dirty="0"/>
              <a:t> </a:t>
            </a:r>
            <a:r>
              <a:rPr lang="en-US" sz="1900" dirty="0" err="1"/>
              <a:t>ve</a:t>
            </a:r>
            <a:r>
              <a:rPr lang="en-US" sz="1900" dirty="0"/>
              <a:t> </a:t>
            </a:r>
            <a:r>
              <a:rPr lang="en-US" sz="1900" dirty="0" err="1"/>
              <a:t>bitkisel</a:t>
            </a:r>
            <a:r>
              <a:rPr lang="en-US" sz="1900" dirty="0"/>
              <a:t> </a:t>
            </a:r>
            <a:r>
              <a:rPr lang="en-US" sz="1900" dirty="0" err="1"/>
              <a:t>preparatları</a:t>
            </a:r>
            <a:r>
              <a:rPr lang="en-US" sz="1900" dirty="0"/>
              <a:t> </a:t>
            </a:r>
            <a:r>
              <a:rPr lang="en-US" sz="1900" dirty="0" err="1"/>
              <a:t>ifade</a:t>
            </a:r>
            <a:r>
              <a:rPr lang="en-US" sz="1900" dirty="0"/>
              <a:t> </a:t>
            </a:r>
            <a:r>
              <a:rPr lang="en-US" sz="1900" dirty="0" err="1"/>
              <a:t>eder</a:t>
            </a:r>
            <a:r>
              <a:rPr lang="en-US" sz="1900" dirty="0"/>
              <a:t>.</a:t>
            </a:r>
          </a:p>
          <a:p>
            <a:pPr algn="just"/>
            <a:r>
              <a:rPr lang="tr-TR" sz="1900" b="1" dirty="0"/>
              <a:t>Bitkisel preparat: </a:t>
            </a:r>
            <a:r>
              <a:rPr lang="tr-TR" sz="1900" dirty="0"/>
              <a:t>Bitkisel drogların </a:t>
            </a:r>
            <a:r>
              <a:rPr lang="tr-TR" sz="1900" dirty="0" err="1"/>
              <a:t>ekstraksiyon</a:t>
            </a:r>
            <a:r>
              <a:rPr lang="tr-TR" sz="1900" dirty="0"/>
              <a:t>, </a:t>
            </a:r>
            <a:r>
              <a:rPr lang="tr-TR" sz="1900" dirty="0" err="1"/>
              <a:t>distilasyon</a:t>
            </a:r>
            <a:r>
              <a:rPr lang="tr-TR" sz="1900" dirty="0"/>
              <a:t>, sıkma, </a:t>
            </a:r>
            <a:r>
              <a:rPr lang="tr-TR" sz="1900" dirty="0" err="1"/>
              <a:t>fraksiyonlama</a:t>
            </a:r>
            <a:r>
              <a:rPr lang="tr-TR" sz="1900" dirty="0"/>
              <a:t>, saflaştırma, yoğunlaştırma ya da </a:t>
            </a:r>
            <a:r>
              <a:rPr lang="tr-TR" sz="1900" dirty="0" err="1"/>
              <a:t>fermentasyon</a:t>
            </a:r>
            <a:r>
              <a:rPr lang="tr-TR" sz="1900" dirty="0"/>
              <a:t> gibi işlemlere tabi tutulmaları sonucunda elde edilmiş olan ufalanmış veya toz edilmiş drogları, </a:t>
            </a:r>
            <a:r>
              <a:rPr lang="tr-TR" sz="1900" dirty="0" smtClean="0"/>
              <a:t>ekstreleri</a:t>
            </a:r>
            <a:r>
              <a:rPr lang="tr-TR" sz="1900" dirty="0"/>
              <a:t>, uçucu yağları, özsuları </a:t>
            </a:r>
            <a:r>
              <a:rPr lang="tr-TR" sz="1900" dirty="0" err="1"/>
              <a:t>vb.preparatları</a:t>
            </a:r>
            <a:r>
              <a:rPr lang="tr-TR" sz="1900" dirty="0"/>
              <a:t> ifade eder</a:t>
            </a:r>
            <a:r>
              <a:rPr lang="tr-TR" sz="1900" dirty="0" smtClean="0"/>
              <a:t>.</a:t>
            </a:r>
          </a:p>
          <a:p>
            <a:pPr algn="just"/>
            <a:r>
              <a:rPr lang="en-US" sz="1900" dirty="0">
                <a:hlinkClick r:id="rId2"/>
              </a:rPr>
              <a:t>https://www.foodelphi.com/genel-tibbi-bitkiler-prof-dr-necmi-isler</a:t>
            </a:r>
            <a:r>
              <a:rPr lang="en-US" sz="1900" dirty="0" smtClean="0">
                <a:hlinkClick r:id="rId2"/>
              </a:rPr>
              <a:t>/</a:t>
            </a:r>
            <a:endParaRPr lang="tr-TR" sz="1900" dirty="0" smtClean="0"/>
          </a:p>
          <a:p>
            <a:pPr algn="just"/>
            <a:r>
              <a:rPr lang="tr-TR" sz="1900" dirty="0" err="1" smtClean="0"/>
              <a:t>Prof.Dr</a:t>
            </a:r>
            <a:r>
              <a:rPr lang="tr-TR" sz="1900" dirty="0" smtClean="0"/>
              <a:t>. Ercüment </a:t>
            </a:r>
            <a:r>
              <a:rPr lang="tr-TR" sz="1900" dirty="0" err="1" smtClean="0"/>
              <a:t>OsmaSarıhan</a:t>
            </a:r>
            <a:r>
              <a:rPr lang="tr-TR" sz="1900" dirty="0" smtClean="0"/>
              <a:t>)</a:t>
            </a:r>
            <a:endParaRPr lang="en-US" sz="1900" dirty="0"/>
          </a:p>
          <a:p>
            <a:endParaRPr lang="en-US" dirty="0"/>
          </a:p>
        </p:txBody>
      </p:sp>
    </p:spTree>
    <p:extLst>
      <p:ext uri="{BB962C8B-B14F-4D97-AF65-F5344CB8AC3E}">
        <p14:creationId xmlns:p14="http://schemas.microsoft.com/office/powerpoint/2010/main" val="156787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BİTKİSEL DROGLAR</a:t>
            </a:r>
            <a:r>
              <a:rPr lang="en-US" dirty="0"/>
              <a:t/>
            </a:r>
            <a:br>
              <a:rPr lang="en-US" dirty="0"/>
            </a:br>
            <a:endParaRPr lang="en-US" dirty="0"/>
          </a:p>
        </p:txBody>
      </p:sp>
      <p:sp>
        <p:nvSpPr>
          <p:cNvPr id="3" name="İçerik Yer Tutucusu 2"/>
          <p:cNvSpPr>
            <a:spLocks noGrp="1"/>
          </p:cNvSpPr>
          <p:nvPr>
            <p:ph idx="1"/>
          </p:nvPr>
        </p:nvSpPr>
        <p:spPr/>
        <p:txBody>
          <a:bodyPr>
            <a:normAutofit fontScale="47500" lnSpcReduction="20000"/>
          </a:bodyPr>
          <a:lstStyle/>
          <a:p>
            <a:r>
              <a:rPr lang="en-US" b="1" dirty="0" err="1"/>
              <a:t>Çiçek</a:t>
            </a:r>
            <a:r>
              <a:rPr lang="en-US" b="1" dirty="0"/>
              <a:t> (</a:t>
            </a:r>
            <a:r>
              <a:rPr lang="en-US" b="1" dirty="0" err="1"/>
              <a:t>Flos</a:t>
            </a:r>
            <a:r>
              <a:rPr lang="en-US" b="1" dirty="0"/>
              <a:t>) </a:t>
            </a:r>
            <a:r>
              <a:rPr lang="en-US" b="1" dirty="0" err="1"/>
              <a:t>drogları</a:t>
            </a:r>
            <a:r>
              <a:rPr lang="en-US" dirty="0"/>
              <a:t>: </a:t>
            </a:r>
            <a:r>
              <a:rPr lang="en-US" dirty="0" err="1"/>
              <a:t>aspir</a:t>
            </a:r>
            <a:r>
              <a:rPr lang="en-US" dirty="0"/>
              <a:t>, </a:t>
            </a:r>
            <a:r>
              <a:rPr lang="en-US" dirty="0" err="1"/>
              <a:t>ekinezya</a:t>
            </a:r>
            <a:r>
              <a:rPr lang="en-US" dirty="0"/>
              <a:t>, </a:t>
            </a:r>
            <a:r>
              <a:rPr lang="en-US" dirty="0" err="1"/>
              <a:t>gül</a:t>
            </a:r>
            <a:r>
              <a:rPr lang="en-US" dirty="0"/>
              <a:t>, </a:t>
            </a:r>
            <a:r>
              <a:rPr lang="en-US" dirty="0" err="1"/>
              <a:t>hanımeli</a:t>
            </a:r>
            <a:r>
              <a:rPr lang="en-US" dirty="0"/>
              <a:t>, </a:t>
            </a:r>
            <a:r>
              <a:rPr lang="en-US" dirty="0" err="1"/>
              <a:t>ıhlamur</a:t>
            </a:r>
            <a:r>
              <a:rPr lang="en-US" dirty="0"/>
              <a:t>, </a:t>
            </a:r>
            <a:r>
              <a:rPr lang="en-US" dirty="0" err="1"/>
              <a:t>karanfil</a:t>
            </a:r>
            <a:r>
              <a:rPr lang="en-US" dirty="0"/>
              <a:t>, </a:t>
            </a:r>
            <a:r>
              <a:rPr lang="en-US" dirty="0" err="1"/>
              <a:t>lavanta</a:t>
            </a:r>
            <a:r>
              <a:rPr lang="en-US" dirty="0"/>
              <a:t>, </a:t>
            </a:r>
            <a:r>
              <a:rPr lang="en-US" dirty="0" err="1"/>
              <a:t>papatya</a:t>
            </a:r>
            <a:r>
              <a:rPr lang="en-US" dirty="0"/>
              <a:t>, </a:t>
            </a:r>
            <a:r>
              <a:rPr lang="en-US" dirty="0" err="1"/>
              <a:t>safran</a:t>
            </a:r>
            <a:r>
              <a:rPr lang="en-US" dirty="0"/>
              <a:t>, </a:t>
            </a:r>
            <a:r>
              <a:rPr lang="en-US" dirty="0" err="1"/>
              <a:t>yasemin</a:t>
            </a:r>
            <a:r>
              <a:rPr lang="en-US" dirty="0"/>
              <a:t>,…</a:t>
            </a:r>
          </a:p>
          <a:p>
            <a:r>
              <a:rPr lang="en-US" b="1" dirty="0" err="1" smtClean="0"/>
              <a:t>Meyve</a:t>
            </a:r>
            <a:r>
              <a:rPr lang="en-US" b="1" dirty="0" smtClean="0"/>
              <a:t> </a:t>
            </a:r>
            <a:r>
              <a:rPr lang="en-US" b="1" dirty="0"/>
              <a:t>(</a:t>
            </a:r>
            <a:r>
              <a:rPr lang="en-US" b="1" dirty="0" err="1"/>
              <a:t>Fructus</a:t>
            </a:r>
            <a:r>
              <a:rPr lang="en-US" b="1" dirty="0"/>
              <a:t>) </a:t>
            </a:r>
            <a:r>
              <a:rPr lang="en-US" b="1" dirty="0" err="1"/>
              <a:t>drogları</a:t>
            </a:r>
            <a:r>
              <a:rPr lang="en-US" dirty="0" err="1"/>
              <a:t>:anason</a:t>
            </a:r>
            <a:r>
              <a:rPr lang="en-US" dirty="0"/>
              <a:t>, </a:t>
            </a:r>
            <a:r>
              <a:rPr lang="en-US" dirty="0" err="1"/>
              <a:t>ardıç</a:t>
            </a:r>
            <a:r>
              <a:rPr lang="en-US" dirty="0"/>
              <a:t>, </a:t>
            </a:r>
            <a:r>
              <a:rPr lang="en-US" dirty="0" err="1"/>
              <a:t>dereotu</a:t>
            </a:r>
            <a:r>
              <a:rPr lang="en-US" dirty="0"/>
              <a:t>, </a:t>
            </a:r>
            <a:r>
              <a:rPr lang="en-US" dirty="0" err="1"/>
              <a:t>hünnap</a:t>
            </a:r>
            <a:r>
              <a:rPr lang="en-US" dirty="0"/>
              <a:t>, </a:t>
            </a:r>
            <a:r>
              <a:rPr lang="en-US" dirty="0" err="1"/>
              <a:t>karabiber</a:t>
            </a:r>
            <a:r>
              <a:rPr lang="en-US" dirty="0"/>
              <a:t>, </a:t>
            </a:r>
            <a:r>
              <a:rPr lang="en-US" dirty="0" err="1"/>
              <a:t>kırmızıbiber</a:t>
            </a:r>
            <a:r>
              <a:rPr lang="en-US" dirty="0"/>
              <a:t>, </a:t>
            </a:r>
            <a:r>
              <a:rPr lang="en-US" dirty="0" err="1"/>
              <a:t>kimyon</a:t>
            </a:r>
            <a:r>
              <a:rPr lang="en-US" dirty="0"/>
              <a:t>, </a:t>
            </a:r>
            <a:r>
              <a:rPr lang="en-US" dirty="0" err="1"/>
              <a:t>kişniş</a:t>
            </a:r>
            <a:r>
              <a:rPr lang="en-US" dirty="0"/>
              <a:t>, </a:t>
            </a:r>
            <a:r>
              <a:rPr lang="en-US" dirty="0" err="1"/>
              <a:t>kuşburnu</a:t>
            </a:r>
            <a:r>
              <a:rPr lang="en-US" dirty="0"/>
              <a:t>, </a:t>
            </a:r>
            <a:r>
              <a:rPr lang="en-US" dirty="0" err="1"/>
              <a:t>maydanoz</a:t>
            </a:r>
            <a:r>
              <a:rPr lang="en-US" dirty="0"/>
              <a:t>, </a:t>
            </a:r>
            <a:r>
              <a:rPr lang="en-US" dirty="0" err="1"/>
              <a:t>rezene</a:t>
            </a:r>
            <a:r>
              <a:rPr lang="en-US" dirty="0"/>
              <a:t>, </a:t>
            </a:r>
            <a:r>
              <a:rPr lang="en-US" dirty="0" err="1"/>
              <a:t>vanilya</a:t>
            </a:r>
            <a:r>
              <a:rPr lang="en-US" dirty="0"/>
              <a:t>, </a:t>
            </a:r>
            <a:r>
              <a:rPr lang="en-US" dirty="0" err="1"/>
              <a:t>yenibahar</a:t>
            </a:r>
            <a:r>
              <a:rPr lang="en-US" dirty="0"/>
              <a:t>, </a:t>
            </a:r>
            <a:r>
              <a:rPr lang="en-US" dirty="0" err="1"/>
              <a:t>yıldızanasonu</a:t>
            </a:r>
            <a:r>
              <a:rPr lang="en-US" dirty="0"/>
              <a:t>,...</a:t>
            </a:r>
          </a:p>
          <a:p>
            <a:r>
              <a:rPr lang="en-US" b="1" dirty="0" err="1" smtClean="0"/>
              <a:t>Tohum</a:t>
            </a:r>
            <a:r>
              <a:rPr lang="en-US" b="1" dirty="0" smtClean="0"/>
              <a:t> </a:t>
            </a:r>
            <a:r>
              <a:rPr lang="en-US" b="1" dirty="0"/>
              <a:t>(Semen) </a:t>
            </a:r>
            <a:r>
              <a:rPr lang="en-US" b="1" dirty="0" err="1"/>
              <a:t>drogları</a:t>
            </a:r>
            <a:r>
              <a:rPr lang="en-US" dirty="0"/>
              <a:t>: </a:t>
            </a:r>
            <a:r>
              <a:rPr lang="en-US" dirty="0" err="1"/>
              <a:t>çemen</a:t>
            </a:r>
            <a:r>
              <a:rPr lang="en-US" dirty="0"/>
              <a:t>, </a:t>
            </a:r>
            <a:r>
              <a:rPr lang="en-US" dirty="0" err="1"/>
              <a:t>çörekotu</a:t>
            </a:r>
            <a:r>
              <a:rPr lang="en-US" dirty="0"/>
              <a:t>, </a:t>
            </a:r>
            <a:r>
              <a:rPr lang="en-US" dirty="0" err="1"/>
              <a:t>hardal</a:t>
            </a:r>
            <a:r>
              <a:rPr lang="en-US" dirty="0"/>
              <a:t>, </a:t>
            </a:r>
            <a:r>
              <a:rPr lang="en-US" dirty="0" err="1"/>
              <a:t>haşhaş</a:t>
            </a:r>
            <a:r>
              <a:rPr lang="en-US" dirty="0"/>
              <a:t>, </a:t>
            </a:r>
            <a:r>
              <a:rPr lang="en-US" dirty="0" err="1"/>
              <a:t>kahve</a:t>
            </a:r>
            <a:r>
              <a:rPr lang="en-US" dirty="0"/>
              <a:t>, </a:t>
            </a:r>
            <a:r>
              <a:rPr lang="en-US" dirty="0" err="1"/>
              <a:t>kakao</a:t>
            </a:r>
            <a:r>
              <a:rPr lang="en-US" dirty="0"/>
              <a:t>, </a:t>
            </a:r>
            <a:r>
              <a:rPr lang="en-US" dirty="0" err="1"/>
              <a:t>kakule</a:t>
            </a:r>
            <a:r>
              <a:rPr lang="en-US" dirty="0"/>
              <a:t>, </a:t>
            </a:r>
            <a:r>
              <a:rPr lang="en-US" dirty="0" err="1"/>
              <a:t>mahlep</a:t>
            </a:r>
            <a:r>
              <a:rPr lang="en-US" dirty="0"/>
              <a:t>, </a:t>
            </a:r>
            <a:r>
              <a:rPr lang="en-US" dirty="0" err="1"/>
              <a:t>meryemanadikeni</a:t>
            </a:r>
            <a:r>
              <a:rPr lang="en-US" dirty="0"/>
              <a:t>, </a:t>
            </a:r>
            <a:r>
              <a:rPr lang="en-US" dirty="0" err="1"/>
              <a:t>susam</a:t>
            </a:r>
            <a:r>
              <a:rPr lang="en-US" dirty="0"/>
              <a:t>,...</a:t>
            </a:r>
          </a:p>
          <a:p>
            <a:r>
              <a:rPr lang="en-US" b="1" dirty="0" err="1" smtClean="0"/>
              <a:t>Kök</a:t>
            </a:r>
            <a:r>
              <a:rPr lang="en-US" b="1" dirty="0" smtClean="0"/>
              <a:t> </a:t>
            </a:r>
            <a:r>
              <a:rPr lang="en-US" b="1" dirty="0"/>
              <a:t>(Radix) </a:t>
            </a:r>
            <a:r>
              <a:rPr lang="en-US" b="1" dirty="0" err="1"/>
              <a:t>drogları</a:t>
            </a:r>
            <a:r>
              <a:rPr lang="en-US" dirty="0"/>
              <a:t>: </a:t>
            </a:r>
            <a:r>
              <a:rPr lang="en-US" dirty="0" err="1"/>
              <a:t>bayırturpu</a:t>
            </a:r>
            <a:r>
              <a:rPr lang="en-US" dirty="0"/>
              <a:t>, ginseng, </a:t>
            </a:r>
            <a:r>
              <a:rPr lang="en-US" dirty="0" err="1"/>
              <a:t>havacivaotu</a:t>
            </a:r>
            <a:r>
              <a:rPr lang="en-US" dirty="0"/>
              <a:t>, </a:t>
            </a:r>
            <a:r>
              <a:rPr lang="en-US" dirty="0" err="1"/>
              <a:t>kaplanboğan</a:t>
            </a:r>
            <a:r>
              <a:rPr lang="en-US" dirty="0"/>
              <a:t>, </a:t>
            </a:r>
            <a:r>
              <a:rPr lang="en-US" dirty="0" err="1"/>
              <a:t>kediotu</a:t>
            </a:r>
            <a:r>
              <a:rPr lang="en-US" dirty="0"/>
              <a:t>, </a:t>
            </a:r>
            <a:r>
              <a:rPr lang="en-US" dirty="0" err="1"/>
              <a:t>melekotu</a:t>
            </a:r>
            <a:r>
              <a:rPr lang="en-US" dirty="0"/>
              <a:t>, </a:t>
            </a:r>
            <a:r>
              <a:rPr lang="en-US" dirty="0" err="1"/>
              <a:t>meyankökü,vetiver</a:t>
            </a:r>
            <a:r>
              <a:rPr lang="en-US" dirty="0"/>
              <a:t>,…</a:t>
            </a:r>
          </a:p>
          <a:p>
            <a:r>
              <a:rPr lang="en-US" b="1" dirty="0" err="1" smtClean="0"/>
              <a:t>Rizom</a:t>
            </a:r>
            <a:r>
              <a:rPr lang="en-US" b="1" dirty="0" smtClean="0"/>
              <a:t> </a:t>
            </a:r>
            <a:r>
              <a:rPr lang="en-US" b="1" dirty="0"/>
              <a:t>(</a:t>
            </a:r>
            <a:r>
              <a:rPr lang="en-US" b="1" dirty="0" err="1"/>
              <a:t>Rhizoma</a:t>
            </a:r>
            <a:r>
              <a:rPr lang="en-US" b="1" dirty="0"/>
              <a:t>) </a:t>
            </a:r>
            <a:r>
              <a:rPr lang="en-US" b="1" dirty="0" err="1"/>
              <a:t>drogları</a:t>
            </a:r>
            <a:r>
              <a:rPr lang="en-US" dirty="0"/>
              <a:t>: </a:t>
            </a:r>
            <a:r>
              <a:rPr lang="en-US" dirty="0" err="1"/>
              <a:t>cedvar</a:t>
            </a:r>
            <a:r>
              <a:rPr lang="en-US" dirty="0"/>
              <a:t>, </a:t>
            </a:r>
            <a:r>
              <a:rPr lang="en-US" dirty="0" err="1"/>
              <a:t>centiyan</a:t>
            </a:r>
            <a:r>
              <a:rPr lang="en-US" dirty="0"/>
              <a:t>, </a:t>
            </a:r>
            <a:r>
              <a:rPr lang="en-US" dirty="0" err="1"/>
              <a:t>çöven</a:t>
            </a:r>
            <a:r>
              <a:rPr lang="en-US" dirty="0"/>
              <a:t>, </a:t>
            </a:r>
            <a:r>
              <a:rPr lang="en-US" dirty="0" err="1"/>
              <a:t>havlıcan</a:t>
            </a:r>
            <a:r>
              <a:rPr lang="en-US" dirty="0"/>
              <a:t>, </a:t>
            </a:r>
            <a:r>
              <a:rPr lang="en-US" dirty="0" err="1"/>
              <a:t>kökboya</a:t>
            </a:r>
            <a:r>
              <a:rPr lang="en-US" dirty="0"/>
              <a:t>, </a:t>
            </a:r>
            <a:r>
              <a:rPr lang="en-US" dirty="0" err="1"/>
              <a:t>zencefil</a:t>
            </a:r>
            <a:r>
              <a:rPr lang="en-US" dirty="0"/>
              <a:t>, </a:t>
            </a:r>
            <a:r>
              <a:rPr lang="en-US" dirty="0" err="1"/>
              <a:t>zerdeçal</a:t>
            </a:r>
            <a:r>
              <a:rPr lang="en-US" dirty="0"/>
              <a:t>,...</a:t>
            </a:r>
          </a:p>
          <a:p>
            <a:r>
              <a:rPr lang="en-US" b="1" dirty="0" err="1" smtClean="0"/>
              <a:t>Kabuk</a:t>
            </a:r>
            <a:r>
              <a:rPr lang="en-US" b="1" dirty="0" smtClean="0"/>
              <a:t> </a:t>
            </a:r>
            <a:r>
              <a:rPr lang="en-US" b="1" dirty="0"/>
              <a:t>(Cortex) </a:t>
            </a:r>
            <a:r>
              <a:rPr lang="en-US" b="1" dirty="0" err="1"/>
              <a:t>drogları</a:t>
            </a:r>
            <a:r>
              <a:rPr lang="en-US" dirty="0" err="1"/>
              <a:t>:kınakına</a:t>
            </a:r>
            <a:r>
              <a:rPr lang="en-US" dirty="0"/>
              <a:t>, </a:t>
            </a:r>
            <a:r>
              <a:rPr lang="en-US" dirty="0" err="1"/>
              <a:t>tarçın</a:t>
            </a:r>
            <a:r>
              <a:rPr lang="en-US" dirty="0"/>
              <a:t>, </a:t>
            </a:r>
            <a:r>
              <a:rPr lang="en-US" dirty="0" err="1"/>
              <a:t>tarhun</a:t>
            </a:r>
            <a:r>
              <a:rPr lang="en-US" dirty="0"/>
              <a:t>,...</a:t>
            </a:r>
          </a:p>
          <a:p>
            <a:r>
              <a:rPr lang="en-US" b="1" dirty="0" err="1" smtClean="0"/>
              <a:t>Yumru</a:t>
            </a:r>
            <a:r>
              <a:rPr lang="en-US" b="1" dirty="0" smtClean="0"/>
              <a:t> </a:t>
            </a:r>
            <a:r>
              <a:rPr lang="en-US" b="1" dirty="0"/>
              <a:t>(Tuber) </a:t>
            </a:r>
            <a:r>
              <a:rPr lang="en-US" b="1" dirty="0" err="1"/>
              <a:t>ve</a:t>
            </a:r>
            <a:r>
              <a:rPr lang="en-US" b="1" dirty="0"/>
              <a:t> </a:t>
            </a:r>
            <a:r>
              <a:rPr lang="en-US" b="1" dirty="0" err="1"/>
              <a:t>soğan</a:t>
            </a:r>
            <a:r>
              <a:rPr lang="en-US" b="1" dirty="0"/>
              <a:t> (</a:t>
            </a:r>
            <a:r>
              <a:rPr lang="en-US" b="1" dirty="0" err="1"/>
              <a:t>Bulbus</a:t>
            </a:r>
            <a:r>
              <a:rPr lang="en-US" b="1" dirty="0"/>
              <a:t>) </a:t>
            </a:r>
            <a:r>
              <a:rPr lang="en-US" b="1" dirty="0" err="1"/>
              <a:t>drogları</a:t>
            </a:r>
            <a:r>
              <a:rPr lang="en-US" dirty="0"/>
              <a:t>: </a:t>
            </a:r>
            <a:r>
              <a:rPr lang="en-US" dirty="0" err="1"/>
              <a:t>adasoğanı</a:t>
            </a:r>
            <a:r>
              <a:rPr lang="en-US" dirty="0"/>
              <a:t>, </a:t>
            </a:r>
            <a:r>
              <a:rPr lang="en-US" dirty="0" err="1"/>
              <a:t>centiyan</a:t>
            </a:r>
            <a:r>
              <a:rPr lang="en-US" dirty="0"/>
              <a:t>, </a:t>
            </a:r>
            <a:r>
              <a:rPr lang="en-US" dirty="0" err="1"/>
              <a:t>çiğdem</a:t>
            </a:r>
            <a:r>
              <a:rPr lang="en-US" dirty="0"/>
              <a:t>, </a:t>
            </a:r>
            <a:r>
              <a:rPr lang="en-US" dirty="0" err="1"/>
              <a:t>çuha</a:t>
            </a:r>
            <a:r>
              <a:rPr lang="en-US" dirty="0"/>
              <a:t>, </a:t>
            </a:r>
            <a:r>
              <a:rPr lang="en-US" dirty="0" err="1"/>
              <a:t>devetabanı</a:t>
            </a:r>
            <a:r>
              <a:rPr lang="en-US" dirty="0"/>
              <a:t>, </a:t>
            </a:r>
            <a:r>
              <a:rPr lang="en-US" dirty="0" err="1"/>
              <a:t>gölsoğanı</a:t>
            </a:r>
            <a:r>
              <a:rPr lang="en-US" dirty="0"/>
              <a:t>, </a:t>
            </a:r>
            <a:r>
              <a:rPr lang="en-US" dirty="0" err="1"/>
              <a:t>kardelen</a:t>
            </a:r>
            <a:r>
              <a:rPr lang="en-US" dirty="0"/>
              <a:t>, </a:t>
            </a:r>
            <a:r>
              <a:rPr lang="en-US" dirty="0" err="1"/>
              <a:t>lale</a:t>
            </a:r>
            <a:r>
              <a:rPr lang="en-US" dirty="0"/>
              <a:t>, </a:t>
            </a:r>
            <a:r>
              <a:rPr lang="en-US" dirty="0" err="1"/>
              <a:t>nilüfer</a:t>
            </a:r>
            <a:r>
              <a:rPr lang="en-US" dirty="0"/>
              <a:t>, </a:t>
            </a:r>
            <a:r>
              <a:rPr lang="en-US" dirty="0" err="1"/>
              <a:t>orkide</a:t>
            </a:r>
            <a:r>
              <a:rPr lang="en-US" dirty="0"/>
              <a:t>, </a:t>
            </a:r>
            <a:r>
              <a:rPr lang="en-US" dirty="0" err="1"/>
              <a:t>salep</a:t>
            </a:r>
            <a:r>
              <a:rPr lang="en-US" dirty="0"/>
              <a:t>, </a:t>
            </a:r>
            <a:r>
              <a:rPr lang="en-US" dirty="0" err="1"/>
              <a:t>sarımsak</a:t>
            </a:r>
            <a:r>
              <a:rPr lang="en-US" dirty="0"/>
              <a:t>, </a:t>
            </a:r>
            <a:r>
              <a:rPr lang="en-US" dirty="0" err="1"/>
              <a:t>sıklamen</a:t>
            </a:r>
            <a:r>
              <a:rPr lang="en-US" dirty="0"/>
              <a:t>, </a:t>
            </a:r>
            <a:r>
              <a:rPr lang="en-US" dirty="0" err="1"/>
              <a:t>şakayık</a:t>
            </a:r>
            <a:r>
              <a:rPr lang="en-US" dirty="0"/>
              <a:t>, </a:t>
            </a:r>
            <a:r>
              <a:rPr lang="en-US" dirty="0" err="1"/>
              <a:t>süsen</a:t>
            </a:r>
            <a:r>
              <a:rPr lang="en-US" dirty="0"/>
              <a:t>, </a:t>
            </a:r>
            <a:r>
              <a:rPr lang="en-US" dirty="0" err="1"/>
              <a:t>yılanyastığı</a:t>
            </a:r>
            <a:r>
              <a:rPr lang="en-US" dirty="0"/>
              <a:t>, </a:t>
            </a:r>
            <a:r>
              <a:rPr lang="en-US" dirty="0" err="1"/>
              <a:t>zambak</a:t>
            </a:r>
            <a:r>
              <a:rPr lang="en-US" dirty="0"/>
              <a:t>,…</a:t>
            </a:r>
          </a:p>
          <a:p>
            <a:r>
              <a:rPr lang="en-US" b="1" dirty="0" err="1" smtClean="0"/>
              <a:t>Yaprak</a:t>
            </a:r>
            <a:r>
              <a:rPr lang="en-US" b="1" dirty="0" smtClean="0"/>
              <a:t> </a:t>
            </a:r>
            <a:r>
              <a:rPr lang="en-US" b="1" dirty="0"/>
              <a:t>(Folium) </a:t>
            </a:r>
            <a:r>
              <a:rPr lang="en-US" b="1" dirty="0" err="1"/>
              <a:t>drogları</a:t>
            </a:r>
            <a:r>
              <a:rPr lang="en-US" dirty="0"/>
              <a:t>: </a:t>
            </a:r>
            <a:r>
              <a:rPr lang="en-US" dirty="0" err="1"/>
              <a:t>adaçayı</a:t>
            </a:r>
            <a:r>
              <a:rPr lang="en-US" dirty="0"/>
              <a:t>, </a:t>
            </a:r>
            <a:r>
              <a:rPr lang="en-US" dirty="0" err="1"/>
              <a:t>Aloevera</a:t>
            </a:r>
            <a:r>
              <a:rPr lang="en-US" dirty="0"/>
              <a:t>, </a:t>
            </a:r>
            <a:r>
              <a:rPr lang="en-US" dirty="0" err="1"/>
              <a:t>biberiye</a:t>
            </a:r>
            <a:r>
              <a:rPr lang="en-US" dirty="0"/>
              <a:t>, </a:t>
            </a:r>
            <a:r>
              <a:rPr lang="en-US" dirty="0" err="1"/>
              <a:t>çay</a:t>
            </a:r>
            <a:r>
              <a:rPr lang="en-US" dirty="0"/>
              <a:t>, </a:t>
            </a:r>
            <a:r>
              <a:rPr lang="en-US" dirty="0" err="1"/>
              <a:t>defne</a:t>
            </a:r>
            <a:r>
              <a:rPr lang="en-US" dirty="0"/>
              <a:t>, </a:t>
            </a:r>
            <a:r>
              <a:rPr lang="en-US" dirty="0" err="1"/>
              <a:t>fesleğen</a:t>
            </a:r>
            <a:r>
              <a:rPr lang="en-US" dirty="0"/>
              <a:t> ,</a:t>
            </a:r>
            <a:r>
              <a:rPr lang="en-US" dirty="0" err="1"/>
              <a:t>funda</a:t>
            </a:r>
            <a:r>
              <a:rPr lang="en-US" dirty="0"/>
              <a:t>, ginkgo, </a:t>
            </a:r>
            <a:r>
              <a:rPr lang="en-US" dirty="0" err="1"/>
              <a:t>kekik</a:t>
            </a:r>
            <a:r>
              <a:rPr lang="en-US" dirty="0"/>
              <a:t>, </a:t>
            </a:r>
            <a:r>
              <a:rPr lang="en-US" dirty="0" err="1"/>
              <a:t>mersin</a:t>
            </a:r>
            <a:r>
              <a:rPr lang="en-US" dirty="0"/>
              <a:t>, </a:t>
            </a:r>
            <a:r>
              <a:rPr lang="en-US" dirty="0" err="1"/>
              <a:t>nane</a:t>
            </a:r>
            <a:r>
              <a:rPr lang="en-US" dirty="0"/>
              <a:t>, </a:t>
            </a:r>
            <a:r>
              <a:rPr lang="en-US" dirty="0" err="1"/>
              <a:t>oğulotu</a:t>
            </a:r>
            <a:r>
              <a:rPr lang="en-US" dirty="0"/>
              <a:t>, </a:t>
            </a:r>
            <a:r>
              <a:rPr lang="en-US" dirty="0" err="1"/>
              <a:t>sater</a:t>
            </a:r>
            <a:r>
              <a:rPr lang="en-US" dirty="0"/>
              <a:t>, </a:t>
            </a:r>
            <a:r>
              <a:rPr lang="en-US" dirty="0" err="1"/>
              <a:t>sinemaki</a:t>
            </a:r>
            <a:r>
              <a:rPr lang="en-US" dirty="0"/>
              <a:t>, </a:t>
            </a:r>
            <a:r>
              <a:rPr lang="en-US" dirty="0" err="1"/>
              <a:t>tarhun</a:t>
            </a:r>
            <a:r>
              <a:rPr lang="en-US" dirty="0"/>
              <a:t>, </a:t>
            </a:r>
            <a:r>
              <a:rPr lang="en-US" dirty="0" err="1"/>
              <a:t>zahter</a:t>
            </a:r>
            <a:r>
              <a:rPr lang="en-US" dirty="0"/>
              <a:t>, </a:t>
            </a:r>
            <a:r>
              <a:rPr lang="en-US" dirty="0" err="1"/>
              <a:t>zufaotu</a:t>
            </a:r>
            <a:r>
              <a:rPr lang="en-US" dirty="0"/>
              <a:t>,... </a:t>
            </a:r>
            <a:endParaRPr lang="tr-TR" dirty="0" smtClean="0"/>
          </a:p>
          <a:p>
            <a:r>
              <a:rPr lang="en-US" dirty="0">
                <a:hlinkClick r:id="rId2"/>
              </a:rPr>
              <a:t>https://www.foodelphi.com/genel-tibbi-bitkiler-prof-dr-necmi-isler</a:t>
            </a:r>
            <a:r>
              <a:rPr lang="en-US" dirty="0" smtClean="0">
                <a:hlinkClick r:id="rId2"/>
              </a:rPr>
              <a:t>/</a:t>
            </a:r>
            <a:endParaRPr lang="tr-TR" dirty="0" smtClean="0"/>
          </a:p>
          <a:p>
            <a:r>
              <a:rPr lang="en-US" dirty="0">
                <a:hlinkClick r:id="rId3"/>
              </a:rPr>
              <a:t>http://</a:t>
            </a:r>
            <a:r>
              <a:rPr lang="en-US" dirty="0" smtClean="0">
                <a:hlinkClick r:id="rId3"/>
              </a:rPr>
              <a:t>ziraat.sdu.edu.tr/assets/uploads/sites/138/files/tarla-bitkilerine-giris-27092016.pdf</a:t>
            </a:r>
            <a:endParaRPr lang="tr-TR" dirty="0" smtClean="0"/>
          </a:p>
          <a:p>
            <a:r>
              <a:rPr lang="tr-TR" dirty="0" err="1" smtClean="0"/>
              <a:t>Prf.Dr</a:t>
            </a:r>
            <a:r>
              <a:rPr lang="tr-TR" dirty="0" smtClean="0"/>
              <a:t>. Hasan Baydar, </a:t>
            </a:r>
            <a:r>
              <a:rPr lang="tr-TR" dirty="0" err="1" smtClean="0"/>
              <a:t>Prof.Dr</a:t>
            </a:r>
            <a:r>
              <a:rPr lang="tr-TR" dirty="0" smtClean="0"/>
              <a:t>. </a:t>
            </a:r>
            <a:r>
              <a:rPr lang="tr-TR" smtClean="0"/>
              <a:t>Necmi İşler, )</a:t>
            </a:r>
            <a:endParaRPr lang="en-US" dirty="0"/>
          </a:p>
          <a:p>
            <a:endParaRPr lang="en-US" dirty="0"/>
          </a:p>
        </p:txBody>
      </p:sp>
    </p:spTree>
    <p:extLst>
      <p:ext uri="{BB962C8B-B14F-4D97-AF65-F5344CB8AC3E}">
        <p14:creationId xmlns:p14="http://schemas.microsoft.com/office/powerpoint/2010/main" val="10599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r>
              <a:rPr lang="tr-TR" dirty="0"/>
              <a:t>Droglar ikiye ayrılır. </a:t>
            </a:r>
            <a:endParaRPr lang="tr-TR" dirty="0" smtClean="0"/>
          </a:p>
          <a:p>
            <a:r>
              <a:rPr lang="tr-TR" b="1" dirty="0" smtClean="0"/>
              <a:t>a</a:t>
            </a:r>
            <a:r>
              <a:rPr lang="tr-TR" b="1" dirty="0"/>
              <a:t>. </a:t>
            </a:r>
            <a:r>
              <a:rPr lang="tr-TR" b="1" dirty="0" err="1"/>
              <a:t>Offisinel</a:t>
            </a:r>
            <a:r>
              <a:rPr lang="tr-TR" b="1" dirty="0"/>
              <a:t> (Resmi) droglar</a:t>
            </a:r>
            <a:r>
              <a:rPr lang="tr-TR" dirty="0"/>
              <a:t>: Herhangi bir ülkenin </a:t>
            </a:r>
            <a:r>
              <a:rPr lang="tr-TR" dirty="0" err="1"/>
              <a:t>farmakopelerinde</a:t>
            </a:r>
            <a:r>
              <a:rPr lang="tr-TR" dirty="0"/>
              <a:t> (kodeks) yer alan droglardır. </a:t>
            </a:r>
            <a:r>
              <a:rPr lang="tr-TR" dirty="0" smtClean="0"/>
              <a:t>Herhangi </a:t>
            </a:r>
            <a:r>
              <a:rPr lang="tr-TR" dirty="0"/>
              <a:t>bir drog bir ülkede </a:t>
            </a:r>
            <a:r>
              <a:rPr lang="tr-TR" dirty="0" err="1"/>
              <a:t>offfisinel</a:t>
            </a:r>
            <a:r>
              <a:rPr lang="tr-TR" dirty="0"/>
              <a:t> olabilirken, başka bir ülkede </a:t>
            </a:r>
            <a:r>
              <a:rPr lang="tr-TR" dirty="0" err="1"/>
              <a:t>offisinel</a:t>
            </a:r>
            <a:r>
              <a:rPr lang="tr-TR" dirty="0"/>
              <a:t> olmayabilir.</a:t>
            </a:r>
            <a:endParaRPr lang="en-US" dirty="0"/>
          </a:p>
          <a:p>
            <a:r>
              <a:rPr lang="tr-TR" b="1" dirty="0"/>
              <a:t>b. </a:t>
            </a:r>
            <a:r>
              <a:rPr lang="tr-TR" b="1" dirty="0" err="1"/>
              <a:t>Offisinel</a:t>
            </a:r>
            <a:r>
              <a:rPr lang="tr-TR" b="1" dirty="0"/>
              <a:t> olmayan droglar: </a:t>
            </a:r>
            <a:r>
              <a:rPr lang="tr-TR" dirty="0"/>
              <a:t>Halk arasında tedavi amacıyla kullanılan ancak bunların </a:t>
            </a:r>
            <a:r>
              <a:rPr lang="tr-TR" dirty="0" err="1"/>
              <a:t>farmakopelerinde</a:t>
            </a:r>
            <a:r>
              <a:rPr lang="tr-TR" dirty="0"/>
              <a:t> yer almayan droglar olup bunların sayısı </a:t>
            </a:r>
            <a:r>
              <a:rPr lang="tr-TR" dirty="0" err="1"/>
              <a:t>offisinel</a:t>
            </a:r>
            <a:r>
              <a:rPr lang="tr-TR" dirty="0"/>
              <a:t> droglara göre çok fazladır. </a:t>
            </a:r>
            <a:r>
              <a:rPr lang="tr-TR" dirty="0" err="1"/>
              <a:t>Offisinel</a:t>
            </a:r>
            <a:r>
              <a:rPr lang="tr-TR" dirty="0"/>
              <a:t> olmayan droglar yeterince araştırılmamış veya etkin mekanizmaları tam olarak açıklanmamış olan droglardır. </a:t>
            </a:r>
            <a:r>
              <a:rPr lang="tr-TR" dirty="0" err="1"/>
              <a:t>Offisinel</a:t>
            </a:r>
            <a:r>
              <a:rPr lang="tr-TR" dirty="0"/>
              <a:t> olmayan drogların bazılarının tedavi edici özelliği şüphelidir</a:t>
            </a:r>
            <a:r>
              <a:rPr lang="tr-TR" dirty="0" smtClean="0"/>
              <a:t>.</a:t>
            </a:r>
          </a:p>
          <a:p>
            <a:r>
              <a:rPr lang="en-US" dirty="0"/>
              <a:t>https://www.foodelphi.com/genel-tibbi-bitkiler-prof-dr-necmi-isler/</a:t>
            </a:r>
          </a:p>
          <a:p>
            <a:endParaRPr lang="en-US" dirty="0"/>
          </a:p>
        </p:txBody>
      </p:sp>
    </p:spTree>
    <p:extLst>
      <p:ext uri="{BB962C8B-B14F-4D97-AF65-F5344CB8AC3E}">
        <p14:creationId xmlns:p14="http://schemas.microsoft.com/office/powerpoint/2010/main" val="367163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endParaRPr lang="tr-TR" sz="1400" dirty="0"/>
          </a:p>
          <a:p>
            <a:endParaRPr lang="tr-TR" sz="1400" dirty="0" smtClean="0"/>
          </a:p>
          <a:p>
            <a:r>
              <a:rPr lang="tr-TR" sz="1400" dirty="0" smtClean="0"/>
              <a:t>(</a:t>
            </a:r>
            <a:r>
              <a:rPr lang="tr-TR" sz="1400" i="1" dirty="0"/>
              <a:t>www1.gantep.edu.tr/~</a:t>
            </a:r>
            <a:r>
              <a:rPr lang="tr-TR" sz="1400" i="1" dirty="0" err="1"/>
              <a:t>mehmetyanar</a:t>
            </a:r>
            <a:r>
              <a:rPr lang="tr-TR" sz="1400" i="1" dirty="0"/>
              <a:t>/.../</a:t>
            </a:r>
            <a:r>
              <a:rPr lang="tr-TR" sz="1400" b="1" i="1" dirty="0"/>
              <a:t>tibbi</a:t>
            </a:r>
            <a:r>
              <a:rPr lang="tr-TR" sz="1400" i="1" dirty="0"/>
              <a:t>%20</a:t>
            </a:r>
            <a:r>
              <a:rPr lang="tr-TR" sz="1400" b="1" i="1" dirty="0"/>
              <a:t>bitkiler</a:t>
            </a:r>
            <a:r>
              <a:rPr lang="tr-TR" sz="1400" i="1" dirty="0"/>
              <a:t>/</a:t>
            </a:r>
            <a:r>
              <a:rPr lang="tr-TR" sz="1400" b="1" i="1" dirty="0"/>
              <a:t>bitkiler</a:t>
            </a:r>
            <a:r>
              <a:rPr lang="tr-TR" sz="1400" i="1" dirty="0"/>
              <a:t>%20ders%203.</a:t>
            </a:r>
            <a:r>
              <a:rPr lang="tr-TR" sz="1400" b="1" i="1" dirty="0"/>
              <a:t>ppt)</a:t>
            </a:r>
            <a:endParaRPr lang="tr-TR" sz="1400" dirty="0"/>
          </a:p>
        </p:txBody>
      </p:sp>
      <p:sp>
        <p:nvSpPr>
          <p:cNvPr id="3" name="Başlık 2"/>
          <p:cNvSpPr>
            <a:spLocks noGrp="1"/>
          </p:cNvSpPr>
          <p:nvPr>
            <p:ph type="title"/>
          </p:nvPr>
        </p:nvSpPr>
        <p:spPr>
          <a:xfrm>
            <a:off x="1641370" y="354132"/>
            <a:ext cx="5817197" cy="554588"/>
          </a:xfrm>
        </p:spPr>
        <p:txBody>
          <a:bodyPr/>
          <a:lstStyle/>
          <a:p>
            <a:r>
              <a:rPr lang="tr-TR" sz="2000" dirty="0"/>
              <a:t>Bitkilerde drog olarak kullanılan kısım veya ürünler</a:t>
            </a:r>
          </a:p>
        </p:txBody>
      </p:sp>
      <p:pic>
        <p:nvPicPr>
          <p:cNvPr id="4" name="Picture 2"/>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827584" y="1052736"/>
            <a:ext cx="756084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3648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23239" y="1270000"/>
            <a:ext cx="6447501" cy="4986962"/>
          </a:xfrm>
        </p:spPr>
        <p:txBody>
          <a:bodyPr>
            <a:normAutofit fontScale="47500" lnSpcReduction="20000"/>
          </a:bodyPr>
          <a:lstStyle/>
          <a:p>
            <a:pPr algn="just"/>
            <a:r>
              <a:rPr lang="tr-TR" dirty="0"/>
              <a:t>Bitki veya bitkisel kaynaklı ham maddeler, en yaygın olan gıda veya aromatik özellikleri dışında bitkisel ilaç olarak kullanılırlar. Ancak tıbbi amaçlar ile kullanılacak bitkilerin etkilerini pratik, tekrarlanabilir, güvenilir olarak sağlayabilmek için, ilaç ham maddelerinde olduğu gibi, bitkisel ham maddelere ait özel </a:t>
            </a:r>
            <a:r>
              <a:rPr lang="tr-TR" dirty="0" err="1"/>
              <a:t>farmakope</a:t>
            </a:r>
            <a:r>
              <a:rPr lang="tr-TR" dirty="0"/>
              <a:t> standartlarına ihtiyaç vardır. Aksi halde, bitkisel ürünleri ilaç olarak standardize etmek mümkün olmaz</a:t>
            </a:r>
            <a:r>
              <a:rPr lang="tr-TR" dirty="0" smtClean="0"/>
              <a:t>.</a:t>
            </a:r>
          </a:p>
          <a:p>
            <a:pPr algn="just"/>
            <a:r>
              <a:rPr lang="tr-TR" dirty="0"/>
              <a:t>Daha önce verilen </a:t>
            </a:r>
            <a:r>
              <a:rPr lang="tr-TR" b="1" dirty="0" err="1"/>
              <a:t>Farmakope</a:t>
            </a:r>
            <a:r>
              <a:rPr lang="tr-TR" b="1" dirty="0"/>
              <a:t> </a:t>
            </a:r>
            <a:r>
              <a:rPr lang="tr-TR" dirty="0"/>
              <a:t>bilgileri doğrultusunda anlaşılacağı üzere tıbbi bitkisel ürünler kısaca; hastalıkları iyileştirmek, şiddetini hafifletmek, hastalıklardan korunmak, tedaviye yardımcı olmak amacıyla bir veya birçok bitkinin çeşitli kısımlarının doğrudan veya çeşitli işlemlerden geçirilmesinden sonra hazırlanıp ambalajlanmış halde pazara sunulan doğal tıbbi ürünler veya preparatlardır</a:t>
            </a:r>
            <a:r>
              <a:rPr lang="tr-TR" dirty="0" smtClean="0"/>
              <a:t>.</a:t>
            </a:r>
          </a:p>
          <a:p>
            <a:pPr algn="just"/>
            <a:r>
              <a:rPr lang="tr-TR" b="1" dirty="0" err="1"/>
              <a:t>Farmakope</a:t>
            </a:r>
            <a:r>
              <a:rPr lang="tr-TR" b="1" dirty="0"/>
              <a:t>: </a:t>
            </a:r>
            <a:r>
              <a:rPr lang="tr-TR" dirty="0"/>
              <a:t>Etkin maddelerin ve ilaçların canlılarda koruma, teşhis ve tedavi amaçlı olarak kullanılabilmeleri için gerekli ve geçerli özellikleri bildiren resmi kaynak, kodeks. Tıbbi bitkilerin etkinliğini, kalite kriterlerini, güvenilirliğini kayıt altına alan çok sayıda kaynak </a:t>
            </a:r>
            <a:r>
              <a:rPr lang="tr-TR" dirty="0" smtClean="0"/>
              <a:t>vardır</a:t>
            </a:r>
          </a:p>
          <a:p>
            <a:pPr algn="just"/>
            <a:r>
              <a:rPr lang="tr-TR" dirty="0"/>
              <a:t>(</a:t>
            </a:r>
            <a:r>
              <a:rPr lang="tr-TR" i="1" dirty="0"/>
              <a:t>www1.gantep.edu.tr/~</a:t>
            </a:r>
            <a:r>
              <a:rPr lang="tr-TR" i="1" dirty="0" err="1"/>
              <a:t>mehmetyanar</a:t>
            </a:r>
            <a:r>
              <a:rPr lang="tr-TR" i="1" dirty="0"/>
              <a:t>/.../</a:t>
            </a:r>
            <a:r>
              <a:rPr lang="tr-TR" b="1" i="1" dirty="0"/>
              <a:t>tibbi</a:t>
            </a:r>
            <a:r>
              <a:rPr lang="tr-TR" i="1" dirty="0"/>
              <a:t>%20</a:t>
            </a:r>
            <a:r>
              <a:rPr lang="tr-TR" b="1" i="1" dirty="0"/>
              <a:t>bitkiler</a:t>
            </a:r>
            <a:r>
              <a:rPr lang="tr-TR" i="1" dirty="0"/>
              <a:t>/</a:t>
            </a:r>
            <a:r>
              <a:rPr lang="tr-TR" b="1" i="1" dirty="0"/>
              <a:t>bitkiler</a:t>
            </a:r>
            <a:r>
              <a:rPr lang="tr-TR" i="1" dirty="0"/>
              <a:t>%20ders%203.</a:t>
            </a:r>
            <a:r>
              <a:rPr lang="tr-TR" b="1" i="1" dirty="0"/>
              <a:t>ppt)</a:t>
            </a:r>
            <a:endParaRPr lang="tr-TR" dirty="0"/>
          </a:p>
          <a:p>
            <a:pPr algn="just"/>
            <a:r>
              <a:rPr lang="tr-TR" dirty="0" smtClean="0"/>
              <a:t>.</a:t>
            </a:r>
            <a:endParaRPr lang="tr-TR" dirty="0"/>
          </a:p>
          <a:p>
            <a:pPr algn="just"/>
            <a:endParaRPr lang="tr-TR" dirty="0"/>
          </a:p>
          <a:p>
            <a:endParaRPr lang="tr-TR" dirty="0"/>
          </a:p>
          <a:p>
            <a:endParaRPr lang="tr-TR" dirty="0"/>
          </a:p>
        </p:txBody>
      </p:sp>
      <p:sp>
        <p:nvSpPr>
          <p:cNvPr id="3" name="Başlık 2"/>
          <p:cNvSpPr>
            <a:spLocks noGrp="1"/>
          </p:cNvSpPr>
          <p:nvPr>
            <p:ph type="title"/>
          </p:nvPr>
        </p:nvSpPr>
        <p:spPr/>
        <p:txBody>
          <a:bodyPr/>
          <a:lstStyle/>
          <a:p>
            <a:r>
              <a:rPr lang="tr-TR" dirty="0" err="1" smtClean="0"/>
              <a:t>Farmakope</a:t>
            </a:r>
            <a:r>
              <a:rPr lang="tr-TR" dirty="0" smtClean="0"/>
              <a:t> nedir?</a:t>
            </a:r>
            <a:endParaRPr lang="tr-TR" dirty="0"/>
          </a:p>
        </p:txBody>
      </p:sp>
    </p:spTree>
    <p:extLst>
      <p:ext uri="{BB962C8B-B14F-4D97-AF65-F5344CB8AC3E}">
        <p14:creationId xmlns:p14="http://schemas.microsoft.com/office/powerpoint/2010/main" val="1061012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819</Words>
  <Application>Microsoft Office PowerPoint</Application>
  <PresentationFormat>Ekran Gösterisi (4:3)</PresentationFormat>
  <Paragraphs>54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Drog nedir?</vt:lpstr>
      <vt:lpstr>Tıbbi ve aromatik bitkiler tanımlar</vt:lpstr>
      <vt:lpstr>BİTKİSEL DROGLAR </vt:lpstr>
      <vt:lpstr>PowerPoint Sunusu</vt:lpstr>
      <vt:lpstr>Bitkilerde drog olarak kullanılan kısım veya ürünler</vt:lpstr>
      <vt:lpstr>Farmakope nedir?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Drog nedir?</dc:title>
  <dc:creator>user</dc:creator>
  <cp:lastModifiedBy>user</cp:lastModifiedBy>
  <cp:revision>5</cp:revision>
  <dcterms:created xsi:type="dcterms:W3CDTF">2017-01-30T15:27:28Z</dcterms:created>
  <dcterms:modified xsi:type="dcterms:W3CDTF">2017-01-31T10:14:35Z</dcterms:modified>
</cp:coreProperties>
</file>