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3"/>
  </p:normalViewPr>
  <p:slideViewPr>
    <p:cSldViewPr snapToGrid="0" snapToObjects="1">
      <p:cViewPr varScale="1">
        <p:scale>
          <a:sx n="90" d="100"/>
          <a:sy n="90" d="100"/>
        </p:scale>
        <p:origin x="23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445AD51-1625-4747-B701-C2867E040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425" y="5199797"/>
            <a:ext cx="9435152" cy="789673"/>
          </a:xfrm>
        </p:spPr>
        <p:txBody>
          <a:bodyPr anchor="ctr">
            <a:normAutofit/>
          </a:bodyPr>
          <a:lstStyle/>
          <a:p>
            <a:r>
              <a:rPr lang="tr-TR" sz="4000">
                <a:solidFill>
                  <a:schemeClr val="bg1"/>
                </a:solidFill>
              </a:rPr>
              <a:t>Etnik Kimlik III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7113EB-ABD1-9043-9451-BC3A369BC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6003836"/>
            <a:ext cx="8673427" cy="405405"/>
          </a:xfrm>
        </p:spPr>
        <p:txBody>
          <a:bodyPr>
            <a:normAutofit/>
          </a:bodyPr>
          <a:lstStyle/>
          <a:p>
            <a:endParaRPr lang="tr-TR" sz="160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5C3C0D-0803-48B2-A8A0-048166D0FF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491" b="11346"/>
          <a:stretch/>
        </p:blipFill>
        <p:spPr>
          <a:xfrm>
            <a:off x="20" y="10"/>
            <a:ext cx="12191980" cy="5058947"/>
          </a:xfrm>
          <a:custGeom>
            <a:avLst/>
            <a:gdLst/>
            <a:ahLst/>
            <a:cxnLst/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0601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C72A97-3152-294E-84E5-28BBA45AF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314CA2-7C65-524B-A641-887CFE2AB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gruplara dair çeşitlik ortak özellikler önerilebilir</a:t>
            </a:r>
          </a:p>
          <a:p>
            <a:r>
              <a:rPr lang="tr-TR" dirty="0"/>
              <a:t>Bunlar mutlak olmamakla birlikte genellikle etnik gruplarda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8374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49BE39-B6F8-E34E-AC8D-649B0EC1E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Belli bir isim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A3E42B-F662-C047-9286-F42C2E083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 kendilerini tanımladıkları bir isme sahiptirler. Bu isim sadece tanımlama değil aynı zamanda anlam yoğun bir özelliğe de sahiptir. </a:t>
            </a:r>
          </a:p>
        </p:txBody>
      </p:sp>
    </p:spTree>
    <p:extLst>
      <p:ext uri="{BB962C8B-B14F-4D97-AF65-F5344CB8AC3E}">
        <p14:creationId xmlns:p14="http://schemas.microsoft.com/office/powerpoint/2010/main" val="428002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43F555-A381-7440-BA5F-DE57375E1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EC1765-8774-7C4F-83EE-12ADD5CAB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İsim sayesinde grup üyeleri kendilerini diğerlerinden ayırt etmekte ve ahlaki olarak atfettikleri unsurları tek başına ifade eden bir anlam yüklemektedirler.</a:t>
            </a:r>
          </a:p>
        </p:txBody>
      </p:sp>
    </p:spTree>
    <p:extLst>
      <p:ext uri="{BB962C8B-B14F-4D97-AF65-F5344CB8AC3E}">
        <p14:creationId xmlns:p14="http://schemas.microsoft.com/office/powerpoint/2010/main" val="24000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4900DA-CA07-2A4D-8817-E9EC644F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Belirli bir coğrafya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8B24D4-473C-B54B-94A9-C97126141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 kendilerini bir coğrafyaya bağlı hissederler.</a:t>
            </a:r>
          </a:p>
          <a:p>
            <a:r>
              <a:rPr lang="tr-TR" dirty="0"/>
              <a:t>Bu coğrafyalar kadim, bereketli, cennet gibi yerlerdir.</a:t>
            </a:r>
          </a:p>
          <a:p>
            <a:r>
              <a:rPr lang="tr-TR" dirty="0"/>
              <a:t>Bu coğrafyaların her zaman fiziki olarak var olması gerekmez. Bazen bunlar bir anlatı çerçevesinde oluşturulmuş yaratılar da olabilir.</a:t>
            </a:r>
          </a:p>
        </p:txBody>
      </p:sp>
    </p:spTree>
    <p:extLst>
      <p:ext uri="{BB962C8B-B14F-4D97-AF65-F5344CB8AC3E}">
        <p14:creationId xmlns:p14="http://schemas.microsoft.com/office/powerpoint/2010/main" val="3386134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A96764-D830-5C4A-BAB7-506884030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822E17-D801-D742-AF0A-1FA39B9C8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Coğrafya ile ilgili olarak, özellikle göç edilmiş ise, ortaya çıkan nostalji duygusu kimliğin bir parçasına dönüşür.</a:t>
            </a:r>
          </a:p>
          <a:p>
            <a:endParaRPr lang="tr-TR" dirty="0"/>
          </a:p>
          <a:p>
            <a:r>
              <a:rPr lang="tr-TR" dirty="0"/>
              <a:t>Rusya’dan sürgün edilen </a:t>
            </a:r>
            <a:r>
              <a:rPr lang="tr-TR" dirty="0" err="1"/>
              <a:t>Çerkeslerin</a:t>
            </a:r>
            <a:r>
              <a:rPr lang="tr-TR" dirty="0"/>
              <a:t> durumu buna bir örnektir.</a:t>
            </a:r>
          </a:p>
        </p:txBody>
      </p:sp>
    </p:spTree>
    <p:extLst>
      <p:ext uri="{BB962C8B-B14F-4D97-AF65-F5344CB8AC3E}">
        <p14:creationId xmlns:p14="http://schemas.microsoft.com/office/powerpoint/2010/main" val="2951044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292B33-7357-2B4C-A8AE-5444BF7D7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Belirli Bir Dil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6B99E3-BACB-7C4E-8C1D-4E69819B9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 üyeleri aynı dili konuşurlar. Bu kimliğin net bir göstergesidir. </a:t>
            </a:r>
          </a:p>
          <a:p>
            <a:r>
              <a:rPr lang="tr-TR" dirty="0"/>
              <a:t>Dilin simgeselliği de grubun kültürel dünyası tarafından biçimlendirilmiştir.</a:t>
            </a:r>
          </a:p>
          <a:p>
            <a:r>
              <a:rPr lang="tr-TR" dirty="0"/>
              <a:t>Kullanılan ifadeler, hitaplar grup için bir işaret, simge özelliği taşıyabilir.</a:t>
            </a:r>
          </a:p>
        </p:txBody>
      </p:sp>
    </p:spTree>
    <p:extLst>
      <p:ext uri="{BB962C8B-B14F-4D97-AF65-F5344CB8AC3E}">
        <p14:creationId xmlns:p14="http://schemas.microsoft.com/office/powerpoint/2010/main" val="2568165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A242E6-63BC-F748-87B4-37F7A59E7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322E2D-CF30-FC4E-BB41-9D8B33A32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 insanı diğer canlılardan </a:t>
            </a:r>
            <a:r>
              <a:rPr lang="tr-TR" dirty="0" err="1"/>
              <a:t>ayrıan</a:t>
            </a:r>
            <a:r>
              <a:rPr lang="tr-TR" dirty="0"/>
              <a:t> bir özellik olarak kalmaz, toplumları, grupları da birbirinden ayırır. Özellikle ulus devlet sürecinde bu durum çok daha kesin bir hale gelmiştir. Sonuç olarak pek çok dil yok olmuştur.</a:t>
            </a:r>
          </a:p>
        </p:txBody>
      </p:sp>
    </p:spTree>
    <p:extLst>
      <p:ext uri="{BB962C8B-B14F-4D97-AF65-F5344CB8AC3E}">
        <p14:creationId xmlns:p14="http://schemas.microsoft.com/office/powerpoint/2010/main" val="1881145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344AD4-B1B9-4348-BAF9-E0145F8AD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96DDCC-A658-1745-B81E-1B3420F25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 durumu bazen etnik gruplar için ters etki de yapabilir. </a:t>
            </a:r>
          </a:p>
          <a:p>
            <a:r>
              <a:rPr lang="tr-TR" dirty="0" err="1"/>
              <a:t>Norveçte</a:t>
            </a:r>
            <a:r>
              <a:rPr lang="tr-TR" dirty="0"/>
              <a:t> bazı yerli etnik gruplar, kimliklerini saklamak ya da geri plana çekmek için dillerini yabancılar </a:t>
            </a:r>
            <a:r>
              <a:rPr lang="tr-TR"/>
              <a:t>önünde konuşmamaktadırlar.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14979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Macintosh PowerPoint</Application>
  <PresentationFormat>Geniş ekran</PresentationFormat>
  <Paragraphs>20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Etnik Kimlik III</vt:lpstr>
      <vt:lpstr>PowerPoint Sunusu</vt:lpstr>
      <vt:lpstr>Belli bir isim</vt:lpstr>
      <vt:lpstr>PowerPoint Sunusu</vt:lpstr>
      <vt:lpstr>Belirli bir coğrafya</vt:lpstr>
      <vt:lpstr>PowerPoint Sunusu</vt:lpstr>
      <vt:lpstr>Belirli Bir Dil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Etnik Kimlik III</dc:title>
  <dc:creator>Zehra Münüsoğlu</dc:creator>
  <cp:lastModifiedBy>Zehra Münüsoğlu</cp:lastModifiedBy>
  <cp:revision>1</cp:revision>
  <dcterms:created xsi:type="dcterms:W3CDTF">2020-07-12T19:47:56Z</dcterms:created>
  <dcterms:modified xsi:type="dcterms:W3CDTF">2020-07-12T19:48:00Z</dcterms:modified>
</cp:coreProperties>
</file>