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305" r:id="rId3"/>
    <p:sldId id="306" r:id="rId4"/>
    <p:sldId id="303" r:id="rId5"/>
    <p:sldId id="296" r:id="rId6"/>
    <p:sldId id="297" r:id="rId7"/>
    <p:sldId id="258" r:id="rId8"/>
    <p:sldId id="259" r:id="rId9"/>
    <p:sldId id="270" r:id="rId10"/>
    <p:sldId id="260" r:id="rId11"/>
    <p:sldId id="304" r:id="rId12"/>
    <p:sldId id="299" r:id="rId13"/>
    <p:sldId id="261" r:id="rId14"/>
    <p:sldId id="307" r:id="rId15"/>
    <p:sldId id="263" r:id="rId16"/>
    <p:sldId id="271" r:id="rId17"/>
    <p:sldId id="264" r:id="rId18"/>
    <p:sldId id="300" r:id="rId19"/>
    <p:sldId id="301" r:id="rId20"/>
    <p:sldId id="312" r:id="rId21"/>
    <p:sldId id="310" r:id="rId22"/>
    <p:sldId id="311" r:id="rId23"/>
    <p:sldId id="313" r:id="rId24"/>
    <p:sldId id="314"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7" autoAdjust="0"/>
    <p:restoredTop sz="94660"/>
  </p:normalViewPr>
  <p:slideViewPr>
    <p:cSldViewPr snapToGrid="0">
      <p:cViewPr varScale="1">
        <p:scale>
          <a:sx n="114" d="100"/>
          <a:sy n="114" d="100"/>
        </p:scale>
        <p:origin x="675" y="6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E411264B-4B33-4D74-8AE4-E39906D8B32A}" type="datetimeFigureOut">
              <a:rPr lang="tr-TR" smtClean="0"/>
              <a:t>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FC7ADCB-9AA1-47F1-9491-E7F1B63107F9}" type="slidenum">
              <a:rPr lang="tr-TR" smtClean="0"/>
              <a:t>‹#›</a:t>
            </a:fld>
            <a:endParaRPr lang="tr-TR"/>
          </a:p>
        </p:txBody>
      </p:sp>
    </p:spTree>
    <p:extLst>
      <p:ext uri="{BB962C8B-B14F-4D97-AF65-F5344CB8AC3E}">
        <p14:creationId xmlns:p14="http://schemas.microsoft.com/office/powerpoint/2010/main" val="2396437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411264B-4B33-4D74-8AE4-E39906D8B32A}" type="datetimeFigureOut">
              <a:rPr lang="tr-TR" smtClean="0"/>
              <a:t>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FC7ADCB-9AA1-47F1-9491-E7F1B63107F9}" type="slidenum">
              <a:rPr lang="tr-TR" smtClean="0"/>
              <a:t>‹#›</a:t>
            </a:fld>
            <a:endParaRPr lang="tr-TR"/>
          </a:p>
        </p:txBody>
      </p:sp>
    </p:spTree>
    <p:extLst>
      <p:ext uri="{BB962C8B-B14F-4D97-AF65-F5344CB8AC3E}">
        <p14:creationId xmlns:p14="http://schemas.microsoft.com/office/powerpoint/2010/main" val="598279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411264B-4B33-4D74-8AE4-E39906D8B32A}" type="datetimeFigureOut">
              <a:rPr lang="tr-TR" smtClean="0"/>
              <a:t>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FC7ADCB-9AA1-47F1-9491-E7F1B63107F9}" type="slidenum">
              <a:rPr lang="tr-TR" smtClean="0"/>
              <a:t>‹#›</a:t>
            </a:fld>
            <a:endParaRPr lang="tr-TR"/>
          </a:p>
        </p:txBody>
      </p:sp>
    </p:spTree>
    <p:extLst>
      <p:ext uri="{BB962C8B-B14F-4D97-AF65-F5344CB8AC3E}">
        <p14:creationId xmlns:p14="http://schemas.microsoft.com/office/powerpoint/2010/main" val="158594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E411264B-4B33-4D74-8AE4-E39906D8B32A}" type="datetimeFigureOut">
              <a:rPr lang="tr-TR" smtClean="0"/>
              <a:t>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FC7ADCB-9AA1-47F1-9491-E7F1B63107F9}" type="slidenum">
              <a:rPr lang="tr-TR" smtClean="0"/>
              <a:t>‹#›</a:t>
            </a:fld>
            <a:endParaRPr lang="tr-TR"/>
          </a:p>
        </p:txBody>
      </p:sp>
    </p:spTree>
    <p:extLst>
      <p:ext uri="{BB962C8B-B14F-4D97-AF65-F5344CB8AC3E}">
        <p14:creationId xmlns:p14="http://schemas.microsoft.com/office/powerpoint/2010/main" val="3206543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E411264B-4B33-4D74-8AE4-E39906D8B32A}" type="datetimeFigureOut">
              <a:rPr lang="tr-TR" smtClean="0"/>
              <a:t>9.11.2018</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FC7ADCB-9AA1-47F1-9491-E7F1B63107F9}" type="slidenum">
              <a:rPr lang="tr-TR" smtClean="0"/>
              <a:t>‹#›</a:t>
            </a:fld>
            <a:endParaRPr lang="tr-TR"/>
          </a:p>
        </p:txBody>
      </p:sp>
    </p:spTree>
    <p:extLst>
      <p:ext uri="{BB962C8B-B14F-4D97-AF65-F5344CB8AC3E}">
        <p14:creationId xmlns:p14="http://schemas.microsoft.com/office/powerpoint/2010/main" val="3965615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E411264B-4B33-4D74-8AE4-E39906D8B32A}" type="datetimeFigureOut">
              <a:rPr lang="tr-TR" smtClean="0"/>
              <a:t>9.11.2018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FC7ADCB-9AA1-47F1-9491-E7F1B63107F9}" type="slidenum">
              <a:rPr lang="tr-TR" smtClean="0"/>
              <a:t>‹#›</a:t>
            </a:fld>
            <a:endParaRPr lang="tr-TR"/>
          </a:p>
        </p:txBody>
      </p:sp>
    </p:spTree>
    <p:extLst>
      <p:ext uri="{BB962C8B-B14F-4D97-AF65-F5344CB8AC3E}">
        <p14:creationId xmlns:p14="http://schemas.microsoft.com/office/powerpoint/2010/main" val="4253246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29842" y="2505075"/>
            <a:ext cx="3868340"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29150" y="2505075"/>
            <a:ext cx="3887391"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E411264B-4B33-4D74-8AE4-E39906D8B32A}" type="datetimeFigureOut">
              <a:rPr lang="tr-TR" smtClean="0"/>
              <a:t>9.11.2018</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FC7ADCB-9AA1-47F1-9491-E7F1B63107F9}" type="slidenum">
              <a:rPr lang="tr-TR" smtClean="0"/>
              <a:t>‹#›</a:t>
            </a:fld>
            <a:endParaRPr lang="tr-TR"/>
          </a:p>
        </p:txBody>
      </p:sp>
    </p:spTree>
    <p:extLst>
      <p:ext uri="{BB962C8B-B14F-4D97-AF65-F5344CB8AC3E}">
        <p14:creationId xmlns:p14="http://schemas.microsoft.com/office/powerpoint/2010/main" val="429595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E411264B-4B33-4D74-8AE4-E39906D8B32A}" type="datetimeFigureOut">
              <a:rPr lang="tr-TR" smtClean="0"/>
              <a:t>9.11.2018</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FC7ADCB-9AA1-47F1-9491-E7F1B63107F9}" type="slidenum">
              <a:rPr lang="tr-TR" smtClean="0"/>
              <a:t>‹#›</a:t>
            </a:fld>
            <a:endParaRPr lang="tr-TR"/>
          </a:p>
        </p:txBody>
      </p:sp>
    </p:spTree>
    <p:extLst>
      <p:ext uri="{BB962C8B-B14F-4D97-AF65-F5344CB8AC3E}">
        <p14:creationId xmlns:p14="http://schemas.microsoft.com/office/powerpoint/2010/main" val="2383030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11264B-4B33-4D74-8AE4-E39906D8B32A}" type="datetimeFigureOut">
              <a:rPr lang="tr-TR" smtClean="0"/>
              <a:t>9.11.2018</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FC7ADCB-9AA1-47F1-9491-E7F1B63107F9}" type="slidenum">
              <a:rPr lang="tr-TR" smtClean="0"/>
              <a:t>‹#›</a:t>
            </a:fld>
            <a:endParaRPr lang="tr-TR"/>
          </a:p>
        </p:txBody>
      </p:sp>
    </p:spTree>
    <p:extLst>
      <p:ext uri="{BB962C8B-B14F-4D97-AF65-F5344CB8AC3E}">
        <p14:creationId xmlns:p14="http://schemas.microsoft.com/office/powerpoint/2010/main" val="797619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E411264B-4B33-4D74-8AE4-E39906D8B32A}" type="datetimeFigureOut">
              <a:rPr lang="tr-TR" smtClean="0"/>
              <a:t>9.11.2018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FC7ADCB-9AA1-47F1-9491-E7F1B63107F9}" type="slidenum">
              <a:rPr lang="tr-TR" smtClean="0"/>
              <a:t>‹#›</a:t>
            </a:fld>
            <a:endParaRPr lang="tr-TR"/>
          </a:p>
        </p:txBody>
      </p:sp>
    </p:spTree>
    <p:extLst>
      <p:ext uri="{BB962C8B-B14F-4D97-AF65-F5344CB8AC3E}">
        <p14:creationId xmlns:p14="http://schemas.microsoft.com/office/powerpoint/2010/main" val="3228857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E411264B-4B33-4D74-8AE4-E39906D8B32A}" type="datetimeFigureOut">
              <a:rPr lang="tr-TR" smtClean="0"/>
              <a:t>9.11.2018</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FC7ADCB-9AA1-47F1-9491-E7F1B63107F9}" type="slidenum">
              <a:rPr lang="tr-TR" smtClean="0"/>
              <a:t>‹#›</a:t>
            </a:fld>
            <a:endParaRPr lang="tr-TR"/>
          </a:p>
        </p:txBody>
      </p:sp>
    </p:spTree>
    <p:extLst>
      <p:ext uri="{BB962C8B-B14F-4D97-AF65-F5344CB8AC3E}">
        <p14:creationId xmlns:p14="http://schemas.microsoft.com/office/powerpoint/2010/main" val="1800726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11264B-4B33-4D74-8AE4-E39906D8B32A}" type="datetimeFigureOut">
              <a:rPr lang="tr-TR" smtClean="0"/>
              <a:t>9.11.2018</a:t>
            </a:fld>
            <a:endParaRPr lang="tr-T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C7ADCB-9AA1-47F1-9491-E7F1B63107F9}" type="slidenum">
              <a:rPr lang="tr-TR" smtClean="0"/>
              <a:t>‹#›</a:t>
            </a:fld>
            <a:endParaRPr lang="tr-TR"/>
          </a:p>
        </p:txBody>
      </p:sp>
    </p:spTree>
    <p:extLst>
      <p:ext uri="{BB962C8B-B14F-4D97-AF65-F5344CB8AC3E}">
        <p14:creationId xmlns:p14="http://schemas.microsoft.com/office/powerpoint/2010/main" val="1113406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astro.columbia.edu/~archung/labs/fall2001/lec01_fall01.html" TargetMode="External"/><Relationship Id="rId2" Type="http://schemas.openxmlformats.org/officeDocument/2006/relationships/hyperlink" Target="http://www.physics.hku.hk/~nature/CD/regulare/lectures/chap02.html" TargetMode="External"/><Relationship Id="rId1" Type="http://schemas.openxmlformats.org/officeDocument/2006/relationships/slideLayout" Target="../slideLayouts/slideLayout2.xml"/><Relationship Id="rId6" Type="http://schemas.openxmlformats.org/officeDocument/2006/relationships/hyperlink" Target="http://www.astrologyclub.org/articles/nodes/nodes.htm" TargetMode="External"/><Relationship Id="rId5" Type="http://schemas.openxmlformats.org/officeDocument/2006/relationships/hyperlink" Target="http://www.phy.olemiss.edu/~luca/astr/Topics-Introduction/Eclipses-N.html" TargetMode="External"/><Relationship Id="rId4" Type="http://schemas.openxmlformats.org/officeDocument/2006/relationships/hyperlink" Target="http://www.timezone.com/library/tmachine/tmachine0005"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7950CC6-EC5B-46B1-BA83-37A03B4609EA}"/>
              </a:ext>
            </a:extLst>
          </p:cNvPr>
          <p:cNvSpPr>
            <a:spLocks noGrp="1" noChangeArrowheads="1"/>
          </p:cNvSpPr>
          <p:nvPr>
            <p:ph type="ctrTitle"/>
          </p:nvPr>
        </p:nvSpPr>
        <p:spPr>
          <a:xfrm>
            <a:off x="684213" y="333375"/>
            <a:ext cx="7772400" cy="1470025"/>
          </a:xfrm>
          <a:solidFill>
            <a:srgbClr val="A4D1FA"/>
          </a:solidFill>
          <a:ln>
            <a:solidFill>
              <a:srgbClr val="000099"/>
            </a:solidFill>
            <a:miter lim="800000"/>
            <a:headEnd/>
            <a:tailEnd/>
          </a:ln>
        </p:spPr>
        <p:txBody>
          <a:bodyPr anchor="ctr">
            <a:normAutofit/>
          </a:bodyPr>
          <a:lstStyle/>
          <a:p>
            <a:r>
              <a:rPr lang="tr-TR" altLang="en-US" sz="3600" b="1">
                <a:solidFill>
                  <a:srgbClr val="000099"/>
                </a:solidFill>
                <a:latin typeface="Times New Roman" panose="02020603050405020304" pitchFamily="18" charset="0"/>
                <a:cs typeface="Times New Roman" panose="02020603050405020304" pitchFamily="18" charset="0"/>
              </a:rPr>
              <a:t>GÖRÜNEN HAREKETLER</a:t>
            </a:r>
          </a:p>
        </p:txBody>
      </p:sp>
      <p:sp>
        <p:nvSpPr>
          <p:cNvPr id="2051" name="Rectangle 3">
            <a:extLst>
              <a:ext uri="{FF2B5EF4-FFF2-40B4-BE49-F238E27FC236}">
                <a16:creationId xmlns:a16="http://schemas.microsoft.com/office/drawing/2014/main" id="{6BB616E0-E3AA-4012-BD77-B9D70F84F734}"/>
              </a:ext>
            </a:extLst>
          </p:cNvPr>
          <p:cNvSpPr>
            <a:spLocks noGrp="1" noChangeArrowheads="1"/>
          </p:cNvSpPr>
          <p:nvPr>
            <p:ph type="subTitle" idx="1"/>
          </p:nvPr>
        </p:nvSpPr>
        <p:spPr>
          <a:xfrm>
            <a:off x="682625" y="2227263"/>
            <a:ext cx="7921625" cy="3722687"/>
          </a:xfrm>
          <a:noFill/>
          <a:extLst>
            <a:ext uri="{909E8E84-426E-40DD-AFC4-6F175D3DCCD1}">
              <a14:hiddenFill xmlns:a14="http://schemas.microsoft.com/office/drawing/2010/main">
                <a:solidFill>
                  <a:srgbClr val="A4D1FA"/>
                </a:solidFill>
              </a14:hiddenFill>
            </a:ext>
          </a:extLst>
        </p:spPr>
        <p:txBody>
          <a:bodyPr>
            <a:normAutofit fontScale="92500" lnSpcReduction="20000"/>
          </a:bodyPr>
          <a:lstStyle/>
          <a:p>
            <a:pPr algn="l">
              <a:lnSpc>
                <a:spcPct val="150000"/>
              </a:lnSpc>
            </a:pPr>
            <a:r>
              <a:rPr lang="tr-TR" altLang="en-US" sz="3200" b="1" dirty="0">
                <a:solidFill>
                  <a:srgbClr val="E00C25"/>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a:t>
            </a:r>
            <a:r>
              <a:rPr lang="tr-TR"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tr-TR" altLang="en-US" sz="3200" b="1"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GÜNLÜK HAREKET</a:t>
            </a:r>
          </a:p>
          <a:p>
            <a:pPr algn="l">
              <a:lnSpc>
                <a:spcPct val="150000"/>
              </a:lnSpc>
            </a:pPr>
            <a:r>
              <a:rPr lang="tr-TR" altLang="en-US" sz="3200" b="1" dirty="0">
                <a:solidFill>
                  <a:srgbClr val="E00C25"/>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II.</a:t>
            </a:r>
            <a:r>
              <a:rPr lang="tr-TR"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tr-TR" altLang="en-US" sz="3200" b="1"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GÜNEŞİN GÖRÜNEN HAREKETİ</a:t>
            </a:r>
          </a:p>
          <a:p>
            <a:pPr algn="l">
              <a:lnSpc>
                <a:spcPct val="150000"/>
              </a:lnSpc>
            </a:pPr>
            <a:r>
              <a:rPr lang="tr-TR" altLang="en-US" sz="3200" b="1" dirty="0">
                <a:solidFill>
                  <a:srgbClr val="E00C25"/>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III.</a:t>
            </a:r>
            <a:r>
              <a:rPr lang="tr-TR"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tr-TR" altLang="en-US" sz="3200" b="1"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AYIN GÖRÜNEN HAREKETİ</a:t>
            </a:r>
          </a:p>
          <a:p>
            <a:pPr algn="l">
              <a:lnSpc>
                <a:spcPct val="150000"/>
              </a:lnSpc>
            </a:pPr>
            <a:r>
              <a:rPr lang="tr-TR" altLang="en-US" sz="3200" b="1" dirty="0">
                <a:solidFill>
                  <a:srgbClr val="E00C25"/>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IV.</a:t>
            </a:r>
            <a:r>
              <a:rPr lang="tr-TR" altLang="en-US" sz="3200" b="1" dirty="0">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tr-TR" altLang="en-US" sz="3200" b="1"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GEZEGENLERİN GÖRÜNEN   </a:t>
            </a:r>
          </a:p>
          <a:p>
            <a:pPr algn="l">
              <a:lnSpc>
                <a:spcPct val="150000"/>
              </a:lnSpc>
            </a:pPr>
            <a:r>
              <a:rPr lang="tr-TR" altLang="en-US" sz="3200" b="1" dirty="0">
                <a:solidFill>
                  <a:srgbClr val="000099"/>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HAREKETİ</a:t>
            </a:r>
          </a:p>
        </p:txBody>
      </p:sp>
    </p:spTree>
    <p:extLst>
      <p:ext uri="{BB962C8B-B14F-4D97-AF65-F5344CB8AC3E}">
        <p14:creationId xmlns:p14="http://schemas.microsoft.com/office/powerpoint/2010/main" val="8257042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a:extLst>
              <a:ext uri="{FF2B5EF4-FFF2-40B4-BE49-F238E27FC236}">
                <a16:creationId xmlns:a16="http://schemas.microsoft.com/office/drawing/2014/main" id="{0C93CFD7-7A21-4988-8172-82D216E60AD2}"/>
              </a:ext>
            </a:extLst>
          </p:cNvPr>
          <p:cNvSpPr>
            <a:spLocks noGrp="1" noChangeArrowheads="1"/>
          </p:cNvSpPr>
          <p:nvPr>
            <p:ph type="body" idx="1"/>
          </p:nvPr>
        </p:nvSpPr>
        <p:spPr>
          <a:xfrm>
            <a:off x="628650" y="914400"/>
            <a:ext cx="7886700" cy="5262563"/>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a:bodyPr>
          <a:lstStyle/>
          <a:p>
            <a:pPr algn="just">
              <a:lnSpc>
                <a:spcPct val="150000"/>
              </a:lnSpc>
              <a:buFontTx/>
              <a:buNone/>
            </a:pPr>
            <a:r>
              <a:rPr lang="tr-TR" altLang="en-US" sz="2400" dirty="0">
                <a:latin typeface="Times New Roman" panose="02020603050405020304" pitchFamily="18" charset="0"/>
                <a:cs typeface="Times New Roman" panose="02020603050405020304" pitchFamily="18" charset="0"/>
              </a:rPr>
              <a:t>		Ufuk dairesi ile gök ekvatorunun kesim noktaları gözlemcinin doğu ve batı noktalarıdır. Günlük hareket yönünde, ufkun altından üstüne geçerken rastladığımız kesim noktası doğudur. O halde tam ekvator üzerinde bulunan bir yıldızın doğduğu ve battığı noktalar, o yerin doğu ve batı noktalarını verir. Kutuplardan ve </a:t>
            </a:r>
            <a:r>
              <a:rPr lang="tr-TR" altLang="en-US" sz="2400" dirty="0" err="1">
                <a:latin typeface="Times New Roman" panose="02020603050405020304" pitchFamily="18" charset="0"/>
                <a:cs typeface="Times New Roman" panose="02020603050405020304" pitchFamily="18" charset="0"/>
              </a:rPr>
              <a:t>zenitten</a:t>
            </a:r>
            <a:r>
              <a:rPr lang="tr-TR" altLang="en-US" sz="2400" dirty="0">
                <a:latin typeface="Times New Roman" panose="02020603050405020304" pitchFamily="18" charset="0"/>
                <a:cs typeface="Times New Roman" panose="02020603050405020304" pitchFamily="18" charset="0"/>
              </a:rPr>
              <a:t> geçen meridyen düzlemi kısaca meridyen olarak bilinen düzlem ufuk dairesini güney ve kuzey noktalarında keser. </a:t>
            </a:r>
          </a:p>
        </p:txBody>
      </p:sp>
    </p:spTree>
    <p:extLst>
      <p:ext uri="{BB962C8B-B14F-4D97-AF65-F5344CB8AC3E}">
        <p14:creationId xmlns:p14="http://schemas.microsoft.com/office/powerpoint/2010/main" val="25628241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Oval 2">
            <a:extLst>
              <a:ext uri="{FF2B5EF4-FFF2-40B4-BE49-F238E27FC236}">
                <a16:creationId xmlns:a16="http://schemas.microsoft.com/office/drawing/2014/main" id="{AD7D3A86-C982-4325-A9F6-64B832418BA6}"/>
              </a:ext>
            </a:extLst>
          </p:cNvPr>
          <p:cNvSpPr>
            <a:spLocks noChangeArrowheads="1"/>
          </p:cNvSpPr>
          <p:nvPr/>
        </p:nvSpPr>
        <p:spPr bwMode="auto">
          <a:xfrm>
            <a:off x="1476375" y="476250"/>
            <a:ext cx="6048375" cy="59055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6323" name="Line 3">
            <a:extLst>
              <a:ext uri="{FF2B5EF4-FFF2-40B4-BE49-F238E27FC236}">
                <a16:creationId xmlns:a16="http://schemas.microsoft.com/office/drawing/2014/main" id="{08FAD5DB-79F2-4FCF-B57D-968C15289537}"/>
              </a:ext>
            </a:extLst>
          </p:cNvPr>
          <p:cNvSpPr>
            <a:spLocks noChangeShapeType="1"/>
          </p:cNvSpPr>
          <p:nvPr/>
        </p:nvSpPr>
        <p:spPr bwMode="auto">
          <a:xfrm>
            <a:off x="1476375" y="3429000"/>
            <a:ext cx="6048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6324" name="Line 4">
            <a:extLst>
              <a:ext uri="{FF2B5EF4-FFF2-40B4-BE49-F238E27FC236}">
                <a16:creationId xmlns:a16="http://schemas.microsoft.com/office/drawing/2014/main" id="{B55AEDEC-840C-4DF6-AA68-3E2EADB860A8}"/>
              </a:ext>
            </a:extLst>
          </p:cNvPr>
          <p:cNvSpPr>
            <a:spLocks noChangeShapeType="1"/>
          </p:cNvSpPr>
          <p:nvPr/>
        </p:nvSpPr>
        <p:spPr bwMode="auto">
          <a:xfrm>
            <a:off x="4572000" y="0"/>
            <a:ext cx="0" cy="6381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6325" name="Arc 5">
            <a:extLst>
              <a:ext uri="{FF2B5EF4-FFF2-40B4-BE49-F238E27FC236}">
                <a16:creationId xmlns:a16="http://schemas.microsoft.com/office/drawing/2014/main" id="{DD8AE303-B9AD-4147-97D8-903A42450623}"/>
              </a:ext>
            </a:extLst>
          </p:cNvPr>
          <p:cNvSpPr>
            <a:spLocks/>
          </p:cNvSpPr>
          <p:nvPr/>
        </p:nvSpPr>
        <p:spPr bwMode="auto">
          <a:xfrm rot="16200000">
            <a:off x="4033044" y="-62706"/>
            <a:ext cx="935037" cy="6048375"/>
          </a:xfrm>
          <a:custGeom>
            <a:avLst/>
            <a:gdLst>
              <a:gd name="G0" fmla="+- 0 0 0"/>
              <a:gd name="G1" fmla="+- 21600 0 0"/>
              <a:gd name="G2" fmla="+- 21600 0 0"/>
              <a:gd name="T0" fmla="*/ 0 w 21600"/>
              <a:gd name="T1" fmla="*/ 0 h 43198"/>
              <a:gd name="T2" fmla="*/ 284 w 21600"/>
              <a:gd name="T3" fmla="*/ 43198 h 43198"/>
              <a:gd name="T4" fmla="*/ 0 w 21600"/>
              <a:gd name="T5" fmla="*/ 21600 h 43198"/>
            </a:gdLst>
            <a:ahLst/>
            <a:cxnLst>
              <a:cxn ang="0">
                <a:pos x="T0" y="T1"/>
              </a:cxn>
              <a:cxn ang="0">
                <a:pos x="T2" y="T3"/>
              </a:cxn>
              <a:cxn ang="0">
                <a:pos x="T4" y="T5"/>
              </a:cxn>
            </a:cxnLst>
            <a:rect l="0" t="0" r="r" b="b"/>
            <a:pathLst>
              <a:path w="21600" h="43198" fill="none" extrusionOk="0">
                <a:moveTo>
                  <a:pt x="-1" y="0"/>
                </a:moveTo>
                <a:cubicBezTo>
                  <a:pt x="11929" y="0"/>
                  <a:pt x="21600" y="9670"/>
                  <a:pt x="21600" y="21600"/>
                </a:cubicBezTo>
                <a:cubicBezTo>
                  <a:pt x="21600" y="33418"/>
                  <a:pt x="12101" y="43042"/>
                  <a:pt x="284" y="43198"/>
                </a:cubicBezTo>
              </a:path>
              <a:path w="21600" h="43198" stroke="0" extrusionOk="0">
                <a:moveTo>
                  <a:pt x="-1" y="0"/>
                </a:moveTo>
                <a:cubicBezTo>
                  <a:pt x="11929" y="0"/>
                  <a:pt x="21600" y="9670"/>
                  <a:pt x="21600" y="21600"/>
                </a:cubicBezTo>
                <a:cubicBezTo>
                  <a:pt x="21600" y="33418"/>
                  <a:pt x="12101" y="43042"/>
                  <a:pt x="284" y="43198"/>
                </a:cubicBezTo>
                <a:lnTo>
                  <a:pt x="0" y="21600"/>
                </a:lnTo>
                <a:close/>
              </a:path>
            </a:pathLst>
          </a:custGeom>
          <a:noFill/>
          <a:ln w="12700">
            <a:solidFill>
              <a:schemeClr val="hlink"/>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6326" name="Arc 6">
            <a:extLst>
              <a:ext uri="{FF2B5EF4-FFF2-40B4-BE49-F238E27FC236}">
                <a16:creationId xmlns:a16="http://schemas.microsoft.com/office/drawing/2014/main" id="{E05EA0D7-05C9-4121-BC29-ECF41874EADE}"/>
              </a:ext>
            </a:extLst>
          </p:cNvPr>
          <p:cNvSpPr>
            <a:spLocks/>
          </p:cNvSpPr>
          <p:nvPr/>
        </p:nvSpPr>
        <p:spPr bwMode="auto">
          <a:xfrm rot="5400000">
            <a:off x="4069557" y="837406"/>
            <a:ext cx="862012" cy="6048375"/>
          </a:xfrm>
          <a:custGeom>
            <a:avLst/>
            <a:gdLst>
              <a:gd name="G0" fmla="+- 0 0 0"/>
              <a:gd name="G1" fmla="+- 21600 0 0"/>
              <a:gd name="G2" fmla="+- 21600 0 0"/>
              <a:gd name="T0" fmla="*/ 0 w 21600"/>
              <a:gd name="T1" fmla="*/ 0 h 43198"/>
              <a:gd name="T2" fmla="*/ 284 w 21600"/>
              <a:gd name="T3" fmla="*/ 43198 h 43198"/>
              <a:gd name="T4" fmla="*/ 0 w 21600"/>
              <a:gd name="T5" fmla="*/ 21600 h 43198"/>
            </a:gdLst>
            <a:ahLst/>
            <a:cxnLst>
              <a:cxn ang="0">
                <a:pos x="T0" y="T1"/>
              </a:cxn>
              <a:cxn ang="0">
                <a:pos x="T2" y="T3"/>
              </a:cxn>
              <a:cxn ang="0">
                <a:pos x="T4" y="T5"/>
              </a:cxn>
            </a:cxnLst>
            <a:rect l="0" t="0" r="r" b="b"/>
            <a:pathLst>
              <a:path w="21600" h="43198" fill="none" extrusionOk="0">
                <a:moveTo>
                  <a:pt x="-1" y="0"/>
                </a:moveTo>
                <a:cubicBezTo>
                  <a:pt x="11929" y="0"/>
                  <a:pt x="21600" y="9670"/>
                  <a:pt x="21600" y="21600"/>
                </a:cubicBezTo>
                <a:cubicBezTo>
                  <a:pt x="21600" y="33418"/>
                  <a:pt x="12101" y="43042"/>
                  <a:pt x="284" y="43198"/>
                </a:cubicBezTo>
              </a:path>
              <a:path w="21600" h="43198" stroke="0" extrusionOk="0">
                <a:moveTo>
                  <a:pt x="-1" y="0"/>
                </a:moveTo>
                <a:cubicBezTo>
                  <a:pt x="11929" y="0"/>
                  <a:pt x="21600" y="9670"/>
                  <a:pt x="21600" y="21600"/>
                </a:cubicBezTo>
                <a:cubicBezTo>
                  <a:pt x="21600" y="33418"/>
                  <a:pt x="12101" y="43042"/>
                  <a:pt x="284" y="43198"/>
                </a:cubicBezTo>
                <a:lnTo>
                  <a:pt x="0" y="21600"/>
                </a:lnTo>
                <a:close/>
              </a:path>
            </a:pathLst>
          </a:custGeom>
          <a:noFill/>
          <a:ln w="190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6327" name="Line 7">
            <a:extLst>
              <a:ext uri="{FF2B5EF4-FFF2-40B4-BE49-F238E27FC236}">
                <a16:creationId xmlns:a16="http://schemas.microsoft.com/office/drawing/2014/main" id="{B8EA1884-4432-430E-8B53-18C364CDB60E}"/>
              </a:ext>
            </a:extLst>
          </p:cNvPr>
          <p:cNvSpPr>
            <a:spLocks noChangeShapeType="1"/>
          </p:cNvSpPr>
          <p:nvPr/>
        </p:nvSpPr>
        <p:spPr bwMode="auto">
          <a:xfrm flipH="1">
            <a:off x="2339975" y="1484313"/>
            <a:ext cx="4392613" cy="39608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6328" name="Line 8">
            <a:extLst>
              <a:ext uri="{FF2B5EF4-FFF2-40B4-BE49-F238E27FC236}">
                <a16:creationId xmlns:a16="http://schemas.microsoft.com/office/drawing/2014/main" id="{0618345F-8D59-439A-84DE-C443B26E04D8}"/>
              </a:ext>
            </a:extLst>
          </p:cNvPr>
          <p:cNvSpPr>
            <a:spLocks noChangeShapeType="1"/>
          </p:cNvSpPr>
          <p:nvPr/>
        </p:nvSpPr>
        <p:spPr bwMode="auto">
          <a:xfrm>
            <a:off x="2339975" y="1412875"/>
            <a:ext cx="4392613" cy="39608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6329" name="Oval 9">
            <a:extLst>
              <a:ext uri="{FF2B5EF4-FFF2-40B4-BE49-F238E27FC236}">
                <a16:creationId xmlns:a16="http://schemas.microsoft.com/office/drawing/2014/main" id="{07E2E1B4-0B3A-4F1E-8D1E-2B924262ACEE}"/>
              </a:ext>
            </a:extLst>
          </p:cNvPr>
          <p:cNvSpPr>
            <a:spLocks noChangeArrowheads="1"/>
          </p:cNvSpPr>
          <p:nvPr/>
        </p:nvSpPr>
        <p:spPr bwMode="auto">
          <a:xfrm rot="18720000">
            <a:off x="3815557" y="369094"/>
            <a:ext cx="1441450" cy="5976937"/>
          </a:xfrm>
          <a:prstGeom prst="ellipse">
            <a:avLst/>
          </a:prstGeom>
          <a:noFill/>
          <a:ln w="12700" cap="rnd">
            <a:solidFill>
              <a:schemeClr val="accent2"/>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6330" name="Text Box 10">
            <a:extLst>
              <a:ext uri="{FF2B5EF4-FFF2-40B4-BE49-F238E27FC236}">
                <a16:creationId xmlns:a16="http://schemas.microsoft.com/office/drawing/2014/main" id="{2D8CD484-C74B-45FA-9E4D-BDD163313FC8}"/>
              </a:ext>
            </a:extLst>
          </p:cNvPr>
          <p:cNvSpPr txBox="1">
            <a:spLocks noChangeArrowheads="1"/>
          </p:cNvSpPr>
          <p:nvPr/>
        </p:nvSpPr>
        <p:spPr bwMode="auto">
          <a:xfrm>
            <a:off x="4787900" y="115888"/>
            <a:ext cx="576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rPr>
              <a:t>P</a:t>
            </a:r>
          </a:p>
        </p:txBody>
      </p:sp>
      <p:sp>
        <p:nvSpPr>
          <p:cNvPr id="56331" name="Text Box 11">
            <a:extLst>
              <a:ext uri="{FF2B5EF4-FFF2-40B4-BE49-F238E27FC236}">
                <a16:creationId xmlns:a16="http://schemas.microsoft.com/office/drawing/2014/main" id="{A1E996C9-EA81-47B4-BAC7-17C71490C3C2}"/>
              </a:ext>
            </a:extLst>
          </p:cNvPr>
          <p:cNvSpPr txBox="1">
            <a:spLocks noChangeArrowheads="1"/>
          </p:cNvSpPr>
          <p:nvPr/>
        </p:nvSpPr>
        <p:spPr bwMode="auto">
          <a:xfrm>
            <a:off x="4427538" y="6381750"/>
            <a:ext cx="576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a:t>P’</a:t>
            </a:r>
          </a:p>
        </p:txBody>
      </p:sp>
      <p:sp>
        <p:nvSpPr>
          <p:cNvPr id="56332" name="Text Box 12">
            <a:extLst>
              <a:ext uri="{FF2B5EF4-FFF2-40B4-BE49-F238E27FC236}">
                <a16:creationId xmlns:a16="http://schemas.microsoft.com/office/drawing/2014/main" id="{F65F86ED-6F27-4870-91D6-A09833480552}"/>
              </a:ext>
            </a:extLst>
          </p:cNvPr>
          <p:cNvSpPr txBox="1">
            <a:spLocks noChangeArrowheads="1"/>
          </p:cNvSpPr>
          <p:nvPr/>
        </p:nvSpPr>
        <p:spPr bwMode="auto">
          <a:xfrm>
            <a:off x="827088" y="3213100"/>
            <a:ext cx="576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rPr>
              <a:t>E</a:t>
            </a:r>
          </a:p>
        </p:txBody>
      </p:sp>
      <p:sp>
        <p:nvSpPr>
          <p:cNvPr id="56333" name="Text Box 13">
            <a:extLst>
              <a:ext uri="{FF2B5EF4-FFF2-40B4-BE49-F238E27FC236}">
                <a16:creationId xmlns:a16="http://schemas.microsoft.com/office/drawing/2014/main" id="{0C7BA6E0-DDC2-472A-9280-79C5CF0BE185}"/>
              </a:ext>
            </a:extLst>
          </p:cNvPr>
          <p:cNvSpPr txBox="1">
            <a:spLocks noChangeArrowheads="1"/>
          </p:cNvSpPr>
          <p:nvPr/>
        </p:nvSpPr>
        <p:spPr bwMode="auto">
          <a:xfrm>
            <a:off x="7596188" y="3213100"/>
            <a:ext cx="576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rPr>
              <a:t>E’</a:t>
            </a:r>
          </a:p>
        </p:txBody>
      </p:sp>
      <p:sp>
        <p:nvSpPr>
          <p:cNvPr id="56334" name="Text Box 14">
            <a:extLst>
              <a:ext uri="{FF2B5EF4-FFF2-40B4-BE49-F238E27FC236}">
                <a16:creationId xmlns:a16="http://schemas.microsoft.com/office/drawing/2014/main" id="{395119AC-32F0-424E-B934-D3498C6797C3}"/>
              </a:ext>
            </a:extLst>
          </p:cNvPr>
          <p:cNvSpPr txBox="1">
            <a:spLocks noChangeArrowheads="1"/>
          </p:cNvSpPr>
          <p:nvPr/>
        </p:nvSpPr>
        <p:spPr bwMode="auto">
          <a:xfrm>
            <a:off x="6732588" y="1190625"/>
            <a:ext cx="576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rPr>
              <a:t>Z</a:t>
            </a:r>
          </a:p>
        </p:txBody>
      </p:sp>
      <p:sp>
        <p:nvSpPr>
          <p:cNvPr id="56335" name="Text Box 15">
            <a:extLst>
              <a:ext uri="{FF2B5EF4-FFF2-40B4-BE49-F238E27FC236}">
                <a16:creationId xmlns:a16="http://schemas.microsoft.com/office/drawing/2014/main" id="{29AFCFCB-A9C5-4A37-8DC9-B25A1F230052}"/>
              </a:ext>
            </a:extLst>
          </p:cNvPr>
          <p:cNvSpPr txBox="1">
            <a:spLocks noChangeArrowheads="1"/>
          </p:cNvSpPr>
          <p:nvPr/>
        </p:nvSpPr>
        <p:spPr bwMode="auto">
          <a:xfrm>
            <a:off x="2051050" y="5373688"/>
            <a:ext cx="576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rPr>
              <a:t>N</a:t>
            </a:r>
          </a:p>
        </p:txBody>
      </p:sp>
      <p:sp>
        <p:nvSpPr>
          <p:cNvPr id="56336" name="Text Box 16">
            <a:extLst>
              <a:ext uri="{FF2B5EF4-FFF2-40B4-BE49-F238E27FC236}">
                <a16:creationId xmlns:a16="http://schemas.microsoft.com/office/drawing/2014/main" id="{216CB6F3-AD72-4DAA-98B4-4452CF549C5D}"/>
              </a:ext>
            </a:extLst>
          </p:cNvPr>
          <p:cNvSpPr txBox="1">
            <a:spLocks noChangeArrowheads="1"/>
          </p:cNvSpPr>
          <p:nvPr/>
        </p:nvSpPr>
        <p:spPr bwMode="auto">
          <a:xfrm>
            <a:off x="2051050" y="1052513"/>
            <a:ext cx="576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rPr>
              <a:t>K</a:t>
            </a:r>
          </a:p>
        </p:txBody>
      </p:sp>
      <p:sp>
        <p:nvSpPr>
          <p:cNvPr id="56337" name="Text Box 17">
            <a:extLst>
              <a:ext uri="{FF2B5EF4-FFF2-40B4-BE49-F238E27FC236}">
                <a16:creationId xmlns:a16="http://schemas.microsoft.com/office/drawing/2014/main" id="{D8DDDB64-E33E-4D72-9D72-24995D116A1E}"/>
              </a:ext>
            </a:extLst>
          </p:cNvPr>
          <p:cNvSpPr txBox="1">
            <a:spLocks noChangeArrowheads="1"/>
          </p:cNvSpPr>
          <p:nvPr/>
        </p:nvSpPr>
        <p:spPr bwMode="auto">
          <a:xfrm>
            <a:off x="6732588" y="5300663"/>
            <a:ext cx="576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rPr>
              <a:t>G</a:t>
            </a:r>
          </a:p>
        </p:txBody>
      </p:sp>
      <p:sp>
        <p:nvSpPr>
          <p:cNvPr id="56338" name="Text Box 18">
            <a:extLst>
              <a:ext uri="{FF2B5EF4-FFF2-40B4-BE49-F238E27FC236}">
                <a16:creationId xmlns:a16="http://schemas.microsoft.com/office/drawing/2014/main" id="{C041DAC6-2533-40D7-A716-B6390579E3C7}"/>
              </a:ext>
            </a:extLst>
          </p:cNvPr>
          <p:cNvSpPr txBox="1">
            <a:spLocks noChangeArrowheads="1"/>
          </p:cNvSpPr>
          <p:nvPr/>
        </p:nvSpPr>
        <p:spPr bwMode="auto">
          <a:xfrm rot="2400000">
            <a:off x="4560888" y="5073650"/>
            <a:ext cx="1800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solidFill>
                  <a:srgbClr val="FF0066"/>
                </a:solidFill>
                <a:latin typeface="Monotype Corsiva" panose="03010101010201010101" pitchFamily="66" charset="0"/>
              </a:rPr>
              <a:t>Ufuk </a:t>
            </a:r>
          </a:p>
        </p:txBody>
      </p:sp>
      <p:sp>
        <p:nvSpPr>
          <p:cNvPr id="56339" name="Text Box 19">
            <a:extLst>
              <a:ext uri="{FF2B5EF4-FFF2-40B4-BE49-F238E27FC236}">
                <a16:creationId xmlns:a16="http://schemas.microsoft.com/office/drawing/2014/main" id="{AE85636D-F404-4601-81C3-0E8AC1B6CE7B}"/>
              </a:ext>
            </a:extLst>
          </p:cNvPr>
          <p:cNvSpPr txBox="1">
            <a:spLocks noChangeArrowheads="1"/>
          </p:cNvSpPr>
          <p:nvPr/>
        </p:nvSpPr>
        <p:spPr bwMode="auto">
          <a:xfrm>
            <a:off x="4572000" y="2198688"/>
            <a:ext cx="1800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solidFill>
                  <a:srgbClr val="FF0066"/>
                </a:solidFill>
                <a:latin typeface="Monotype Corsiva" panose="03010101010201010101" pitchFamily="66" charset="0"/>
              </a:rPr>
              <a:t>Gök Ekvatoru</a:t>
            </a:r>
          </a:p>
        </p:txBody>
      </p:sp>
      <p:sp>
        <p:nvSpPr>
          <p:cNvPr id="56340" name="Text Box 20">
            <a:extLst>
              <a:ext uri="{FF2B5EF4-FFF2-40B4-BE49-F238E27FC236}">
                <a16:creationId xmlns:a16="http://schemas.microsoft.com/office/drawing/2014/main" id="{BBEB8173-D407-47EE-8F53-B54C958ED0F6}"/>
              </a:ext>
            </a:extLst>
          </p:cNvPr>
          <p:cNvSpPr txBox="1">
            <a:spLocks noChangeArrowheads="1"/>
          </p:cNvSpPr>
          <p:nvPr/>
        </p:nvSpPr>
        <p:spPr bwMode="auto">
          <a:xfrm>
            <a:off x="7451725" y="1979613"/>
            <a:ext cx="338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sz="2000" b="1">
                <a:latin typeface="Monotype Corsiva" panose="03010101010201010101" pitchFamily="66" charset="0"/>
                <a:sym typeface="Symbol" panose="05050102010706020507" pitchFamily="18" charset="2"/>
              </a:rPr>
              <a:t></a:t>
            </a:r>
          </a:p>
        </p:txBody>
      </p:sp>
      <p:sp>
        <p:nvSpPr>
          <p:cNvPr id="56341" name="Text Box 21">
            <a:extLst>
              <a:ext uri="{FF2B5EF4-FFF2-40B4-BE49-F238E27FC236}">
                <a16:creationId xmlns:a16="http://schemas.microsoft.com/office/drawing/2014/main" id="{29AFE59D-CEDF-4F4F-92C1-84E81FDCC703}"/>
              </a:ext>
            </a:extLst>
          </p:cNvPr>
          <p:cNvSpPr txBox="1">
            <a:spLocks noChangeArrowheads="1"/>
          </p:cNvSpPr>
          <p:nvPr/>
        </p:nvSpPr>
        <p:spPr bwMode="auto">
          <a:xfrm>
            <a:off x="5795963" y="323850"/>
            <a:ext cx="631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sz="2000" b="1">
                <a:latin typeface="Monotype Corsiva" panose="03010101010201010101" pitchFamily="66" charset="0"/>
                <a:sym typeface="Symbol" panose="05050102010706020507" pitchFamily="18" charset="2"/>
              </a:rPr>
              <a:t>90-</a:t>
            </a:r>
          </a:p>
        </p:txBody>
      </p:sp>
      <p:sp>
        <p:nvSpPr>
          <p:cNvPr id="56342" name="Text Box 22">
            <a:extLst>
              <a:ext uri="{FF2B5EF4-FFF2-40B4-BE49-F238E27FC236}">
                <a16:creationId xmlns:a16="http://schemas.microsoft.com/office/drawing/2014/main" id="{F8216A96-3E8E-48B4-89B5-9F49D5B0869F}"/>
              </a:ext>
            </a:extLst>
          </p:cNvPr>
          <p:cNvSpPr txBox="1">
            <a:spLocks noChangeArrowheads="1"/>
          </p:cNvSpPr>
          <p:nvPr/>
        </p:nvSpPr>
        <p:spPr bwMode="auto">
          <a:xfrm>
            <a:off x="2916238" y="323850"/>
            <a:ext cx="338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sz="2000" b="1">
                <a:solidFill>
                  <a:srgbClr val="FF6600"/>
                </a:solidFill>
                <a:latin typeface="Monotype Corsiva" panose="03010101010201010101" pitchFamily="66" charset="0"/>
                <a:sym typeface="Symbol" panose="05050102010706020507" pitchFamily="18" charset="2"/>
              </a:rPr>
              <a:t></a:t>
            </a:r>
          </a:p>
        </p:txBody>
      </p:sp>
      <p:sp>
        <p:nvSpPr>
          <p:cNvPr id="56343" name="Text Box 23">
            <a:extLst>
              <a:ext uri="{FF2B5EF4-FFF2-40B4-BE49-F238E27FC236}">
                <a16:creationId xmlns:a16="http://schemas.microsoft.com/office/drawing/2014/main" id="{A746E7C3-9134-4C57-B1F1-AB2CDB2044FE}"/>
              </a:ext>
            </a:extLst>
          </p:cNvPr>
          <p:cNvSpPr txBox="1">
            <a:spLocks noChangeArrowheads="1"/>
          </p:cNvSpPr>
          <p:nvPr/>
        </p:nvSpPr>
        <p:spPr bwMode="auto">
          <a:xfrm>
            <a:off x="1042988" y="1906588"/>
            <a:ext cx="631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sz="2000" b="1">
                <a:solidFill>
                  <a:srgbClr val="FF6600"/>
                </a:solidFill>
                <a:latin typeface="Monotype Corsiva" panose="03010101010201010101" pitchFamily="66" charset="0"/>
                <a:sym typeface="Symbol" panose="05050102010706020507" pitchFamily="18" charset="2"/>
              </a:rPr>
              <a:t>90-</a:t>
            </a:r>
          </a:p>
        </p:txBody>
      </p:sp>
      <p:sp>
        <p:nvSpPr>
          <p:cNvPr id="56344" name="Line 24">
            <a:extLst>
              <a:ext uri="{FF2B5EF4-FFF2-40B4-BE49-F238E27FC236}">
                <a16:creationId xmlns:a16="http://schemas.microsoft.com/office/drawing/2014/main" id="{CCA9CF49-8F38-4D7E-B32A-33A590BD2356}"/>
              </a:ext>
            </a:extLst>
          </p:cNvPr>
          <p:cNvSpPr>
            <a:spLocks noChangeShapeType="1"/>
          </p:cNvSpPr>
          <p:nvPr/>
        </p:nvSpPr>
        <p:spPr bwMode="auto">
          <a:xfrm>
            <a:off x="4572000" y="2997200"/>
            <a:ext cx="21590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6345" name="Line 25">
            <a:extLst>
              <a:ext uri="{FF2B5EF4-FFF2-40B4-BE49-F238E27FC236}">
                <a16:creationId xmlns:a16="http://schemas.microsoft.com/office/drawing/2014/main" id="{37B194E7-48A3-4BB6-85B3-467580C672E4}"/>
              </a:ext>
            </a:extLst>
          </p:cNvPr>
          <p:cNvSpPr>
            <a:spLocks noChangeShapeType="1"/>
          </p:cNvSpPr>
          <p:nvPr/>
        </p:nvSpPr>
        <p:spPr bwMode="auto">
          <a:xfrm flipH="1">
            <a:off x="4356100" y="2997200"/>
            <a:ext cx="215900"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6346" name="Arc 26">
            <a:extLst>
              <a:ext uri="{FF2B5EF4-FFF2-40B4-BE49-F238E27FC236}">
                <a16:creationId xmlns:a16="http://schemas.microsoft.com/office/drawing/2014/main" id="{145BAA30-BDD4-4E64-9EC5-D57D41A43F42}"/>
              </a:ext>
            </a:extLst>
          </p:cNvPr>
          <p:cNvSpPr>
            <a:spLocks/>
          </p:cNvSpPr>
          <p:nvPr/>
        </p:nvSpPr>
        <p:spPr bwMode="auto">
          <a:xfrm>
            <a:off x="4932363" y="3141663"/>
            <a:ext cx="73025" cy="287337"/>
          </a:xfrm>
          <a:custGeom>
            <a:avLst/>
            <a:gdLst>
              <a:gd name="G0" fmla="+- 8003 0 0"/>
              <a:gd name="G1" fmla="+- 21600 0 0"/>
              <a:gd name="G2" fmla="+- 21600 0 0"/>
              <a:gd name="T0" fmla="*/ 8003 w 29603"/>
              <a:gd name="T1" fmla="*/ 0 h 43200"/>
              <a:gd name="T2" fmla="*/ 0 w 29603"/>
              <a:gd name="T3" fmla="*/ 41663 h 43200"/>
              <a:gd name="T4" fmla="*/ 8003 w 29603"/>
              <a:gd name="T5" fmla="*/ 21600 h 43200"/>
            </a:gdLst>
            <a:ahLst/>
            <a:cxnLst>
              <a:cxn ang="0">
                <a:pos x="T0" y="T1"/>
              </a:cxn>
              <a:cxn ang="0">
                <a:pos x="T2" y="T3"/>
              </a:cxn>
              <a:cxn ang="0">
                <a:pos x="T4" y="T5"/>
              </a:cxn>
            </a:cxnLst>
            <a:rect l="0" t="0" r="r" b="b"/>
            <a:pathLst>
              <a:path w="29603" h="43200" fill="none" extrusionOk="0">
                <a:moveTo>
                  <a:pt x="8002" y="0"/>
                </a:moveTo>
                <a:cubicBezTo>
                  <a:pt x="19932" y="0"/>
                  <a:pt x="29603" y="9670"/>
                  <a:pt x="29603" y="21600"/>
                </a:cubicBezTo>
                <a:cubicBezTo>
                  <a:pt x="29603" y="33529"/>
                  <a:pt x="19932" y="43200"/>
                  <a:pt x="8003" y="43200"/>
                </a:cubicBezTo>
                <a:cubicBezTo>
                  <a:pt x="5261" y="43200"/>
                  <a:pt x="2546" y="42678"/>
                  <a:pt x="0" y="41662"/>
                </a:cubicBezTo>
              </a:path>
              <a:path w="29603" h="43200" stroke="0" extrusionOk="0">
                <a:moveTo>
                  <a:pt x="8002" y="0"/>
                </a:moveTo>
                <a:cubicBezTo>
                  <a:pt x="19932" y="0"/>
                  <a:pt x="29603" y="9670"/>
                  <a:pt x="29603" y="21600"/>
                </a:cubicBezTo>
                <a:cubicBezTo>
                  <a:pt x="29603" y="33529"/>
                  <a:pt x="19932" y="43200"/>
                  <a:pt x="8003" y="43200"/>
                </a:cubicBezTo>
                <a:cubicBezTo>
                  <a:pt x="5261" y="43200"/>
                  <a:pt x="2546" y="42678"/>
                  <a:pt x="0" y="41662"/>
                </a:cubicBezTo>
                <a:lnTo>
                  <a:pt x="8003"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6347" name="Text Box 27">
            <a:extLst>
              <a:ext uri="{FF2B5EF4-FFF2-40B4-BE49-F238E27FC236}">
                <a16:creationId xmlns:a16="http://schemas.microsoft.com/office/drawing/2014/main" id="{FB44024C-7056-4409-BB1C-4699C481DB62}"/>
              </a:ext>
            </a:extLst>
          </p:cNvPr>
          <p:cNvSpPr txBox="1">
            <a:spLocks noChangeArrowheads="1"/>
          </p:cNvSpPr>
          <p:nvPr/>
        </p:nvSpPr>
        <p:spPr bwMode="auto">
          <a:xfrm>
            <a:off x="5148263" y="2987675"/>
            <a:ext cx="793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sz="2000" b="1">
                <a:latin typeface="Monotype Corsiva" panose="03010101010201010101" pitchFamily="66" charset="0"/>
                <a:sym typeface="Symbol" panose="05050102010706020507" pitchFamily="18" charset="2"/>
              </a:rPr>
              <a:t>=40</a:t>
            </a:r>
            <a:r>
              <a:rPr lang="en-US" altLang="en-US" sz="2000" b="1">
                <a:latin typeface="Monotype Corsiva" panose="03010101010201010101" pitchFamily="66" charset="0"/>
                <a:cs typeface="Arial" panose="020B0604020202020204" pitchFamily="34" charset="0"/>
                <a:sym typeface="Symbol" panose="05050102010706020507" pitchFamily="18" charset="2"/>
              </a:rPr>
              <a:t>°</a:t>
            </a:r>
          </a:p>
        </p:txBody>
      </p:sp>
      <p:sp>
        <p:nvSpPr>
          <p:cNvPr id="56348" name="Text Box 28">
            <a:extLst>
              <a:ext uri="{FF2B5EF4-FFF2-40B4-BE49-F238E27FC236}">
                <a16:creationId xmlns:a16="http://schemas.microsoft.com/office/drawing/2014/main" id="{4D26BEBB-7617-4B2A-B03C-F7036F18D852}"/>
              </a:ext>
            </a:extLst>
          </p:cNvPr>
          <p:cNvSpPr txBox="1">
            <a:spLocks noChangeArrowheads="1"/>
          </p:cNvSpPr>
          <p:nvPr/>
        </p:nvSpPr>
        <p:spPr bwMode="auto">
          <a:xfrm>
            <a:off x="179388" y="188913"/>
            <a:ext cx="287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solidFill>
                  <a:schemeClr val="folHlink"/>
                </a:solidFill>
                <a:latin typeface="Monotype Corsiva" panose="03010101010201010101" pitchFamily="66" charset="0"/>
                <a:sym typeface="Symbol" panose="05050102010706020507" pitchFamily="18" charset="2"/>
              </a:rPr>
              <a:t>&gt;0</a:t>
            </a:r>
            <a:r>
              <a:rPr lang="en-US" altLang="en-US" sz="2000" b="1">
                <a:solidFill>
                  <a:schemeClr val="folHlink"/>
                </a:solidFill>
                <a:latin typeface="Monotype Corsiva" panose="03010101010201010101" pitchFamily="66" charset="0"/>
                <a:cs typeface="Arial" panose="020B0604020202020204" pitchFamily="34" charset="0"/>
                <a:sym typeface="Symbol" panose="05050102010706020507" pitchFamily="18" charset="2"/>
              </a:rPr>
              <a:t>°</a:t>
            </a:r>
            <a:r>
              <a:rPr lang="tr-TR" altLang="en-US" sz="2000" b="1">
                <a:solidFill>
                  <a:schemeClr val="folHlink"/>
                </a:solidFill>
                <a:latin typeface="Monotype Corsiva" panose="03010101010201010101" pitchFamily="66" charset="0"/>
                <a:cs typeface="Arial" panose="020B0604020202020204" pitchFamily="34" charset="0"/>
                <a:sym typeface="Symbol" panose="05050102010706020507" pitchFamily="18" charset="2"/>
              </a:rPr>
              <a:t>    için  =KP</a:t>
            </a:r>
            <a:endParaRPr lang="tr-TR" altLang="en-US" sz="2000" b="1">
              <a:latin typeface="Monotype Corsiva" panose="03010101010201010101" pitchFamily="66" charset="0"/>
              <a:cs typeface="Arial" panose="020B0604020202020204" pitchFamily="34" charset="0"/>
              <a:sym typeface="Symbol" panose="05050102010706020507" pitchFamily="18" charset="2"/>
            </a:endParaRPr>
          </a:p>
        </p:txBody>
      </p:sp>
      <p:sp>
        <p:nvSpPr>
          <p:cNvPr id="56349" name="Rectangle 29">
            <a:extLst>
              <a:ext uri="{FF2B5EF4-FFF2-40B4-BE49-F238E27FC236}">
                <a16:creationId xmlns:a16="http://schemas.microsoft.com/office/drawing/2014/main" id="{59657282-79D4-4742-A6B0-C5095C1FA4B2}"/>
              </a:ext>
            </a:extLst>
          </p:cNvPr>
          <p:cNvSpPr>
            <a:spLocks noChangeArrowheads="1"/>
          </p:cNvSpPr>
          <p:nvPr/>
        </p:nvSpPr>
        <p:spPr bwMode="auto">
          <a:xfrm>
            <a:off x="6659563" y="6011863"/>
            <a:ext cx="19954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tr-TR" altLang="en-US" sz="2000" b="1">
                <a:solidFill>
                  <a:schemeClr val="folHlink"/>
                </a:solidFill>
                <a:latin typeface="Monotype Corsiva" panose="03010101010201010101" pitchFamily="66" charset="0"/>
                <a:sym typeface="Symbol" panose="05050102010706020507" pitchFamily="18" charset="2"/>
              </a:rPr>
              <a:t>&lt;0</a:t>
            </a:r>
            <a:r>
              <a:rPr lang="en-US" altLang="en-US" sz="2000" b="1">
                <a:solidFill>
                  <a:schemeClr val="folHlink"/>
                </a:solidFill>
                <a:latin typeface="Monotype Corsiva" panose="03010101010201010101" pitchFamily="66" charset="0"/>
                <a:sym typeface="Symbol" panose="05050102010706020507" pitchFamily="18" charset="2"/>
              </a:rPr>
              <a:t>°</a:t>
            </a:r>
            <a:r>
              <a:rPr lang="tr-TR" altLang="en-US" sz="2000" b="1">
                <a:solidFill>
                  <a:schemeClr val="folHlink"/>
                </a:solidFill>
                <a:latin typeface="Monotype Corsiva" panose="03010101010201010101" pitchFamily="66" charset="0"/>
                <a:sym typeface="Symbol" panose="05050102010706020507" pitchFamily="18" charset="2"/>
              </a:rPr>
              <a:t>    için -=GP’</a:t>
            </a:r>
          </a:p>
        </p:txBody>
      </p:sp>
      <p:sp>
        <p:nvSpPr>
          <p:cNvPr id="56350" name="Arc 30">
            <a:extLst>
              <a:ext uri="{FF2B5EF4-FFF2-40B4-BE49-F238E27FC236}">
                <a16:creationId xmlns:a16="http://schemas.microsoft.com/office/drawing/2014/main" id="{C2B9010A-ECCB-4C9D-9499-72C93AA6F9A3}"/>
              </a:ext>
            </a:extLst>
          </p:cNvPr>
          <p:cNvSpPr>
            <a:spLocks/>
          </p:cNvSpPr>
          <p:nvPr/>
        </p:nvSpPr>
        <p:spPr bwMode="auto">
          <a:xfrm>
            <a:off x="4356100" y="115888"/>
            <a:ext cx="430213" cy="288925"/>
          </a:xfrm>
          <a:custGeom>
            <a:avLst/>
            <a:gdLst>
              <a:gd name="G0" fmla="+- 21600 0 0"/>
              <a:gd name="G1" fmla="+- 21600 0 0"/>
              <a:gd name="G2" fmla="+- 21600 0 0"/>
              <a:gd name="T0" fmla="*/ 21600 w 43200"/>
              <a:gd name="T1" fmla="*/ 0 h 43200"/>
              <a:gd name="T2" fmla="*/ 2101 w 43200"/>
              <a:gd name="T3" fmla="*/ 12308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0" y="18384"/>
                  <a:pt x="717" y="15210"/>
                  <a:pt x="2100" y="12307"/>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0" y="18384"/>
                  <a:pt x="717" y="15210"/>
                  <a:pt x="2100" y="12307"/>
                </a:cubicBezTo>
                <a:lnTo>
                  <a:pt x="21600"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6351" name="Line 31">
            <a:extLst>
              <a:ext uri="{FF2B5EF4-FFF2-40B4-BE49-F238E27FC236}">
                <a16:creationId xmlns:a16="http://schemas.microsoft.com/office/drawing/2014/main" id="{5279F9F4-74A8-40E9-9B57-6E2954634274}"/>
              </a:ext>
            </a:extLst>
          </p:cNvPr>
          <p:cNvSpPr>
            <a:spLocks noChangeShapeType="1"/>
          </p:cNvSpPr>
          <p:nvPr/>
        </p:nvSpPr>
        <p:spPr bwMode="auto">
          <a:xfrm flipV="1">
            <a:off x="4356100" y="190500"/>
            <a:ext cx="71438" cy="714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Tree>
    <p:extLst>
      <p:ext uri="{BB962C8B-B14F-4D97-AF65-F5344CB8AC3E}">
        <p14:creationId xmlns:p14="http://schemas.microsoft.com/office/powerpoint/2010/main" val="4280011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Oval 2">
            <a:extLst>
              <a:ext uri="{FF2B5EF4-FFF2-40B4-BE49-F238E27FC236}">
                <a16:creationId xmlns:a16="http://schemas.microsoft.com/office/drawing/2014/main" id="{78F57063-F60C-46AC-94EF-5E85BA75BE7A}"/>
              </a:ext>
            </a:extLst>
          </p:cNvPr>
          <p:cNvSpPr>
            <a:spLocks noChangeArrowheads="1"/>
          </p:cNvSpPr>
          <p:nvPr/>
        </p:nvSpPr>
        <p:spPr bwMode="auto">
          <a:xfrm>
            <a:off x="1476375" y="476250"/>
            <a:ext cx="6048375" cy="59055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1203" name="Line 3">
            <a:extLst>
              <a:ext uri="{FF2B5EF4-FFF2-40B4-BE49-F238E27FC236}">
                <a16:creationId xmlns:a16="http://schemas.microsoft.com/office/drawing/2014/main" id="{ACBC1F82-67EF-4BE8-9EF9-57E637A66239}"/>
              </a:ext>
            </a:extLst>
          </p:cNvPr>
          <p:cNvSpPr>
            <a:spLocks noChangeShapeType="1"/>
          </p:cNvSpPr>
          <p:nvPr/>
        </p:nvSpPr>
        <p:spPr bwMode="auto">
          <a:xfrm>
            <a:off x="1476375" y="3429000"/>
            <a:ext cx="6048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1204" name="Line 4">
            <a:extLst>
              <a:ext uri="{FF2B5EF4-FFF2-40B4-BE49-F238E27FC236}">
                <a16:creationId xmlns:a16="http://schemas.microsoft.com/office/drawing/2014/main" id="{AEA1D19B-22C3-4039-8717-064222DD40C6}"/>
              </a:ext>
            </a:extLst>
          </p:cNvPr>
          <p:cNvSpPr>
            <a:spLocks noChangeShapeType="1"/>
          </p:cNvSpPr>
          <p:nvPr/>
        </p:nvSpPr>
        <p:spPr bwMode="auto">
          <a:xfrm>
            <a:off x="4572000" y="0"/>
            <a:ext cx="0" cy="6381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1205" name="Arc 5">
            <a:extLst>
              <a:ext uri="{FF2B5EF4-FFF2-40B4-BE49-F238E27FC236}">
                <a16:creationId xmlns:a16="http://schemas.microsoft.com/office/drawing/2014/main" id="{949E582E-4246-4D03-9983-C938C2776C4C}"/>
              </a:ext>
            </a:extLst>
          </p:cNvPr>
          <p:cNvSpPr>
            <a:spLocks/>
          </p:cNvSpPr>
          <p:nvPr/>
        </p:nvSpPr>
        <p:spPr bwMode="auto">
          <a:xfrm rot="16200000">
            <a:off x="4033044" y="-62706"/>
            <a:ext cx="935037" cy="6048375"/>
          </a:xfrm>
          <a:custGeom>
            <a:avLst/>
            <a:gdLst>
              <a:gd name="G0" fmla="+- 0 0 0"/>
              <a:gd name="G1" fmla="+- 21600 0 0"/>
              <a:gd name="G2" fmla="+- 21600 0 0"/>
              <a:gd name="T0" fmla="*/ 0 w 21600"/>
              <a:gd name="T1" fmla="*/ 0 h 43198"/>
              <a:gd name="T2" fmla="*/ 284 w 21600"/>
              <a:gd name="T3" fmla="*/ 43198 h 43198"/>
              <a:gd name="T4" fmla="*/ 0 w 21600"/>
              <a:gd name="T5" fmla="*/ 21600 h 43198"/>
            </a:gdLst>
            <a:ahLst/>
            <a:cxnLst>
              <a:cxn ang="0">
                <a:pos x="T0" y="T1"/>
              </a:cxn>
              <a:cxn ang="0">
                <a:pos x="T2" y="T3"/>
              </a:cxn>
              <a:cxn ang="0">
                <a:pos x="T4" y="T5"/>
              </a:cxn>
            </a:cxnLst>
            <a:rect l="0" t="0" r="r" b="b"/>
            <a:pathLst>
              <a:path w="21600" h="43198" fill="none" extrusionOk="0">
                <a:moveTo>
                  <a:pt x="-1" y="0"/>
                </a:moveTo>
                <a:cubicBezTo>
                  <a:pt x="11929" y="0"/>
                  <a:pt x="21600" y="9670"/>
                  <a:pt x="21600" y="21600"/>
                </a:cubicBezTo>
                <a:cubicBezTo>
                  <a:pt x="21600" y="33418"/>
                  <a:pt x="12101" y="43042"/>
                  <a:pt x="284" y="43198"/>
                </a:cubicBezTo>
              </a:path>
              <a:path w="21600" h="43198" stroke="0" extrusionOk="0">
                <a:moveTo>
                  <a:pt x="-1" y="0"/>
                </a:moveTo>
                <a:cubicBezTo>
                  <a:pt x="11929" y="0"/>
                  <a:pt x="21600" y="9670"/>
                  <a:pt x="21600" y="21600"/>
                </a:cubicBezTo>
                <a:cubicBezTo>
                  <a:pt x="21600" y="33418"/>
                  <a:pt x="12101" y="43042"/>
                  <a:pt x="284" y="43198"/>
                </a:cubicBezTo>
                <a:lnTo>
                  <a:pt x="0" y="21600"/>
                </a:lnTo>
                <a:close/>
              </a:path>
            </a:pathLst>
          </a:custGeom>
          <a:noFill/>
          <a:ln w="12700">
            <a:solidFill>
              <a:schemeClr val="hlink"/>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1206" name="Arc 6">
            <a:extLst>
              <a:ext uri="{FF2B5EF4-FFF2-40B4-BE49-F238E27FC236}">
                <a16:creationId xmlns:a16="http://schemas.microsoft.com/office/drawing/2014/main" id="{7544E900-20D3-4C76-8168-810F6078040B}"/>
              </a:ext>
            </a:extLst>
          </p:cNvPr>
          <p:cNvSpPr>
            <a:spLocks/>
          </p:cNvSpPr>
          <p:nvPr/>
        </p:nvSpPr>
        <p:spPr bwMode="auto">
          <a:xfrm rot="5400000">
            <a:off x="4069557" y="837406"/>
            <a:ext cx="862012" cy="6048375"/>
          </a:xfrm>
          <a:custGeom>
            <a:avLst/>
            <a:gdLst>
              <a:gd name="G0" fmla="+- 0 0 0"/>
              <a:gd name="G1" fmla="+- 21600 0 0"/>
              <a:gd name="G2" fmla="+- 21600 0 0"/>
              <a:gd name="T0" fmla="*/ 0 w 21600"/>
              <a:gd name="T1" fmla="*/ 0 h 43198"/>
              <a:gd name="T2" fmla="*/ 284 w 21600"/>
              <a:gd name="T3" fmla="*/ 43198 h 43198"/>
              <a:gd name="T4" fmla="*/ 0 w 21600"/>
              <a:gd name="T5" fmla="*/ 21600 h 43198"/>
            </a:gdLst>
            <a:ahLst/>
            <a:cxnLst>
              <a:cxn ang="0">
                <a:pos x="T0" y="T1"/>
              </a:cxn>
              <a:cxn ang="0">
                <a:pos x="T2" y="T3"/>
              </a:cxn>
              <a:cxn ang="0">
                <a:pos x="T4" y="T5"/>
              </a:cxn>
            </a:cxnLst>
            <a:rect l="0" t="0" r="r" b="b"/>
            <a:pathLst>
              <a:path w="21600" h="43198" fill="none" extrusionOk="0">
                <a:moveTo>
                  <a:pt x="-1" y="0"/>
                </a:moveTo>
                <a:cubicBezTo>
                  <a:pt x="11929" y="0"/>
                  <a:pt x="21600" y="9670"/>
                  <a:pt x="21600" y="21600"/>
                </a:cubicBezTo>
                <a:cubicBezTo>
                  <a:pt x="21600" y="33418"/>
                  <a:pt x="12101" y="43042"/>
                  <a:pt x="284" y="43198"/>
                </a:cubicBezTo>
              </a:path>
              <a:path w="21600" h="43198" stroke="0" extrusionOk="0">
                <a:moveTo>
                  <a:pt x="-1" y="0"/>
                </a:moveTo>
                <a:cubicBezTo>
                  <a:pt x="11929" y="0"/>
                  <a:pt x="21600" y="9670"/>
                  <a:pt x="21600" y="21600"/>
                </a:cubicBezTo>
                <a:cubicBezTo>
                  <a:pt x="21600" y="33418"/>
                  <a:pt x="12101" y="43042"/>
                  <a:pt x="284" y="43198"/>
                </a:cubicBezTo>
                <a:lnTo>
                  <a:pt x="0" y="21600"/>
                </a:lnTo>
                <a:close/>
              </a:path>
            </a:pathLst>
          </a:custGeom>
          <a:noFill/>
          <a:ln w="190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1207" name="Oval 7">
            <a:extLst>
              <a:ext uri="{FF2B5EF4-FFF2-40B4-BE49-F238E27FC236}">
                <a16:creationId xmlns:a16="http://schemas.microsoft.com/office/drawing/2014/main" id="{4758ED62-7B1A-47D4-AB0A-34F73E7A6D85}"/>
              </a:ext>
            </a:extLst>
          </p:cNvPr>
          <p:cNvSpPr>
            <a:spLocks noChangeArrowheads="1"/>
          </p:cNvSpPr>
          <p:nvPr/>
        </p:nvSpPr>
        <p:spPr bwMode="auto">
          <a:xfrm rot="10800000">
            <a:off x="3816350" y="476250"/>
            <a:ext cx="1441450" cy="5905500"/>
          </a:xfrm>
          <a:prstGeom prst="ellipse">
            <a:avLst/>
          </a:prstGeom>
          <a:noFill/>
          <a:ln w="12700" cap="rnd">
            <a:solidFill>
              <a:schemeClr val="accent2"/>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1208" name="Text Box 8">
            <a:extLst>
              <a:ext uri="{FF2B5EF4-FFF2-40B4-BE49-F238E27FC236}">
                <a16:creationId xmlns:a16="http://schemas.microsoft.com/office/drawing/2014/main" id="{CEF5B5C1-331E-47CA-9897-EAEC32E7B96D}"/>
              </a:ext>
            </a:extLst>
          </p:cNvPr>
          <p:cNvSpPr txBox="1">
            <a:spLocks noChangeArrowheads="1"/>
          </p:cNvSpPr>
          <p:nvPr/>
        </p:nvSpPr>
        <p:spPr bwMode="auto">
          <a:xfrm>
            <a:off x="4787900" y="115888"/>
            <a:ext cx="576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rPr>
              <a:t>P,K</a:t>
            </a:r>
          </a:p>
        </p:txBody>
      </p:sp>
      <p:sp>
        <p:nvSpPr>
          <p:cNvPr id="51209" name="Text Box 9">
            <a:extLst>
              <a:ext uri="{FF2B5EF4-FFF2-40B4-BE49-F238E27FC236}">
                <a16:creationId xmlns:a16="http://schemas.microsoft.com/office/drawing/2014/main" id="{9E235A65-017D-431A-A445-AA66AF066C9A}"/>
              </a:ext>
            </a:extLst>
          </p:cNvPr>
          <p:cNvSpPr txBox="1">
            <a:spLocks noChangeArrowheads="1"/>
          </p:cNvSpPr>
          <p:nvPr/>
        </p:nvSpPr>
        <p:spPr bwMode="auto">
          <a:xfrm>
            <a:off x="4427538" y="6381750"/>
            <a:ext cx="792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rPr>
              <a:t>P’,G</a:t>
            </a:r>
          </a:p>
        </p:txBody>
      </p:sp>
      <p:sp>
        <p:nvSpPr>
          <p:cNvPr id="51210" name="Text Box 10">
            <a:extLst>
              <a:ext uri="{FF2B5EF4-FFF2-40B4-BE49-F238E27FC236}">
                <a16:creationId xmlns:a16="http://schemas.microsoft.com/office/drawing/2014/main" id="{5F63E9DA-6684-4847-8E6D-1F1B6E1A0CB2}"/>
              </a:ext>
            </a:extLst>
          </p:cNvPr>
          <p:cNvSpPr txBox="1">
            <a:spLocks noChangeArrowheads="1"/>
          </p:cNvSpPr>
          <p:nvPr/>
        </p:nvSpPr>
        <p:spPr bwMode="auto">
          <a:xfrm>
            <a:off x="684213" y="3213100"/>
            <a:ext cx="576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rPr>
              <a:t>E,N</a:t>
            </a:r>
          </a:p>
        </p:txBody>
      </p:sp>
      <p:sp>
        <p:nvSpPr>
          <p:cNvPr id="51211" name="Text Box 11">
            <a:extLst>
              <a:ext uri="{FF2B5EF4-FFF2-40B4-BE49-F238E27FC236}">
                <a16:creationId xmlns:a16="http://schemas.microsoft.com/office/drawing/2014/main" id="{D442AF3C-C895-4F34-8ADC-4FBE8765CB58}"/>
              </a:ext>
            </a:extLst>
          </p:cNvPr>
          <p:cNvSpPr txBox="1">
            <a:spLocks noChangeArrowheads="1"/>
          </p:cNvSpPr>
          <p:nvPr/>
        </p:nvSpPr>
        <p:spPr bwMode="auto">
          <a:xfrm>
            <a:off x="7596188" y="3213100"/>
            <a:ext cx="792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rPr>
              <a:t>E’,Z</a:t>
            </a:r>
          </a:p>
        </p:txBody>
      </p:sp>
      <p:sp>
        <p:nvSpPr>
          <p:cNvPr id="51212" name="Text Box 12">
            <a:extLst>
              <a:ext uri="{FF2B5EF4-FFF2-40B4-BE49-F238E27FC236}">
                <a16:creationId xmlns:a16="http://schemas.microsoft.com/office/drawing/2014/main" id="{792ABA0B-889E-4F5B-A491-C8BDFEE390F4}"/>
              </a:ext>
            </a:extLst>
          </p:cNvPr>
          <p:cNvSpPr txBox="1">
            <a:spLocks noChangeArrowheads="1"/>
          </p:cNvSpPr>
          <p:nvPr/>
        </p:nvSpPr>
        <p:spPr bwMode="auto">
          <a:xfrm>
            <a:off x="3419475" y="4221163"/>
            <a:ext cx="18002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b="1">
                <a:solidFill>
                  <a:srgbClr val="FF0066"/>
                </a:solidFill>
                <a:latin typeface="Monotype Corsiva" panose="03010101010201010101" pitchFamily="66" charset="0"/>
              </a:rPr>
              <a:t>Gök Ekvatoru</a:t>
            </a:r>
          </a:p>
        </p:txBody>
      </p:sp>
      <p:sp>
        <p:nvSpPr>
          <p:cNvPr id="51213" name="Text Box 13">
            <a:extLst>
              <a:ext uri="{FF2B5EF4-FFF2-40B4-BE49-F238E27FC236}">
                <a16:creationId xmlns:a16="http://schemas.microsoft.com/office/drawing/2014/main" id="{507A3B71-7C03-4F64-A62F-A0CF02B5EE9B}"/>
              </a:ext>
            </a:extLst>
          </p:cNvPr>
          <p:cNvSpPr txBox="1">
            <a:spLocks noChangeArrowheads="1"/>
          </p:cNvSpPr>
          <p:nvPr/>
        </p:nvSpPr>
        <p:spPr bwMode="auto">
          <a:xfrm>
            <a:off x="179388" y="188913"/>
            <a:ext cx="28797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solidFill>
                  <a:schemeClr val="folHlink"/>
                </a:solidFill>
                <a:latin typeface="Monotype Corsiva" panose="03010101010201010101" pitchFamily="66" charset="0"/>
                <a:sym typeface="Symbol" panose="05050102010706020507" pitchFamily="18" charset="2"/>
              </a:rPr>
              <a:t>=0</a:t>
            </a:r>
            <a:r>
              <a:rPr lang="en-US" altLang="en-US" sz="2000" b="1">
                <a:solidFill>
                  <a:schemeClr val="folHlink"/>
                </a:solidFill>
                <a:latin typeface="Monotype Corsiva" panose="03010101010201010101" pitchFamily="66" charset="0"/>
                <a:cs typeface="Arial" panose="020B0604020202020204" pitchFamily="34" charset="0"/>
                <a:sym typeface="Symbol" panose="05050102010706020507" pitchFamily="18" charset="2"/>
              </a:rPr>
              <a:t>°</a:t>
            </a:r>
            <a:r>
              <a:rPr lang="tr-TR" altLang="en-US" sz="2000" b="1">
                <a:solidFill>
                  <a:schemeClr val="folHlink"/>
                </a:solidFill>
                <a:latin typeface="Monotype Corsiva" panose="03010101010201010101" pitchFamily="66" charset="0"/>
                <a:cs typeface="Arial" panose="020B0604020202020204" pitchFamily="34" charset="0"/>
                <a:sym typeface="Symbol" panose="05050102010706020507" pitchFamily="18" charset="2"/>
              </a:rPr>
              <a:t>, yer ekvatorunda bulunan gözlemci durumunda, </a:t>
            </a:r>
            <a:endParaRPr lang="tr-TR" altLang="en-US" sz="2000" b="1">
              <a:latin typeface="Monotype Corsiva" panose="03010101010201010101" pitchFamily="66" charset="0"/>
              <a:cs typeface="Arial" panose="020B0604020202020204" pitchFamily="34" charset="0"/>
              <a:sym typeface="Symbol" panose="05050102010706020507" pitchFamily="18" charset="2"/>
            </a:endParaRPr>
          </a:p>
        </p:txBody>
      </p:sp>
      <p:sp>
        <p:nvSpPr>
          <p:cNvPr id="51214" name="Text Box 14">
            <a:extLst>
              <a:ext uri="{FF2B5EF4-FFF2-40B4-BE49-F238E27FC236}">
                <a16:creationId xmlns:a16="http://schemas.microsoft.com/office/drawing/2014/main" id="{7BFD119D-6471-4E3D-ABEC-B3807EA9752A}"/>
              </a:ext>
            </a:extLst>
          </p:cNvPr>
          <p:cNvSpPr txBox="1">
            <a:spLocks noChangeArrowheads="1"/>
          </p:cNvSpPr>
          <p:nvPr/>
        </p:nvSpPr>
        <p:spPr bwMode="auto">
          <a:xfrm>
            <a:off x="2987675" y="1412875"/>
            <a:ext cx="11525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en-US" b="1">
                <a:solidFill>
                  <a:srgbClr val="FF0066"/>
                </a:solidFill>
                <a:latin typeface="Monotype Corsiva" panose="03010101010201010101" pitchFamily="66" charset="0"/>
              </a:rPr>
              <a:t>Ufuk Düzlemi</a:t>
            </a:r>
          </a:p>
        </p:txBody>
      </p:sp>
      <p:sp>
        <p:nvSpPr>
          <p:cNvPr id="51215" name="AutoShape 15">
            <a:extLst>
              <a:ext uri="{FF2B5EF4-FFF2-40B4-BE49-F238E27FC236}">
                <a16:creationId xmlns:a16="http://schemas.microsoft.com/office/drawing/2014/main" id="{1C5EE669-9882-4B93-9AD7-40E34D39BD54}"/>
              </a:ext>
            </a:extLst>
          </p:cNvPr>
          <p:cNvSpPr>
            <a:spLocks noChangeArrowheads="1"/>
          </p:cNvSpPr>
          <p:nvPr/>
        </p:nvSpPr>
        <p:spPr bwMode="auto">
          <a:xfrm rot="420000">
            <a:off x="5397500" y="2493963"/>
            <a:ext cx="360363" cy="107950"/>
          </a:xfrm>
          <a:prstGeom prst="rightArrow">
            <a:avLst>
              <a:gd name="adj1" fmla="val 50000"/>
              <a:gd name="adj2" fmla="val 83456"/>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1216" name="Text Box 16">
            <a:extLst>
              <a:ext uri="{FF2B5EF4-FFF2-40B4-BE49-F238E27FC236}">
                <a16:creationId xmlns:a16="http://schemas.microsoft.com/office/drawing/2014/main" id="{D1A0BC6F-19F6-4439-8482-F1D3C1447351}"/>
              </a:ext>
            </a:extLst>
          </p:cNvPr>
          <p:cNvSpPr txBox="1">
            <a:spLocks noChangeArrowheads="1"/>
          </p:cNvSpPr>
          <p:nvPr/>
        </p:nvSpPr>
        <p:spPr bwMode="auto">
          <a:xfrm>
            <a:off x="5435600" y="2060575"/>
            <a:ext cx="12239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en-US" sz="1400" b="1">
                <a:solidFill>
                  <a:srgbClr val="FF0066"/>
                </a:solidFill>
                <a:latin typeface="Monotype Corsiva" panose="03010101010201010101" pitchFamily="66" charset="0"/>
              </a:rPr>
              <a:t>Günlük Hareket Yönü</a:t>
            </a:r>
          </a:p>
        </p:txBody>
      </p:sp>
      <p:sp>
        <p:nvSpPr>
          <p:cNvPr id="51217" name="AutoShape 17">
            <a:extLst>
              <a:ext uri="{FF2B5EF4-FFF2-40B4-BE49-F238E27FC236}">
                <a16:creationId xmlns:a16="http://schemas.microsoft.com/office/drawing/2014/main" id="{FA1EB4C2-C114-421D-9A4A-D3A57AD90B18}"/>
              </a:ext>
            </a:extLst>
          </p:cNvPr>
          <p:cNvSpPr>
            <a:spLocks noChangeArrowheads="1"/>
          </p:cNvSpPr>
          <p:nvPr/>
        </p:nvSpPr>
        <p:spPr bwMode="auto">
          <a:xfrm>
            <a:off x="3779838" y="2420938"/>
            <a:ext cx="144462" cy="122237"/>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1218" name="AutoShape 18">
            <a:extLst>
              <a:ext uri="{FF2B5EF4-FFF2-40B4-BE49-F238E27FC236}">
                <a16:creationId xmlns:a16="http://schemas.microsoft.com/office/drawing/2014/main" id="{B5AAF1E8-D511-4502-8A33-3B60BB33F14C}"/>
              </a:ext>
            </a:extLst>
          </p:cNvPr>
          <p:cNvSpPr>
            <a:spLocks noChangeArrowheads="1"/>
          </p:cNvSpPr>
          <p:nvPr/>
        </p:nvSpPr>
        <p:spPr bwMode="auto">
          <a:xfrm>
            <a:off x="5148263" y="4221163"/>
            <a:ext cx="144462" cy="122237"/>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1219" name="Text Box 19">
            <a:extLst>
              <a:ext uri="{FF2B5EF4-FFF2-40B4-BE49-F238E27FC236}">
                <a16:creationId xmlns:a16="http://schemas.microsoft.com/office/drawing/2014/main" id="{5593C804-0F08-419D-B3C5-BE0DCF362BF9}"/>
              </a:ext>
            </a:extLst>
          </p:cNvPr>
          <p:cNvSpPr txBox="1">
            <a:spLocks noChangeArrowheads="1"/>
          </p:cNvSpPr>
          <p:nvPr/>
        </p:nvSpPr>
        <p:spPr bwMode="auto">
          <a:xfrm>
            <a:off x="3419475" y="2205038"/>
            <a:ext cx="6477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1200">
                <a:solidFill>
                  <a:schemeClr val="hlink"/>
                </a:solidFill>
                <a:latin typeface="Monotype Corsiva" panose="03010101010201010101" pitchFamily="66" charset="0"/>
              </a:rPr>
              <a:t>Doğu</a:t>
            </a:r>
          </a:p>
        </p:txBody>
      </p:sp>
      <p:sp>
        <p:nvSpPr>
          <p:cNvPr id="51220" name="Text Box 20">
            <a:extLst>
              <a:ext uri="{FF2B5EF4-FFF2-40B4-BE49-F238E27FC236}">
                <a16:creationId xmlns:a16="http://schemas.microsoft.com/office/drawing/2014/main" id="{FAB23166-1FDF-423C-8AC2-29285A80078D}"/>
              </a:ext>
            </a:extLst>
          </p:cNvPr>
          <p:cNvSpPr txBox="1">
            <a:spLocks noChangeArrowheads="1"/>
          </p:cNvSpPr>
          <p:nvPr/>
        </p:nvSpPr>
        <p:spPr bwMode="auto">
          <a:xfrm>
            <a:off x="5148263" y="3933825"/>
            <a:ext cx="647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1200">
                <a:solidFill>
                  <a:schemeClr val="hlink"/>
                </a:solidFill>
                <a:latin typeface="Monotype Corsiva" panose="03010101010201010101" pitchFamily="66" charset="0"/>
              </a:rPr>
              <a:t>Batı</a:t>
            </a:r>
          </a:p>
        </p:txBody>
      </p:sp>
      <p:sp>
        <p:nvSpPr>
          <p:cNvPr id="51221" name="Arc 21">
            <a:extLst>
              <a:ext uri="{FF2B5EF4-FFF2-40B4-BE49-F238E27FC236}">
                <a16:creationId xmlns:a16="http://schemas.microsoft.com/office/drawing/2014/main" id="{F9DA9D34-3B89-4854-B996-7572802251AE}"/>
              </a:ext>
            </a:extLst>
          </p:cNvPr>
          <p:cNvSpPr>
            <a:spLocks/>
          </p:cNvSpPr>
          <p:nvPr/>
        </p:nvSpPr>
        <p:spPr bwMode="auto">
          <a:xfrm>
            <a:off x="4356100" y="115888"/>
            <a:ext cx="430213" cy="288925"/>
          </a:xfrm>
          <a:custGeom>
            <a:avLst/>
            <a:gdLst>
              <a:gd name="G0" fmla="+- 21600 0 0"/>
              <a:gd name="G1" fmla="+- 21600 0 0"/>
              <a:gd name="G2" fmla="+- 21600 0 0"/>
              <a:gd name="T0" fmla="*/ 21600 w 43200"/>
              <a:gd name="T1" fmla="*/ 0 h 43200"/>
              <a:gd name="T2" fmla="*/ 2101 w 43200"/>
              <a:gd name="T3" fmla="*/ 12308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0" y="18384"/>
                  <a:pt x="717" y="15210"/>
                  <a:pt x="2100" y="12307"/>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0" y="18384"/>
                  <a:pt x="717" y="15210"/>
                  <a:pt x="2100" y="12307"/>
                </a:cubicBezTo>
                <a:lnTo>
                  <a:pt x="21600"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1222" name="Line 22">
            <a:extLst>
              <a:ext uri="{FF2B5EF4-FFF2-40B4-BE49-F238E27FC236}">
                <a16:creationId xmlns:a16="http://schemas.microsoft.com/office/drawing/2014/main" id="{175A42E3-35C1-4E7B-AFC7-6754C6C8644F}"/>
              </a:ext>
            </a:extLst>
          </p:cNvPr>
          <p:cNvSpPr>
            <a:spLocks noChangeShapeType="1"/>
          </p:cNvSpPr>
          <p:nvPr/>
        </p:nvSpPr>
        <p:spPr bwMode="auto">
          <a:xfrm flipV="1">
            <a:off x="4356100" y="188913"/>
            <a:ext cx="71438" cy="714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Tree>
    <p:extLst>
      <p:ext uri="{BB962C8B-B14F-4D97-AF65-F5344CB8AC3E}">
        <p14:creationId xmlns:p14="http://schemas.microsoft.com/office/powerpoint/2010/main" val="1277975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a:extLst>
              <a:ext uri="{FF2B5EF4-FFF2-40B4-BE49-F238E27FC236}">
                <a16:creationId xmlns:a16="http://schemas.microsoft.com/office/drawing/2014/main" id="{56B179DA-FA38-4C3D-9DC7-B402B003A68C}"/>
              </a:ext>
            </a:extLst>
          </p:cNvPr>
          <p:cNvSpPr>
            <a:spLocks noGrp="1" noChangeArrowheads="1"/>
          </p:cNvSpPr>
          <p:nvPr>
            <p:ph type="body" idx="1"/>
          </p:nvPr>
        </p:nvSpPr>
        <p:spPr>
          <a:xfrm>
            <a:off x="511205" y="777002"/>
            <a:ext cx="7886700" cy="5686715"/>
          </a:xfrm>
        </p:spPr>
        <p:txBody>
          <a:bodyPr>
            <a:normAutofit fontScale="92500" lnSpcReduction="20000"/>
          </a:bodyPr>
          <a:lstStyle/>
          <a:p>
            <a:pPr algn="just">
              <a:lnSpc>
                <a:spcPct val="150000"/>
              </a:lnSpc>
              <a:buFontTx/>
              <a:buNone/>
            </a:pPr>
            <a:r>
              <a:rPr lang="tr-TR" altLang="en-US" sz="2400" dirty="0">
                <a:latin typeface="Times New Roman" panose="02020603050405020304" pitchFamily="18" charset="0"/>
                <a:cs typeface="Times New Roman" panose="02020603050405020304" pitchFamily="18" charset="0"/>
              </a:rPr>
              <a:t>		 </a:t>
            </a:r>
            <a:r>
              <a:rPr lang="tr-TR" altLang="en-US" sz="2400" dirty="0" err="1">
                <a:latin typeface="Times New Roman" panose="02020603050405020304" pitchFamily="18" charset="0"/>
                <a:cs typeface="Times New Roman" panose="02020603050405020304" pitchFamily="18" charset="0"/>
              </a:rPr>
              <a:t>Zenit</a:t>
            </a:r>
            <a:r>
              <a:rPr lang="tr-TR" altLang="en-US" sz="2400" dirty="0">
                <a:latin typeface="Times New Roman" panose="02020603050405020304" pitchFamily="18" charset="0"/>
                <a:cs typeface="Times New Roman" panose="02020603050405020304" pitchFamily="18" charset="0"/>
              </a:rPr>
              <a:t>-nadir, doğu-batı, kuzey-güney noktaları meridyen ve ufuk daireleri gözlem yerine bağlı olduğu halde kutup noktaları ve ekvator dairesinin gözlem yeri ile hiç bir ilgisi yoktur. 		Günlük harekette, yıldızlar genel olarak doğarlar, ufkun üstünde bir zaman yükselirler, meridyende en yüksek noktaya erişirler (üst geçiş), sonra alçalırlar ve batarlar. Aynı harekete ufkun altında devam ederler, yani battıktan sonra bir zaman daha alçalırlar. Meridyende en alçak noktaya erişirler(alt geçiş) ve sonra tekrar yükselerek ufkun üstüne çıkarlar.  Bir yıldızın günlük harekette çizdiği çemberin ufkun üstünde kalan parçasına gün yayı, ufkun altında kalan parçasına gece yayı diyoruz. Bu yayların belirttiği düzlemler dönme eksenine diktir. 		</a:t>
            </a:r>
          </a:p>
          <a:p>
            <a:pPr algn="just">
              <a:lnSpc>
                <a:spcPct val="150000"/>
              </a:lnSpc>
              <a:buFontTx/>
              <a:buNone/>
            </a:pPr>
            <a:endParaRPr lang="tr-TR"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70245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Resim 2">
            <a:extLst>
              <a:ext uri="{FF2B5EF4-FFF2-40B4-BE49-F238E27FC236}">
                <a16:creationId xmlns:a16="http://schemas.microsoft.com/office/drawing/2014/main" id="{9FAF425D-F0A1-4AF7-BDE8-F0A1F33785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6798" y="1150891"/>
            <a:ext cx="6210345" cy="4791110"/>
          </a:xfrm>
          <a:prstGeom prst="rect">
            <a:avLst/>
          </a:prstGeom>
        </p:spPr>
      </p:pic>
    </p:spTree>
    <p:extLst>
      <p:ext uri="{BB962C8B-B14F-4D97-AF65-F5344CB8AC3E}">
        <p14:creationId xmlns:p14="http://schemas.microsoft.com/office/powerpoint/2010/main" val="381715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a:extLst>
              <a:ext uri="{FF2B5EF4-FFF2-40B4-BE49-F238E27FC236}">
                <a16:creationId xmlns:a16="http://schemas.microsoft.com/office/drawing/2014/main" id="{EB2486DF-A801-4442-A6F7-49BFC51E81FB}"/>
              </a:ext>
            </a:extLst>
          </p:cNvPr>
          <p:cNvSpPr>
            <a:spLocks noGrp="1" noChangeArrowheads="1"/>
          </p:cNvSpPr>
          <p:nvPr>
            <p:ph type="body" idx="1"/>
          </p:nvPr>
        </p:nvSpPr>
        <p:spPr>
          <a:xfrm>
            <a:off x="415255" y="569781"/>
            <a:ext cx="8229600" cy="5818436"/>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fontScale="85000" lnSpcReduction="20000"/>
          </a:bodyPr>
          <a:lstStyle/>
          <a:p>
            <a:pPr algn="just">
              <a:lnSpc>
                <a:spcPct val="150000"/>
              </a:lnSpc>
              <a:buFontTx/>
              <a:buNone/>
            </a:pPr>
            <a:r>
              <a:rPr lang="tr-TR" altLang="en-US" sz="2400" dirty="0">
                <a:latin typeface="Times New Roman" panose="02020603050405020304" pitchFamily="18" charset="0"/>
                <a:cs typeface="Times New Roman" panose="02020603050405020304" pitchFamily="18" charset="0"/>
              </a:rPr>
              <a:t>		Ekvatorun ve ufkun merkezden geçtiği göz önüne alınırsa, ekvatorda bulunan bir yıldıza ait gün ve gece yaylarının eşit olduğu çabucak görülür. O halde ekvatorda bulunan bir yıldız ufkun tam doğu noktasından doğar ve batı noktasından batar; ufkun üstünde kalma süresi 12 saat olur. Bu özellik gözlemcinin yerine bağlı değildir, her ufuk için aynıdır. </a:t>
            </a:r>
          </a:p>
          <a:p>
            <a:pPr algn="just">
              <a:lnSpc>
                <a:spcPct val="150000"/>
              </a:lnSpc>
              <a:buFontTx/>
              <a:buNone/>
            </a:pPr>
            <a:r>
              <a:rPr lang="tr-TR" altLang="en-US" sz="2400" dirty="0">
                <a:latin typeface="Times New Roman" panose="02020603050405020304" pitchFamily="18" charset="0"/>
                <a:cs typeface="Times New Roman" panose="02020603050405020304" pitchFamily="18" charset="0"/>
              </a:rPr>
              <a:t>		Ekvator dairesinin üstünde (Şekil 2) kalan yıldızlar için gün yayı gece yayından daha uzun iken, altında kalan yıldızlar için gün yayı daha kısadır. </a:t>
            </a:r>
          </a:p>
          <a:p>
            <a:pPr algn="just">
              <a:lnSpc>
                <a:spcPct val="150000"/>
              </a:lnSpc>
              <a:buFontTx/>
              <a:buNone/>
            </a:pPr>
            <a:r>
              <a:rPr lang="tr-TR" altLang="en-US" sz="2400" dirty="0">
                <a:latin typeface="Times New Roman" panose="02020603050405020304" pitchFamily="18" charset="0"/>
                <a:cs typeface="Times New Roman" panose="02020603050405020304" pitchFamily="18" charset="0"/>
              </a:rPr>
              <a:t>		Ekvatordan olan uzaklığı, ufuk-ekvator </a:t>
            </a:r>
            <a:r>
              <a:rPr lang="tr-TR" altLang="en-US" sz="2400" dirty="0" err="1">
                <a:latin typeface="Times New Roman" panose="02020603050405020304" pitchFamily="18" charset="0"/>
                <a:cs typeface="Times New Roman" panose="02020603050405020304" pitchFamily="18" charset="0"/>
              </a:rPr>
              <a:t>açısal</a:t>
            </a:r>
            <a:r>
              <a:rPr lang="tr-TR" altLang="en-US" sz="2400" dirty="0">
                <a:latin typeface="Times New Roman" panose="02020603050405020304" pitchFamily="18" charset="0"/>
                <a:cs typeface="Times New Roman" panose="02020603050405020304" pitchFamily="18" charset="0"/>
              </a:rPr>
              <a:t> uzaklığına eşit olan Y</a:t>
            </a:r>
            <a:r>
              <a:rPr lang="tr-TR" altLang="en-US" sz="2400" baseline="-25000" dirty="0">
                <a:latin typeface="Times New Roman" panose="02020603050405020304" pitchFamily="18" charset="0"/>
                <a:cs typeface="Times New Roman" panose="02020603050405020304" pitchFamily="18" charset="0"/>
              </a:rPr>
              <a:t>1</a:t>
            </a:r>
            <a:r>
              <a:rPr lang="tr-TR" altLang="en-US" sz="2400" dirty="0">
                <a:latin typeface="Times New Roman" panose="02020603050405020304" pitchFamily="18" charset="0"/>
                <a:cs typeface="Times New Roman" panose="02020603050405020304" pitchFamily="18" charset="0"/>
              </a:rPr>
              <a:t> ve Y</a:t>
            </a:r>
            <a:r>
              <a:rPr lang="tr-TR" altLang="en-US" sz="2400" baseline="-25000" dirty="0">
                <a:latin typeface="Times New Roman" panose="02020603050405020304" pitchFamily="18" charset="0"/>
                <a:cs typeface="Times New Roman" panose="02020603050405020304" pitchFamily="18" charset="0"/>
              </a:rPr>
              <a:t>2</a:t>
            </a:r>
            <a:r>
              <a:rPr lang="tr-TR" altLang="en-US" sz="2400" dirty="0">
                <a:latin typeface="Times New Roman" panose="02020603050405020304" pitchFamily="18" charset="0"/>
                <a:cs typeface="Times New Roman" panose="02020603050405020304" pitchFamily="18" charset="0"/>
              </a:rPr>
              <a:t> gibi iki yıldızın günlük dairelerinin ufku kesmediği görülür. O halde bu yıldızlar ya hiç batmazlar  veya hiç doğmazlar. Şeklimizdeki gözlemci için Y</a:t>
            </a:r>
            <a:r>
              <a:rPr lang="tr-TR" altLang="en-US" sz="2400" baseline="-25000" dirty="0">
                <a:latin typeface="Times New Roman" panose="02020603050405020304" pitchFamily="18" charset="0"/>
                <a:cs typeface="Times New Roman" panose="02020603050405020304" pitchFamily="18" charset="0"/>
              </a:rPr>
              <a:t>1</a:t>
            </a:r>
            <a:r>
              <a:rPr lang="tr-TR" altLang="en-US" sz="2400" dirty="0">
                <a:latin typeface="Times New Roman" panose="02020603050405020304" pitchFamily="18" charset="0"/>
                <a:cs typeface="Times New Roman" panose="02020603050405020304" pitchFamily="18" charset="0"/>
              </a:rPr>
              <a:t> yıldızı ve daha yukarıdaki yıldızlar daima ufkun üstündedir: bunlar bu ufuk için batmayan (</a:t>
            </a:r>
            <a:r>
              <a:rPr lang="tr-TR" altLang="en-US" sz="2400" dirty="0" err="1">
                <a:latin typeface="Times New Roman" panose="02020603050405020304" pitchFamily="18" charset="0"/>
                <a:cs typeface="Times New Roman" panose="02020603050405020304" pitchFamily="18" charset="0"/>
              </a:rPr>
              <a:t>sirkumpolar</a:t>
            </a:r>
            <a:r>
              <a:rPr lang="tr-TR" altLang="en-US" sz="2400" dirty="0">
                <a:latin typeface="Times New Roman" panose="02020603050405020304" pitchFamily="18" charset="0"/>
                <a:cs typeface="Times New Roman" panose="02020603050405020304" pitchFamily="18" charset="0"/>
              </a:rPr>
              <a:t>) yıldızlardır. Y</a:t>
            </a:r>
            <a:r>
              <a:rPr lang="tr-TR" altLang="en-US" sz="2400" baseline="-25000" dirty="0">
                <a:latin typeface="Times New Roman" panose="02020603050405020304" pitchFamily="18" charset="0"/>
                <a:cs typeface="Times New Roman" panose="02020603050405020304" pitchFamily="18" charset="0"/>
              </a:rPr>
              <a:t>2</a:t>
            </a:r>
            <a:r>
              <a:rPr lang="tr-TR" altLang="en-US" sz="2400" dirty="0">
                <a:latin typeface="Times New Roman" panose="02020603050405020304" pitchFamily="18" charset="0"/>
                <a:cs typeface="Times New Roman" panose="02020603050405020304" pitchFamily="18" charset="0"/>
              </a:rPr>
              <a:t> yıldızı ve daha aşağıdakiler ise doğmayan yıldızlar olarak söylenir.</a:t>
            </a:r>
          </a:p>
        </p:txBody>
      </p:sp>
    </p:spTree>
    <p:extLst>
      <p:ext uri="{BB962C8B-B14F-4D97-AF65-F5344CB8AC3E}">
        <p14:creationId xmlns:p14="http://schemas.microsoft.com/office/powerpoint/2010/main" val="3924698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Oval">
            <a:extLst>
              <a:ext uri="{FF2B5EF4-FFF2-40B4-BE49-F238E27FC236}">
                <a16:creationId xmlns:a16="http://schemas.microsoft.com/office/drawing/2014/main" id="{9DEF4D63-C763-41D5-AAFD-BE224C9CE0FF}"/>
              </a:ext>
            </a:extLst>
          </p:cNvPr>
          <p:cNvSpPr/>
          <p:nvPr/>
        </p:nvSpPr>
        <p:spPr>
          <a:xfrm>
            <a:off x="2744788" y="1371600"/>
            <a:ext cx="4038600" cy="403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endParaRPr lang="en-US" altLang="en-US" sz="2000" b="1">
              <a:solidFill>
                <a:srgbClr val="FFFFFF"/>
              </a:solidFill>
              <a:latin typeface="Monotype Corsiva" panose="03010101010201010101" pitchFamily="66" charset="0"/>
              <a:cs typeface="Arial" panose="020B0604020202020204" pitchFamily="34" charset="0"/>
            </a:endParaRPr>
          </a:p>
        </p:txBody>
      </p:sp>
      <p:sp>
        <p:nvSpPr>
          <p:cNvPr id="11" name="10 Oval">
            <a:extLst>
              <a:ext uri="{FF2B5EF4-FFF2-40B4-BE49-F238E27FC236}">
                <a16:creationId xmlns:a16="http://schemas.microsoft.com/office/drawing/2014/main" id="{474155F4-FDF3-4DC7-9043-103B838A967F}"/>
              </a:ext>
            </a:extLst>
          </p:cNvPr>
          <p:cNvSpPr/>
          <p:nvPr/>
        </p:nvSpPr>
        <p:spPr>
          <a:xfrm>
            <a:off x="2744788" y="2743200"/>
            <a:ext cx="40386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endParaRPr lang="en-US" altLang="en-US" sz="2000" b="1">
              <a:solidFill>
                <a:srgbClr val="FFFFFF"/>
              </a:solidFill>
              <a:latin typeface="Monotype Corsiva" panose="03010101010201010101" pitchFamily="66" charset="0"/>
              <a:cs typeface="Arial" panose="020B0604020202020204" pitchFamily="34" charset="0"/>
            </a:endParaRPr>
          </a:p>
        </p:txBody>
      </p:sp>
      <p:sp>
        <p:nvSpPr>
          <p:cNvPr id="12" name="11 Oval">
            <a:extLst>
              <a:ext uri="{FF2B5EF4-FFF2-40B4-BE49-F238E27FC236}">
                <a16:creationId xmlns:a16="http://schemas.microsoft.com/office/drawing/2014/main" id="{D76B8FC7-CD67-4A68-A03D-03AA130DE948}"/>
              </a:ext>
            </a:extLst>
          </p:cNvPr>
          <p:cNvSpPr/>
          <p:nvPr/>
        </p:nvSpPr>
        <p:spPr>
          <a:xfrm rot="19577650">
            <a:off x="2786063" y="2757488"/>
            <a:ext cx="4038600" cy="1371600"/>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endParaRPr lang="en-US" altLang="en-US" sz="2000" b="1">
              <a:solidFill>
                <a:srgbClr val="FFFFFF"/>
              </a:solidFill>
              <a:latin typeface="Monotype Corsiva" panose="03010101010201010101" pitchFamily="66" charset="0"/>
              <a:cs typeface="Arial" panose="020B0604020202020204" pitchFamily="34" charset="0"/>
            </a:endParaRPr>
          </a:p>
        </p:txBody>
      </p:sp>
      <p:cxnSp>
        <p:nvCxnSpPr>
          <p:cNvPr id="14" name="13 Düz Bağlayıcı">
            <a:extLst>
              <a:ext uri="{FF2B5EF4-FFF2-40B4-BE49-F238E27FC236}">
                <a16:creationId xmlns:a16="http://schemas.microsoft.com/office/drawing/2014/main" id="{BE03D06E-E005-4F16-A755-B7D23738A2D0}"/>
              </a:ext>
            </a:extLst>
          </p:cNvPr>
          <p:cNvCxnSpPr>
            <a:stCxn id="11" idx="2"/>
            <a:endCxn id="11" idx="6"/>
          </p:cNvCxnSpPr>
          <p:nvPr/>
        </p:nvCxnSpPr>
        <p:spPr>
          <a:xfrm rot="10800000" flipH="1">
            <a:off x="2744788" y="3429000"/>
            <a:ext cx="403860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15 Düz Bağlayıcı">
            <a:extLst>
              <a:ext uri="{FF2B5EF4-FFF2-40B4-BE49-F238E27FC236}">
                <a16:creationId xmlns:a16="http://schemas.microsoft.com/office/drawing/2014/main" id="{1F94C9C2-803D-4B52-AA48-A9E8CAC797E0}"/>
              </a:ext>
            </a:extLst>
          </p:cNvPr>
          <p:cNvCxnSpPr>
            <a:endCxn id="10" idx="0"/>
          </p:cNvCxnSpPr>
          <p:nvPr/>
        </p:nvCxnSpPr>
        <p:spPr>
          <a:xfrm rot="5400000" flipH="1" flipV="1">
            <a:off x="2739232" y="3366293"/>
            <a:ext cx="4032250" cy="174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25 Düz Bağlayıcı">
            <a:extLst>
              <a:ext uri="{FF2B5EF4-FFF2-40B4-BE49-F238E27FC236}">
                <a16:creationId xmlns:a16="http://schemas.microsoft.com/office/drawing/2014/main" id="{E81D2266-DA56-4FD1-815C-B5C75A2AEEB7}"/>
              </a:ext>
            </a:extLst>
          </p:cNvPr>
          <p:cNvCxnSpPr/>
          <p:nvPr/>
        </p:nvCxnSpPr>
        <p:spPr>
          <a:xfrm rot="16200000" flipH="1">
            <a:off x="3160712" y="2174876"/>
            <a:ext cx="3179763" cy="248761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31 Düz Bağlayıcı">
            <a:extLst>
              <a:ext uri="{FF2B5EF4-FFF2-40B4-BE49-F238E27FC236}">
                <a16:creationId xmlns:a16="http://schemas.microsoft.com/office/drawing/2014/main" id="{667CE555-B36D-42AB-8D3C-A23480FC0FA9}"/>
              </a:ext>
            </a:extLst>
          </p:cNvPr>
          <p:cNvCxnSpPr/>
          <p:nvPr/>
        </p:nvCxnSpPr>
        <p:spPr>
          <a:xfrm rot="5400000">
            <a:off x="2627313" y="3348038"/>
            <a:ext cx="457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32 Düz Bağlayıcı">
            <a:extLst>
              <a:ext uri="{FF2B5EF4-FFF2-40B4-BE49-F238E27FC236}">
                <a16:creationId xmlns:a16="http://schemas.microsoft.com/office/drawing/2014/main" id="{1834A1E1-A9BE-4B7A-B5C7-989B0156849B}"/>
              </a:ext>
            </a:extLst>
          </p:cNvPr>
          <p:cNvCxnSpPr/>
          <p:nvPr/>
        </p:nvCxnSpPr>
        <p:spPr>
          <a:xfrm rot="5400000">
            <a:off x="2660650" y="3344863"/>
            <a:ext cx="731838" cy="112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33 Düz Bağlayıcı">
            <a:extLst>
              <a:ext uri="{FF2B5EF4-FFF2-40B4-BE49-F238E27FC236}">
                <a16:creationId xmlns:a16="http://schemas.microsoft.com/office/drawing/2014/main" id="{F2C50366-AA77-4C76-90FB-895E4CA22DC2}"/>
              </a:ext>
            </a:extLst>
          </p:cNvPr>
          <p:cNvCxnSpPr/>
          <p:nvPr/>
        </p:nvCxnSpPr>
        <p:spPr>
          <a:xfrm rot="5400000">
            <a:off x="2766219" y="3328194"/>
            <a:ext cx="874713" cy="142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34 Düz Bağlayıcı">
            <a:extLst>
              <a:ext uri="{FF2B5EF4-FFF2-40B4-BE49-F238E27FC236}">
                <a16:creationId xmlns:a16="http://schemas.microsoft.com/office/drawing/2014/main" id="{304FDC6A-3E53-454D-989C-4B36EEC72A58}"/>
              </a:ext>
            </a:extLst>
          </p:cNvPr>
          <p:cNvCxnSpPr/>
          <p:nvPr/>
        </p:nvCxnSpPr>
        <p:spPr>
          <a:xfrm rot="5400000">
            <a:off x="2884488" y="3321050"/>
            <a:ext cx="9779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35 Düz Bağlayıcı">
            <a:extLst>
              <a:ext uri="{FF2B5EF4-FFF2-40B4-BE49-F238E27FC236}">
                <a16:creationId xmlns:a16="http://schemas.microsoft.com/office/drawing/2014/main" id="{1C327609-1E0B-409E-9B1D-B5DB241B709D}"/>
              </a:ext>
            </a:extLst>
          </p:cNvPr>
          <p:cNvCxnSpPr/>
          <p:nvPr/>
        </p:nvCxnSpPr>
        <p:spPr>
          <a:xfrm rot="5400000">
            <a:off x="3009900" y="3319463"/>
            <a:ext cx="1106487" cy="173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36 Düz Bağlayıcı">
            <a:extLst>
              <a:ext uri="{FF2B5EF4-FFF2-40B4-BE49-F238E27FC236}">
                <a16:creationId xmlns:a16="http://schemas.microsoft.com/office/drawing/2014/main" id="{D028A17B-1D56-48A6-8971-C559A332A1A9}"/>
              </a:ext>
            </a:extLst>
          </p:cNvPr>
          <p:cNvCxnSpPr/>
          <p:nvPr/>
        </p:nvCxnSpPr>
        <p:spPr>
          <a:xfrm rot="5400000">
            <a:off x="3171825" y="3309938"/>
            <a:ext cx="1182688" cy="195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37 Düz Bağlayıcı">
            <a:extLst>
              <a:ext uri="{FF2B5EF4-FFF2-40B4-BE49-F238E27FC236}">
                <a16:creationId xmlns:a16="http://schemas.microsoft.com/office/drawing/2014/main" id="{637FDA2E-753C-48A5-B0FC-A6328C2FCD23}"/>
              </a:ext>
            </a:extLst>
          </p:cNvPr>
          <p:cNvCxnSpPr/>
          <p:nvPr/>
        </p:nvCxnSpPr>
        <p:spPr>
          <a:xfrm rot="5400000">
            <a:off x="3336131" y="3301207"/>
            <a:ext cx="1265237" cy="222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38 Düz Bağlayıcı">
            <a:extLst>
              <a:ext uri="{FF2B5EF4-FFF2-40B4-BE49-F238E27FC236}">
                <a16:creationId xmlns:a16="http://schemas.microsoft.com/office/drawing/2014/main" id="{A12C6787-CC0F-419F-9DDE-2738F29D748C}"/>
              </a:ext>
            </a:extLst>
          </p:cNvPr>
          <p:cNvCxnSpPr/>
          <p:nvPr/>
        </p:nvCxnSpPr>
        <p:spPr>
          <a:xfrm rot="5400000">
            <a:off x="3517900" y="3303588"/>
            <a:ext cx="1312863" cy="2301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39 Düz Bağlayıcı">
            <a:extLst>
              <a:ext uri="{FF2B5EF4-FFF2-40B4-BE49-F238E27FC236}">
                <a16:creationId xmlns:a16="http://schemas.microsoft.com/office/drawing/2014/main" id="{9923AD3D-BD70-4C78-A69F-3CBD25AA9EA1}"/>
              </a:ext>
            </a:extLst>
          </p:cNvPr>
          <p:cNvCxnSpPr/>
          <p:nvPr/>
        </p:nvCxnSpPr>
        <p:spPr>
          <a:xfrm rot="5400000">
            <a:off x="3700463" y="3311525"/>
            <a:ext cx="1339850" cy="241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40 Düz Bağlayıcı">
            <a:extLst>
              <a:ext uri="{FF2B5EF4-FFF2-40B4-BE49-F238E27FC236}">
                <a16:creationId xmlns:a16="http://schemas.microsoft.com/office/drawing/2014/main" id="{8F382BBA-E6B9-40BD-A43F-AA92ABF37168}"/>
              </a:ext>
            </a:extLst>
          </p:cNvPr>
          <p:cNvCxnSpPr/>
          <p:nvPr/>
        </p:nvCxnSpPr>
        <p:spPr>
          <a:xfrm rot="5400000">
            <a:off x="3870325" y="3324225"/>
            <a:ext cx="1374775" cy="231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41 Düz Bağlayıcı">
            <a:extLst>
              <a:ext uri="{FF2B5EF4-FFF2-40B4-BE49-F238E27FC236}">
                <a16:creationId xmlns:a16="http://schemas.microsoft.com/office/drawing/2014/main" id="{35FEFB13-766C-43CC-8D16-0FB37FC01364}"/>
              </a:ext>
            </a:extLst>
          </p:cNvPr>
          <p:cNvCxnSpPr/>
          <p:nvPr/>
        </p:nvCxnSpPr>
        <p:spPr>
          <a:xfrm rot="5400000">
            <a:off x="4079876" y="3313112"/>
            <a:ext cx="1365250" cy="225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42 Düz Bağlayıcı">
            <a:extLst>
              <a:ext uri="{FF2B5EF4-FFF2-40B4-BE49-F238E27FC236}">
                <a16:creationId xmlns:a16="http://schemas.microsoft.com/office/drawing/2014/main" id="{517D022F-CA03-42D4-8E00-1BD168D8E560}"/>
              </a:ext>
            </a:extLst>
          </p:cNvPr>
          <p:cNvCxnSpPr/>
          <p:nvPr/>
        </p:nvCxnSpPr>
        <p:spPr>
          <a:xfrm rot="5400000">
            <a:off x="4284663" y="3319462"/>
            <a:ext cx="1358900" cy="225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43 Düz Bağlayıcı">
            <a:extLst>
              <a:ext uri="{FF2B5EF4-FFF2-40B4-BE49-F238E27FC236}">
                <a16:creationId xmlns:a16="http://schemas.microsoft.com/office/drawing/2014/main" id="{459114ED-9405-4905-A859-582530E9B96F}"/>
              </a:ext>
            </a:extLst>
          </p:cNvPr>
          <p:cNvCxnSpPr/>
          <p:nvPr/>
        </p:nvCxnSpPr>
        <p:spPr>
          <a:xfrm rot="5400000">
            <a:off x="4488657" y="3328194"/>
            <a:ext cx="1347787" cy="231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44 Düz Bağlayıcı">
            <a:extLst>
              <a:ext uri="{FF2B5EF4-FFF2-40B4-BE49-F238E27FC236}">
                <a16:creationId xmlns:a16="http://schemas.microsoft.com/office/drawing/2014/main" id="{DBBBF30A-E00F-4628-AF29-037B1F6B0342}"/>
              </a:ext>
            </a:extLst>
          </p:cNvPr>
          <p:cNvCxnSpPr/>
          <p:nvPr/>
        </p:nvCxnSpPr>
        <p:spPr>
          <a:xfrm rot="5400000">
            <a:off x="4715670" y="3336131"/>
            <a:ext cx="1300162" cy="225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45 Düz Bağlayıcı">
            <a:extLst>
              <a:ext uri="{FF2B5EF4-FFF2-40B4-BE49-F238E27FC236}">
                <a16:creationId xmlns:a16="http://schemas.microsoft.com/office/drawing/2014/main" id="{66210CC0-DF10-4C42-A988-20B538E68D00}"/>
              </a:ext>
            </a:extLst>
          </p:cNvPr>
          <p:cNvCxnSpPr/>
          <p:nvPr/>
        </p:nvCxnSpPr>
        <p:spPr>
          <a:xfrm rot="5400000">
            <a:off x="4924425" y="3349625"/>
            <a:ext cx="1252538" cy="2047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46 Düz Bağlayıcı">
            <a:extLst>
              <a:ext uri="{FF2B5EF4-FFF2-40B4-BE49-F238E27FC236}">
                <a16:creationId xmlns:a16="http://schemas.microsoft.com/office/drawing/2014/main" id="{55C0D462-3DBE-4010-80C7-CDB1496A288A}"/>
              </a:ext>
            </a:extLst>
          </p:cNvPr>
          <p:cNvCxnSpPr/>
          <p:nvPr/>
        </p:nvCxnSpPr>
        <p:spPr>
          <a:xfrm rot="5400000">
            <a:off x="5163344" y="3348832"/>
            <a:ext cx="1176337" cy="203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47 Düz Bağlayıcı">
            <a:extLst>
              <a:ext uri="{FF2B5EF4-FFF2-40B4-BE49-F238E27FC236}">
                <a16:creationId xmlns:a16="http://schemas.microsoft.com/office/drawing/2014/main" id="{FE337CD4-4397-4585-AF8D-0E2D160F78CE}"/>
              </a:ext>
            </a:extLst>
          </p:cNvPr>
          <p:cNvCxnSpPr/>
          <p:nvPr/>
        </p:nvCxnSpPr>
        <p:spPr>
          <a:xfrm rot="5400000">
            <a:off x="5384801" y="3373437"/>
            <a:ext cx="1109662" cy="1952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48 Düz Bağlayıcı">
            <a:extLst>
              <a:ext uri="{FF2B5EF4-FFF2-40B4-BE49-F238E27FC236}">
                <a16:creationId xmlns:a16="http://schemas.microsoft.com/office/drawing/2014/main" id="{FBE556B5-F09B-414E-A2AB-5F14153896D6}"/>
              </a:ext>
            </a:extLst>
          </p:cNvPr>
          <p:cNvCxnSpPr/>
          <p:nvPr/>
        </p:nvCxnSpPr>
        <p:spPr>
          <a:xfrm rot="5400000">
            <a:off x="5645150" y="3378200"/>
            <a:ext cx="1000125" cy="168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49 Düz Bağlayıcı">
            <a:extLst>
              <a:ext uri="{FF2B5EF4-FFF2-40B4-BE49-F238E27FC236}">
                <a16:creationId xmlns:a16="http://schemas.microsoft.com/office/drawing/2014/main" id="{BF0FD186-C26E-4B5A-8859-4F34BC12D780}"/>
              </a:ext>
            </a:extLst>
          </p:cNvPr>
          <p:cNvCxnSpPr/>
          <p:nvPr/>
        </p:nvCxnSpPr>
        <p:spPr>
          <a:xfrm rot="5400000">
            <a:off x="5890420" y="3386931"/>
            <a:ext cx="881062" cy="142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50 Düz Bağlayıcı">
            <a:extLst>
              <a:ext uri="{FF2B5EF4-FFF2-40B4-BE49-F238E27FC236}">
                <a16:creationId xmlns:a16="http://schemas.microsoft.com/office/drawing/2014/main" id="{39C34B13-CF28-4CC2-BEB5-E51D51260B4B}"/>
              </a:ext>
            </a:extLst>
          </p:cNvPr>
          <p:cNvCxnSpPr/>
          <p:nvPr/>
        </p:nvCxnSpPr>
        <p:spPr>
          <a:xfrm rot="5400000">
            <a:off x="6161882" y="3401218"/>
            <a:ext cx="698500" cy="1127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53 Düz Bağlayıcı">
            <a:extLst>
              <a:ext uri="{FF2B5EF4-FFF2-40B4-BE49-F238E27FC236}">
                <a16:creationId xmlns:a16="http://schemas.microsoft.com/office/drawing/2014/main" id="{AD302DD4-8311-44FA-91C7-63F059E2636B}"/>
              </a:ext>
            </a:extLst>
          </p:cNvPr>
          <p:cNvCxnSpPr/>
          <p:nvPr/>
        </p:nvCxnSpPr>
        <p:spPr>
          <a:xfrm rot="5400000">
            <a:off x="6466682" y="3429794"/>
            <a:ext cx="420687" cy="73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559" name="79 Metin kutusu">
            <a:extLst>
              <a:ext uri="{FF2B5EF4-FFF2-40B4-BE49-F238E27FC236}">
                <a16:creationId xmlns:a16="http://schemas.microsoft.com/office/drawing/2014/main" id="{C694F9AD-2211-4DCD-AB6F-9AC16572EBD8}"/>
              </a:ext>
            </a:extLst>
          </p:cNvPr>
          <p:cNvSpPr txBox="1">
            <a:spLocks noChangeArrowheads="1"/>
          </p:cNvSpPr>
          <p:nvPr/>
        </p:nvSpPr>
        <p:spPr bwMode="auto">
          <a:xfrm>
            <a:off x="4598988" y="1082675"/>
            <a:ext cx="3413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tr-TR" altLang="en-US" sz="2000" b="1">
                <a:latin typeface="Monotype Corsiva" panose="03010101010201010101" pitchFamily="66" charset="0"/>
                <a:cs typeface="Arial" panose="020B0604020202020204" pitchFamily="34" charset="0"/>
              </a:rPr>
              <a:t>Z</a:t>
            </a:r>
          </a:p>
        </p:txBody>
      </p:sp>
      <p:sp>
        <p:nvSpPr>
          <p:cNvPr id="22560" name="80 Metin kutusu">
            <a:extLst>
              <a:ext uri="{FF2B5EF4-FFF2-40B4-BE49-F238E27FC236}">
                <a16:creationId xmlns:a16="http://schemas.microsoft.com/office/drawing/2014/main" id="{7AE9CFB0-2D40-45A6-90D7-498EA39AE570}"/>
              </a:ext>
            </a:extLst>
          </p:cNvPr>
          <p:cNvSpPr txBox="1">
            <a:spLocks noChangeArrowheads="1"/>
          </p:cNvSpPr>
          <p:nvPr/>
        </p:nvSpPr>
        <p:spPr bwMode="auto">
          <a:xfrm>
            <a:off x="2446338" y="3227388"/>
            <a:ext cx="352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tr-TR" altLang="en-US" sz="2000" b="1">
                <a:latin typeface="Monotype Corsiva" panose="03010101010201010101" pitchFamily="66" charset="0"/>
                <a:cs typeface="Arial" panose="020B0604020202020204" pitchFamily="34" charset="0"/>
              </a:rPr>
              <a:t>K</a:t>
            </a:r>
          </a:p>
        </p:txBody>
      </p:sp>
      <p:sp>
        <p:nvSpPr>
          <p:cNvPr id="22561" name="81 Metin kutusu">
            <a:extLst>
              <a:ext uri="{FF2B5EF4-FFF2-40B4-BE49-F238E27FC236}">
                <a16:creationId xmlns:a16="http://schemas.microsoft.com/office/drawing/2014/main" id="{4C45EC45-15C5-478F-B4A8-586E4FB12F5F}"/>
              </a:ext>
            </a:extLst>
          </p:cNvPr>
          <p:cNvSpPr txBox="1">
            <a:spLocks noChangeArrowheads="1"/>
          </p:cNvSpPr>
          <p:nvPr/>
        </p:nvSpPr>
        <p:spPr bwMode="auto">
          <a:xfrm>
            <a:off x="6731000" y="3227388"/>
            <a:ext cx="3413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tr-TR" altLang="en-US" sz="2000" b="1">
                <a:latin typeface="Monotype Corsiva" panose="03010101010201010101" pitchFamily="66" charset="0"/>
                <a:cs typeface="Arial" panose="020B0604020202020204" pitchFamily="34" charset="0"/>
              </a:rPr>
              <a:t>G</a:t>
            </a:r>
          </a:p>
        </p:txBody>
      </p:sp>
      <p:sp>
        <p:nvSpPr>
          <p:cNvPr id="22562" name="82 Metin kutusu">
            <a:extLst>
              <a:ext uri="{FF2B5EF4-FFF2-40B4-BE49-F238E27FC236}">
                <a16:creationId xmlns:a16="http://schemas.microsoft.com/office/drawing/2014/main" id="{46B856DD-AA37-4BDB-96DA-BE487D08B15B}"/>
              </a:ext>
            </a:extLst>
          </p:cNvPr>
          <p:cNvSpPr txBox="1">
            <a:spLocks noChangeArrowheads="1"/>
          </p:cNvSpPr>
          <p:nvPr/>
        </p:nvSpPr>
        <p:spPr bwMode="auto">
          <a:xfrm rot="-2221467">
            <a:off x="2652713" y="1268413"/>
            <a:ext cx="14192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tr-TR" altLang="en-US" sz="2000" b="1">
                <a:latin typeface="Monotype Corsiva" panose="03010101010201010101" pitchFamily="66" charset="0"/>
                <a:cs typeface="Arial" panose="020B0604020202020204" pitchFamily="34" charset="0"/>
              </a:rPr>
              <a:t>Kuzey Kutup</a:t>
            </a:r>
          </a:p>
          <a:p>
            <a:pPr algn="ctr"/>
            <a:r>
              <a:rPr lang="tr-TR" altLang="en-US" sz="2000" b="1">
                <a:latin typeface="Monotype Corsiva" panose="03010101010201010101" pitchFamily="66" charset="0"/>
                <a:cs typeface="Arial" panose="020B0604020202020204" pitchFamily="34" charset="0"/>
              </a:rPr>
              <a:t>P</a:t>
            </a:r>
          </a:p>
        </p:txBody>
      </p:sp>
      <p:sp>
        <p:nvSpPr>
          <p:cNvPr id="22563" name="87 Metin kutusu">
            <a:extLst>
              <a:ext uri="{FF2B5EF4-FFF2-40B4-BE49-F238E27FC236}">
                <a16:creationId xmlns:a16="http://schemas.microsoft.com/office/drawing/2014/main" id="{5B74A5D8-C67C-421A-B98E-071F1AE963E2}"/>
              </a:ext>
            </a:extLst>
          </p:cNvPr>
          <p:cNvSpPr txBox="1">
            <a:spLocks noChangeArrowheads="1"/>
          </p:cNvSpPr>
          <p:nvPr/>
        </p:nvSpPr>
        <p:spPr bwMode="auto">
          <a:xfrm rot="-3008112">
            <a:off x="6282531" y="2607469"/>
            <a:ext cx="315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tr-TR" altLang="en-US" sz="2000" b="1">
                <a:latin typeface="Monotype Corsiva" panose="03010101010201010101" pitchFamily="66" charset="0"/>
                <a:cs typeface="Arial" panose="020B0604020202020204" pitchFamily="34" charset="0"/>
              </a:rPr>
              <a:t>&lt;</a:t>
            </a:r>
          </a:p>
        </p:txBody>
      </p:sp>
      <p:sp>
        <p:nvSpPr>
          <p:cNvPr id="22564" name="92 Metin kutusu">
            <a:extLst>
              <a:ext uri="{FF2B5EF4-FFF2-40B4-BE49-F238E27FC236}">
                <a16:creationId xmlns:a16="http://schemas.microsoft.com/office/drawing/2014/main" id="{88B99C05-A009-4190-8F6B-9AD041A79337}"/>
              </a:ext>
            </a:extLst>
          </p:cNvPr>
          <p:cNvSpPr txBox="1">
            <a:spLocks noChangeArrowheads="1"/>
          </p:cNvSpPr>
          <p:nvPr/>
        </p:nvSpPr>
        <p:spPr bwMode="auto">
          <a:xfrm rot="-2221467">
            <a:off x="5529263" y="4903788"/>
            <a:ext cx="1414462"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tr-TR" altLang="en-US" sz="2000" b="1">
                <a:latin typeface="Monotype Corsiva" panose="03010101010201010101" pitchFamily="66" charset="0"/>
                <a:cs typeface="Arial" panose="020B0604020202020204" pitchFamily="34" charset="0"/>
              </a:rPr>
              <a:t>P’</a:t>
            </a:r>
          </a:p>
          <a:p>
            <a:pPr algn="ctr"/>
            <a:r>
              <a:rPr lang="tr-TR" altLang="en-US" sz="2000" b="1">
                <a:latin typeface="Monotype Corsiva" panose="03010101010201010101" pitchFamily="66" charset="0"/>
                <a:cs typeface="Arial" panose="020B0604020202020204" pitchFamily="34" charset="0"/>
              </a:rPr>
              <a:t>Güney Kutup</a:t>
            </a:r>
          </a:p>
        </p:txBody>
      </p:sp>
      <p:sp>
        <p:nvSpPr>
          <p:cNvPr id="52" name="51 Oval">
            <a:extLst>
              <a:ext uri="{FF2B5EF4-FFF2-40B4-BE49-F238E27FC236}">
                <a16:creationId xmlns:a16="http://schemas.microsoft.com/office/drawing/2014/main" id="{F94AF014-D52C-4DE0-9039-DA1AB3A9A28E}"/>
              </a:ext>
            </a:extLst>
          </p:cNvPr>
          <p:cNvSpPr/>
          <p:nvPr/>
        </p:nvSpPr>
        <p:spPr>
          <a:xfrm rot="19577650">
            <a:off x="2476500" y="2155825"/>
            <a:ext cx="3341688" cy="627063"/>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endParaRPr lang="en-US" altLang="en-US" sz="2000" b="1">
              <a:solidFill>
                <a:srgbClr val="FFFFFF"/>
              </a:solidFill>
              <a:latin typeface="Monotype Corsiva" panose="03010101010201010101" pitchFamily="66" charset="0"/>
              <a:cs typeface="Arial" panose="020B0604020202020204" pitchFamily="34" charset="0"/>
            </a:endParaRPr>
          </a:p>
        </p:txBody>
      </p:sp>
      <p:sp>
        <p:nvSpPr>
          <p:cNvPr id="53" name="52 Oval">
            <a:extLst>
              <a:ext uri="{FF2B5EF4-FFF2-40B4-BE49-F238E27FC236}">
                <a16:creationId xmlns:a16="http://schemas.microsoft.com/office/drawing/2014/main" id="{38B1C836-1F6C-4BBB-83BF-CB344E165A5D}"/>
              </a:ext>
            </a:extLst>
          </p:cNvPr>
          <p:cNvSpPr/>
          <p:nvPr/>
        </p:nvSpPr>
        <p:spPr>
          <a:xfrm rot="19577650">
            <a:off x="3784600" y="4043363"/>
            <a:ext cx="3275013" cy="6254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endParaRPr lang="en-US" altLang="en-US" sz="2000" b="1">
              <a:solidFill>
                <a:srgbClr val="FFFFFF"/>
              </a:solidFill>
              <a:latin typeface="Monotype Corsiva" panose="03010101010201010101" pitchFamily="66" charset="0"/>
              <a:cs typeface="Arial" panose="020B0604020202020204" pitchFamily="34" charset="0"/>
            </a:endParaRPr>
          </a:p>
        </p:txBody>
      </p:sp>
      <p:sp>
        <p:nvSpPr>
          <p:cNvPr id="22567" name="54 Metin kutusu">
            <a:extLst>
              <a:ext uri="{FF2B5EF4-FFF2-40B4-BE49-F238E27FC236}">
                <a16:creationId xmlns:a16="http://schemas.microsoft.com/office/drawing/2014/main" id="{D73B6275-92B9-4B0F-933D-BFC8111CC08B}"/>
              </a:ext>
            </a:extLst>
          </p:cNvPr>
          <p:cNvSpPr txBox="1">
            <a:spLocks noChangeArrowheads="1"/>
          </p:cNvSpPr>
          <p:nvPr/>
        </p:nvSpPr>
        <p:spPr bwMode="auto">
          <a:xfrm rot="-3008112">
            <a:off x="6038056" y="3969544"/>
            <a:ext cx="315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tr-TR" altLang="en-US" sz="2000" b="1">
                <a:latin typeface="Monotype Corsiva" panose="03010101010201010101" pitchFamily="66" charset="0"/>
                <a:cs typeface="Arial" panose="020B0604020202020204" pitchFamily="34" charset="0"/>
              </a:rPr>
              <a:t>&lt;</a:t>
            </a:r>
          </a:p>
        </p:txBody>
      </p:sp>
      <p:sp>
        <p:nvSpPr>
          <p:cNvPr id="22568" name="55 Metin kutusu">
            <a:extLst>
              <a:ext uri="{FF2B5EF4-FFF2-40B4-BE49-F238E27FC236}">
                <a16:creationId xmlns:a16="http://schemas.microsoft.com/office/drawing/2014/main" id="{87A96516-78D4-41EB-8969-B697DF6BE398}"/>
              </a:ext>
            </a:extLst>
          </p:cNvPr>
          <p:cNvSpPr txBox="1">
            <a:spLocks noChangeArrowheads="1"/>
          </p:cNvSpPr>
          <p:nvPr/>
        </p:nvSpPr>
        <p:spPr bwMode="auto">
          <a:xfrm rot="8660397">
            <a:off x="4149725" y="1797050"/>
            <a:ext cx="315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tr-TR" altLang="en-US" sz="2000" b="1">
                <a:latin typeface="Monotype Corsiva" panose="03010101010201010101" pitchFamily="66" charset="0"/>
                <a:cs typeface="Arial" panose="020B0604020202020204" pitchFamily="34" charset="0"/>
              </a:rPr>
              <a:t>&lt;</a:t>
            </a:r>
          </a:p>
        </p:txBody>
      </p:sp>
      <p:sp>
        <p:nvSpPr>
          <p:cNvPr id="22569" name="63 Metin kutusu">
            <a:extLst>
              <a:ext uri="{FF2B5EF4-FFF2-40B4-BE49-F238E27FC236}">
                <a16:creationId xmlns:a16="http://schemas.microsoft.com/office/drawing/2014/main" id="{F5A2D47B-07F3-419B-9905-536A2004E103}"/>
              </a:ext>
            </a:extLst>
          </p:cNvPr>
          <p:cNvSpPr txBox="1">
            <a:spLocks noChangeArrowheads="1"/>
          </p:cNvSpPr>
          <p:nvPr/>
        </p:nvSpPr>
        <p:spPr bwMode="auto">
          <a:xfrm rot="-3008112">
            <a:off x="4958556" y="1934369"/>
            <a:ext cx="315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tr-TR" altLang="en-US" sz="2000" b="1">
                <a:latin typeface="Monotype Corsiva" panose="03010101010201010101" pitchFamily="66" charset="0"/>
                <a:cs typeface="Arial" panose="020B0604020202020204" pitchFamily="34" charset="0"/>
              </a:rPr>
              <a:t>&lt;</a:t>
            </a:r>
          </a:p>
        </p:txBody>
      </p:sp>
      <p:sp>
        <p:nvSpPr>
          <p:cNvPr id="22570" name="64 Metin kutusu">
            <a:extLst>
              <a:ext uri="{FF2B5EF4-FFF2-40B4-BE49-F238E27FC236}">
                <a16:creationId xmlns:a16="http://schemas.microsoft.com/office/drawing/2014/main" id="{7902C9EA-8511-4500-98B9-FE989E58D8C7}"/>
              </a:ext>
            </a:extLst>
          </p:cNvPr>
          <p:cNvSpPr txBox="1">
            <a:spLocks noChangeArrowheads="1"/>
          </p:cNvSpPr>
          <p:nvPr/>
        </p:nvSpPr>
        <p:spPr bwMode="auto">
          <a:xfrm rot="8660397">
            <a:off x="4248150" y="4527550"/>
            <a:ext cx="315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tr-TR" altLang="en-US" sz="2000" b="1">
                <a:latin typeface="Monotype Corsiva" panose="03010101010201010101" pitchFamily="66" charset="0"/>
                <a:cs typeface="Arial" panose="020B0604020202020204" pitchFamily="34" charset="0"/>
              </a:rPr>
              <a:t>&lt;</a:t>
            </a:r>
          </a:p>
        </p:txBody>
      </p:sp>
      <p:sp>
        <p:nvSpPr>
          <p:cNvPr id="22571" name="65 Metin kutusu">
            <a:extLst>
              <a:ext uri="{FF2B5EF4-FFF2-40B4-BE49-F238E27FC236}">
                <a16:creationId xmlns:a16="http://schemas.microsoft.com/office/drawing/2014/main" id="{169302B1-74DB-4686-BFCB-091B80EB30E2}"/>
              </a:ext>
            </a:extLst>
          </p:cNvPr>
          <p:cNvSpPr txBox="1">
            <a:spLocks noChangeArrowheads="1"/>
          </p:cNvSpPr>
          <p:nvPr/>
        </p:nvSpPr>
        <p:spPr bwMode="auto">
          <a:xfrm rot="9492895">
            <a:off x="5226050" y="2162175"/>
            <a:ext cx="3159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tr-TR" altLang="en-US" sz="2000" b="1">
                <a:latin typeface="Monotype Corsiva" panose="03010101010201010101" pitchFamily="66" charset="0"/>
                <a:cs typeface="Arial" panose="020B0604020202020204" pitchFamily="34" charset="0"/>
              </a:rPr>
              <a:t>&lt;</a:t>
            </a:r>
          </a:p>
        </p:txBody>
      </p:sp>
      <p:sp>
        <p:nvSpPr>
          <p:cNvPr id="22572" name="66 Metin kutusu">
            <a:extLst>
              <a:ext uri="{FF2B5EF4-FFF2-40B4-BE49-F238E27FC236}">
                <a16:creationId xmlns:a16="http://schemas.microsoft.com/office/drawing/2014/main" id="{FA9FA3C9-A90F-46C3-BA3F-FA8CE84856BF}"/>
              </a:ext>
            </a:extLst>
          </p:cNvPr>
          <p:cNvSpPr txBox="1">
            <a:spLocks noChangeArrowheads="1"/>
          </p:cNvSpPr>
          <p:nvPr/>
        </p:nvSpPr>
        <p:spPr bwMode="auto">
          <a:xfrm rot="3312700">
            <a:off x="6072982" y="2048669"/>
            <a:ext cx="11191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tr-TR" altLang="en-US" sz="2000" b="1">
                <a:latin typeface="Monotype Corsiva" panose="03010101010201010101" pitchFamily="66" charset="0"/>
                <a:cs typeface="Arial" panose="020B0604020202020204" pitchFamily="34" charset="0"/>
              </a:rPr>
              <a:t>Üst Geçiş</a:t>
            </a:r>
          </a:p>
        </p:txBody>
      </p:sp>
      <p:sp>
        <p:nvSpPr>
          <p:cNvPr id="22573" name="67 Metin kutusu">
            <a:extLst>
              <a:ext uri="{FF2B5EF4-FFF2-40B4-BE49-F238E27FC236}">
                <a16:creationId xmlns:a16="http://schemas.microsoft.com/office/drawing/2014/main" id="{A1DE8F55-67D0-4DB4-8677-A7152DDE851C}"/>
              </a:ext>
            </a:extLst>
          </p:cNvPr>
          <p:cNvSpPr txBox="1">
            <a:spLocks noChangeArrowheads="1"/>
          </p:cNvSpPr>
          <p:nvPr/>
        </p:nvSpPr>
        <p:spPr bwMode="auto">
          <a:xfrm rot="3344089">
            <a:off x="2439194" y="4487069"/>
            <a:ext cx="10683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tr-TR" altLang="en-US" sz="2000" b="1">
                <a:latin typeface="Monotype Corsiva" panose="03010101010201010101" pitchFamily="66" charset="0"/>
                <a:cs typeface="Arial" panose="020B0604020202020204" pitchFamily="34" charset="0"/>
              </a:rPr>
              <a:t>Alt Geçiş</a:t>
            </a:r>
          </a:p>
        </p:txBody>
      </p:sp>
      <p:sp>
        <p:nvSpPr>
          <p:cNvPr id="22574" name="68 Metin kutusu">
            <a:extLst>
              <a:ext uri="{FF2B5EF4-FFF2-40B4-BE49-F238E27FC236}">
                <a16:creationId xmlns:a16="http://schemas.microsoft.com/office/drawing/2014/main" id="{5040B459-6E0D-402A-8D49-39F2E0D64044}"/>
              </a:ext>
            </a:extLst>
          </p:cNvPr>
          <p:cNvSpPr txBox="1">
            <a:spLocks noChangeArrowheads="1"/>
          </p:cNvSpPr>
          <p:nvPr/>
        </p:nvSpPr>
        <p:spPr bwMode="auto">
          <a:xfrm rot="-1155083">
            <a:off x="5264150" y="1933575"/>
            <a:ext cx="10525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tr-TR" altLang="en-US" sz="2000" b="1">
                <a:latin typeface="Monotype Corsiva" panose="03010101010201010101" pitchFamily="66" charset="0"/>
                <a:cs typeface="Arial" panose="020B0604020202020204" pitchFamily="34" charset="0"/>
              </a:rPr>
              <a:t>Gün Yayı</a:t>
            </a:r>
          </a:p>
        </p:txBody>
      </p:sp>
      <p:sp>
        <p:nvSpPr>
          <p:cNvPr id="22575" name="69 Metin kutusu">
            <a:extLst>
              <a:ext uri="{FF2B5EF4-FFF2-40B4-BE49-F238E27FC236}">
                <a16:creationId xmlns:a16="http://schemas.microsoft.com/office/drawing/2014/main" id="{86D9F999-77F1-4471-A4E0-61B1CA7CDA1F}"/>
              </a:ext>
            </a:extLst>
          </p:cNvPr>
          <p:cNvSpPr txBox="1">
            <a:spLocks noChangeArrowheads="1"/>
          </p:cNvSpPr>
          <p:nvPr/>
        </p:nvSpPr>
        <p:spPr bwMode="auto">
          <a:xfrm rot="-1155083">
            <a:off x="3567113" y="4291013"/>
            <a:ext cx="10747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tr-TR" altLang="en-US" sz="2000" b="1">
                <a:latin typeface="Monotype Corsiva" panose="03010101010201010101" pitchFamily="66" charset="0"/>
                <a:cs typeface="Arial" panose="020B0604020202020204" pitchFamily="34" charset="0"/>
              </a:rPr>
              <a:t>Gece Yayı</a:t>
            </a:r>
          </a:p>
        </p:txBody>
      </p:sp>
      <p:sp>
        <p:nvSpPr>
          <p:cNvPr id="22576" name="71 Metin kutusu">
            <a:extLst>
              <a:ext uri="{FF2B5EF4-FFF2-40B4-BE49-F238E27FC236}">
                <a16:creationId xmlns:a16="http://schemas.microsoft.com/office/drawing/2014/main" id="{1AF6B762-C45E-4A96-AB7E-89FE63D68354}"/>
              </a:ext>
            </a:extLst>
          </p:cNvPr>
          <p:cNvSpPr txBox="1">
            <a:spLocks noChangeArrowheads="1"/>
          </p:cNvSpPr>
          <p:nvPr/>
        </p:nvSpPr>
        <p:spPr bwMode="auto">
          <a:xfrm>
            <a:off x="4192588" y="1981200"/>
            <a:ext cx="400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tr-TR" altLang="en-US" sz="2000" b="1" i="1">
                <a:latin typeface="Monotype Corsiva" panose="03010101010201010101" pitchFamily="66" charset="0"/>
                <a:cs typeface="Arial" panose="020B0604020202020204" pitchFamily="34" charset="0"/>
              </a:rPr>
              <a:t>Y</a:t>
            </a:r>
            <a:r>
              <a:rPr lang="tr-TR" altLang="en-US" sz="2000" b="1" baseline="-25000">
                <a:latin typeface="Monotype Corsiva" panose="03010101010201010101" pitchFamily="66" charset="0"/>
                <a:cs typeface="Arial" panose="020B0604020202020204" pitchFamily="34" charset="0"/>
              </a:rPr>
              <a:t>1</a:t>
            </a:r>
          </a:p>
        </p:txBody>
      </p:sp>
      <p:sp>
        <p:nvSpPr>
          <p:cNvPr id="22577" name="72 Metin kutusu">
            <a:extLst>
              <a:ext uri="{FF2B5EF4-FFF2-40B4-BE49-F238E27FC236}">
                <a16:creationId xmlns:a16="http://schemas.microsoft.com/office/drawing/2014/main" id="{2920ECF7-F146-4C61-B1B4-2916C58EBC95}"/>
              </a:ext>
            </a:extLst>
          </p:cNvPr>
          <p:cNvSpPr txBox="1">
            <a:spLocks noChangeArrowheads="1"/>
          </p:cNvSpPr>
          <p:nvPr/>
        </p:nvSpPr>
        <p:spPr bwMode="auto">
          <a:xfrm>
            <a:off x="4268788" y="4724400"/>
            <a:ext cx="400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tr-TR" altLang="en-US" sz="2000" b="1" i="1">
                <a:latin typeface="Monotype Corsiva" panose="03010101010201010101" pitchFamily="66" charset="0"/>
                <a:cs typeface="Arial" panose="020B0604020202020204" pitchFamily="34" charset="0"/>
              </a:rPr>
              <a:t>Y</a:t>
            </a:r>
            <a:r>
              <a:rPr lang="tr-TR" altLang="en-US" sz="2000" b="1" baseline="-25000">
                <a:latin typeface="Monotype Corsiva" panose="03010101010201010101" pitchFamily="66" charset="0"/>
                <a:cs typeface="Arial" panose="020B0604020202020204" pitchFamily="34" charset="0"/>
              </a:rPr>
              <a:t>2</a:t>
            </a:r>
          </a:p>
        </p:txBody>
      </p:sp>
      <p:sp>
        <p:nvSpPr>
          <p:cNvPr id="22578" name="73 Metin kutusu">
            <a:extLst>
              <a:ext uri="{FF2B5EF4-FFF2-40B4-BE49-F238E27FC236}">
                <a16:creationId xmlns:a16="http://schemas.microsoft.com/office/drawing/2014/main" id="{6EB32BAA-15E7-42BF-AD05-7A1FB5277580}"/>
              </a:ext>
            </a:extLst>
          </p:cNvPr>
          <p:cNvSpPr txBox="1">
            <a:spLocks noChangeArrowheads="1"/>
          </p:cNvSpPr>
          <p:nvPr/>
        </p:nvSpPr>
        <p:spPr bwMode="auto">
          <a:xfrm>
            <a:off x="4935538" y="4057650"/>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tr-TR" altLang="en-US" sz="2000" b="1">
                <a:latin typeface="Monotype Corsiva" panose="03010101010201010101" pitchFamily="66" charset="0"/>
                <a:cs typeface="Arial" panose="020B0604020202020204" pitchFamily="34" charset="0"/>
              </a:rPr>
              <a:t>B</a:t>
            </a:r>
          </a:p>
        </p:txBody>
      </p:sp>
      <p:sp>
        <p:nvSpPr>
          <p:cNvPr id="22579" name="74 Metin kutusu">
            <a:extLst>
              <a:ext uri="{FF2B5EF4-FFF2-40B4-BE49-F238E27FC236}">
                <a16:creationId xmlns:a16="http://schemas.microsoft.com/office/drawing/2014/main" id="{54794175-831B-464D-B46F-35F2459D4211}"/>
              </a:ext>
            </a:extLst>
          </p:cNvPr>
          <p:cNvSpPr txBox="1">
            <a:spLocks noChangeArrowheads="1"/>
          </p:cNvSpPr>
          <p:nvPr/>
        </p:nvSpPr>
        <p:spPr bwMode="auto">
          <a:xfrm>
            <a:off x="4421188" y="2438400"/>
            <a:ext cx="3619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tr-TR" altLang="en-US" sz="2000" b="1">
                <a:latin typeface="Monotype Corsiva" panose="03010101010201010101" pitchFamily="66" charset="0"/>
                <a:cs typeface="Arial" panose="020B0604020202020204" pitchFamily="34" charset="0"/>
              </a:rPr>
              <a:t>D</a:t>
            </a:r>
          </a:p>
        </p:txBody>
      </p:sp>
      <p:sp>
        <p:nvSpPr>
          <p:cNvPr id="22580" name="75 Metin kutusu">
            <a:extLst>
              <a:ext uri="{FF2B5EF4-FFF2-40B4-BE49-F238E27FC236}">
                <a16:creationId xmlns:a16="http://schemas.microsoft.com/office/drawing/2014/main" id="{9CC4554B-0EF4-45A1-8471-9AD19EC90F88}"/>
              </a:ext>
            </a:extLst>
          </p:cNvPr>
          <p:cNvSpPr txBox="1">
            <a:spLocks noChangeArrowheads="1"/>
          </p:cNvSpPr>
          <p:nvPr/>
        </p:nvSpPr>
        <p:spPr bwMode="auto">
          <a:xfrm rot="-2205520">
            <a:off x="4768850" y="1847850"/>
            <a:ext cx="4032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tr-TR" altLang="en-US" sz="2000" b="1">
                <a:latin typeface="Monotype Corsiva" panose="03010101010201010101" pitchFamily="66" charset="0"/>
                <a:cs typeface="Times New Roman" panose="02020603050405020304" pitchFamily="18" charset="0"/>
              </a:rPr>
              <a:t>(I)</a:t>
            </a:r>
          </a:p>
        </p:txBody>
      </p:sp>
      <p:sp>
        <p:nvSpPr>
          <p:cNvPr id="22581" name="76 Metin kutusu">
            <a:extLst>
              <a:ext uri="{FF2B5EF4-FFF2-40B4-BE49-F238E27FC236}">
                <a16:creationId xmlns:a16="http://schemas.microsoft.com/office/drawing/2014/main" id="{3C549C71-E1B4-435F-B5C4-6810A93A31BF}"/>
              </a:ext>
            </a:extLst>
          </p:cNvPr>
          <p:cNvSpPr txBox="1">
            <a:spLocks noChangeArrowheads="1"/>
          </p:cNvSpPr>
          <p:nvPr/>
        </p:nvSpPr>
        <p:spPr bwMode="auto">
          <a:xfrm rot="-1913512">
            <a:off x="5003800" y="4433888"/>
            <a:ext cx="5000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tr-TR" altLang="en-US" sz="2000" b="1">
                <a:latin typeface="Monotype Corsiva" panose="03010101010201010101" pitchFamily="66" charset="0"/>
                <a:cs typeface="Times New Roman" panose="02020603050405020304" pitchFamily="18" charset="0"/>
              </a:rPr>
              <a:t>(II)</a:t>
            </a:r>
          </a:p>
        </p:txBody>
      </p:sp>
      <p:cxnSp>
        <p:nvCxnSpPr>
          <p:cNvPr id="78" name="77 Düz Bağlayıcı">
            <a:extLst>
              <a:ext uri="{FF2B5EF4-FFF2-40B4-BE49-F238E27FC236}">
                <a16:creationId xmlns:a16="http://schemas.microsoft.com/office/drawing/2014/main" id="{77C70BEF-C4B7-427F-8507-77C7DD1FB1F2}"/>
              </a:ext>
            </a:extLst>
          </p:cNvPr>
          <p:cNvCxnSpPr/>
          <p:nvPr/>
        </p:nvCxnSpPr>
        <p:spPr>
          <a:xfrm flipV="1">
            <a:off x="2763838" y="1527175"/>
            <a:ext cx="2760662" cy="18383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91 Düz Bağlayıcı">
            <a:extLst>
              <a:ext uri="{FF2B5EF4-FFF2-40B4-BE49-F238E27FC236}">
                <a16:creationId xmlns:a16="http://schemas.microsoft.com/office/drawing/2014/main" id="{B3F28F70-D5D2-4122-A420-AD2CBBD635EB}"/>
              </a:ext>
            </a:extLst>
          </p:cNvPr>
          <p:cNvCxnSpPr/>
          <p:nvPr/>
        </p:nvCxnSpPr>
        <p:spPr>
          <a:xfrm flipV="1">
            <a:off x="4070350" y="3448050"/>
            <a:ext cx="2725738" cy="18288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584" name="Text Box 56">
            <a:extLst>
              <a:ext uri="{FF2B5EF4-FFF2-40B4-BE49-F238E27FC236}">
                <a16:creationId xmlns:a16="http://schemas.microsoft.com/office/drawing/2014/main" id="{1EE1C661-BEDE-47FA-A925-FEBBCAEE78B2}"/>
              </a:ext>
            </a:extLst>
          </p:cNvPr>
          <p:cNvSpPr txBox="1">
            <a:spLocks noChangeArrowheads="1"/>
          </p:cNvSpPr>
          <p:nvPr/>
        </p:nvSpPr>
        <p:spPr bwMode="auto">
          <a:xfrm>
            <a:off x="684213" y="6021388"/>
            <a:ext cx="74882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en-US" sz="2400" b="1">
                <a:latin typeface="Monotype Corsiva" panose="03010101010201010101" pitchFamily="66" charset="0"/>
              </a:rPr>
              <a:t>Şekil 2.</a:t>
            </a:r>
            <a:r>
              <a:rPr lang="tr-TR" altLang="en-US" sz="2400">
                <a:latin typeface="Monotype Corsiva" panose="03010101010201010101" pitchFamily="66" charset="0"/>
              </a:rPr>
              <a:t> R gözlemcisi için görünen günlük hareket</a:t>
            </a:r>
          </a:p>
        </p:txBody>
      </p:sp>
      <p:sp>
        <p:nvSpPr>
          <p:cNvPr id="22585" name="80 Metin kutusu">
            <a:extLst>
              <a:ext uri="{FF2B5EF4-FFF2-40B4-BE49-F238E27FC236}">
                <a16:creationId xmlns:a16="http://schemas.microsoft.com/office/drawing/2014/main" id="{65FB9847-D682-465C-BCA6-562FF0C6FD3D}"/>
              </a:ext>
            </a:extLst>
          </p:cNvPr>
          <p:cNvSpPr txBox="1">
            <a:spLocks noChangeArrowheads="1"/>
          </p:cNvSpPr>
          <p:nvPr/>
        </p:nvSpPr>
        <p:spPr bwMode="auto">
          <a:xfrm>
            <a:off x="4468813" y="3422650"/>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tr-TR" altLang="en-US" sz="2000" b="1">
                <a:solidFill>
                  <a:srgbClr val="E00C25"/>
                </a:solidFill>
                <a:latin typeface="Monotype Corsiva" panose="03010101010201010101" pitchFamily="66" charset="0"/>
                <a:cs typeface="Arial" panose="020B0604020202020204" pitchFamily="34" charset="0"/>
              </a:rPr>
              <a:t>R</a:t>
            </a:r>
          </a:p>
        </p:txBody>
      </p:sp>
      <p:sp>
        <p:nvSpPr>
          <p:cNvPr id="22586" name="Rectangle 58">
            <a:extLst>
              <a:ext uri="{FF2B5EF4-FFF2-40B4-BE49-F238E27FC236}">
                <a16:creationId xmlns:a16="http://schemas.microsoft.com/office/drawing/2014/main" id="{466826DA-DF51-4470-81C5-2CEE54B9CD01}"/>
              </a:ext>
            </a:extLst>
          </p:cNvPr>
          <p:cNvSpPr>
            <a:spLocks noGrp="1" noChangeArrowheads="1"/>
          </p:cNvSpPr>
          <p:nvPr>
            <p:ph type="title"/>
          </p:nvPr>
        </p:nvSpPr>
        <p:spPr>
          <a:xfrm>
            <a:off x="34925" y="44450"/>
            <a:ext cx="8229600" cy="1143000"/>
          </a:xfrm>
          <a:noFill/>
          <a:ln/>
        </p:spPr>
        <p:txBody>
          <a:bodyPr/>
          <a:lstStyle/>
          <a:p>
            <a:pPr algn="l"/>
            <a:r>
              <a:rPr lang="tr-TR" altLang="en-US" b="1">
                <a:solidFill>
                  <a:srgbClr val="E00C25"/>
                </a:solidFill>
                <a:latin typeface="Monotype Corsiva" panose="03010101010201010101" pitchFamily="66" charset="0"/>
              </a:rPr>
              <a:t>devam ediyor ...</a:t>
            </a:r>
          </a:p>
        </p:txBody>
      </p:sp>
    </p:spTree>
    <p:extLst>
      <p:ext uri="{BB962C8B-B14F-4D97-AF65-F5344CB8AC3E}">
        <p14:creationId xmlns:p14="http://schemas.microsoft.com/office/powerpoint/2010/main" val="3506261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06C8FCAF-5748-41B4-9A55-CCEDDA848778}"/>
              </a:ext>
            </a:extLst>
          </p:cNvPr>
          <p:cNvSpPr>
            <a:spLocks noGrp="1" noChangeArrowheads="1"/>
          </p:cNvSpPr>
          <p:nvPr>
            <p:ph type="body" idx="1"/>
          </p:nvPr>
        </p:nvSpPr>
        <p:spPr>
          <a:xfrm>
            <a:off x="532177" y="500163"/>
            <a:ext cx="7886700" cy="5942581"/>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fontScale="70000" lnSpcReduction="20000"/>
          </a:bodyPr>
          <a:lstStyle/>
          <a:p>
            <a:pPr algn="just">
              <a:lnSpc>
                <a:spcPct val="160000"/>
              </a:lnSpc>
              <a:buFontTx/>
              <a:buNone/>
            </a:pPr>
            <a:r>
              <a:rPr lang="tr-TR" altLang="en-US" sz="2400" dirty="0">
                <a:latin typeface="Times New Roman" panose="02020603050405020304" pitchFamily="18" charset="0"/>
                <a:cs typeface="Times New Roman" panose="02020603050405020304" pitchFamily="18" charset="0"/>
              </a:rPr>
              <a:t>		Şekil 2’de göz önüne alınan ufuk bizim enlemlerde (+40</a:t>
            </a:r>
            <a:r>
              <a:rPr lang="tr-TR" altLang="en-US" sz="2400" baseline="30000" dirty="0">
                <a:latin typeface="Times New Roman" panose="02020603050405020304" pitchFamily="18" charset="0"/>
                <a:cs typeface="Times New Roman" panose="02020603050405020304" pitchFamily="18" charset="0"/>
              </a:rPr>
              <a:t>o</a:t>
            </a:r>
            <a:r>
              <a:rPr lang="tr-TR" altLang="en-US" sz="2400" dirty="0">
                <a:latin typeface="Times New Roman" panose="02020603050405020304" pitchFamily="18" charset="0"/>
                <a:cs typeface="Times New Roman" panose="02020603050405020304" pitchFamily="18" charset="0"/>
              </a:rPr>
              <a:t>)  bulunan bir gözlemcinin ufkudur. Onun ekvatora göre yaptığı açı, ancak gözlemcinin yer üzerinde güneye yada kuzeye gitmesi ile değişir. Bu açı değişirse gün ve gece yayları, batmayan yıldızların sayısı değişecektir. </a:t>
            </a:r>
          </a:p>
          <a:p>
            <a:pPr algn="just">
              <a:lnSpc>
                <a:spcPct val="160000"/>
              </a:lnSpc>
              <a:buFontTx/>
              <a:buNone/>
            </a:pPr>
            <a:r>
              <a:rPr lang="tr-TR" altLang="en-US" sz="2400" dirty="0">
                <a:latin typeface="Times New Roman" panose="02020603050405020304" pitchFamily="18" charset="0"/>
                <a:cs typeface="Times New Roman" panose="02020603050405020304" pitchFamily="18" charset="0"/>
              </a:rPr>
              <a:t>		Gözlemci yer üzerinde kuzeye gittikçe ekvator ile ufuk arasındaki açı azalır. Bunun sonucu olarak batmayan yıldızlar sayısı artar, gün ve gece yayları farkı büyür. Tam kutuplarda ufuk ekvator ile çakışır. Bu durumda, kuzey yarı gökküresindeki yıldızlar hiç batmazlar, diğerleri</a:t>
            </a:r>
            <a:r>
              <a:rPr lang="en-US" altLang="en-US" sz="2400" dirty="0">
                <a:latin typeface="Times New Roman" panose="02020603050405020304" pitchFamily="18" charset="0"/>
                <a:cs typeface="Times New Roman" panose="02020603050405020304" pitchFamily="18" charset="0"/>
              </a:rPr>
              <a:t>n</a:t>
            </a:r>
            <a:r>
              <a:rPr lang="tr-TR" altLang="en-US" sz="2400" dirty="0">
                <a:latin typeface="Times New Roman" panose="02020603050405020304" pitchFamily="18" charset="0"/>
                <a:cs typeface="Times New Roman" panose="02020603050405020304" pitchFamily="18" charset="0"/>
              </a:rPr>
              <a:t>de hiç doğmazlar. Gözlemci ekvatora doğru giderse ufuk-ekvator açıklığı büyür, batmayan yıldızlar azalır, gün ve gece yayları farkı azalır. Tam yer ekvatorunda bulunan gözlemcinin ufku ekvatora dik olur yani ufuk düzlemi göğün kutuplarından geçer.</a:t>
            </a:r>
          </a:p>
          <a:p>
            <a:pPr algn="just">
              <a:lnSpc>
                <a:spcPct val="160000"/>
              </a:lnSpc>
              <a:buFontTx/>
              <a:buNone/>
            </a:pPr>
            <a:r>
              <a:rPr lang="tr-TR" altLang="en-US" sz="2400" dirty="0">
                <a:latin typeface="Times New Roman" panose="02020603050405020304" pitchFamily="18" charset="0"/>
                <a:cs typeface="Times New Roman" panose="02020603050405020304" pitchFamily="18" charset="0"/>
              </a:rPr>
              <a:t>		O halde, ekvatorda bulunan bir gözlemci için bütün yıldızların gün ve gece yayları eşittir, batmayan ve doğmayan yıldız yoktur.</a:t>
            </a:r>
          </a:p>
        </p:txBody>
      </p:sp>
    </p:spTree>
    <p:extLst>
      <p:ext uri="{BB962C8B-B14F-4D97-AF65-F5344CB8AC3E}">
        <p14:creationId xmlns:p14="http://schemas.microsoft.com/office/powerpoint/2010/main" val="2687390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Oval 2">
            <a:extLst>
              <a:ext uri="{FF2B5EF4-FFF2-40B4-BE49-F238E27FC236}">
                <a16:creationId xmlns:a16="http://schemas.microsoft.com/office/drawing/2014/main" id="{DCB428D7-C555-4967-86A2-70D2C8F2A897}"/>
              </a:ext>
            </a:extLst>
          </p:cNvPr>
          <p:cNvSpPr>
            <a:spLocks noChangeArrowheads="1"/>
          </p:cNvSpPr>
          <p:nvPr/>
        </p:nvSpPr>
        <p:spPr bwMode="auto">
          <a:xfrm>
            <a:off x="1476375" y="612775"/>
            <a:ext cx="6048375" cy="59055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27" name="Line 3">
            <a:extLst>
              <a:ext uri="{FF2B5EF4-FFF2-40B4-BE49-F238E27FC236}">
                <a16:creationId xmlns:a16="http://schemas.microsoft.com/office/drawing/2014/main" id="{DBB85192-8F2E-4A71-B867-84E7E2D4E50D}"/>
              </a:ext>
            </a:extLst>
          </p:cNvPr>
          <p:cNvSpPr>
            <a:spLocks noChangeShapeType="1"/>
          </p:cNvSpPr>
          <p:nvPr/>
        </p:nvSpPr>
        <p:spPr bwMode="auto">
          <a:xfrm>
            <a:off x="1476375" y="3565525"/>
            <a:ext cx="6048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2228" name="Line 4">
            <a:extLst>
              <a:ext uri="{FF2B5EF4-FFF2-40B4-BE49-F238E27FC236}">
                <a16:creationId xmlns:a16="http://schemas.microsoft.com/office/drawing/2014/main" id="{140C47A8-B4AA-4893-B7A7-1FADEE2334BD}"/>
              </a:ext>
            </a:extLst>
          </p:cNvPr>
          <p:cNvSpPr>
            <a:spLocks noChangeShapeType="1"/>
          </p:cNvSpPr>
          <p:nvPr/>
        </p:nvSpPr>
        <p:spPr bwMode="auto">
          <a:xfrm>
            <a:off x="4572000" y="612775"/>
            <a:ext cx="0" cy="5905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2229" name="Arc 5">
            <a:extLst>
              <a:ext uri="{FF2B5EF4-FFF2-40B4-BE49-F238E27FC236}">
                <a16:creationId xmlns:a16="http://schemas.microsoft.com/office/drawing/2014/main" id="{383B310D-B1A7-4CF8-9C3C-3A4506632AE0}"/>
              </a:ext>
            </a:extLst>
          </p:cNvPr>
          <p:cNvSpPr>
            <a:spLocks/>
          </p:cNvSpPr>
          <p:nvPr/>
        </p:nvSpPr>
        <p:spPr bwMode="auto">
          <a:xfrm rot="16200000">
            <a:off x="4212432" y="253206"/>
            <a:ext cx="576262" cy="6048375"/>
          </a:xfrm>
          <a:custGeom>
            <a:avLst/>
            <a:gdLst>
              <a:gd name="G0" fmla="+- 0 0 0"/>
              <a:gd name="G1" fmla="+- 21600 0 0"/>
              <a:gd name="G2" fmla="+- 21600 0 0"/>
              <a:gd name="T0" fmla="*/ 0 w 21600"/>
              <a:gd name="T1" fmla="*/ 0 h 43198"/>
              <a:gd name="T2" fmla="*/ 284 w 21600"/>
              <a:gd name="T3" fmla="*/ 43198 h 43198"/>
              <a:gd name="T4" fmla="*/ 0 w 21600"/>
              <a:gd name="T5" fmla="*/ 21600 h 43198"/>
            </a:gdLst>
            <a:ahLst/>
            <a:cxnLst>
              <a:cxn ang="0">
                <a:pos x="T0" y="T1"/>
              </a:cxn>
              <a:cxn ang="0">
                <a:pos x="T2" y="T3"/>
              </a:cxn>
              <a:cxn ang="0">
                <a:pos x="T4" y="T5"/>
              </a:cxn>
            </a:cxnLst>
            <a:rect l="0" t="0" r="r" b="b"/>
            <a:pathLst>
              <a:path w="21600" h="43198" fill="none" extrusionOk="0">
                <a:moveTo>
                  <a:pt x="-1" y="0"/>
                </a:moveTo>
                <a:cubicBezTo>
                  <a:pt x="11929" y="0"/>
                  <a:pt x="21600" y="9670"/>
                  <a:pt x="21600" y="21600"/>
                </a:cubicBezTo>
                <a:cubicBezTo>
                  <a:pt x="21600" y="33418"/>
                  <a:pt x="12101" y="43042"/>
                  <a:pt x="284" y="43198"/>
                </a:cubicBezTo>
              </a:path>
              <a:path w="21600" h="43198" stroke="0" extrusionOk="0">
                <a:moveTo>
                  <a:pt x="-1" y="0"/>
                </a:moveTo>
                <a:cubicBezTo>
                  <a:pt x="11929" y="0"/>
                  <a:pt x="21600" y="9670"/>
                  <a:pt x="21600" y="21600"/>
                </a:cubicBezTo>
                <a:cubicBezTo>
                  <a:pt x="21600" y="33418"/>
                  <a:pt x="12101" y="43042"/>
                  <a:pt x="284" y="43198"/>
                </a:cubicBezTo>
                <a:lnTo>
                  <a:pt x="0" y="21600"/>
                </a:lnTo>
                <a:close/>
              </a:path>
            </a:pathLst>
          </a:custGeom>
          <a:noFill/>
          <a:ln w="12700">
            <a:solidFill>
              <a:schemeClr val="hlink"/>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30" name="Arc 6">
            <a:extLst>
              <a:ext uri="{FF2B5EF4-FFF2-40B4-BE49-F238E27FC236}">
                <a16:creationId xmlns:a16="http://schemas.microsoft.com/office/drawing/2014/main" id="{FAFC08FA-6B75-47AD-8DE0-0753637B6136}"/>
              </a:ext>
            </a:extLst>
          </p:cNvPr>
          <p:cNvSpPr>
            <a:spLocks/>
          </p:cNvSpPr>
          <p:nvPr/>
        </p:nvSpPr>
        <p:spPr bwMode="auto">
          <a:xfrm rot="5400000">
            <a:off x="4248944" y="794544"/>
            <a:ext cx="503237" cy="6048375"/>
          </a:xfrm>
          <a:custGeom>
            <a:avLst/>
            <a:gdLst>
              <a:gd name="G0" fmla="+- 0 0 0"/>
              <a:gd name="G1" fmla="+- 21600 0 0"/>
              <a:gd name="G2" fmla="+- 21600 0 0"/>
              <a:gd name="T0" fmla="*/ 0 w 21600"/>
              <a:gd name="T1" fmla="*/ 0 h 43198"/>
              <a:gd name="T2" fmla="*/ 284 w 21600"/>
              <a:gd name="T3" fmla="*/ 43198 h 43198"/>
              <a:gd name="T4" fmla="*/ 0 w 21600"/>
              <a:gd name="T5" fmla="*/ 21600 h 43198"/>
            </a:gdLst>
            <a:ahLst/>
            <a:cxnLst>
              <a:cxn ang="0">
                <a:pos x="T0" y="T1"/>
              </a:cxn>
              <a:cxn ang="0">
                <a:pos x="T2" y="T3"/>
              </a:cxn>
              <a:cxn ang="0">
                <a:pos x="T4" y="T5"/>
              </a:cxn>
            </a:cxnLst>
            <a:rect l="0" t="0" r="r" b="b"/>
            <a:pathLst>
              <a:path w="21600" h="43198" fill="none" extrusionOk="0">
                <a:moveTo>
                  <a:pt x="-1" y="0"/>
                </a:moveTo>
                <a:cubicBezTo>
                  <a:pt x="11929" y="0"/>
                  <a:pt x="21600" y="9670"/>
                  <a:pt x="21600" y="21600"/>
                </a:cubicBezTo>
                <a:cubicBezTo>
                  <a:pt x="21600" y="33418"/>
                  <a:pt x="12101" y="43042"/>
                  <a:pt x="284" y="43198"/>
                </a:cubicBezTo>
              </a:path>
              <a:path w="21600" h="43198" stroke="0" extrusionOk="0">
                <a:moveTo>
                  <a:pt x="-1" y="0"/>
                </a:moveTo>
                <a:cubicBezTo>
                  <a:pt x="11929" y="0"/>
                  <a:pt x="21600" y="9670"/>
                  <a:pt x="21600" y="21600"/>
                </a:cubicBezTo>
                <a:cubicBezTo>
                  <a:pt x="21600" y="33418"/>
                  <a:pt x="12101" y="43042"/>
                  <a:pt x="284" y="43198"/>
                </a:cubicBezTo>
                <a:lnTo>
                  <a:pt x="0" y="21600"/>
                </a:lnTo>
                <a:close/>
              </a:path>
            </a:pathLst>
          </a:custGeom>
          <a:noFill/>
          <a:ln w="190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31" name="Text Box 7">
            <a:extLst>
              <a:ext uri="{FF2B5EF4-FFF2-40B4-BE49-F238E27FC236}">
                <a16:creationId xmlns:a16="http://schemas.microsoft.com/office/drawing/2014/main" id="{039224F0-EAB1-4DD3-85AE-4CCF8606EADC}"/>
              </a:ext>
            </a:extLst>
          </p:cNvPr>
          <p:cNvSpPr txBox="1">
            <a:spLocks noChangeArrowheads="1"/>
          </p:cNvSpPr>
          <p:nvPr/>
        </p:nvSpPr>
        <p:spPr bwMode="auto">
          <a:xfrm>
            <a:off x="4140200" y="534988"/>
            <a:ext cx="576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rPr>
              <a:t>P</a:t>
            </a:r>
          </a:p>
        </p:txBody>
      </p:sp>
      <p:sp>
        <p:nvSpPr>
          <p:cNvPr id="52232" name="Text Box 8">
            <a:extLst>
              <a:ext uri="{FF2B5EF4-FFF2-40B4-BE49-F238E27FC236}">
                <a16:creationId xmlns:a16="http://schemas.microsoft.com/office/drawing/2014/main" id="{BAD37AA1-8A46-4A77-9039-47DF0182C19F}"/>
              </a:ext>
            </a:extLst>
          </p:cNvPr>
          <p:cNvSpPr txBox="1">
            <a:spLocks noChangeArrowheads="1"/>
          </p:cNvSpPr>
          <p:nvPr/>
        </p:nvSpPr>
        <p:spPr bwMode="auto">
          <a:xfrm>
            <a:off x="4427538" y="6518275"/>
            <a:ext cx="792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rPr>
              <a:t>P’</a:t>
            </a:r>
          </a:p>
        </p:txBody>
      </p:sp>
      <p:sp>
        <p:nvSpPr>
          <p:cNvPr id="52233" name="Text Box 9">
            <a:extLst>
              <a:ext uri="{FF2B5EF4-FFF2-40B4-BE49-F238E27FC236}">
                <a16:creationId xmlns:a16="http://schemas.microsoft.com/office/drawing/2014/main" id="{51D64AB0-54C3-4DB1-93E6-C4943CA832BB}"/>
              </a:ext>
            </a:extLst>
          </p:cNvPr>
          <p:cNvSpPr txBox="1">
            <a:spLocks noChangeArrowheads="1"/>
          </p:cNvSpPr>
          <p:nvPr/>
        </p:nvSpPr>
        <p:spPr bwMode="auto">
          <a:xfrm>
            <a:off x="827088" y="3349625"/>
            <a:ext cx="576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rPr>
              <a:t>E</a:t>
            </a:r>
          </a:p>
        </p:txBody>
      </p:sp>
      <p:sp>
        <p:nvSpPr>
          <p:cNvPr id="52234" name="Text Box 10">
            <a:extLst>
              <a:ext uri="{FF2B5EF4-FFF2-40B4-BE49-F238E27FC236}">
                <a16:creationId xmlns:a16="http://schemas.microsoft.com/office/drawing/2014/main" id="{B15B8929-8197-4BE9-8440-594BD2E4D0F7}"/>
              </a:ext>
            </a:extLst>
          </p:cNvPr>
          <p:cNvSpPr txBox="1">
            <a:spLocks noChangeArrowheads="1"/>
          </p:cNvSpPr>
          <p:nvPr/>
        </p:nvSpPr>
        <p:spPr bwMode="auto">
          <a:xfrm>
            <a:off x="7596188" y="3422650"/>
            <a:ext cx="7921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rPr>
              <a:t>E’</a:t>
            </a:r>
          </a:p>
        </p:txBody>
      </p:sp>
      <p:sp>
        <p:nvSpPr>
          <p:cNvPr id="52235" name="Text Box 11">
            <a:extLst>
              <a:ext uri="{FF2B5EF4-FFF2-40B4-BE49-F238E27FC236}">
                <a16:creationId xmlns:a16="http://schemas.microsoft.com/office/drawing/2014/main" id="{36FF4886-001F-4135-976C-5A0DD58182B2}"/>
              </a:ext>
            </a:extLst>
          </p:cNvPr>
          <p:cNvSpPr txBox="1">
            <a:spLocks noChangeArrowheads="1"/>
          </p:cNvSpPr>
          <p:nvPr/>
        </p:nvSpPr>
        <p:spPr bwMode="auto">
          <a:xfrm>
            <a:off x="2987675" y="3644900"/>
            <a:ext cx="1800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rPr>
              <a:t>Gök Ekvatoru</a:t>
            </a:r>
          </a:p>
        </p:txBody>
      </p:sp>
      <p:sp>
        <p:nvSpPr>
          <p:cNvPr id="52236" name="Text Box 12">
            <a:extLst>
              <a:ext uri="{FF2B5EF4-FFF2-40B4-BE49-F238E27FC236}">
                <a16:creationId xmlns:a16="http://schemas.microsoft.com/office/drawing/2014/main" id="{AAFCF3EB-7B03-4199-A12F-543EEB2421FB}"/>
              </a:ext>
            </a:extLst>
          </p:cNvPr>
          <p:cNvSpPr txBox="1">
            <a:spLocks noChangeArrowheads="1"/>
          </p:cNvSpPr>
          <p:nvPr/>
        </p:nvSpPr>
        <p:spPr bwMode="auto">
          <a:xfrm>
            <a:off x="179388" y="188913"/>
            <a:ext cx="2879725"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solidFill>
                  <a:schemeClr val="folHlink"/>
                </a:solidFill>
                <a:latin typeface="Monotype Corsiva" panose="03010101010201010101" pitchFamily="66" charset="0"/>
                <a:sym typeface="Symbol" panose="05050102010706020507" pitchFamily="18" charset="2"/>
              </a:rPr>
              <a:t>=0</a:t>
            </a:r>
            <a:r>
              <a:rPr lang="en-US" altLang="en-US" sz="2000" b="1">
                <a:solidFill>
                  <a:schemeClr val="folHlink"/>
                </a:solidFill>
                <a:latin typeface="Monotype Corsiva" panose="03010101010201010101" pitchFamily="66" charset="0"/>
                <a:cs typeface="Arial" panose="020B0604020202020204" pitchFamily="34" charset="0"/>
                <a:sym typeface="Symbol" panose="05050102010706020507" pitchFamily="18" charset="2"/>
              </a:rPr>
              <a:t>°</a:t>
            </a:r>
            <a:r>
              <a:rPr lang="tr-TR" altLang="en-US" sz="2000" b="1">
                <a:solidFill>
                  <a:schemeClr val="folHlink"/>
                </a:solidFill>
                <a:latin typeface="Monotype Corsiva" panose="03010101010201010101" pitchFamily="66" charset="0"/>
                <a:cs typeface="Arial" panose="020B0604020202020204" pitchFamily="34" charset="0"/>
                <a:sym typeface="Symbol" panose="05050102010706020507" pitchFamily="18" charset="2"/>
              </a:rPr>
              <a:t>, yer ekvatorunda bulunan gözlemci durumunda, </a:t>
            </a:r>
            <a:endParaRPr lang="tr-TR" altLang="en-US" sz="2000" b="1">
              <a:latin typeface="Monotype Corsiva" panose="03010101010201010101" pitchFamily="66" charset="0"/>
              <a:cs typeface="Arial" panose="020B0604020202020204" pitchFamily="34" charset="0"/>
              <a:sym typeface="Symbol" panose="05050102010706020507" pitchFamily="18" charset="2"/>
            </a:endParaRPr>
          </a:p>
        </p:txBody>
      </p:sp>
      <p:sp>
        <p:nvSpPr>
          <p:cNvPr id="52237" name="AutoShape 13">
            <a:extLst>
              <a:ext uri="{FF2B5EF4-FFF2-40B4-BE49-F238E27FC236}">
                <a16:creationId xmlns:a16="http://schemas.microsoft.com/office/drawing/2014/main" id="{79044406-530E-4894-86A7-3730244214ED}"/>
              </a:ext>
            </a:extLst>
          </p:cNvPr>
          <p:cNvSpPr>
            <a:spLocks noChangeArrowheads="1"/>
          </p:cNvSpPr>
          <p:nvPr/>
        </p:nvSpPr>
        <p:spPr bwMode="auto">
          <a:xfrm rot="21480000">
            <a:off x="5148263" y="4005263"/>
            <a:ext cx="360362" cy="107950"/>
          </a:xfrm>
          <a:prstGeom prst="rightArrow">
            <a:avLst>
              <a:gd name="adj1" fmla="val 50000"/>
              <a:gd name="adj2" fmla="val 83456"/>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38" name="Line 14">
            <a:extLst>
              <a:ext uri="{FF2B5EF4-FFF2-40B4-BE49-F238E27FC236}">
                <a16:creationId xmlns:a16="http://schemas.microsoft.com/office/drawing/2014/main" id="{4835AA8A-3A56-4677-8128-BC9AA2354E44}"/>
              </a:ext>
            </a:extLst>
          </p:cNvPr>
          <p:cNvSpPr>
            <a:spLocks noChangeShapeType="1"/>
          </p:cNvSpPr>
          <p:nvPr/>
        </p:nvSpPr>
        <p:spPr bwMode="auto">
          <a:xfrm flipV="1">
            <a:off x="4572000" y="115888"/>
            <a:ext cx="0" cy="5048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2239" name="AutoShape 15">
            <a:extLst>
              <a:ext uri="{FF2B5EF4-FFF2-40B4-BE49-F238E27FC236}">
                <a16:creationId xmlns:a16="http://schemas.microsoft.com/office/drawing/2014/main" id="{661EF327-2C4D-409D-9FE8-7F0F81E9560C}"/>
              </a:ext>
            </a:extLst>
          </p:cNvPr>
          <p:cNvSpPr>
            <a:spLocks noChangeArrowheads="1"/>
          </p:cNvSpPr>
          <p:nvPr/>
        </p:nvSpPr>
        <p:spPr bwMode="auto">
          <a:xfrm rot="11100000">
            <a:off x="5364163" y="2960688"/>
            <a:ext cx="360362" cy="107950"/>
          </a:xfrm>
          <a:prstGeom prst="rightArrow">
            <a:avLst>
              <a:gd name="adj1" fmla="val 50000"/>
              <a:gd name="adj2" fmla="val 83456"/>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40" name="Oval 16">
            <a:extLst>
              <a:ext uri="{FF2B5EF4-FFF2-40B4-BE49-F238E27FC236}">
                <a16:creationId xmlns:a16="http://schemas.microsoft.com/office/drawing/2014/main" id="{9A269280-F07F-4CE9-990B-F670A7BACCD3}"/>
              </a:ext>
            </a:extLst>
          </p:cNvPr>
          <p:cNvSpPr>
            <a:spLocks noChangeArrowheads="1"/>
          </p:cNvSpPr>
          <p:nvPr/>
        </p:nvSpPr>
        <p:spPr bwMode="auto">
          <a:xfrm>
            <a:off x="2771775" y="908050"/>
            <a:ext cx="3455988" cy="5762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41" name="Oval 17">
            <a:extLst>
              <a:ext uri="{FF2B5EF4-FFF2-40B4-BE49-F238E27FC236}">
                <a16:creationId xmlns:a16="http://schemas.microsoft.com/office/drawing/2014/main" id="{00C029FF-F34A-4D23-B641-2C5486912DB3}"/>
              </a:ext>
            </a:extLst>
          </p:cNvPr>
          <p:cNvSpPr>
            <a:spLocks noChangeArrowheads="1"/>
          </p:cNvSpPr>
          <p:nvPr/>
        </p:nvSpPr>
        <p:spPr bwMode="auto">
          <a:xfrm>
            <a:off x="1763713" y="1916113"/>
            <a:ext cx="5472112" cy="863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42" name="Oval 18">
            <a:extLst>
              <a:ext uri="{FF2B5EF4-FFF2-40B4-BE49-F238E27FC236}">
                <a16:creationId xmlns:a16="http://schemas.microsoft.com/office/drawing/2014/main" id="{A895C127-0A7A-4422-83F2-E62AB26F2814}"/>
              </a:ext>
            </a:extLst>
          </p:cNvPr>
          <p:cNvSpPr>
            <a:spLocks noChangeArrowheads="1"/>
          </p:cNvSpPr>
          <p:nvPr/>
        </p:nvSpPr>
        <p:spPr bwMode="auto">
          <a:xfrm>
            <a:off x="1763713" y="4365625"/>
            <a:ext cx="5472112" cy="8636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43" name="Oval 19">
            <a:extLst>
              <a:ext uri="{FF2B5EF4-FFF2-40B4-BE49-F238E27FC236}">
                <a16:creationId xmlns:a16="http://schemas.microsoft.com/office/drawing/2014/main" id="{74B3E997-C916-43DB-9F90-453E4CF7AAC6}"/>
              </a:ext>
            </a:extLst>
          </p:cNvPr>
          <p:cNvSpPr>
            <a:spLocks noChangeArrowheads="1"/>
          </p:cNvSpPr>
          <p:nvPr/>
        </p:nvSpPr>
        <p:spPr bwMode="auto">
          <a:xfrm>
            <a:off x="2771775" y="5661025"/>
            <a:ext cx="3455988" cy="57626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44" name="Text Box 20">
            <a:extLst>
              <a:ext uri="{FF2B5EF4-FFF2-40B4-BE49-F238E27FC236}">
                <a16:creationId xmlns:a16="http://schemas.microsoft.com/office/drawing/2014/main" id="{CA58867D-0BFC-47C2-9C4E-3897416A13F8}"/>
              </a:ext>
            </a:extLst>
          </p:cNvPr>
          <p:cNvSpPr txBox="1">
            <a:spLocks noChangeArrowheads="1"/>
          </p:cNvSpPr>
          <p:nvPr/>
        </p:nvSpPr>
        <p:spPr bwMode="auto">
          <a:xfrm>
            <a:off x="5651500" y="3284538"/>
            <a:ext cx="720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sym typeface="Symbol" panose="05050102010706020507" pitchFamily="18" charset="2"/>
              </a:rPr>
              <a:t></a:t>
            </a:r>
            <a:r>
              <a:rPr lang="tr-TR" altLang="en-US" sz="2000" b="1" baseline="-25000">
                <a:latin typeface="Monotype Corsiva" panose="03010101010201010101" pitchFamily="66" charset="0"/>
                <a:sym typeface="Symbol" panose="05050102010706020507" pitchFamily="18" charset="2"/>
              </a:rPr>
              <a:t>1</a:t>
            </a:r>
            <a:r>
              <a:rPr lang="tr-TR" altLang="en-US" sz="2000" b="1">
                <a:latin typeface="Monotype Corsiva" panose="03010101010201010101" pitchFamily="66" charset="0"/>
                <a:sym typeface="Symbol" panose="05050102010706020507" pitchFamily="18" charset="2"/>
              </a:rPr>
              <a:t>=0</a:t>
            </a:r>
          </a:p>
        </p:txBody>
      </p:sp>
      <p:sp>
        <p:nvSpPr>
          <p:cNvPr id="52245" name="Line 21">
            <a:extLst>
              <a:ext uri="{FF2B5EF4-FFF2-40B4-BE49-F238E27FC236}">
                <a16:creationId xmlns:a16="http://schemas.microsoft.com/office/drawing/2014/main" id="{B3E515EB-5980-4D99-B473-2A8345FEE229}"/>
              </a:ext>
            </a:extLst>
          </p:cNvPr>
          <p:cNvSpPr>
            <a:spLocks noChangeShapeType="1"/>
          </p:cNvSpPr>
          <p:nvPr/>
        </p:nvSpPr>
        <p:spPr bwMode="auto">
          <a:xfrm>
            <a:off x="1763713" y="2349500"/>
            <a:ext cx="54721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2246" name="Line 22">
            <a:extLst>
              <a:ext uri="{FF2B5EF4-FFF2-40B4-BE49-F238E27FC236}">
                <a16:creationId xmlns:a16="http://schemas.microsoft.com/office/drawing/2014/main" id="{C855BD60-42E1-4447-9DEB-2C2F11C984A2}"/>
              </a:ext>
            </a:extLst>
          </p:cNvPr>
          <p:cNvSpPr>
            <a:spLocks noChangeShapeType="1"/>
          </p:cNvSpPr>
          <p:nvPr/>
        </p:nvSpPr>
        <p:spPr bwMode="auto">
          <a:xfrm>
            <a:off x="1763713" y="4797425"/>
            <a:ext cx="547211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2247" name="Line 23">
            <a:extLst>
              <a:ext uri="{FF2B5EF4-FFF2-40B4-BE49-F238E27FC236}">
                <a16:creationId xmlns:a16="http://schemas.microsoft.com/office/drawing/2014/main" id="{FA8CC99C-8E5B-4AD5-90A9-18A876352238}"/>
              </a:ext>
            </a:extLst>
          </p:cNvPr>
          <p:cNvSpPr>
            <a:spLocks noChangeShapeType="1"/>
          </p:cNvSpPr>
          <p:nvPr/>
        </p:nvSpPr>
        <p:spPr bwMode="auto">
          <a:xfrm>
            <a:off x="2771775" y="1196975"/>
            <a:ext cx="34559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2248" name="Line 24">
            <a:extLst>
              <a:ext uri="{FF2B5EF4-FFF2-40B4-BE49-F238E27FC236}">
                <a16:creationId xmlns:a16="http://schemas.microsoft.com/office/drawing/2014/main" id="{58CA0C56-6A42-496B-ABAE-BB16607F9647}"/>
              </a:ext>
            </a:extLst>
          </p:cNvPr>
          <p:cNvSpPr>
            <a:spLocks noChangeShapeType="1"/>
          </p:cNvSpPr>
          <p:nvPr/>
        </p:nvSpPr>
        <p:spPr bwMode="auto">
          <a:xfrm>
            <a:off x="2771775" y="5949950"/>
            <a:ext cx="345598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2249" name="Text Box 25">
            <a:extLst>
              <a:ext uri="{FF2B5EF4-FFF2-40B4-BE49-F238E27FC236}">
                <a16:creationId xmlns:a16="http://schemas.microsoft.com/office/drawing/2014/main" id="{AF0F4098-0F12-4DA8-B0EA-0E2307505E7B}"/>
              </a:ext>
            </a:extLst>
          </p:cNvPr>
          <p:cNvSpPr txBox="1">
            <a:spLocks noChangeArrowheads="1"/>
          </p:cNvSpPr>
          <p:nvPr/>
        </p:nvSpPr>
        <p:spPr bwMode="auto">
          <a:xfrm>
            <a:off x="5364163" y="2060575"/>
            <a:ext cx="720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sym typeface="Symbol" panose="05050102010706020507" pitchFamily="18" charset="2"/>
              </a:rPr>
              <a:t></a:t>
            </a:r>
            <a:r>
              <a:rPr lang="tr-TR" altLang="en-US" sz="2000" b="1" baseline="-25000">
                <a:latin typeface="Monotype Corsiva" panose="03010101010201010101" pitchFamily="66" charset="0"/>
                <a:sym typeface="Symbol" panose="05050102010706020507" pitchFamily="18" charset="2"/>
              </a:rPr>
              <a:t>2</a:t>
            </a:r>
            <a:r>
              <a:rPr lang="tr-TR" altLang="en-US" sz="2000" b="1">
                <a:latin typeface="Monotype Corsiva" panose="03010101010201010101" pitchFamily="66" charset="0"/>
                <a:sym typeface="Symbol" panose="05050102010706020507" pitchFamily="18" charset="2"/>
              </a:rPr>
              <a:t>=</a:t>
            </a:r>
          </a:p>
        </p:txBody>
      </p:sp>
      <p:sp>
        <p:nvSpPr>
          <p:cNvPr id="52250" name="Text Box 26">
            <a:extLst>
              <a:ext uri="{FF2B5EF4-FFF2-40B4-BE49-F238E27FC236}">
                <a16:creationId xmlns:a16="http://schemas.microsoft.com/office/drawing/2014/main" id="{E2105283-E3F3-4A4E-ADE4-69F8BADAFDF4}"/>
              </a:ext>
            </a:extLst>
          </p:cNvPr>
          <p:cNvSpPr txBox="1">
            <a:spLocks noChangeArrowheads="1"/>
          </p:cNvSpPr>
          <p:nvPr/>
        </p:nvSpPr>
        <p:spPr bwMode="auto">
          <a:xfrm>
            <a:off x="4787900" y="908050"/>
            <a:ext cx="720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sym typeface="Symbol" panose="05050102010706020507" pitchFamily="18" charset="2"/>
              </a:rPr>
              <a:t></a:t>
            </a:r>
            <a:r>
              <a:rPr lang="tr-TR" altLang="en-US" sz="2000" b="1" baseline="-25000">
                <a:latin typeface="Monotype Corsiva" panose="03010101010201010101" pitchFamily="66" charset="0"/>
                <a:sym typeface="Symbol" panose="05050102010706020507" pitchFamily="18" charset="2"/>
              </a:rPr>
              <a:t>3</a:t>
            </a:r>
            <a:r>
              <a:rPr lang="tr-TR" altLang="en-US" sz="2000" b="1">
                <a:latin typeface="Monotype Corsiva" panose="03010101010201010101" pitchFamily="66" charset="0"/>
                <a:sym typeface="Symbol" panose="05050102010706020507" pitchFamily="18" charset="2"/>
              </a:rPr>
              <a:t>=</a:t>
            </a:r>
            <a:r>
              <a:rPr lang="tr-TR" altLang="en-US" sz="2000" b="1" baseline="-25000">
                <a:latin typeface="Monotype Corsiva" panose="03010101010201010101" pitchFamily="66" charset="0"/>
                <a:sym typeface="Symbol" panose="05050102010706020507" pitchFamily="18" charset="2"/>
              </a:rPr>
              <a:t>x</a:t>
            </a:r>
          </a:p>
        </p:txBody>
      </p:sp>
      <p:sp>
        <p:nvSpPr>
          <p:cNvPr id="52251" name="Text Box 27">
            <a:extLst>
              <a:ext uri="{FF2B5EF4-FFF2-40B4-BE49-F238E27FC236}">
                <a16:creationId xmlns:a16="http://schemas.microsoft.com/office/drawing/2014/main" id="{01A92A39-E723-4D89-B136-9E6596CE757F}"/>
              </a:ext>
            </a:extLst>
          </p:cNvPr>
          <p:cNvSpPr txBox="1">
            <a:spLocks noChangeArrowheads="1"/>
          </p:cNvSpPr>
          <p:nvPr/>
        </p:nvSpPr>
        <p:spPr bwMode="auto">
          <a:xfrm>
            <a:off x="4716463" y="254000"/>
            <a:ext cx="1295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sym typeface="Symbol" panose="05050102010706020507" pitchFamily="18" charset="2"/>
              </a:rPr>
              <a:t></a:t>
            </a:r>
            <a:r>
              <a:rPr lang="tr-TR" altLang="en-US" sz="2000" b="1" baseline="-25000">
                <a:latin typeface="Monotype Corsiva" panose="03010101010201010101" pitchFamily="66" charset="0"/>
                <a:sym typeface="Symbol" panose="05050102010706020507" pitchFamily="18" charset="2"/>
              </a:rPr>
              <a:t>pol</a:t>
            </a:r>
            <a:r>
              <a:rPr lang="tr-TR" altLang="en-US" sz="2000" b="1">
                <a:latin typeface="Monotype Corsiva" panose="03010101010201010101" pitchFamily="66" charset="0"/>
                <a:sym typeface="Symbol" panose="05050102010706020507" pitchFamily="18" charset="2"/>
              </a:rPr>
              <a:t>=90</a:t>
            </a:r>
            <a:r>
              <a:rPr lang="en-US" altLang="en-US" sz="2000" b="1">
                <a:latin typeface="Monotype Corsiva" panose="03010101010201010101" pitchFamily="66" charset="0"/>
                <a:cs typeface="Arial" panose="020B0604020202020204" pitchFamily="34" charset="0"/>
                <a:sym typeface="Symbol" panose="05050102010706020507" pitchFamily="18" charset="2"/>
              </a:rPr>
              <a:t>°</a:t>
            </a:r>
          </a:p>
        </p:txBody>
      </p:sp>
      <p:sp>
        <p:nvSpPr>
          <p:cNvPr id="52252" name="Text Box 28">
            <a:extLst>
              <a:ext uri="{FF2B5EF4-FFF2-40B4-BE49-F238E27FC236}">
                <a16:creationId xmlns:a16="http://schemas.microsoft.com/office/drawing/2014/main" id="{8F724E91-9F8B-40B1-9BA8-A69D6C490771}"/>
              </a:ext>
            </a:extLst>
          </p:cNvPr>
          <p:cNvSpPr txBox="1">
            <a:spLocks noChangeArrowheads="1"/>
          </p:cNvSpPr>
          <p:nvPr/>
        </p:nvSpPr>
        <p:spPr bwMode="auto">
          <a:xfrm>
            <a:off x="5435600" y="4437063"/>
            <a:ext cx="11525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sym typeface="Symbol" panose="05050102010706020507" pitchFamily="18" charset="2"/>
              </a:rPr>
              <a:t></a:t>
            </a:r>
            <a:r>
              <a:rPr lang="tr-TR" altLang="en-US" sz="2000" b="1" baseline="-25000">
                <a:latin typeface="Monotype Corsiva" panose="03010101010201010101" pitchFamily="66" charset="0"/>
                <a:sym typeface="Symbol" panose="05050102010706020507" pitchFamily="18" charset="2"/>
              </a:rPr>
              <a:t>4</a:t>
            </a:r>
            <a:r>
              <a:rPr lang="tr-TR" altLang="en-US" sz="2000" b="1">
                <a:latin typeface="Monotype Corsiva" panose="03010101010201010101" pitchFamily="66" charset="0"/>
                <a:sym typeface="Symbol" panose="05050102010706020507" pitchFamily="18" charset="2"/>
              </a:rPr>
              <a:t>= -</a:t>
            </a:r>
            <a:r>
              <a:rPr lang="tr-TR" altLang="en-US" sz="2000" b="1" baseline="-25000">
                <a:latin typeface="Monotype Corsiva" panose="03010101010201010101" pitchFamily="66" charset="0"/>
                <a:sym typeface="Symbol" panose="05050102010706020507" pitchFamily="18" charset="2"/>
              </a:rPr>
              <a:t>y</a:t>
            </a:r>
            <a:endParaRPr lang="tr-TR" altLang="en-US" sz="2000" b="1">
              <a:latin typeface="Monotype Corsiva" panose="03010101010201010101" pitchFamily="66" charset="0"/>
              <a:sym typeface="Symbol" panose="05050102010706020507" pitchFamily="18" charset="2"/>
            </a:endParaRPr>
          </a:p>
        </p:txBody>
      </p:sp>
      <p:sp>
        <p:nvSpPr>
          <p:cNvPr id="52253" name="Text Box 29">
            <a:extLst>
              <a:ext uri="{FF2B5EF4-FFF2-40B4-BE49-F238E27FC236}">
                <a16:creationId xmlns:a16="http://schemas.microsoft.com/office/drawing/2014/main" id="{E89C7A2D-F0F4-4D3B-A1A5-826D8AAD1550}"/>
              </a:ext>
            </a:extLst>
          </p:cNvPr>
          <p:cNvSpPr txBox="1">
            <a:spLocks noChangeArrowheads="1"/>
          </p:cNvSpPr>
          <p:nvPr/>
        </p:nvSpPr>
        <p:spPr bwMode="auto">
          <a:xfrm>
            <a:off x="5003800" y="5734050"/>
            <a:ext cx="9366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sym typeface="Symbol" panose="05050102010706020507" pitchFamily="18" charset="2"/>
              </a:rPr>
              <a:t></a:t>
            </a:r>
            <a:r>
              <a:rPr lang="tr-TR" altLang="en-US" sz="2000" b="1" baseline="-25000">
                <a:latin typeface="Monotype Corsiva" panose="03010101010201010101" pitchFamily="66" charset="0"/>
                <a:sym typeface="Symbol" panose="05050102010706020507" pitchFamily="18" charset="2"/>
              </a:rPr>
              <a:t>5</a:t>
            </a:r>
            <a:r>
              <a:rPr lang="tr-TR" altLang="en-US" sz="2000" b="1">
                <a:latin typeface="Monotype Corsiva" panose="03010101010201010101" pitchFamily="66" charset="0"/>
                <a:sym typeface="Symbol" panose="05050102010706020507" pitchFamily="18" charset="2"/>
              </a:rPr>
              <a:t>= -</a:t>
            </a:r>
            <a:r>
              <a:rPr lang="tr-TR" altLang="en-US" sz="2000" b="1" baseline="-25000">
                <a:latin typeface="Monotype Corsiva" panose="03010101010201010101" pitchFamily="66" charset="0"/>
                <a:sym typeface="Symbol" panose="05050102010706020507" pitchFamily="18" charset="2"/>
              </a:rPr>
              <a:t>z</a:t>
            </a:r>
            <a:endParaRPr lang="tr-TR" altLang="en-US" sz="2000" b="1">
              <a:latin typeface="Monotype Corsiva" panose="03010101010201010101" pitchFamily="66" charset="0"/>
              <a:sym typeface="Symbol" panose="05050102010706020507" pitchFamily="18" charset="2"/>
            </a:endParaRPr>
          </a:p>
        </p:txBody>
      </p:sp>
      <p:sp>
        <p:nvSpPr>
          <p:cNvPr id="52254" name="AutoShape 30">
            <a:extLst>
              <a:ext uri="{FF2B5EF4-FFF2-40B4-BE49-F238E27FC236}">
                <a16:creationId xmlns:a16="http://schemas.microsoft.com/office/drawing/2014/main" id="{503224B8-E615-45B7-8E59-0DD8310D43BD}"/>
              </a:ext>
            </a:extLst>
          </p:cNvPr>
          <p:cNvSpPr>
            <a:spLocks noChangeArrowheads="1"/>
          </p:cNvSpPr>
          <p:nvPr/>
        </p:nvSpPr>
        <p:spPr bwMode="auto">
          <a:xfrm>
            <a:off x="7451725" y="3451225"/>
            <a:ext cx="215900" cy="193675"/>
          </a:xfrm>
          <a:prstGeom prst="star5">
            <a:avLst/>
          </a:prstGeom>
          <a:solidFill>
            <a:srgbClr val="E6FB2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55" name="AutoShape 31">
            <a:extLst>
              <a:ext uri="{FF2B5EF4-FFF2-40B4-BE49-F238E27FC236}">
                <a16:creationId xmlns:a16="http://schemas.microsoft.com/office/drawing/2014/main" id="{2182EC62-7CCD-4B56-8AAB-D247E92BD2C5}"/>
              </a:ext>
            </a:extLst>
          </p:cNvPr>
          <p:cNvSpPr>
            <a:spLocks noChangeArrowheads="1"/>
          </p:cNvSpPr>
          <p:nvPr/>
        </p:nvSpPr>
        <p:spPr bwMode="auto">
          <a:xfrm>
            <a:off x="7164388" y="2205038"/>
            <a:ext cx="215900" cy="193675"/>
          </a:xfrm>
          <a:prstGeom prst="star5">
            <a:avLst/>
          </a:prstGeom>
          <a:solidFill>
            <a:srgbClr val="E6FB2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56" name="AutoShape 32">
            <a:extLst>
              <a:ext uri="{FF2B5EF4-FFF2-40B4-BE49-F238E27FC236}">
                <a16:creationId xmlns:a16="http://schemas.microsoft.com/office/drawing/2014/main" id="{34BA6B48-7ABD-48B5-8576-54E1CD13A83D}"/>
              </a:ext>
            </a:extLst>
          </p:cNvPr>
          <p:cNvSpPr>
            <a:spLocks noChangeArrowheads="1"/>
          </p:cNvSpPr>
          <p:nvPr/>
        </p:nvSpPr>
        <p:spPr bwMode="auto">
          <a:xfrm>
            <a:off x="6156325" y="1052513"/>
            <a:ext cx="215900" cy="193675"/>
          </a:xfrm>
          <a:prstGeom prst="star5">
            <a:avLst/>
          </a:prstGeom>
          <a:solidFill>
            <a:srgbClr val="E6FB2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57" name="AutoShape 33">
            <a:extLst>
              <a:ext uri="{FF2B5EF4-FFF2-40B4-BE49-F238E27FC236}">
                <a16:creationId xmlns:a16="http://schemas.microsoft.com/office/drawing/2014/main" id="{F5103D60-B5AC-4FBA-A756-D19C42151F3B}"/>
              </a:ext>
            </a:extLst>
          </p:cNvPr>
          <p:cNvSpPr>
            <a:spLocks noChangeArrowheads="1"/>
          </p:cNvSpPr>
          <p:nvPr/>
        </p:nvSpPr>
        <p:spPr bwMode="auto">
          <a:xfrm>
            <a:off x="7164388" y="4675188"/>
            <a:ext cx="215900" cy="193675"/>
          </a:xfrm>
          <a:prstGeom prst="star5">
            <a:avLst/>
          </a:prstGeom>
          <a:solidFill>
            <a:srgbClr val="E6FB2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58" name="AutoShape 34">
            <a:extLst>
              <a:ext uri="{FF2B5EF4-FFF2-40B4-BE49-F238E27FC236}">
                <a16:creationId xmlns:a16="http://schemas.microsoft.com/office/drawing/2014/main" id="{A349FAAC-406A-42BC-A804-68F8696FE237}"/>
              </a:ext>
            </a:extLst>
          </p:cNvPr>
          <p:cNvSpPr>
            <a:spLocks noChangeArrowheads="1"/>
          </p:cNvSpPr>
          <p:nvPr/>
        </p:nvSpPr>
        <p:spPr bwMode="auto">
          <a:xfrm>
            <a:off x="6156325" y="5827713"/>
            <a:ext cx="215900" cy="193675"/>
          </a:xfrm>
          <a:prstGeom prst="star5">
            <a:avLst/>
          </a:prstGeom>
          <a:solidFill>
            <a:srgbClr val="E6FB2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59" name="AutoShape 35">
            <a:extLst>
              <a:ext uri="{FF2B5EF4-FFF2-40B4-BE49-F238E27FC236}">
                <a16:creationId xmlns:a16="http://schemas.microsoft.com/office/drawing/2014/main" id="{DA336DE5-A591-4407-B07F-3FB4E58D5251}"/>
              </a:ext>
            </a:extLst>
          </p:cNvPr>
          <p:cNvSpPr>
            <a:spLocks noChangeArrowheads="1"/>
          </p:cNvSpPr>
          <p:nvPr/>
        </p:nvSpPr>
        <p:spPr bwMode="auto">
          <a:xfrm>
            <a:off x="4500563" y="498475"/>
            <a:ext cx="215900" cy="193675"/>
          </a:xfrm>
          <a:prstGeom prst="star5">
            <a:avLst/>
          </a:prstGeom>
          <a:solidFill>
            <a:srgbClr val="E6FB2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60" name="AutoShape 36">
            <a:extLst>
              <a:ext uri="{FF2B5EF4-FFF2-40B4-BE49-F238E27FC236}">
                <a16:creationId xmlns:a16="http://schemas.microsoft.com/office/drawing/2014/main" id="{AE97C1FF-9A1C-45AF-8FB5-27DF26B425E1}"/>
              </a:ext>
            </a:extLst>
          </p:cNvPr>
          <p:cNvSpPr>
            <a:spLocks/>
          </p:cNvSpPr>
          <p:nvPr/>
        </p:nvSpPr>
        <p:spPr bwMode="auto">
          <a:xfrm rot="20820000">
            <a:off x="7524750" y="2205038"/>
            <a:ext cx="360363" cy="1223962"/>
          </a:xfrm>
          <a:prstGeom prst="rightBracket">
            <a:avLst>
              <a:gd name="adj" fmla="val 28304"/>
            </a:avLst>
          </a:prstGeom>
          <a:noFill/>
          <a:ln w="19050">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61" name="Text Box 37">
            <a:extLst>
              <a:ext uri="{FF2B5EF4-FFF2-40B4-BE49-F238E27FC236}">
                <a16:creationId xmlns:a16="http://schemas.microsoft.com/office/drawing/2014/main" id="{B501600B-7AAA-4CB0-806E-0973B428866C}"/>
              </a:ext>
            </a:extLst>
          </p:cNvPr>
          <p:cNvSpPr txBox="1">
            <a:spLocks noChangeArrowheads="1"/>
          </p:cNvSpPr>
          <p:nvPr/>
        </p:nvSpPr>
        <p:spPr bwMode="auto">
          <a:xfrm>
            <a:off x="7524750" y="2486025"/>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sym typeface="Symbol" panose="05050102010706020507" pitchFamily="18" charset="2"/>
              </a:rPr>
              <a:t></a:t>
            </a:r>
            <a:r>
              <a:rPr lang="tr-TR" altLang="en-US" sz="2000" b="1" baseline="-25000">
                <a:latin typeface="Monotype Corsiva" panose="03010101010201010101" pitchFamily="66" charset="0"/>
                <a:sym typeface="Symbol" panose="05050102010706020507" pitchFamily="18" charset="2"/>
              </a:rPr>
              <a:t>2</a:t>
            </a:r>
          </a:p>
        </p:txBody>
      </p:sp>
      <p:sp>
        <p:nvSpPr>
          <p:cNvPr id="52262" name="AutoShape 38">
            <a:extLst>
              <a:ext uri="{FF2B5EF4-FFF2-40B4-BE49-F238E27FC236}">
                <a16:creationId xmlns:a16="http://schemas.microsoft.com/office/drawing/2014/main" id="{2DF3202F-0211-483E-B59B-B048299AFC1C}"/>
              </a:ext>
            </a:extLst>
          </p:cNvPr>
          <p:cNvSpPr>
            <a:spLocks/>
          </p:cNvSpPr>
          <p:nvPr/>
        </p:nvSpPr>
        <p:spPr bwMode="auto">
          <a:xfrm rot="20100000">
            <a:off x="7507288" y="839788"/>
            <a:ext cx="360362" cy="2684462"/>
          </a:xfrm>
          <a:prstGeom prst="rightBracket">
            <a:avLst>
              <a:gd name="adj" fmla="val 62078"/>
            </a:avLst>
          </a:prstGeom>
          <a:noFill/>
          <a:ln w="19050">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63" name="Text Box 39">
            <a:extLst>
              <a:ext uri="{FF2B5EF4-FFF2-40B4-BE49-F238E27FC236}">
                <a16:creationId xmlns:a16="http://schemas.microsoft.com/office/drawing/2014/main" id="{6F2C64B0-886D-473F-A3B5-5DE0D31751D6}"/>
              </a:ext>
            </a:extLst>
          </p:cNvPr>
          <p:cNvSpPr txBox="1">
            <a:spLocks noChangeArrowheads="1"/>
          </p:cNvSpPr>
          <p:nvPr/>
        </p:nvSpPr>
        <p:spPr bwMode="auto">
          <a:xfrm>
            <a:off x="7812088" y="1412875"/>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sym typeface="Symbol" panose="05050102010706020507" pitchFamily="18" charset="2"/>
              </a:rPr>
              <a:t></a:t>
            </a:r>
            <a:r>
              <a:rPr lang="tr-TR" altLang="en-US" sz="2000" b="1" baseline="-25000">
                <a:latin typeface="Monotype Corsiva" panose="03010101010201010101" pitchFamily="66" charset="0"/>
                <a:sym typeface="Symbol" panose="05050102010706020507" pitchFamily="18" charset="2"/>
              </a:rPr>
              <a:t>3</a:t>
            </a:r>
          </a:p>
        </p:txBody>
      </p:sp>
      <p:sp>
        <p:nvSpPr>
          <p:cNvPr id="52264" name="AutoShape 40">
            <a:extLst>
              <a:ext uri="{FF2B5EF4-FFF2-40B4-BE49-F238E27FC236}">
                <a16:creationId xmlns:a16="http://schemas.microsoft.com/office/drawing/2014/main" id="{7B7DBDE9-7ADE-4065-928A-C5E4E67C6BFE}"/>
              </a:ext>
            </a:extLst>
          </p:cNvPr>
          <p:cNvSpPr>
            <a:spLocks/>
          </p:cNvSpPr>
          <p:nvPr/>
        </p:nvSpPr>
        <p:spPr bwMode="auto">
          <a:xfrm rot="540000">
            <a:off x="7524750" y="3573463"/>
            <a:ext cx="360363" cy="1223962"/>
          </a:xfrm>
          <a:prstGeom prst="rightBracket">
            <a:avLst>
              <a:gd name="adj" fmla="val 28304"/>
            </a:avLst>
          </a:prstGeom>
          <a:noFill/>
          <a:ln w="19050">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65" name="Text Box 41">
            <a:extLst>
              <a:ext uri="{FF2B5EF4-FFF2-40B4-BE49-F238E27FC236}">
                <a16:creationId xmlns:a16="http://schemas.microsoft.com/office/drawing/2014/main" id="{48D56396-1C77-46E6-BA7C-A63F0C8DE449}"/>
              </a:ext>
            </a:extLst>
          </p:cNvPr>
          <p:cNvSpPr txBox="1">
            <a:spLocks noChangeArrowheads="1"/>
          </p:cNvSpPr>
          <p:nvPr/>
        </p:nvSpPr>
        <p:spPr bwMode="auto">
          <a:xfrm>
            <a:off x="7524750" y="4149725"/>
            <a:ext cx="5048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sym typeface="Symbol" panose="05050102010706020507" pitchFamily="18" charset="2"/>
              </a:rPr>
              <a:t></a:t>
            </a:r>
            <a:r>
              <a:rPr lang="tr-TR" altLang="en-US" sz="2000" b="1" baseline="-25000">
                <a:latin typeface="Monotype Corsiva" panose="03010101010201010101" pitchFamily="66" charset="0"/>
                <a:sym typeface="Symbol" panose="05050102010706020507" pitchFamily="18" charset="2"/>
              </a:rPr>
              <a:t>4</a:t>
            </a:r>
          </a:p>
        </p:txBody>
      </p:sp>
      <p:sp>
        <p:nvSpPr>
          <p:cNvPr id="52266" name="AutoShape 42">
            <a:extLst>
              <a:ext uri="{FF2B5EF4-FFF2-40B4-BE49-F238E27FC236}">
                <a16:creationId xmlns:a16="http://schemas.microsoft.com/office/drawing/2014/main" id="{2ECF1520-48C5-4EC5-9B11-B2CD5F5686A9}"/>
              </a:ext>
            </a:extLst>
          </p:cNvPr>
          <p:cNvSpPr>
            <a:spLocks/>
          </p:cNvSpPr>
          <p:nvPr/>
        </p:nvSpPr>
        <p:spPr bwMode="auto">
          <a:xfrm rot="1500000">
            <a:off x="7451725" y="3573463"/>
            <a:ext cx="360363" cy="2684462"/>
          </a:xfrm>
          <a:prstGeom prst="rightBracket">
            <a:avLst>
              <a:gd name="adj" fmla="val 62078"/>
            </a:avLst>
          </a:prstGeom>
          <a:noFill/>
          <a:ln w="19050">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67" name="Text Box 43">
            <a:extLst>
              <a:ext uri="{FF2B5EF4-FFF2-40B4-BE49-F238E27FC236}">
                <a16:creationId xmlns:a16="http://schemas.microsoft.com/office/drawing/2014/main" id="{EEA9935B-E4D8-46D4-9158-7C3E6FC15315}"/>
              </a:ext>
            </a:extLst>
          </p:cNvPr>
          <p:cNvSpPr txBox="1">
            <a:spLocks noChangeArrowheads="1"/>
          </p:cNvSpPr>
          <p:nvPr/>
        </p:nvSpPr>
        <p:spPr bwMode="auto">
          <a:xfrm>
            <a:off x="7740650" y="4941888"/>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sym typeface="Symbol" panose="05050102010706020507" pitchFamily="18" charset="2"/>
              </a:rPr>
              <a:t></a:t>
            </a:r>
            <a:r>
              <a:rPr lang="tr-TR" altLang="en-US" sz="2000" b="1" baseline="-25000">
                <a:latin typeface="Monotype Corsiva" panose="03010101010201010101" pitchFamily="66" charset="0"/>
                <a:sym typeface="Symbol" panose="05050102010706020507" pitchFamily="18" charset="2"/>
              </a:rPr>
              <a:t>5</a:t>
            </a:r>
            <a:endParaRPr lang="tr-TR" altLang="en-US" sz="2000" b="1">
              <a:latin typeface="Monotype Corsiva" panose="03010101010201010101" pitchFamily="66" charset="0"/>
              <a:sym typeface="Symbol" panose="05050102010706020507" pitchFamily="18" charset="2"/>
            </a:endParaRPr>
          </a:p>
        </p:txBody>
      </p:sp>
      <p:sp>
        <p:nvSpPr>
          <p:cNvPr id="52268" name="Arc 44">
            <a:extLst>
              <a:ext uri="{FF2B5EF4-FFF2-40B4-BE49-F238E27FC236}">
                <a16:creationId xmlns:a16="http://schemas.microsoft.com/office/drawing/2014/main" id="{A896C9B1-FFB7-406B-B08A-20B351EB72C3}"/>
              </a:ext>
            </a:extLst>
          </p:cNvPr>
          <p:cNvSpPr>
            <a:spLocks/>
          </p:cNvSpPr>
          <p:nvPr/>
        </p:nvSpPr>
        <p:spPr bwMode="auto">
          <a:xfrm>
            <a:off x="4356100" y="187325"/>
            <a:ext cx="430213" cy="288925"/>
          </a:xfrm>
          <a:custGeom>
            <a:avLst/>
            <a:gdLst>
              <a:gd name="G0" fmla="+- 21600 0 0"/>
              <a:gd name="G1" fmla="+- 21600 0 0"/>
              <a:gd name="G2" fmla="+- 21600 0 0"/>
              <a:gd name="T0" fmla="*/ 21600 w 43200"/>
              <a:gd name="T1" fmla="*/ 0 h 43200"/>
              <a:gd name="T2" fmla="*/ 2101 w 43200"/>
              <a:gd name="T3" fmla="*/ 12308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0" y="18384"/>
                  <a:pt x="717" y="15210"/>
                  <a:pt x="2100" y="12307"/>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0" y="18384"/>
                  <a:pt x="717" y="15210"/>
                  <a:pt x="2100" y="12307"/>
                </a:cubicBezTo>
                <a:lnTo>
                  <a:pt x="21600"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2269" name="Line 45">
            <a:extLst>
              <a:ext uri="{FF2B5EF4-FFF2-40B4-BE49-F238E27FC236}">
                <a16:creationId xmlns:a16="http://schemas.microsoft.com/office/drawing/2014/main" id="{6426D393-DA88-4FA9-8D25-4F74E7C1F09C}"/>
              </a:ext>
            </a:extLst>
          </p:cNvPr>
          <p:cNvSpPr>
            <a:spLocks noChangeShapeType="1"/>
          </p:cNvSpPr>
          <p:nvPr/>
        </p:nvSpPr>
        <p:spPr bwMode="auto">
          <a:xfrm flipV="1">
            <a:off x="4356100" y="261938"/>
            <a:ext cx="71438" cy="714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2270" name="Text Box 46">
            <a:extLst>
              <a:ext uri="{FF2B5EF4-FFF2-40B4-BE49-F238E27FC236}">
                <a16:creationId xmlns:a16="http://schemas.microsoft.com/office/drawing/2014/main" id="{EC6968AC-1E7A-4080-8B4D-346B137A5A6D}"/>
              </a:ext>
            </a:extLst>
          </p:cNvPr>
          <p:cNvSpPr txBox="1">
            <a:spLocks noChangeArrowheads="1"/>
          </p:cNvSpPr>
          <p:nvPr/>
        </p:nvSpPr>
        <p:spPr bwMode="auto">
          <a:xfrm>
            <a:off x="250825" y="5229225"/>
            <a:ext cx="1584325"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solidFill>
                  <a:srgbClr val="FF6600"/>
                </a:solidFill>
                <a:latin typeface="Monotype Corsiva" panose="03010101010201010101" pitchFamily="66" charset="0"/>
              </a:rPr>
              <a:t>0 </a:t>
            </a:r>
            <a:r>
              <a:rPr lang="tr-TR" altLang="en-US" sz="2000" b="1">
                <a:solidFill>
                  <a:srgbClr val="FF6600"/>
                </a:solidFill>
                <a:latin typeface="Monotype Corsiva" panose="03010101010201010101" pitchFamily="66" charset="0"/>
                <a:sym typeface="Symbol" panose="05050102010706020507" pitchFamily="18" charset="2"/>
              </a:rPr>
              <a:t>   90</a:t>
            </a:r>
            <a:r>
              <a:rPr lang="en-US" altLang="en-US" sz="2000" b="1">
                <a:solidFill>
                  <a:srgbClr val="FF6600"/>
                </a:solidFill>
                <a:latin typeface="Monotype Corsiva" panose="03010101010201010101" pitchFamily="66" charset="0"/>
                <a:cs typeface="Arial" panose="020B0604020202020204" pitchFamily="34" charset="0"/>
                <a:sym typeface="Symbol" panose="05050102010706020507" pitchFamily="18" charset="2"/>
              </a:rPr>
              <a:t>°</a:t>
            </a:r>
            <a:r>
              <a:rPr lang="tr-TR" altLang="en-US" sz="2000" b="1">
                <a:solidFill>
                  <a:srgbClr val="FF6600"/>
                </a:solidFill>
                <a:latin typeface="Monotype Corsiva" panose="03010101010201010101" pitchFamily="66" charset="0"/>
                <a:cs typeface="Arial" panose="020B0604020202020204" pitchFamily="34" charset="0"/>
                <a:sym typeface="Symbol" panose="05050102010706020507" pitchFamily="18" charset="2"/>
              </a:rPr>
              <a:t> (KGY)</a:t>
            </a:r>
          </a:p>
          <a:p>
            <a:pPr>
              <a:spcBef>
                <a:spcPct val="50000"/>
              </a:spcBef>
            </a:pPr>
            <a:r>
              <a:rPr lang="tr-TR" altLang="en-US" sz="2000" b="1">
                <a:solidFill>
                  <a:srgbClr val="FF6600"/>
                </a:solidFill>
                <a:latin typeface="Monotype Corsiva" panose="03010101010201010101" pitchFamily="66" charset="0"/>
                <a:cs typeface="Arial" panose="020B0604020202020204" pitchFamily="34" charset="0"/>
                <a:sym typeface="Symbol" panose="05050102010706020507" pitchFamily="18" charset="2"/>
              </a:rPr>
              <a:t>0    -90</a:t>
            </a:r>
            <a:r>
              <a:rPr lang="en-US" altLang="en-US" sz="2000" b="1">
                <a:solidFill>
                  <a:srgbClr val="FF6600"/>
                </a:solidFill>
                <a:latin typeface="Monotype Corsiva" panose="03010101010201010101" pitchFamily="66" charset="0"/>
                <a:cs typeface="Arial" panose="020B0604020202020204" pitchFamily="34" charset="0"/>
                <a:sym typeface="Symbol" panose="05050102010706020507" pitchFamily="18" charset="2"/>
              </a:rPr>
              <a:t>°</a:t>
            </a:r>
            <a:r>
              <a:rPr lang="tr-TR" altLang="en-US" sz="2000" b="1">
                <a:solidFill>
                  <a:srgbClr val="FF6600"/>
                </a:solidFill>
                <a:latin typeface="Monotype Corsiva" panose="03010101010201010101" pitchFamily="66" charset="0"/>
                <a:cs typeface="Arial" panose="020B0604020202020204" pitchFamily="34" charset="0"/>
                <a:sym typeface="Symbol" panose="05050102010706020507" pitchFamily="18" charset="2"/>
              </a:rPr>
              <a:t> (GGY)</a:t>
            </a:r>
            <a:endParaRPr lang="en-US" altLang="en-US" sz="2000" b="1">
              <a:solidFill>
                <a:srgbClr val="FF6600"/>
              </a:solidFill>
              <a:latin typeface="Monotype Corsiva" panose="03010101010201010101" pitchFamily="66" charset="0"/>
              <a:cs typeface="Arial" panose="020B0604020202020204" pitchFamily="34" charset="0"/>
              <a:sym typeface="Symbol" panose="05050102010706020507" pitchFamily="18" charset="2"/>
            </a:endParaRPr>
          </a:p>
        </p:txBody>
      </p:sp>
    </p:spTree>
    <p:extLst>
      <p:ext uri="{BB962C8B-B14F-4D97-AF65-F5344CB8AC3E}">
        <p14:creationId xmlns:p14="http://schemas.microsoft.com/office/powerpoint/2010/main" val="3232690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Oval 2">
            <a:extLst>
              <a:ext uri="{FF2B5EF4-FFF2-40B4-BE49-F238E27FC236}">
                <a16:creationId xmlns:a16="http://schemas.microsoft.com/office/drawing/2014/main" id="{F609998B-9ED6-489A-8E73-1FB0BECAC752}"/>
              </a:ext>
            </a:extLst>
          </p:cNvPr>
          <p:cNvSpPr>
            <a:spLocks noChangeArrowheads="1"/>
          </p:cNvSpPr>
          <p:nvPr/>
        </p:nvSpPr>
        <p:spPr bwMode="auto">
          <a:xfrm>
            <a:off x="1476375" y="476250"/>
            <a:ext cx="6048375" cy="59055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51" name="Line 3">
            <a:extLst>
              <a:ext uri="{FF2B5EF4-FFF2-40B4-BE49-F238E27FC236}">
                <a16:creationId xmlns:a16="http://schemas.microsoft.com/office/drawing/2014/main" id="{8DE553ED-2BDA-417B-8613-F3F116A9CD38}"/>
              </a:ext>
            </a:extLst>
          </p:cNvPr>
          <p:cNvSpPr>
            <a:spLocks noChangeShapeType="1"/>
          </p:cNvSpPr>
          <p:nvPr/>
        </p:nvSpPr>
        <p:spPr bwMode="auto">
          <a:xfrm>
            <a:off x="1476375" y="3429000"/>
            <a:ext cx="6048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3252" name="Line 4">
            <a:extLst>
              <a:ext uri="{FF2B5EF4-FFF2-40B4-BE49-F238E27FC236}">
                <a16:creationId xmlns:a16="http://schemas.microsoft.com/office/drawing/2014/main" id="{3373FB3B-36D9-437D-A0A4-D0F7298D3349}"/>
              </a:ext>
            </a:extLst>
          </p:cNvPr>
          <p:cNvSpPr>
            <a:spLocks noChangeShapeType="1"/>
          </p:cNvSpPr>
          <p:nvPr/>
        </p:nvSpPr>
        <p:spPr bwMode="auto">
          <a:xfrm>
            <a:off x="4572000" y="476250"/>
            <a:ext cx="0" cy="5905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3253" name="Arc 5">
            <a:extLst>
              <a:ext uri="{FF2B5EF4-FFF2-40B4-BE49-F238E27FC236}">
                <a16:creationId xmlns:a16="http://schemas.microsoft.com/office/drawing/2014/main" id="{4A18524F-8D5B-4205-AD65-DF3750E935A3}"/>
              </a:ext>
            </a:extLst>
          </p:cNvPr>
          <p:cNvSpPr>
            <a:spLocks/>
          </p:cNvSpPr>
          <p:nvPr/>
        </p:nvSpPr>
        <p:spPr bwMode="auto">
          <a:xfrm rot="16200000">
            <a:off x="4033044" y="-62706"/>
            <a:ext cx="935037" cy="6048375"/>
          </a:xfrm>
          <a:custGeom>
            <a:avLst/>
            <a:gdLst>
              <a:gd name="G0" fmla="+- 0 0 0"/>
              <a:gd name="G1" fmla="+- 21600 0 0"/>
              <a:gd name="G2" fmla="+- 21600 0 0"/>
              <a:gd name="T0" fmla="*/ 0 w 21600"/>
              <a:gd name="T1" fmla="*/ 0 h 43198"/>
              <a:gd name="T2" fmla="*/ 284 w 21600"/>
              <a:gd name="T3" fmla="*/ 43198 h 43198"/>
              <a:gd name="T4" fmla="*/ 0 w 21600"/>
              <a:gd name="T5" fmla="*/ 21600 h 43198"/>
            </a:gdLst>
            <a:ahLst/>
            <a:cxnLst>
              <a:cxn ang="0">
                <a:pos x="T0" y="T1"/>
              </a:cxn>
              <a:cxn ang="0">
                <a:pos x="T2" y="T3"/>
              </a:cxn>
              <a:cxn ang="0">
                <a:pos x="T4" y="T5"/>
              </a:cxn>
            </a:cxnLst>
            <a:rect l="0" t="0" r="r" b="b"/>
            <a:pathLst>
              <a:path w="21600" h="43198" fill="none" extrusionOk="0">
                <a:moveTo>
                  <a:pt x="-1" y="0"/>
                </a:moveTo>
                <a:cubicBezTo>
                  <a:pt x="11929" y="0"/>
                  <a:pt x="21600" y="9670"/>
                  <a:pt x="21600" y="21600"/>
                </a:cubicBezTo>
                <a:cubicBezTo>
                  <a:pt x="21600" y="33418"/>
                  <a:pt x="12101" y="43042"/>
                  <a:pt x="284" y="43198"/>
                </a:cubicBezTo>
              </a:path>
              <a:path w="21600" h="43198" stroke="0" extrusionOk="0">
                <a:moveTo>
                  <a:pt x="-1" y="0"/>
                </a:moveTo>
                <a:cubicBezTo>
                  <a:pt x="11929" y="0"/>
                  <a:pt x="21600" y="9670"/>
                  <a:pt x="21600" y="21600"/>
                </a:cubicBezTo>
                <a:cubicBezTo>
                  <a:pt x="21600" y="33418"/>
                  <a:pt x="12101" y="43042"/>
                  <a:pt x="284" y="43198"/>
                </a:cubicBezTo>
                <a:lnTo>
                  <a:pt x="0" y="21600"/>
                </a:lnTo>
                <a:close/>
              </a:path>
            </a:pathLst>
          </a:custGeom>
          <a:noFill/>
          <a:ln w="12700">
            <a:solidFill>
              <a:schemeClr val="hlink"/>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54" name="Arc 6">
            <a:extLst>
              <a:ext uri="{FF2B5EF4-FFF2-40B4-BE49-F238E27FC236}">
                <a16:creationId xmlns:a16="http://schemas.microsoft.com/office/drawing/2014/main" id="{F9AF261A-7907-47A1-8DEA-FA5052A7EE47}"/>
              </a:ext>
            </a:extLst>
          </p:cNvPr>
          <p:cNvSpPr>
            <a:spLocks/>
          </p:cNvSpPr>
          <p:nvPr/>
        </p:nvSpPr>
        <p:spPr bwMode="auto">
          <a:xfrm rot="5400000">
            <a:off x="4069557" y="837406"/>
            <a:ext cx="862012" cy="6048375"/>
          </a:xfrm>
          <a:custGeom>
            <a:avLst/>
            <a:gdLst>
              <a:gd name="G0" fmla="+- 0 0 0"/>
              <a:gd name="G1" fmla="+- 21600 0 0"/>
              <a:gd name="G2" fmla="+- 21600 0 0"/>
              <a:gd name="T0" fmla="*/ 0 w 21600"/>
              <a:gd name="T1" fmla="*/ 0 h 43198"/>
              <a:gd name="T2" fmla="*/ 284 w 21600"/>
              <a:gd name="T3" fmla="*/ 43198 h 43198"/>
              <a:gd name="T4" fmla="*/ 0 w 21600"/>
              <a:gd name="T5" fmla="*/ 21600 h 43198"/>
            </a:gdLst>
            <a:ahLst/>
            <a:cxnLst>
              <a:cxn ang="0">
                <a:pos x="T0" y="T1"/>
              </a:cxn>
              <a:cxn ang="0">
                <a:pos x="T2" y="T3"/>
              </a:cxn>
              <a:cxn ang="0">
                <a:pos x="T4" y="T5"/>
              </a:cxn>
            </a:cxnLst>
            <a:rect l="0" t="0" r="r" b="b"/>
            <a:pathLst>
              <a:path w="21600" h="43198" fill="none" extrusionOk="0">
                <a:moveTo>
                  <a:pt x="-1" y="0"/>
                </a:moveTo>
                <a:cubicBezTo>
                  <a:pt x="11929" y="0"/>
                  <a:pt x="21600" y="9670"/>
                  <a:pt x="21600" y="21600"/>
                </a:cubicBezTo>
                <a:cubicBezTo>
                  <a:pt x="21600" y="33418"/>
                  <a:pt x="12101" y="43042"/>
                  <a:pt x="284" y="43198"/>
                </a:cubicBezTo>
              </a:path>
              <a:path w="21600" h="43198" stroke="0" extrusionOk="0">
                <a:moveTo>
                  <a:pt x="-1" y="0"/>
                </a:moveTo>
                <a:cubicBezTo>
                  <a:pt x="11929" y="0"/>
                  <a:pt x="21600" y="9670"/>
                  <a:pt x="21600" y="21600"/>
                </a:cubicBezTo>
                <a:cubicBezTo>
                  <a:pt x="21600" y="33418"/>
                  <a:pt x="12101" y="43042"/>
                  <a:pt x="284" y="43198"/>
                </a:cubicBezTo>
                <a:lnTo>
                  <a:pt x="0" y="21600"/>
                </a:lnTo>
                <a:close/>
              </a:path>
            </a:pathLst>
          </a:custGeom>
          <a:noFill/>
          <a:ln w="190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55" name="Line 7">
            <a:extLst>
              <a:ext uri="{FF2B5EF4-FFF2-40B4-BE49-F238E27FC236}">
                <a16:creationId xmlns:a16="http://schemas.microsoft.com/office/drawing/2014/main" id="{3CD7327A-560D-489D-8088-7CE7FDB76570}"/>
              </a:ext>
            </a:extLst>
          </p:cNvPr>
          <p:cNvSpPr>
            <a:spLocks noChangeShapeType="1"/>
          </p:cNvSpPr>
          <p:nvPr/>
        </p:nvSpPr>
        <p:spPr bwMode="auto">
          <a:xfrm rot="240000" flipH="1">
            <a:off x="2339975" y="1481138"/>
            <a:ext cx="4392613" cy="40338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3256" name="Line 8">
            <a:extLst>
              <a:ext uri="{FF2B5EF4-FFF2-40B4-BE49-F238E27FC236}">
                <a16:creationId xmlns:a16="http://schemas.microsoft.com/office/drawing/2014/main" id="{E32FAF91-F9EF-4360-A902-1AE9C06B80F1}"/>
              </a:ext>
            </a:extLst>
          </p:cNvPr>
          <p:cNvSpPr>
            <a:spLocks noChangeShapeType="1"/>
          </p:cNvSpPr>
          <p:nvPr/>
        </p:nvSpPr>
        <p:spPr bwMode="auto">
          <a:xfrm rot="600000">
            <a:off x="2339975" y="1412875"/>
            <a:ext cx="4392613" cy="39608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3257" name="Oval 9">
            <a:extLst>
              <a:ext uri="{FF2B5EF4-FFF2-40B4-BE49-F238E27FC236}">
                <a16:creationId xmlns:a16="http://schemas.microsoft.com/office/drawing/2014/main" id="{3D899B72-ABB5-45B4-8E6F-E17CDB1FD25E}"/>
              </a:ext>
            </a:extLst>
          </p:cNvPr>
          <p:cNvSpPr>
            <a:spLocks noChangeArrowheads="1"/>
          </p:cNvSpPr>
          <p:nvPr/>
        </p:nvSpPr>
        <p:spPr bwMode="auto">
          <a:xfrm rot="19320000">
            <a:off x="3825875" y="400050"/>
            <a:ext cx="1441450" cy="5940425"/>
          </a:xfrm>
          <a:prstGeom prst="ellipse">
            <a:avLst/>
          </a:prstGeom>
          <a:noFill/>
          <a:ln w="12700" cap="rnd">
            <a:solidFill>
              <a:schemeClr val="accent2"/>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58" name="Text Box 10">
            <a:extLst>
              <a:ext uri="{FF2B5EF4-FFF2-40B4-BE49-F238E27FC236}">
                <a16:creationId xmlns:a16="http://schemas.microsoft.com/office/drawing/2014/main" id="{6F4D53F2-825D-4719-B38C-988AF607FD83}"/>
              </a:ext>
            </a:extLst>
          </p:cNvPr>
          <p:cNvSpPr txBox="1">
            <a:spLocks noChangeArrowheads="1"/>
          </p:cNvSpPr>
          <p:nvPr/>
        </p:nvSpPr>
        <p:spPr bwMode="auto">
          <a:xfrm>
            <a:off x="4643438" y="0"/>
            <a:ext cx="576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a:t>P</a:t>
            </a:r>
          </a:p>
        </p:txBody>
      </p:sp>
      <p:sp>
        <p:nvSpPr>
          <p:cNvPr id="53259" name="Text Box 11">
            <a:extLst>
              <a:ext uri="{FF2B5EF4-FFF2-40B4-BE49-F238E27FC236}">
                <a16:creationId xmlns:a16="http://schemas.microsoft.com/office/drawing/2014/main" id="{751640C5-8DF6-4CF7-B892-C105ED213A77}"/>
              </a:ext>
            </a:extLst>
          </p:cNvPr>
          <p:cNvSpPr txBox="1">
            <a:spLocks noChangeArrowheads="1"/>
          </p:cNvSpPr>
          <p:nvPr/>
        </p:nvSpPr>
        <p:spPr bwMode="auto">
          <a:xfrm>
            <a:off x="4427538" y="6381750"/>
            <a:ext cx="576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rPr>
              <a:t>P’</a:t>
            </a:r>
          </a:p>
        </p:txBody>
      </p:sp>
      <p:sp>
        <p:nvSpPr>
          <p:cNvPr id="53260" name="Text Box 12">
            <a:extLst>
              <a:ext uri="{FF2B5EF4-FFF2-40B4-BE49-F238E27FC236}">
                <a16:creationId xmlns:a16="http://schemas.microsoft.com/office/drawing/2014/main" id="{A23841B2-07A5-4169-BE40-563C1964CC36}"/>
              </a:ext>
            </a:extLst>
          </p:cNvPr>
          <p:cNvSpPr txBox="1">
            <a:spLocks noChangeArrowheads="1"/>
          </p:cNvSpPr>
          <p:nvPr/>
        </p:nvSpPr>
        <p:spPr bwMode="auto">
          <a:xfrm>
            <a:off x="827088" y="3213100"/>
            <a:ext cx="576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rPr>
              <a:t>E</a:t>
            </a:r>
          </a:p>
        </p:txBody>
      </p:sp>
      <p:sp>
        <p:nvSpPr>
          <p:cNvPr id="53261" name="Text Box 13">
            <a:extLst>
              <a:ext uri="{FF2B5EF4-FFF2-40B4-BE49-F238E27FC236}">
                <a16:creationId xmlns:a16="http://schemas.microsoft.com/office/drawing/2014/main" id="{D0E26DE8-BBDC-4F67-9135-7877CCD29B81}"/>
              </a:ext>
            </a:extLst>
          </p:cNvPr>
          <p:cNvSpPr txBox="1">
            <a:spLocks noChangeArrowheads="1"/>
          </p:cNvSpPr>
          <p:nvPr/>
        </p:nvSpPr>
        <p:spPr bwMode="auto">
          <a:xfrm>
            <a:off x="7596188" y="3213100"/>
            <a:ext cx="576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rPr>
              <a:t>E’</a:t>
            </a:r>
          </a:p>
        </p:txBody>
      </p:sp>
      <p:sp>
        <p:nvSpPr>
          <p:cNvPr id="53262" name="Text Box 14">
            <a:extLst>
              <a:ext uri="{FF2B5EF4-FFF2-40B4-BE49-F238E27FC236}">
                <a16:creationId xmlns:a16="http://schemas.microsoft.com/office/drawing/2014/main" id="{4E1B577C-3644-447F-B3DA-71A0C53F341D}"/>
              </a:ext>
            </a:extLst>
          </p:cNvPr>
          <p:cNvSpPr txBox="1">
            <a:spLocks noChangeArrowheads="1"/>
          </p:cNvSpPr>
          <p:nvPr/>
        </p:nvSpPr>
        <p:spPr bwMode="auto">
          <a:xfrm>
            <a:off x="6732588" y="1190625"/>
            <a:ext cx="576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rPr>
              <a:t>Z</a:t>
            </a:r>
          </a:p>
        </p:txBody>
      </p:sp>
      <p:sp>
        <p:nvSpPr>
          <p:cNvPr id="53263" name="Text Box 15">
            <a:extLst>
              <a:ext uri="{FF2B5EF4-FFF2-40B4-BE49-F238E27FC236}">
                <a16:creationId xmlns:a16="http://schemas.microsoft.com/office/drawing/2014/main" id="{2B8F518D-EDC6-4DD2-B2B9-06303B255294}"/>
              </a:ext>
            </a:extLst>
          </p:cNvPr>
          <p:cNvSpPr txBox="1">
            <a:spLocks noChangeArrowheads="1"/>
          </p:cNvSpPr>
          <p:nvPr/>
        </p:nvSpPr>
        <p:spPr bwMode="auto">
          <a:xfrm>
            <a:off x="1692275" y="5300663"/>
            <a:ext cx="576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rPr>
              <a:t>N</a:t>
            </a:r>
          </a:p>
        </p:txBody>
      </p:sp>
      <p:sp>
        <p:nvSpPr>
          <p:cNvPr id="53264" name="Text Box 16">
            <a:extLst>
              <a:ext uri="{FF2B5EF4-FFF2-40B4-BE49-F238E27FC236}">
                <a16:creationId xmlns:a16="http://schemas.microsoft.com/office/drawing/2014/main" id="{E097E315-AC09-412A-B237-D6E01FFF4C48}"/>
              </a:ext>
            </a:extLst>
          </p:cNvPr>
          <p:cNvSpPr txBox="1">
            <a:spLocks noChangeArrowheads="1"/>
          </p:cNvSpPr>
          <p:nvPr/>
        </p:nvSpPr>
        <p:spPr bwMode="auto">
          <a:xfrm>
            <a:off x="2484438" y="765175"/>
            <a:ext cx="576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rPr>
              <a:t>K</a:t>
            </a:r>
          </a:p>
        </p:txBody>
      </p:sp>
      <p:sp>
        <p:nvSpPr>
          <p:cNvPr id="53265" name="Text Box 17">
            <a:extLst>
              <a:ext uri="{FF2B5EF4-FFF2-40B4-BE49-F238E27FC236}">
                <a16:creationId xmlns:a16="http://schemas.microsoft.com/office/drawing/2014/main" id="{09E864CB-980B-4B16-BEA5-0C5263072359}"/>
              </a:ext>
            </a:extLst>
          </p:cNvPr>
          <p:cNvSpPr txBox="1">
            <a:spLocks noChangeArrowheads="1"/>
          </p:cNvSpPr>
          <p:nvPr/>
        </p:nvSpPr>
        <p:spPr bwMode="auto">
          <a:xfrm>
            <a:off x="6300788" y="5583238"/>
            <a:ext cx="576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rPr>
              <a:t>G</a:t>
            </a:r>
          </a:p>
        </p:txBody>
      </p:sp>
      <p:sp>
        <p:nvSpPr>
          <p:cNvPr id="53266" name="Text Box 18">
            <a:extLst>
              <a:ext uri="{FF2B5EF4-FFF2-40B4-BE49-F238E27FC236}">
                <a16:creationId xmlns:a16="http://schemas.microsoft.com/office/drawing/2014/main" id="{0C06DFFA-CA0A-490B-BBB8-5B1A0B5DC4C6}"/>
              </a:ext>
            </a:extLst>
          </p:cNvPr>
          <p:cNvSpPr txBox="1">
            <a:spLocks noChangeArrowheads="1"/>
          </p:cNvSpPr>
          <p:nvPr/>
        </p:nvSpPr>
        <p:spPr bwMode="auto">
          <a:xfrm rot="3600000">
            <a:off x="5065713" y="3705225"/>
            <a:ext cx="1800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rPr>
              <a:t>Ufuk Çemberi</a:t>
            </a:r>
          </a:p>
        </p:txBody>
      </p:sp>
      <p:sp>
        <p:nvSpPr>
          <p:cNvPr id="53267" name="Text Box 19">
            <a:extLst>
              <a:ext uri="{FF2B5EF4-FFF2-40B4-BE49-F238E27FC236}">
                <a16:creationId xmlns:a16="http://schemas.microsoft.com/office/drawing/2014/main" id="{A4B96C8E-E12E-4075-8F0F-036925B7820A}"/>
              </a:ext>
            </a:extLst>
          </p:cNvPr>
          <p:cNvSpPr txBox="1">
            <a:spLocks noChangeArrowheads="1"/>
          </p:cNvSpPr>
          <p:nvPr/>
        </p:nvSpPr>
        <p:spPr bwMode="auto">
          <a:xfrm>
            <a:off x="2627313" y="4221163"/>
            <a:ext cx="1800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rPr>
              <a:t>Gök Ekvatoru</a:t>
            </a:r>
          </a:p>
        </p:txBody>
      </p:sp>
      <p:sp>
        <p:nvSpPr>
          <p:cNvPr id="53268" name="Text Box 20">
            <a:extLst>
              <a:ext uri="{FF2B5EF4-FFF2-40B4-BE49-F238E27FC236}">
                <a16:creationId xmlns:a16="http://schemas.microsoft.com/office/drawing/2014/main" id="{DB884D70-E5CA-4BED-8084-E73A65DEFA2C}"/>
              </a:ext>
            </a:extLst>
          </p:cNvPr>
          <p:cNvSpPr txBox="1">
            <a:spLocks noChangeArrowheads="1"/>
          </p:cNvSpPr>
          <p:nvPr/>
        </p:nvSpPr>
        <p:spPr bwMode="auto">
          <a:xfrm>
            <a:off x="2916238" y="330200"/>
            <a:ext cx="50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sz="2000" b="1">
                <a:latin typeface="Monotype Corsiva" panose="03010101010201010101" pitchFamily="66" charset="0"/>
                <a:sym typeface="Symbol" panose="05050102010706020507" pitchFamily="18" charset="2"/>
              </a:rPr>
              <a:t>40</a:t>
            </a:r>
            <a:r>
              <a:rPr lang="en-US" altLang="en-US" sz="2000" b="1">
                <a:latin typeface="Monotype Corsiva" panose="03010101010201010101" pitchFamily="66" charset="0"/>
                <a:cs typeface="Arial" panose="020B0604020202020204" pitchFamily="34" charset="0"/>
                <a:sym typeface="Symbol" panose="05050102010706020507" pitchFamily="18" charset="2"/>
              </a:rPr>
              <a:t>°</a:t>
            </a:r>
          </a:p>
        </p:txBody>
      </p:sp>
      <p:sp>
        <p:nvSpPr>
          <p:cNvPr id="53269" name="Text Box 21">
            <a:extLst>
              <a:ext uri="{FF2B5EF4-FFF2-40B4-BE49-F238E27FC236}">
                <a16:creationId xmlns:a16="http://schemas.microsoft.com/office/drawing/2014/main" id="{C2DFD16F-D349-43EC-8DF4-C3F246AEEAB7}"/>
              </a:ext>
            </a:extLst>
          </p:cNvPr>
          <p:cNvSpPr txBox="1">
            <a:spLocks noChangeArrowheads="1"/>
          </p:cNvSpPr>
          <p:nvPr/>
        </p:nvSpPr>
        <p:spPr bwMode="auto">
          <a:xfrm>
            <a:off x="179388" y="188913"/>
            <a:ext cx="28797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solidFill>
                  <a:schemeClr val="folHlink"/>
                </a:solidFill>
                <a:latin typeface="Monotype Corsiva" panose="03010101010201010101" pitchFamily="66" charset="0"/>
                <a:sym typeface="Symbol" panose="05050102010706020507" pitchFamily="18" charset="2"/>
              </a:rPr>
              <a:t>=40</a:t>
            </a:r>
            <a:r>
              <a:rPr lang="en-US" altLang="en-US" sz="2000" b="1">
                <a:solidFill>
                  <a:schemeClr val="folHlink"/>
                </a:solidFill>
                <a:latin typeface="Monotype Corsiva" panose="03010101010201010101" pitchFamily="66" charset="0"/>
                <a:cs typeface="Arial" panose="020B0604020202020204" pitchFamily="34" charset="0"/>
                <a:sym typeface="Symbol" panose="05050102010706020507" pitchFamily="18" charset="2"/>
              </a:rPr>
              <a:t>°</a:t>
            </a:r>
            <a:r>
              <a:rPr lang="tr-TR" altLang="en-US" sz="2000" b="1">
                <a:solidFill>
                  <a:schemeClr val="folHlink"/>
                </a:solidFill>
                <a:latin typeface="Monotype Corsiva" panose="03010101010201010101" pitchFamily="66" charset="0"/>
                <a:cs typeface="Arial" panose="020B0604020202020204" pitchFamily="34" charset="0"/>
                <a:sym typeface="Symbol" panose="05050102010706020507" pitchFamily="18" charset="2"/>
              </a:rPr>
              <a:t>    için,</a:t>
            </a:r>
            <a:endParaRPr lang="tr-TR" altLang="en-US" sz="2000" b="1">
              <a:latin typeface="Monotype Corsiva" panose="03010101010201010101" pitchFamily="66" charset="0"/>
              <a:cs typeface="Arial" panose="020B0604020202020204" pitchFamily="34" charset="0"/>
              <a:sym typeface="Symbol" panose="05050102010706020507" pitchFamily="18" charset="2"/>
            </a:endParaRPr>
          </a:p>
        </p:txBody>
      </p:sp>
      <p:sp>
        <p:nvSpPr>
          <p:cNvPr id="53270" name="Line 22">
            <a:extLst>
              <a:ext uri="{FF2B5EF4-FFF2-40B4-BE49-F238E27FC236}">
                <a16:creationId xmlns:a16="http://schemas.microsoft.com/office/drawing/2014/main" id="{EA21188E-53AD-4642-BE04-91040AE7E546}"/>
              </a:ext>
            </a:extLst>
          </p:cNvPr>
          <p:cNvSpPr>
            <a:spLocks noChangeShapeType="1"/>
          </p:cNvSpPr>
          <p:nvPr/>
        </p:nvSpPr>
        <p:spPr bwMode="auto">
          <a:xfrm>
            <a:off x="4572000" y="188913"/>
            <a:ext cx="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3271" name="Arc 23">
            <a:extLst>
              <a:ext uri="{FF2B5EF4-FFF2-40B4-BE49-F238E27FC236}">
                <a16:creationId xmlns:a16="http://schemas.microsoft.com/office/drawing/2014/main" id="{684B4593-F835-47DC-A540-ACE22C5360BD}"/>
              </a:ext>
            </a:extLst>
          </p:cNvPr>
          <p:cNvSpPr>
            <a:spLocks/>
          </p:cNvSpPr>
          <p:nvPr/>
        </p:nvSpPr>
        <p:spPr bwMode="auto">
          <a:xfrm>
            <a:off x="4284663" y="261938"/>
            <a:ext cx="577850" cy="146050"/>
          </a:xfrm>
          <a:custGeom>
            <a:avLst/>
            <a:gdLst>
              <a:gd name="G0" fmla="+- 21600 0 0"/>
              <a:gd name="G1" fmla="+- 21600 0 0"/>
              <a:gd name="G2" fmla="+- 21600 0 0"/>
              <a:gd name="T0" fmla="*/ 21600 w 43200"/>
              <a:gd name="T1" fmla="*/ 0 h 43200"/>
              <a:gd name="T2" fmla="*/ 5947 w 43200"/>
              <a:gd name="T3" fmla="*/ 6716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0" y="16059"/>
                  <a:pt x="2129" y="10730"/>
                  <a:pt x="5946" y="6715"/>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0" y="16059"/>
                  <a:pt x="2129" y="10730"/>
                  <a:pt x="5946" y="6715"/>
                </a:cubicBezTo>
                <a:lnTo>
                  <a:pt x="21600"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2" name="Line 24">
            <a:extLst>
              <a:ext uri="{FF2B5EF4-FFF2-40B4-BE49-F238E27FC236}">
                <a16:creationId xmlns:a16="http://schemas.microsoft.com/office/drawing/2014/main" id="{126A8A05-59DC-47BF-B8A0-A5E9C1EB178B}"/>
              </a:ext>
            </a:extLst>
          </p:cNvPr>
          <p:cNvSpPr>
            <a:spLocks noChangeShapeType="1"/>
          </p:cNvSpPr>
          <p:nvPr/>
        </p:nvSpPr>
        <p:spPr bwMode="auto">
          <a:xfrm rot="19800000">
            <a:off x="4286250" y="293688"/>
            <a:ext cx="142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3273" name="Arc 25">
            <a:extLst>
              <a:ext uri="{FF2B5EF4-FFF2-40B4-BE49-F238E27FC236}">
                <a16:creationId xmlns:a16="http://schemas.microsoft.com/office/drawing/2014/main" id="{9FA3009B-746E-4CE2-BB67-8227E0E99604}"/>
              </a:ext>
            </a:extLst>
          </p:cNvPr>
          <p:cNvSpPr>
            <a:spLocks/>
          </p:cNvSpPr>
          <p:nvPr/>
        </p:nvSpPr>
        <p:spPr bwMode="auto">
          <a:xfrm flipH="1">
            <a:off x="4356100" y="2924175"/>
            <a:ext cx="230188" cy="217488"/>
          </a:xfrm>
          <a:custGeom>
            <a:avLst/>
            <a:gdLst>
              <a:gd name="G0" fmla="+- 12800 0 0"/>
              <a:gd name="G1" fmla="+- 21600 0 0"/>
              <a:gd name="G2" fmla="+- 21600 0 0"/>
              <a:gd name="T0" fmla="*/ 0 w 34400"/>
              <a:gd name="T1" fmla="*/ 4201 h 21600"/>
              <a:gd name="T2" fmla="*/ 34400 w 34400"/>
              <a:gd name="T3" fmla="*/ 21600 h 21600"/>
              <a:gd name="T4" fmla="*/ 12800 w 34400"/>
              <a:gd name="T5" fmla="*/ 21600 h 21600"/>
            </a:gdLst>
            <a:ahLst/>
            <a:cxnLst>
              <a:cxn ang="0">
                <a:pos x="T0" y="T1"/>
              </a:cxn>
              <a:cxn ang="0">
                <a:pos x="T2" y="T3"/>
              </a:cxn>
              <a:cxn ang="0">
                <a:pos x="T4" y="T5"/>
              </a:cxn>
            </a:cxnLst>
            <a:rect l="0" t="0" r="r" b="b"/>
            <a:pathLst>
              <a:path w="34400" h="21600" fill="none" extrusionOk="0">
                <a:moveTo>
                  <a:pt x="0" y="4201"/>
                </a:moveTo>
                <a:cubicBezTo>
                  <a:pt x="3709" y="1471"/>
                  <a:pt x="8194" y="0"/>
                  <a:pt x="12800" y="0"/>
                </a:cubicBezTo>
                <a:cubicBezTo>
                  <a:pt x="24729" y="0"/>
                  <a:pt x="34400" y="9670"/>
                  <a:pt x="34400" y="21600"/>
                </a:cubicBezTo>
              </a:path>
              <a:path w="34400" h="21600" stroke="0" extrusionOk="0">
                <a:moveTo>
                  <a:pt x="0" y="4201"/>
                </a:moveTo>
                <a:cubicBezTo>
                  <a:pt x="3709" y="1471"/>
                  <a:pt x="8194" y="0"/>
                  <a:pt x="12800" y="0"/>
                </a:cubicBezTo>
                <a:cubicBezTo>
                  <a:pt x="24729" y="0"/>
                  <a:pt x="34400" y="9670"/>
                  <a:pt x="34400" y="21600"/>
                </a:cubicBezTo>
                <a:lnTo>
                  <a:pt x="12800"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4" name="Text Box 26">
            <a:extLst>
              <a:ext uri="{FF2B5EF4-FFF2-40B4-BE49-F238E27FC236}">
                <a16:creationId xmlns:a16="http://schemas.microsoft.com/office/drawing/2014/main" id="{7AC53786-0A51-45A2-BA55-4FCA24DB5D9D}"/>
              </a:ext>
            </a:extLst>
          </p:cNvPr>
          <p:cNvSpPr txBox="1">
            <a:spLocks noChangeArrowheads="1"/>
          </p:cNvSpPr>
          <p:nvPr/>
        </p:nvSpPr>
        <p:spPr bwMode="auto">
          <a:xfrm>
            <a:off x="4211638" y="2630488"/>
            <a:ext cx="431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sym typeface="Symbol" panose="05050102010706020507" pitchFamily="18" charset="2"/>
              </a:rPr>
              <a:t></a:t>
            </a:r>
          </a:p>
        </p:txBody>
      </p:sp>
      <p:sp>
        <p:nvSpPr>
          <p:cNvPr id="53275" name="AutoShape 27">
            <a:extLst>
              <a:ext uri="{FF2B5EF4-FFF2-40B4-BE49-F238E27FC236}">
                <a16:creationId xmlns:a16="http://schemas.microsoft.com/office/drawing/2014/main" id="{49BD2DD4-94B8-4137-93E2-ED9CB7B425B2}"/>
              </a:ext>
            </a:extLst>
          </p:cNvPr>
          <p:cNvSpPr>
            <a:spLocks noChangeArrowheads="1"/>
          </p:cNvSpPr>
          <p:nvPr/>
        </p:nvSpPr>
        <p:spPr bwMode="auto">
          <a:xfrm>
            <a:off x="1331913" y="3213100"/>
            <a:ext cx="314325" cy="338138"/>
          </a:xfrm>
          <a:prstGeom prst="star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6" name="Line 28">
            <a:extLst>
              <a:ext uri="{FF2B5EF4-FFF2-40B4-BE49-F238E27FC236}">
                <a16:creationId xmlns:a16="http://schemas.microsoft.com/office/drawing/2014/main" id="{1AF8BF66-3D13-4D77-A121-3125679EC220}"/>
              </a:ext>
            </a:extLst>
          </p:cNvPr>
          <p:cNvSpPr>
            <a:spLocks noChangeShapeType="1"/>
          </p:cNvSpPr>
          <p:nvPr/>
        </p:nvSpPr>
        <p:spPr bwMode="auto">
          <a:xfrm>
            <a:off x="4859338" y="2492375"/>
            <a:ext cx="142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3277" name="Line 29">
            <a:extLst>
              <a:ext uri="{FF2B5EF4-FFF2-40B4-BE49-F238E27FC236}">
                <a16:creationId xmlns:a16="http://schemas.microsoft.com/office/drawing/2014/main" id="{D8D9E2DA-AFEA-4D55-AD3F-694E12422ADB}"/>
              </a:ext>
            </a:extLst>
          </p:cNvPr>
          <p:cNvSpPr>
            <a:spLocks noChangeShapeType="1"/>
          </p:cNvSpPr>
          <p:nvPr/>
        </p:nvSpPr>
        <p:spPr bwMode="auto">
          <a:xfrm flipH="1">
            <a:off x="6227763" y="4076700"/>
            <a:ext cx="215900"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3278" name="AutoShape 30">
            <a:extLst>
              <a:ext uri="{FF2B5EF4-FFF2-40B4-BE49-F238E27FC236}">
                <a16:creationId xmlns:a16="http://schemas.microsoft.com/office/drawing/2014/main" id="{F2CEF375-6915-4DA0-AE64-2B16316BEE9D}"/>
              </a:ext>
            </a:extLst>
          </p:cNvPr>
          <p:cNvSpPr>
            <a:spLocks noChangeArrowheads="1"/>
          </p:cNvSpPr>
          <p:nvPr/>
        </p:nvSpPr>
        <p:spPr bwMode="auto">
          <a:xfrm>
            <a:off x="4284663" y="4221163"/>
            <a:ext cx="193675" cy="193675"/>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79" name="AutoShape 31">
            <a:extLst>
              <a:ext uri="{FF2B5EF4-FFF2-40B4-BE49-F238E27FC236}">
                <a16:creationId xmlns:a16="http://schemas.microsoft.com/office/drawing/2014/main" id="{0B6A5ED1-0E2E-4AD5-9FFE-11B94F26B097}"/>
              </a:ext>
            </a:extLst>
          </p:cNvPr>
          <p:cNvSpPr>
            <a:spLocks noChangeArrowheads="1"/>
          </p:cNvSpPr>
          <p:nvPr/>
        </p:nvSpPr>
        <p:spPr bwMode="auto">
          <a:xfrm>
            <a:off x="4643438" y="2420938"/>
            <a:ext cx="193675" cy="193675"/>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80" name="Text Box 32">
            <a:extLst>
              <a:ext uri="{FF2B5EF4-FFF2-40B4-BE49-F238E27FC236}">
                <a16:creationId xmlns:a16="http://schemas.microsoft.com/office/drawing/2014/main" id="{B635D217-5BA6-4E9F-832C-D44EA34640F7}"/>
              </a:ext>
            </a:extLst>
          </p:cNvPr>
          <p:cNvSpPr txBox="1">
            <a:spLocks noChangeArrowheads="1"/>
          </p:cNvSpPr>
          <p:nvPr/>
        </p:nvSpPr>
        <p:spPr bwMode="auto">
          <a:xfrm>
            <a:off x="4572000" y="2557463"/>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rPr>
              <a:t>D</a:t>
            </a:r>
          </a:p>
        </p:txBody>
      </p:sp>
      <p:sp>
        <p:nvSpPr>
          <p:cNvPr id="53281" name="Text Box 33">
            <a:extLst>
              <a:ext uri="{FF2B5EF4-FFF2-40B4-BE49-F238E27FC236}">
                <a16:creationId xmlns:a16="http://schemas.microsoft.com/office/drawing/2014/main" id="{993E461D-90A4-4AB3-91BB-1501E77FFCA9}"/>
              </a:ext>
            </a:extLst>
          </p:cNvPr>
          <p:cNvSpPr txBox="1">
            <a:spLocks noChangeArrowheads="1"/>
          </p:cNvSpPr>
          <p:nvPr/>
        </p:nvSpPr>
        <p:spPr bwMode="auto">
          <a:xfrm>
            <a:off x="4211638" y="3925888"/>
            <a:ext cx="360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rPr>
              <a:t>B</a:t>
            </a:r>
          </a:p>
        </p:txBody>
      </p:sp>
      <p:sp>
        <p:nvSpPr>
          <p:cNvPr id="53282" name="Line 34">
            <a:extLst>
              <a:ext uri="{FF2B5EF4-FFF2-40B4-BE49-F238E27FC236}">
                <a16:creationId xmlns:a16="http://schemas.microsoft.com/office/drawing/2014/main" id="{8EF3CDBF-3E2C-4137-9D70-4E995925E583}"/>
              </a:ext>
            </a:extLst>
          </p:cNvPr>
          <p:cNvSpPr>
            <a:spLocks noChangeShapeType="1"/>
          </p:cNvSpPr>
          <p:nvPr/>
        </p:nvSpPr>
        <p:spPr bwMode="auto">
          <a:xfrm>
            <a:off x="2051050" y="1628775"/>
            <a:ext cx="4897438"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3283" name="Oval 35">
            <a:extLst>
              <a:ext uri="{FF2B5EF4-FFF2-40B4-BE49-F238E27FC236}">
                <a16:creationId xmlns:a16="http://schemas.microsoft.com/office/drawing/2014/main" id="{44EC7266-3D0B-4874-B2F8-3FD82465B555}"/>
              </a:ext>
            </a:extLst>
          </p:cNvPr>
          <p:cNvSpPr>
            <a:spLocks noChangeArrowheads="1"/>
          </p:cNvSpPr>
          <p:nvPr/>
        </p:nvSpPr>
        <p:spPr bwMode="auto">
          <a:xfrm>
            <a:off x="2124075" y="1341438"/>
            <a:ext cx="4752975" cy="5762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84" name="AutoShape 36">
            <a:extLst>
              <a:ext uri="{FF2B5EF4-FFF2-40B4-BE49-F238E27FC236}">
                <a16:creationId xmlns:a16="http://schemas.microsoft.com/office/drawing/2014/main" id="{9490D28B-D6DF-4056-A30D-FEB5C82A97CE}"/>
              </a:ext>
            </a:extLst>
          </p:cNvPr>
          <p:cNvSpPr>
            <a:spLocks noChangeArrowheads="1"/>
          </p:cNvSpPr>
          <p:nvPr/>
        </p:nvSpPr>
        <p:spPr bwMode="auto">
          <a:xfrm>
            <a:off x="3492500" y="1268413"/>
            <a:ext cx="193675" cy="193675"/>
          </a:xfrm>
          <a:prstGeom prst="smileyFace">
            <a:avLst>
              <a:gd name="adj" fmla="val 4653"/>
            </a:avLst>
          </a:prstGeom>
          <a:solidFill>
            <a:srgbClr val="FFCCFF"/>
          </a:solidFill>
          <a:ln w="9525">
            <a:solidFill>
              <a:srgbClr val="A5002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85" name="AutoShape 37">
            <a:extLst>
              <a:ext uri="{FF2B5EF4-FFF2-40B4-BE49-F238E27FC236}">
                <a16:creationId xmlns:a16="http://schemas.microsoft.com/office/drawing/2014/main" id="{92C21C09-2F89-4AB8-AA8F-70CB528E3B11}"/>
              </a:ext>
            </a:extLst>
          </p:cNvPr>
          <p:cNvSpPr>
            <a:spLocks noChangeArrowheads="1"/>
          </p:cNvSpPr>
          <p:nvPr/>
        </p:nvSpPr>
        <p:spPr bwMode="auto">
          <a:xfrm>
            <a:off x="2700338" y="1722438"/>
            <a:ext cx="193675" cy="193675"/>
          </a:xfrm>
          <a:prstGeom prst="smileyFace">
            <a:avLst>
              <a:gd name="adj" fmla="val 4653"/>
            </a:avLst>
          </a:prstGeom>
          <a:solidFill>
            <a:srgbClr val="FFCCFF"/>
          </a:solidFill>
          <a:ln w="9525">
            <a:solidFill>
              <a:srgbClr val="A5002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86" name="Text Box 38">
            <a:extLst>
              <a:ext uri="{FF2B5EF4-FFF2-40B4-BE49-F238E27FC236}">
                <a16:creationId xmlns:a16="http://schemas.microsoft.com/office/drawing/2014/main" id="{4F7C2C7C-3ECF-4B51-B509-AEA181F1EC4F}"/>
              </a:ext>
            </a:extLst>
          </p:cNvPr>
          <p:cNvSpPr txBox="1">
            <a:spLocks noChangeArrowheads="1"/>
          </p:cNvSpPr>
          <p:nvPr/>
        </p:nvSpPr>
        <p:spPr bwMode="auto">
          <a:xfrm>
            <a:off x="3419475" y="1412875"/>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rPr>
              <a:t>D</a:t>
            </a:r>
          </a:p>
        </p:txBody>
      </p:sp>
      <p:sp>
        <p:nvSpPr>
          <p:cNvPr id="53287" name="Text Box 39">
            <a:extLst>
              <a:ext uri="{FF2B5EF4-FFF2-40B4-BE49-F238E27FC236}">
                <a16:creationId xmlns:a16="http://schemas.microsoft.com/office/drawing/2014/main" id="{C4A710EB-7F5C-47EC-9D81-86A4F5AF7AE8}"/>
              </a:ext>
            </a:extLst>
          </p:cNvPr>
          <p:cNvSpPr txBox="1">
            <a:spLocks noChangeArrowheads="1"/>
          </p:cNvSpPr>
          <p:nvPr/>
        </p:nvSpPr>
        <p:spPr bwMode="auto">
          <a:xfrm>
            <a:off x="2484438" y="1773238"/>
            <a:ext cx="360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rPr>
              <a:t>B</a:t>
            </a:r>
          </a:p>
        </p:txBody>
      </p:sp>
      <p:sp>
        <p:nvSpPr>
          <p:cNvPr id="53288" name="Line 40">
            <a:extLst>
              <a:ext uri="{FF2B5EF4-FFF2-40B4-BE49-F238E27FC236}">
                <a16:creationId xmlns:a16="http://schemas.microsoft.com/office/drawing/2014/main" id="{520FD52A-6719-4907-8435-CA0EA55D47D5}"/>
              </a:ext>
            </a:extLst>
          </p:cNvPr>
          <p:cNvSpPr>
            <a:spLocks noChangeShapeType="1"/>
          </p:cNvSpPr>
          <p:nvPr/>
        </p:nvSpPr>
        <p:spPr bwMode="auto">
          <a:xfrm>
            <a:off x="5076825" y="1341438"/>
            <a:ext cx="142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3289" name="Line 41">
            <a:extLst>
              <a:ext uri="{FF2B5EF4-FFF2-40B4-BE49-F238E27FC236}">
                <a16:creationId xmlns:a16="http://schemas.microsoft.com/office/drawing/2014/main" id="{D4C8D71C-547C-4750-8139-E0A48B10F109}"/>
              </a:ext>
            </a:extLst>
          </p:cNvPr>
          <p:cNvSpPr>
            <a:spLocks noChangeShapeType="1"/>
          </p:cNvSpPr>
          <p:nvPr/>
        </p:nvSpPr>
        <p:spPr bwMode="auto">
          <a:xfrm flipH="1">
            <a:off x="6227763" y="1773238"/>
            <a:ext cx="215900"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3290" name="AutoShape 42">
            <a:extLst>
              <a:ext uri="{FF2B5EF4-FFF2-40B4-BE49-F238E27FC236}">
                <a16:creationId xmlns:a16="http://schemas.microsoft.com/office/drawing/2014/main" id="{4B940AB3-EE42-4080-84EA-6299996449E8}"/>
              </a:ext>
            </a:extLst>
          </p:cNvPr>
          <p:cNvSpPr>
            <a:spLocks/>
          </p:cNvSpPr>
          <p:nvPr/>
        </p:nvSpPr>
        <p:spPr bwMode="auto">
          <a:xfrm rot="20400000">
            <a:off x="7332663" y="1479550"/>
            <a:ext cx="287337" cy="1944688"/>
          </a:xfrm>
          <a:prstGeom prst="rightBracket">
            <a:avLst>
              <a:gd name="adj" fmla="val 56400"/>
            </a:avLst>
          </a:prstGeom>
          <a:noFill/>
          <a:ln w="9525">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91" name="Text Box 43">
            <a:extLst>
              <a:ext uri="{FF2B5EF4-FFF2-40B4-BE49-F238E27FC236}">
                <a16:creationId xmlns:a16="http://schemas.microsoft.com/office/drawing/2014/main" id="{7209B4D0-DE8E-4750-AFC4-B2829D4F0AB8}"/>
              </a:ext>
            </a:extLst>
          </p:cNvPr>
          <p:cNvSpPr txBox="1">
            <a:spLocks noChangeArrowheads="1"/>
          </p:cNvSpPr>
          <p:nvPr/>
        </p:nvSpPr>
        <p:spPr bwMode="auto">
          <a:xfrm>
            <a:off x="7596188" y="1844675"/>
            <a:ext cx="792162" cy="406400"/>
          </a:xfrm>
          <a:prstGeom prst="rect">
            <a:avLst/>
          </a:prstGeom>
          <a:noFill/>
          <a:ln w="9525">
            <a:solidFill>
              <a:srgbClr val="A500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sym typeface="Symbol" panose="05050102010706020507" pitchFamily="18" charset="2"/>
              </a:rPr>
              <a:t>=40</a:t>
            </a:r>
            <a:r>
              <a:rPr lang="en-US" altLang="en-US" sz="2000" b="1">
                <a:latin typeface="Monotype Corsiva" panose="03010101010201010101" pitchFamily="66" charset="0"/>
                <a:cs typeface="Arial" panose="020B0604020202020204" pitchFamily="34" charset="0"/>
                <a:sym typeface="Symbol" panose="05050102010706020507" pitchFamily="18" charset="2"/>
              </a:rPr>
              <a:t>°</a:t>
            </a:r>
          </a:p>
        </p:txBody>
      </p:sp>
      <p:sp>
        <p:nvSpPr>
          <p:cNvPr id="53292" name="AutoShape 44">
            <a:extLst>
              <a:ext uri="{FF2B5EF4-FFF2-40B4-BE49-F238E27FC236}">
                <a16:creationId xmlns:a16="http://schemas.microsoft.com/office/drawing/2014/main" id="{B1FBD5BA-AB2A-4283-8F26-686013096A07}"/>
              </a:ext>
            </a:extLst>
          </p:cNvPr>
          <p:cNvSpPr>
            <a:spLocks noChangeArrowheads="1"/>
          </p:cNvSpPr>
          <p:nvPr/>
        </p:nvSpPr>
        <p:spPr bwMode="auto">
          <a:xfrm>
            <a:off x="1979613" y="1412875"/>
            <a:ext cx="314325" cy="338138"/>
          </a:xfrm>
          <a:prstGeom prst="star5">
            <a:avLst/>
          </a:prstGeom>
          <a:solidFill>
            <a:srgbClr val="FFCCFF"/>
          </a:solidFill>
          <a:ln w="9525">
            <a:solidFill>
              <a:srgbClr val="A5002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93" name="AutoShape 45">
            <a:extLst>
              <a:ext uri="{FF2B5EF4-FFF2-40B4-BE49-F238E27FC236}">
                <a16:creationId xmlns:a16="http://schemas.microsoft.com/office/drawing/2014/main" id="{9E32EFE8-0CD6-4769-89B8-1F42186DC7B6}"/>
              </a:ext>
            </a:extLst>
          </p:cNvPr>
          <p:cNvSpPr>
            <a:spLocks/>
          </p:cNvSpPr>
          <p:nvPr/>
        </p:nvSpPr>
        <p:spPr bwMode="auto">
          <a:xfrm rot="11700000">
            <a:off x="1404938" y="1484313"/>
            <a:ext cx="287337" cy="1944687"/>
          </a:xfrm>
          <a:prstGeom prst="rightBracket">
            <a:avLst>
              <a:gd name="adj" fmla="val 56400"/>
            </a:avLst>
          </a:prstGeom>
          <a:noFill/>
          <a:ln w="9525">
            <a:solidFill>
              <a:srgbClr val="A5002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94" name="Text Box 46">
            <a:extLst>
              <a:ext uri="{FF2B5EF4-FFF2-40B4-BE49-F238E27FC236}">
                <a16:creationId xmlns:a16="http://schemas.microsoft.com/office/drawing/2014/main" id="{14BAE18E-22F7-4910-BB59-CE9466636043}"/>
              </a:ext>
            </a:extLst>
          </p:cNvPr>
          <p:cNvSpPr txBox="1">
            <a:spLocks noChangeArrowheads="1"/>
          </p:cNvSpPr>
          <p:nvPr/>
        </p:nvSpPr>
        <p:spPr bwMode="auto">
          <a:xfrm>
            <a:off x="611188" y="1757363"/>
            <a:ext cx="792162" cy="406400"/>
          </a:xfrm>
          <a:prstGeom prst="rect">
            <a:avLst/>
          </a:prstGeom>
          <a:noFill/>
          <a:ln w="9525">
            <a:solidFill>
              <a:srgbClr val="A500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sym typeface="Symbol" panose="05050102010706020507" pitchFamily="18" charset="2"/>
              </a:rPr>
              <a:t>=40</a:t>
            </a:r>
            <a:r>
              <a:rPr lang="en-US" altLang="en-US" sz="2000" b="1">
                <a:latin typeface="Monotype Corsiva" panose="03010101010201010101" pitchFamily="66" charset="0"/>
                <a:cs typeface="Arial" panose="020B0604020202020204" pitchFamily="34" charset="0"/>
                <a:sym typeface="Symbol" panose="05050102010706020507" pitchFamily="18" charset="2"/>
              </a:rPr>
              <a:t>°</a:t>
            </a:r>
          </a:p>
        </p:txBody>
      </p:sp>
      <p:sp>
        <p:nvSpPr>
          <p:cNvPr id="53295" name="Text Box 47">
            <a:extLst>
              <a:ext uri="{FF2B5EF4-FFF2-40B4-BE49-F238E27FC236}">
                <a16:creationId xmlns:a16="http://schemas.microsoft.com/office/drawing/2014/main" id="{A8E2C34A-DA76-458A-B6AA-9967A2222ACB}"/>
              </a:ext>
            </a:extLst>
          </p:cNvPr>
          <p:cNvSpPr txBox="1">
            <a:spLocks noChangeArrowheads="1"/>
          </p:cNvSpPr>
          <p:nvPr/>
        </p:nvSpPr>
        <p:spPr bwMode="auto">
          <a:xfrm>
            <a:off x="755650" y="3429000"/>
            <a:ext cx="863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sym typeface="Symbol" panose="05050102010706020507" pitchFamily="18" charset="2"/>
              </a:rPr>
              <a:t>=0</a:t>
            </a:r>
            <a:r>
              <a:rPr lang="en-US" altLang="en-US" sz="2000" b="1">
                <a:latin typeface="Monotype Corsiva" panose="03010101010201010101" pitchFamily="66" charset="0"/>
                <a:sym typeface="Symbol" panose="05050102010706020507" pitchFamily="18" charset="2"/>
              </a:rPr>
              <a:t>°</a:t>
            </a:r>
          </a:p>
          <a:p>
            <a:pPr>
              <a:spcBef>
                <a:spcPct val="50000"/>
              </a:spcBef>
            </a:pPr>
            <a:endParaRPr lang="tr-TR" altLang="en-US" sz="2000" b="1">
              <a:latin typeface="Monotype Corsiva" panose="03010101010201010101" pitchFamily="66" charset="0"/>
            </a:endParaRPr>
          </a:p>
        </p:txBody>
      </p:sp>
      <p:sp>
        <p:nvSpPr>
          <p:cNvPr id="53296" name="Line 48">
            <a:extLst>
              <a:ext uri="{FF2B5EF4-FFF2-40B4-BE49-F238E27FC236}">
                <a16:creationId xmlns:a16="http://schemas.microsoft.com/office/drawing/2014/main" id="{069AD66B-528C-4F21-821F-90C00872049F}"/>
              </a:ext>
            </a:extLst>
          </p:cNvPr>
          <p:cNvSpPr>
            <a:spLocks noChangeShapeType="1"/>
          </p:cNvSpPr>
          <p:nvPr/>
        </p:nvSpPr>
        <p:spPr bwMode="auto">
          <a:xfrm>
            <a:off x="2122488" y="5324475"/>
            <a:ext cx="4681537"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3297" name="Oval 49">
            <a:extLst>
              <a:ext uri="{FF2B5EF4-FFF2-40B4-BE49-F238E27FC236}">
                <a16:creationId xmlns:a16="http://schemas.microsoft.com/office/drawing/2014/main" id="{AD8F6893-A29B-45C0-B35E-CEFC1F37BCCB}"/>
              </a:ext>
            </a:extLst>
          </p:cNvPr>
          <p:cNvSpPr>
            <a:spLocks noChangeArrowheads="1"/>
          </p:cNvSpPr>
          <p:nvPr/>
        </p:nvSpPr>
        <p:spPr bwMode="auto">
          <a:xfrm>
            <a:off x="2195513" y="5037138"/>
            <a:ext cx="4608512" cy="57626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98" name="AutoShape 50">
            <a:extLst>
              <a:ext uri="{FF2B5EF4-FFF2-40B4-BE49-F238E27FC236}">
                <a16:creationId xmlns:a16="http://schemas.microsoft.com/office/drawing/2014/main" id="{750ED30F-AFF4-4CBD-BDF0-1EC1A946D054}"/>
              </a:ext>
            </a:extLst>
          </p:cNvPr>
          <p:cNvSpPr>
            <a:spLocks noChangeArrowheads="1"/>
          </p:cNvSpPr>
          <p:nvPr/>
        </p:nvSpPr>
        <p:spPr bwMode="auto">
          <a:xfrm>
            <a:off x="6372225" y="5035550"/>
            <a:ext cx="193675" cy="193675"/>
          </a:xfrm>
          <a:prstGeom prst="smileyFace">
            <a:avLst>
              <a:gd name="adj" fmla="val 4653"/>
            </a:avLst>
          </a:prstGeom>
          <a:solidFill>
            <a:schemeClr val="folHlink"/>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299" name="AutoShape 51">
            <a:extLst>
              <a:ext uri="{FF2B5EF4-FFF2-40B4-BE49-F238E27FC236}">
                <a16:creationId xmlns:a16="http://schemas.microsoft.com/office/drawing/2014/main" id="{BD323470-CCC9-4254-9A57-757D83654FE8}"/>
              </a:ext>
            </a:extLst>
          </p:cNvPr>
          <p:cNvSpPr>
            <a:spLocks noChangeArrowheads="1"/>
          </p:cNvSpPr>
          <p:nvPr/>
        </p:nvSpPr>
        <p:spPr bwMode="auto">
          <a:xfrm>
            <a:off x="5795963" y="5467350"/>
            <a:ext cx="193675" cy="193675"/>
          </a:xfrm>
          <a:prstGeom prst="smileyFace">
            <a:avLst>
              <a:gd name="adj" fmla="val 4653"/>
            </a:avLst>
          </a:prstGeom>
          <a:solidFill>
            <a:schemeClr val="folHlink"/>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300" name="Text Box 52">
            <a:extLst>
              <a:ext uri="{FF2B5EF4-FFF2-40B4-BE49-F238E27FC236}">
                <a16:creationId xmlns:a16="http://schemas.microsoft.com/office/drawing/2014/main" id="{14BE1146-D6D6-4F6A-B2FB-ED872DB85D51}"/>
              </a:ext>
            </a:extLst>
          </p:cNvPr>
          <p:cNvSpPr txBox="1">
            <a:spLocks noChangeArrowheads="1"/>
          </p:cNvSpPr>
          <p:nvPr/>
        </p:nvSpPr>
        <p:spPr bwMode="auto">
          <a:xfrm>
            <a:off x="6300788" y="4724400"/>
            <a:ext cx="360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rPr>
              <a:t>D</a:t>
            </a:r>
          </a:p>
        </p:txBody>
      </p:sp>
      <p:sp>
        <p:nvSpPr>
          <p:cNvPr id="53301" name="Line 53">
            <a:extLst>
              <a:ext uri="{FF2B5EF4-FFF2-40B4-BE49-F238E27FC236}">
                <a16:creationId xmlns:a16="http://schemas.microsoft.com/office/drawing/2014/main" id="{047D7829-8429-4FE7-8D6C-B6A6A819CA3B}"/>
              </a:ext>
            </a:extLst>
          </p:cNvPr>
          <p:cNvSpPr>
            <a:spLocks noChangeShapeType="1"/>
          </p:cNvSpPr>
          <p:nvPr/>
        </p:nvSpPr>
        <p:spPr bwMode="auto">
          <a:xfrm rot="720000">
            <a:off x="6588125" y="5214938"/>
            <a:ext cx="1428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3302" name="Line 54">
            <a:extLst>
              <a:ext uri="{FF2B5EF4-FFF2-40B4-BE49-F238E27FC236}">
                <a16:creationId xmlns:a16="http://schemas.microsoft.com/office/drawing/2014/main" id="{DAED31D4-FE73-4E7C-918F-AD9C8DF76436}"/>
              </a:ext>
            </a:extLst>
          </p:cNvPr>
          <p:cNvSpPr>
            <a:spLocks noChangeShapeType="1"/>
          </p:cNvSpPr>
          <p:nvPr/>
        </p:nvSpPr>
        <p:spPr bwMode="auto">
          <a:xfrm flipH="1">
            <a:off x="6156325" y="5468938"/>
            <a:ext cx="215900"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53303" name="AutoShape 55">
            <a:extLst>
              <a:ext uri="{FF2B5EF4-FFF2-40B4-BE49-F238E27FC236}">
                <a16:creationId xmlns:a16="http://schemas.microsoft.com/office/drawing/2014/main" id="{441BB002-3468-43E7-A660-D778F3F7AC1B}"/>
              </a:ext>
            </a:extLst>
          </p:cNvPr>
          <p:cNvSpPr>
            <a:spLocks noChangeArrowheads="1"/>
          </p:cNvSpPr>
          <p:nvPr/>
        </p:nvSpPr>
        <p:spPr bwMode="auto">
          <a:xfrm>
            <a:off x="2051050" y="5108575"/>
            <a:ext cx="314325" cy="338138"/>
          </a:xfrm>
          <a:prstGeom prst="star5">
            <a:avLst/>
          </a:prstGeom>
          <a:solidFill>
            <a:schemeClr val="folHlink"/>
          </a:solidFill>
          <a:ln w="9525">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304" name="Text Box 56">
            <a:extLst>
              <a:ext uri="{FF2B5EF4-FFF2-40B4-BE49-F238E27FC236}">
                <a16:creationId xmlns:a16="http://schemas.microsoft.com/office/drawing/2014/main" id="{1EFCBB42-A927-4693-AD0A-26F1776BAAF9}"/>
              </a:ext>
            </a:extLst>
          </p:cNvPr>
          <p:cNvSpPr txBox="1">
            <a:spLocks noChangeArrowheads="1"/>
          </p:cNvSpPr>
          <p:nvPr/>
        </p:nvSpPr>
        <p:spPr bwMode="auto">
          <a:xfrm>
            <a:off x="5581650" y="5505450"/>
            <a:ext cx="36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rPr>
              <a:t>B</a:t>
            </a:r>
          </a:p>
        </p:txBody>
      </p:sp>
      <p:sp>
        <p:nvSpPr>
          <p:cNvPr id="53305" name="AutoShape 57">
            <a:extLst>
              <a:ext uri="{FF2B5EF4-FFF2-40B4-BE49-F238E27FC236}">
                <a16:creationId xmlns:a16="http://schemas.microsoft.com/office/drawing/2014/main" id="{435FBB7C-336D-411D-AB2E-D235513D2ED9}"/>
              </a:ext>
            </a:extLst>
          </p:cNvPr>
          <p:cNvSpPr>
            <a:spLocks/>
          </p:cNvSpPr>
          <p:nvPr/>
        </p:nvSpPr>
        <p:spPr bwMode="auto">
          <a:xfrm rot="1020000">
            <a:off x="7235825" y="3500438"/>
            <a:ext cx="287338" cy="1944687"/>
          </a:xfrm>
          <a:prstGeom prst="rightBracket">
            <a:avLst>
              <a:gd name="adj" fmla="val 56400"/>
            </a:avLst>
          </a:pr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306" name="Text Box 58">
            <a:extLst>
              <a:ext uri="{FF2B5EF4-FFF2-40B4-BE49-F238E27FC236}">
                <a16:creationId xmlns:a16="http://schemas.microsoft.com/office/drawing/2014/main" id="{4152286C-9AC8-450D-AD8F-9C7106C3C905}"/>
              </a:ext>
            </a:extLst>
          </p:cNvPr>
          <p:cNvSpPr txBox="1">
            <a:spLocks noChangeArrowheads="1"/>
          </p:cNvSpPr>
          <p:nvPr/>
        </p:nvSpPr>
        <p:spPr bwMode="auto">
          <a:xfrm>
            <a:off x="7667625" y="4365625"/>
            <a:ext cx="936625" cy="4064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sym typeface="Symbol" panose="05050102010706020507" pitchFamily="18" charset="2"/>
              </a:rPr>
              <a:t>=-40</a:t>
            </a:r>
            <a:r>
              <a:rPr lang="en-US" altLang="en-US" sz="2000" b="1">
                <a:latin typeface="Monotype Corsiva" panose="03010101010201010101" pitchFamily="66" charset="0"/>
                <a:cs typeface="Arial" panose="020B0604020202020204" pitchFamily="34" charset="0"/>
                <a:sym typeface="Symbol" panose="05050102010706020507" pitchFamily="18" charset="2"/>
              </a:rPr>
              <a:t>°</a:t>
            </a:r>
          </a:p>
        </p:txBody>
      </p:sp>
      <p:sp>
        <p:nvSpPr>
          <p:cNvPr id="53307" name="AutoShape 59">
            <a:extLst>
              <a:ext uri="{FF2B5EF4-FFF2-40B4-BE49-F238E27FC236}">
                <a16:creationId xmlns:a16="http://schemas.microsoft.com/office/drawing/2014/main" id="{50E6B300-DC28-496C-BE57-7DF2983EA921}"/>
              </a:ext>
            </a:extLst>
          </p:cNvPr>
          <p:cNvSpPr>
            <a:spLocks/>
          </p:cNvSpPr>
          <p:nvPr/>
        </p:nvSpPr>
        <p:spPr bwMode="auto">
          <a:xfrm rot="9600000">
            <a:off x="1476375" y="3500438"/>
            <a:ext cx="287338" cy="1944687"/>
          </a:xfrm>
          <a:prstGeom prst="rightBracket">
            <a:avLst>
              <a:gd name="adj" fmla="val 56400"/>
            </a:avLst>
          </a:prstGeom>
          <a:noFill/>
          <a:ln w="9525">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53308" name="Text Box 60">
            <a:extLst>
              <a:ext uri="{FF2B5EF4-FFF2-40B4-BE49-F238E27FC236}">
                <a16:creationId xmlns:a16="http://schemas.microsoft.com/office/drawing/2014/main" id="{EBDB5A6B-5C74-45E7-9597-AFC0446DD2B4}"/>
              </a:ext>
            </a:extLst>
          </p:cNvPr>
          <p:cNvSpPr txBox="1">
            <a:spLocks noChangeArrowheads="1"/>
          </p:cNvSpPr>
          <p:nvPr/>
        </p:nvSpPr>
        <p:spPr bwMode="auto">
          <a:xfrm>
            <a:off x="395288" y="4581525"/>
            <a:ext cx="936625" cy="406400"/>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sym typeface="Symbol" panose="05050102010706020507" pitchFamily="18" charset="2"/>
              </a:rPr>
              <a:t>=-40</a:t>
            </a:r>
            <a:r>
              <a:rPr lang="en-US" altLang="en-US" sz="2000" b="1">
                <a:latin typeface="Monotype Corsiva" panose="03010101010201010101" pitchFamily="66" charset="0"/>
                <a:cs typeface="Arial" panose="020B0604020202020204" pitchFamily="34" charset="0"/>
                <a:sym typeface="Symbol" panose="05050102010706020507" pitchFamily="18" charset="2"/>
              </a:rPr>
              <a:t>°</a:t>
            </a:r>
          </a:p>
        </p:txBody>
      </p:sp>
    </p:spTree>
    <p:extLst>
      <p:ext uri="{BB962C8B-B14F-4D97-AF65-F5344CB8AC3E}">
        <p14:creationId xmlns:p14="http://schemas.microsoft.com/office/powerpoint/2010/main" val="1906367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descr="bt2lf0101_a copy">
            <a:extLst>
              <a:ext uri="{FF2B5EF4-FFF2-40B4-BE49-F238E27FC236}">
                <a16:creationId xmlns:a16="http://schemas.microsoft.com/office/drawing/2014/main" id="{1709A975-555C-46FC-8B7A-554D168C51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500063"/>
            <a:ext cx="8964613" cy="5737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0603637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96B9D977-16B1-408A-8D3C-7673E8D281BB}"/>
              </a:ext>
            </a:extLst>
          </p:cNvPr>
          <p:cNvSpPr>
            <a:spLocks noGrp="1" noChangeArrowheads="1"/>
          </p:cNvSpPr>
          <p:nvPr>
            <p:ph type="body" idx="1"/>
          </p:nvPr>
        </p:nvSpPr>
        <p:spPr>
          <a:xfrm>
            <a:off x="457200" y="836613"/>
            <a:ext cx="8291513" cy="561657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91440" tIns="45720" rIns="91440" bIns="45720" rtlCol="0">
            <a:normAutofit fontScale="92500" lnSpcReduction="20000"/>
          </a:bodyPr>
          <a:lstStyle/>
          <a:p>
            <a:pPr algn="just">
              <a:lnSpc>
                <a:spcPct val="160000"/>
              </a:lnSpc>
              <a:buNone/>
            </a:pPr>
            <a:r>
              <a:rPr lang="tr-TR" alt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&gt;0</a:t>
            </a:r>
            <a:r>
              <a:rPr lang="en-US" alt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tr-TR" alt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için =0</a:t>
            </a:r>
            <a:r>
              <a:rPr lang="en-US" alt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tr-TR" alt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için günyayı=</a:t>
            </a:r>
            <a:r>
              <a:rPr lang="tr-TR" altLang="en-US" sz="2400"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geceyay</a:t>
            </a:r>
            <a:r>
              <a:rPr lang="en-US" alt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ı</a:t>
            </a:r>
            <a:r>
              <a:rPr lang="tr-TR" alt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=12 saat</a:t>
            </a:r>
          </a:p>
          <a:p>
            <a:pPr algn="just">
              <a:lnSpc>
                <a:spcPct val="160000"/>
              </a:lnSpc>
              <a:buNone/>
            </a:pPr>
            <a:r>
              <a:rPr lang="tr-TR" alt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Gerçek doğudan doğar gerçek batıdan batar.</a:t>
            </a:r>
          </a:p>
          <a:p>
            <a:pPr algn="just">
              <a:lnSpc>
                <a:spcPct val="160000"/>
              </a:lnSpc>
              <a:buNone/>
            </a:pPr>
            <a:r>
              <a:rPr lang="tr-TR" altLang="en-US" sz="2400" dirty="0">
                <a:latin typeface="Times New Roman" panose="02020603050405020304" pitchFamily="18" charset="0"/>
                <a:cs typeface="Times New Roman" panose="02020603050405020304" pitchFamily="18" charset="0"/>
                <a:sym typeface="Symbol" panose="05050102010706020507" pitchFamily="18" charset="2"/>
              </a:rPr>
              <a:t>&gt;0</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a:t>
            </a:r>
            <a:r>
              <a:rPr lang="tr-TR" altLang="en-US" sz="2400" dirty="0">
                <a:latin typeface="Times New Roman" panose="02020603050405020304" pitchFamily="18" charset="0"/>
                <a:cs typeface="Times New Roman" panose="02020603050405020304" pitchFamily="18" charset="0"/>
                <a:sym typeface="Symbol" panose="05050102010706020507" pitchFamily="18" charset="2"/>
              </a:rPr>
              <a:t> için &gt;0</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a:t>
            </a:r>
            <a:r>
              <a:rPr lang="tr-TR" altLang="en-US" sz="2400" dirty="0">
                <a:latin typeface="Times New Roman" panose="02020603050405020304" pitchFamily="18" charset="0"/>
                <a:cs typeface="Times New Roman" panose="02020603050405020304" pitchFamily="18" charset="0"/>
                <a:sym typeface="Symbol" panose="05050102010706020507" pitchFamily="18" charset="2"/>
              </a:rPr>
              <a:t> için günyayı&gt; </a:t>
            </a:r>
            <a:r>
              <a:rPr lang="tr-TR" altLang="en-US" sz="2400" dirty="0" err="1">
                <a:latin typeface="Times New Roman" panose="02020603050405020304" pitchFamily="18" charset="0"/>
                <a:cs typeface="Times New Roman" panose="02020603050405020304" pitchFamily="18" charset="0"/>
                <a:sym typeface="Symbol" panose="05050102010706020507" pitchFamily="18" charset="2"/>
              </a:rPr>
              <a:t>geceyay</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ı</a:t>
            </a:r>
            <a:endParaRPr lang="tr-TR" altLang="en-US" sz="2400" dirty="0">
              <a:latin typeface="Times New Roman" panose="02020603050405020304" pitchFamily="18" charset="0"/>
              <a:cs typeface="Times New Roman" panose="02020603050405020304" pitchFamily="18" charset="0"/>
              <a:sym typeface="Symbol" panose="05050102010706020507" pitchFamily="18" charset="2"/>
            </a:endParaRPr>
          </a:p>
          <a:p>
            <a:pPr algn="just">
              <a:lnSpc>
                <a:spcPct val="160000"/>
              </a:lnSpc>
              <a:buNone/>
            </a:pPr>
            <a:r>
              <a:rPr lang="tr-TR" altLang="en-US" sz="2400" dirty="0">
                <a:latin typeface="Times New Roman" panose="02020603050405020304" pitchFamily="18" charset="0"/>
                <a:cs typeface="Times New Roman" panose="02020603050405020304" pitchFamily="18" charset="0"/>
                <a:sym typeface="Symbol" panose="05050102010706020507" pitchFamily="18" charset="2"/>
              </a:rPr>
              <a:t>&gt;0</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a:t>
            </a:r>
            <a:r>
              <a:rPr lang="tr-TR" altLang="en-US" sz="2400" dirty="0">
                <a:latin typeface="Times New Roman" panose="02020603050405020304" pitchFamily="18" charset="0"/>
                <a:cs typeface="Times New Roman" panose="02020603050405020304" pitchFamily="18" charset="0"/>
                <a:sym typeface="Symbol" panose="05050102010706020507" pitchFamily="18" charset="2"/>
              </a:rPr>
              <a:t> için 90</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a:t>
            </a:r>
            <a:r>
              <a:rPr lang="tr-TR" altLang="en-US" sz="2400" dirty="0">
                <a:latin typeface="Times New Roman" panose="02020603050405020304" pitchFamily="18" charset="0"/>
                <a:cs typeface="Times New Roman" panose="02020603050405020304" pitchFamily="18" charset="0"/>
                <a:sym typeface="Symbol" panose="05050102010706020507" pitchFamily="18" charset="2"/>
              </a:rPr>
              <a:t>- için günyayı=24 saat</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        	</a:t>
            </a:r>
            <a:r>
              <a:rPr lang="tr-TR" altLang="en-US" sz="2400" dirty="0" err="1">
                <a:latin typeface="Times New Roman" panose="02020603050405020304" pitchFamily="18" charset="0"/>
                <a:cs typeface="Times New Roman" panose="02020603050405020304" pitchFamily="18" charset="0"/>
                <a:sym typeface="Symbol" panose="05050102010706020507" pitchFamily="18" charset="2"/>
              </a:rPr>
              <a:t>geceyay</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ı</a:t>
            </a:r>
            <a:r>
              <a:rPr lang="tr-TR" altLang="en-US" sz="2400" dirty="0">
                <a:latin typeface="Times New Roman" panose="02020603050405020304" pitchFamily="18" charset="0"/>
                <a:cs typeface="Times New Roman" panose="02020603050405020304" pitchFamily="18" charset="0"/>
                <a:sym typeface="Symbol" panose="05050102010706020507" pitchFamily="18" charset="2"/>
              </a:rPr>
              <a:t>=0 saat</a:t>
            </a:r>
          </a:p>
          <a:p>
            <a:pPr algn="just">
              <a:lnSpc>
                <a:spcPct val="160000"/>
              </a:lnSpc>
              <a:buNone/>
            </a:pPr>
            <a:r>
              <a:rPr lang="tr-TR" altLang="en-US" sz="2400" dirty="0">
                <a:latin typeface="Times New Roman" panose="02020603050405020304" pitchFamily="18" charset="0"/>
                <a:cs typeface="Times New Roman" panose="02020603050405020304" pitchFamily="18" charset="0"/>
                <a:sym typeface="Symbol" panose="05050102010706020507" pitchFamily="18" charset="2"/>
              </a:rPr>
              <a:t>	(Batmayan yıldız)</a:t>
            </a:r>
            <a:endParaRPr lang="en-US" altLang="en-US" sz="2400" dirty="0">
              <a:latin typeface="Times New Roman" panose="02020603050405020304" pitchFamily="18" charset="0"/>
              <a:cs typeface="Times New Roman" panose="02020603050405020304" pitchFamily="18" charset="0"/>
              <a:sym typeface="Symbol" panose="05050102010706020507" pitchFamily="18" charset="2"/>
            </a:endParaRPr>
          </a:p>
          <a:p>
            <a:pPr algn="just">
              <a:lnSpc>
                <a:spcPct val="160000"/>
              </a:lnSpc>
              <a:buNone/>
            </a:pPr>
            <a:endParaRPr lang="tr-TR" altLang="en-US" sz="2400" dirty="0">
              <a:latin typeface="Times New Roman" panose="02020603050405020304" pitchFamily="18" charset="0"/>
              <a:cs typeface="Times New Roman" panose="02020603050405020304" pitchFamily="18" charset="0"/>
              <a:sym typeface="Symbol" panose="05050102010706020507" pitchFamily="18" charset="2"/>
            </a:endParaRPr>
          </a:p>
          <a:p>
            <a:pPr algn="just">
              <a:lnSpc>
                <a:spcPct val="160000"/>
              </a:lnSpc>
              <a:buNone/>
            </a:pPr>
            <a:r>
              <a:rPr lang="tr-TR" alt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&gt;0</a:t>
            </a:r>
            <a:r>
              <a:rPr lang="en-US" alt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tr-TR" alt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için &lt;0</a:t>
            </a:r>
            <a:r>
              <a:rPr lang="en-US" alt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tr-TR" alt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için günyayı(&lt;12 </a:t>
            </a:r>
            <a:r>
              <a:rPr lang="tr-TR" altLang="en-US" sz="2400"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sa</a:t>
            </a:r>
            <a:r>
              <a:rPr lang="tr-TR" alt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)&lt; </a:t>
            </a:r>
            <a:r>
              <a:rPr lang="tr-TR" altLang="en-US" sz="2400"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geceyay</a:t>
            </a:r>
            <a:r>
              <a:rPr lang="en-US" alt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ı</a:t>
            </a:r>
            <a:r>
              <a:rPr lang="tr-TR" alt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(&gt;12sa)</a:t>
            </a:r>
          </a:p>
          <a:p>
            <a:pPr algn="just">
              <a:lnSpc>
                <a:spcPct val="160000"/>
              </a:lnSpc>
              <a:buNone/>
            </a:pPr>
            <a:r>
              <a:rPr lang="tr-TR" alt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&gt;0</a:t>
            </a:r>
            <a:r>
              <a:rPr lang="en-US" alt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tr-TR" alt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için -90</a:t>
            </a:r>
            <a:r>
              <a:rPr lang="en-US" alt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tr-TR" alt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için günyayı=0 saat </a:t>
            </a:r>
            <a:r>
              <a:rPr lang="en-US" alt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tr-TR" altLang="en-US" sz="2400"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geceyay</a:t>
            </a:r>
            <a:r>
              <a:rPr lang="en-US" alt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ı</a:t>
            </a:r>
            <a:r>
              <a:rPr lang="tr-TR" alt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=24 saat</a:t>
            </a:r>
          </a:p>
          <a:p>
            <a:pPr algn="just">
              <a:lnSpc>
                <a:spcPct val="160000"/>
              </a:lnSpc>
              <a:buNone/>
            </a:pPr>
            <a:r>
              <a:rPr lang="tr-TR" alt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(Doğmayan yıldız)</a:t>
            </a:r>
          </a:p>
          <a:p>
            <a:pPr algn="just">
              <a:lnSpc>
                <a:spcPct val="160000"/>
              </a:lnSpc>
              <a:buNone/>
            </a:pPr>
            <a:endParaRPr lang="en-US" altLang="en-US" sz="2400" dirty="0">
              <a:latin typeface="Times New Roman" panose="02020603050405020304" pitchFamily="18" charset="0"/>
              <a:cs typeface="Times New Roman" panose="02020603050405020304" pitchFamily="18" charset="0"/>
              <a:sym typeface="Symbol" panose="05050102010706020507" pitchFamily="18" charset="2"/>
            </a:endParaRPr>
          </a:p>
        </p:txBody>
      </p:sp>
    </p:spTree>
    <p:extLst>
      <p:ext uri="{BB962C8B-B14F-4D97-AF65-F5344CB8AC3E}">
        <p14:creationId xmlns:p14="http://schemas.microsoft.com/office/powerpoint/2010/main" val="2504216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Oval 2">
            <a:extLst>
              <a:ext uri="{FF2B5EF4-FFF2-40B4-BE49-F238E27FC236}">
                <a16:creationId xmlns:a16="http://schemas.microsoft.com/office/drawing/2014/main" id="{B6BB3FC2-8A62-4A92-A68D-E2FDC0BAB404}"/>
              </a:ext>
            </a:extLst>
          </p:cNvPr>
          <p:cNvSpPr>
            <a:spLocks noChangeArrowheads="1"/>
          </p:cNvSpPr>
          <p:nvPr/>
        </p:nvSpPr>
        <p:spPr bwMode="auto">
          <a:xfrm>
            <a:off x="1476375" y="476250"/>
            <a:ext cx="6048375" cy="59055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4515" name="Line 3">
            <a:extLst>
              <a:ext uri="{FF2B5EF4-FFF2-40B4-BE49-F238E27FC236}">
                <a16:creationId xmlns:a16="http://schemas.microsoft.com/office/drawing/2014/main" id="{83E48E32-48D4-4FAB-9F19-D43F11DAAEA5}"/>
              </a:ext>
            </a:extLst>
          </p:cNvPr>
          <p:cNvSpPr>
            <a:spLocks noChangeShapeType="1"/>
          </p:cNvSpPr>
          <p:nvPr/>
        </p:nvSpPr>
        <p:spPr bwMode="auto">
          <a:xfrm>
            <a:off x="1476375" y="3429000"/>
            <a:ext cx="6048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64516" name="Line 4">
            <a:extLst>
              <a:ext uri="{FF2B5EF4-FFF2-40B4-BE49-F238E27FC236}">
                <a16:creationId xmlns:a16="http://schemas.microsoft.com/office/drawing/2014/main" id="{7AE0FF0F-D041-4080-A78B-92249DDD6A78}"/>
              </a:ext>
            </a:extLst>
          </p:cNvPr>
          <p:cNvSpPr>
            <a:spLocks noChangeShapeType="1"/>
          </p:cNvSpPr>
          <p:nvPr/>
        </p:nvSpPr>
        <p:spPr bwMode="auto">
          <a:xfrm>
            <a:off x="4572000" y="0"/>
            <a:ext cx="0" cy="6381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64517" name="Arc 5">
            <a:extLst>
              <a:ext uri="{FF2B5EF4-FFF2-40B4-BE49-F238E27FC236}">
                <a16:creationId xmlns:a16="http://schemas.microsoft.com/office/drawing/2014/main" id="{65147466-8DA2-462E-801B-4C40014BF997}"/>
              </a:ext>
            </a:extLst>
          </p:cNvPr>
          <p:cNvSpPr>
            <a:spLocks/>
          </p:cNvSpPr>
          <p:nvPr/>
        </p:nvSpPr>
        <p:spPr bwMode="auto">
          <a:xfrm rot="16200000">
            <a:off x="4033044" y="-62706"/>
            <a:ext cx="935037" cy="6048375"/>
          </a:xfrm>
          <a:custGeom>
            <a:avLst/>
            <a:gdLst>
              <a:gd name="G0" fmla="+- 0 0 0"/>
              <a:gd name="G1" fmla="+- 21600 0 0"/>
              <a:gd name="G2" fmla="+- 21600 0 0"/>
              <a:gd name="T0" fmla="*/ 0 w 21600"/>
              <a:gd name="T1" fmla="*/ 0 h 43198"/>
              <a:gd name="T2" fmla="*/ 284 w 21600"/>
              <a:gd name="T3" fmla="*/ 43198 h 43198"/>
              <a:gd name="T4" fmla="*/ 0 w 21600"/>
              <a:gd name="T5" fmla="*/ 21600 h 43198"/>
            </a:gdLst>
            <a:ahLst/>
            <a:cxnLst>
              <a:cxn ang="0">
                <a:pos x="T0" y="T1"/>
              </a:cxn>
              <a:cxn ang="0">
                <a:pos x="T2" y="T3"/>
              </a:cxn>
              <a:cxn ang="0">
                <a:pos x="T4" y="T5"/>
              </a:cxn>
            </a:cxnLst>
            <a:rect l="0" t="0" r="r" b="b"/>
            <a:pathLst>
              <a:path w="21600" h="43198" fill="none" extrusionOk="0">
                <a:moveTo>
                  <a:pt x="-1" y="0"/>
                </a:moveTo>
                <a:cubicBezTo>
                  <a:pt x="11929" y="0"/>
                  <a:pt x="21600" y="9670"/>
                  <a:pt x="21600" y="21600"/>
                </a:cubicBezTo>
                <a:cubicBezTo>
                  <a:pt x="21600" y="33418"/>
                  <a:pt x="12101" y="43042"/>
                  <a:pt x="284" y="43198"/>
                </a:cubicBezTo>
              </a:path>
              <a:path w="21600" h="43198" stroke="0" extrusionOk="0">
                <a:moveTo>
                  <a:pt x="-1" y="0"/>
                </a:moveTo>
                <a:cubicBezTo>
                  <a:pt x="11929" y="0"/>
                  <a:pt x="21600" y="9670"/>
                  <a:pt x="21600" y="21600"/>
                </a:cubicBezTo>
                <a:cubicBezTo>
                  <a:pt x="21600" y="33418"/>
                  <a:pt x="12101" y="43042"/>
                  <a:pt x="284" y="43198"/>
                </a:cubicBezTo>
                <a:lnTo>
                  <a:pt x="0" y="21600"/>
                </a:lnTo>
                <a:close/>
              </a:path>
            </a:pathLst>
          </a:custGeom>
          <a:noFill/>
          <a:ln w="12700">
            <a:solidFill>
              <a:schemeClr val="hlink"/>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4518" name="Arc 6">
            <a:extLst>
              <a:ext uri="{FF2B5EF4-FFF2-40B4-BE49-F238E27FC236}">
                <a16:creationId xmlns:a16="http://schemas.microsoft.com/office/drawing/2014/main" id="{BABDF46A-40F7-47A8-9E0F-4990F80DA306}"/>
              </a:ext>
            </a:extLst>
          </p:cNvPr>
          <p:cNvSpPr>
            <a:spLocks/>
          </p:cNvSpPr>
          <p:nvPr/>
        </p:nvSpPr>
        <p:spPr bwMode="auto">
          <a:xfrm rot="5400000">
            <a:off x="4069557" y="837406"/>
            <a:ext cx="862012" cy="6048375"/>
          </a:xfrm>
          <a:custGeom>
            <a:avLst/>
            <a:gdLst>
              <a:gd name="G0" fmla="+- 0 0 0"/>
              <a:gd name="G1" fmla="+- 21600 0 0"/>
              <a:gd name="G2" fmla="+- 21600 0 0"/>
              <a:gd name="T0" fmla="*/ 0 w 21600"/>
              <a:gd name="T1" fmla="*/ 0 h 43198"/>
              <a:gd name="T2" fmla="*/ 284 w 21600"/>
              <a:gd name="T3" fmla="*/ 43198 h 43198"/>
              <a:gd name="T4" fmla="*/ 0 w 21600"/>
              <a:gd name="T5" fmla="*/ 21600 h 43198"/>
            </a:gdLst>
            <a:ahLst/>
            <a:cxnLst>
              <a:cxn ang="0">
                <a:pos x="T0" y="T1"/>
              </a:cxn>
              <a:cxn ang="0">
                <a:pos x="T2" y="T3"/>
              </a:cxn>
              <a:cxn ang="0">
                <a:pos x="T4" y="T5"/>
              </a:cxn>
            </a:cxnLst>
            <a:rect l="0" t="0" r="r" b="b"/>
            <a:pathLst>
              <a:path w="21600" h="43198" fill="none" extrusionOk="0">
                <a:moveTo>
                  <a:pt x="-1" y="0"/>
                </a:moveTo>
                <a:cubicBezTo>
                  <a:pt x="11929" y="0"/>
                  <a:pt x="21600" y="9670"/>
                  <a:pt x="21600" y="21600"/>
                </a:cubicBezTo>
                <a:cubicBezTo>
                  <a:pt x="21600" y="33418"/>
                  <a:pt x="12101" y="43042"/>
                  <a:pt x="284" y="43198"/>
                </a:cubicBezTo>
              </a:path>
              <a:path w="21600" h="43198" stroke="0" extrusionOk="0">
                <a:moveTo>
                  <a:pt x="-1" y="0"/>
                </a:moveTo>
                <a:cubicBezTo>
                  <a:pt x="11929" y="0"/>
                  <a:pt x="21600" y="9670"/>
                  <a:pt x="21600" y="21600"/>
                </a:cubicBezTo>
                <a:cubicBezTo>
                  <a:pt x="21600" y="33418"/>
                  <a:pt x="12101" y="43042"/>
                  <a:pt x="284" y="43198"/>
                </a:cubicBezTo>
                <a:lnTo>
                  <a:pt x="0" y="21600"/>
                </a:lnTo>
                <a:close/>
              </a:path>
            </a:pathLst>
          </a:custGeom>
          <a:noFill/>
          <a:ln w="1905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4519" name="Line 7">
            <a:extLst>
              <a:ext uri="{FF2B5EF4-FFF2-40B4-BE49-F238E27FC236}">
                <a16:creationId xmlns:a16="http://schemas.microsoft.com/office/drawing/2014/main" id="{C09AA0CF-9F25-45E1-B676-894465B4782D}"/>
              </a:ext>
            </a:extLst>
          </p:cNvPr>
          <p:cNvSpPr>
            <a:spLocks noChangeShapeType="1"/>
          </p:cNvSpPr>
          <p:nvPr/>
        </p:nvSpPr>
        <p:spPr bwMode="auto">
          <a:xfrm flipH="1">
            <a:off x="2339975" y="1484313"/>
            <a:ext cx="4392613" cy="39608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64520" name="Line 8">
            <a:extLst>
              <a:ext uri="{FF2B5EF4-FFF2-40B4-BE49-F238E27FC236}">
                <a16:creationId xmlns:a16="http://schemas.microsoft.com/office/drawing/2014/main" id="{68DFA72D-2E19-4A09-B0AB-085B39B04A1C}"/>
              </a:ext>
            </a:extLst>
          </p:cNvPr>
          <p:cNvSpPr>
            <a:spLocks noChangeShapeType="1"/>
          </p:cNvSpPr>
          <p:nvPr/>
        </p:nvSpPr>
        <p:spPr bwMode="auto">
          <a:xfrm>
            <a:off x="2339975" y="1412875"/>
            <a:ext cx="4392613" cy="39608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64522" name="Text Box 10">
            <a:extLst>
              <a:ext uri="{FF2B5EF4-FFF2-40B4-BE49-F238E27FC236}">
                <a16:creationId xmlns:a16="http://schemas.microsoft.com/office/drawing/2014/main" id="{B8DAE49C-CA07-4882-8A47-925B84CA0A59}"/>
              </a:ext>
            </a:extLst>
          </p:cNvPr>
          <p:cNvSpPr txBox="1">
            <a:spLocks noChangeArrowheads="1"/>
          </p:cNvSpPr>
          <p:nvPr/>
        </p:nvSpPr>
        <p:spPr bwMode="auto">
          <a:xfrm>
            <a:off x="4787900" y="115888"/>
            <a:ext cx="576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rPr>
              <a:t>P’</a:t>
            </a:r>
          </a:p>
        </p:txBody>
      </p:sp>
      <p:sp>
        <p:nvSpPr>
          <p:cNvPr id="64523" name="Text Box 11">
            <a:extLst>
              <a:ext uri="{FF2B5EF4-FFF2-40B4-BE49-F238E27FC236}">
                <a16:creationId xmlns:a16="http://schemas.microsoft.com/office/drawing/2014/main" id="{4C3838F9-A2E7-4D0E-B6D0-BF2F90741CEF}"/>
              </a:ext>
            </a:extLst>
          </p:cNvPr>
          <p:cNvSpPr txBox="1">
            <a:spLocks noChangeArrowheads="1"/>
          </p:cNvSpPr>
          <p:nvPr/>
        </p:nvSpPr>
        <p:spPr bwMode="auto">
          <a:xfrm>
            <a:off x="4427538" y="6381750"/>
            <a:ext cx="576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rPr>
              <a:t>P</a:t>
            </a:r>
          </a:p>
        </p:txBody>
      </p:sp>
      <p:sp>
        <p:nvSpPr>
          <p:cNvPr id="64524" name="Text Box 12">
            <a:extLst>
              <a:ext uri="{FF2B5EF4-FFF2-40B4-BE49-F238E27FC236}">
                <a16:creationId xmlns:a16="http://schemas.microsoft.com/office/drawing/2014/main" id="{3CFE39BF-AC32-4B6E-AC37-EF1DD60EEA1D}"/>
              </a:ext>
            </a:extLst>
          </p:cNvPr>
          <p:cNvSpPr txBox="1">
            <a:spLocks noChangeArrowheads="1"/>
          </p:cNvSpPr>
          <p:nvPr/>
        </p:nvSpPr>
        <p:spPr bwMode="auto">
          <a:xfrm>
            <a:off x="827088" y="3213100"/>
            <a:ext cx="576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rPr>
              <a:t>E</a:t>
            </a:r>
          </a:p>
        </p:txBody>
      </p:sp>
      <p:sp>
        <p:nvSpPr>
          <p:cNvPr id="64525" name="Text Box 13">
            <a:extLst>
              <a:ext uri="{FF2B5EF4-FFF2-40B4-BE49-F238E27FC236}">
                <a16:creationId xmlns:a16="http://schemas.microsoft.com/office/drawing/2014/main" id="{634180FF-71CB-41CB-9FB0-B8378B4AA56D}"/>
              </a:ext>
            </a:extLst>
          </p:cNvPr>
          <p:cNvSpPr txBox="1">
            <a:spLocks noChangeArrowheads="1"/>
          </p:cNvSpPr>
          <p:nvPr/>
        </p:nvSpPr>
        <p:spPr bwMode="auto">
          <a:xfrm>
            <a:off x="7524750" y="3349625"/>
            <a:ext cx="576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rPr>
              <a:t>E’</a:t>
            </a:r>
          </a:p>
        </p:txBody>
      </p:sp>
      <p:sp>
        <p:nvSpPr>
          <p:cNvPr id="64526" name="Text Box 14">
            <a:extLst>
              <a:ext uri="{FF2B5EF4-FFF2-40B4-BE49-F238E27FC236}">
                <a16:creationId xmlns:a16="http://schemas.microsoft.com/office/drawing/2014/main" id="{9D2ED4A0-F354-46BD-ABEF-C8BA4E780A88}"/>
              </a:ext>
            </a:extLst>
          </p:cNvPr>
          <p:cNvSpPr txBox="1">
            <a:spLocks noChangeArrowheads="1"/>
          </p:cNvSpPr>
          <p:nvPr/>
        </p:nvSpPr>
        <p:spPr bwMode="auto">
          <a:xfrm>
            <a:off x="6588125" y="1052513"/>
            <a:ext cx="576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rPr>
              <a:t>G</a:t>
            </a:r>
          </a:p>
        </p:txBody>
      </p:sp>
      <p:sp>
        <p:nvSpPr>
          <p:cNvPr id="64527" name="Text Box 15">
            <a:extLst>
              <a:ext uri="{FF2B5EF4-FFF2-40B4-BE49-F238E27FC236}">
                <a16:creationId xmlns:a16="http://schemas.microsoft.com/office/drawing/2014/main" id="{CE36714A-EDA6-4FC5-B3C6-FAE41BDC68DA}"/>
              </a:ext>
            </a:extLst>
          </p:cNvPr>
          <p:cNvSpPr txBox="1">
            <a:spLocks noChangeArrowheads="1"/>
          </p:cNvSpPr>
          <p:nvPr/>
        </p:nvSpPr>
        <p:spPr bwMode="auto">
          <a:xfrm>
            <a:off x="2051050" y="5373688"/>
            <a:ext cx="576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rPr>
              <a:t>K</a:t>
            </a:r>
          </a:p>
        </p:txBody>
      </p:sp>
      <p:sp>
        <p:nvSpPr>
          <p:cNvPr id="64528" name="Text Box 16">
            <a:extLst>
              <a:ext uri="{FF2B5EF4-FFF2-40B4-BE49-F238E27FC236}">
                <a16:creationId xmlns:a16="http://schemas.microsoft.com/office/drawing/2014/main" id="{6EBB36ED-878C-4D25-9869-6538F2906547}"/>
              </a:ext>
            </a:extLst>
          </p:cNvPr>
          <p:cNvSpPr txBox="1">
            <a:spLocks noChangeArrowheads="1"/>
          </p:cNvSpPr>
          <p:nvPr/>
        </p:nvSpPr>
        <p:spPr bwMode="auto">
          <a:xfrm>
            <a:off x="2051050" y="1052513"/>
            <a:ext cx="576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rPr>
              <a:t>Z</a:t>
            </a:r>
          </a:p>
        </p:txBody>
      </p:sp>
      <p:sp>
        <p:nvSpPr>
          <p:cNvPr id="64529" name="Text Box 17">
            <a:extLst>
              <a:ext uri="{FF2B5EF4-FFF2-40B4-BE49-F238E27FC236}">
                <a16:creationId xmlns:a16="http://schemas.microsoft.com/office/drawing/2014/main" id="{884B0396-FD27-4CFD-9D9A-9F7E91D5A9D4}"/>
              </a:ext>
            </a:extLst>
          </p:cNvPr>
          <p:cNvSpPr txBox="1">
            <a:spLocks noChangeArrowheads="1"/>
          </p:cNvSpPr>
          <p:nvPr/>
        </p:nvSpPr>
        <p:spPr bwMode="auto">
          <a:xfrm>
            <a:off x="6732588" y="5300663"/>
            <a:ext cx="576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rPr>
              <a:t>N</a:t>
            </a:r>
          </a:p>
        </p:txBody>
      </p:sp>
      <p:sp>
        <p:nvSpPr>
          <p:cNvPr id="64530" name="Text Box 18">
            <a:extLst>
              <a:ext uri="{FF2B5EF4-FFF2-40B4-BE49-F238E27FC236}">
                <a16:creationId xmlns:a16="http://schemas.microsoft.com/office/drawing/2014/main" id="{3A51E89E-CA71-464F-8D89-D1C1BC857BC2}"/>
              </a:ext>
            </a:extLst>
          </p:cNvPr>
          <p:cNvSpPr txBox="1">
            <a:spLocks noChangeArrowheads="1"/>
          </p:cNvSpPr>
          <p:nvPr/>
        </p:nvSpPr>
        <p:spPr bwMode="auto">
          <a:xfrm rot="20400000">
            <a:off x="3281363" y="4860925"/>
            <a:ext cx="1800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rPr>
              <a:t>Ufuk </a:t>
            </a:r>
          </a:p>
        </p:txBody>
      </p:sp>
      <p:sp>
        <p:nvSpPr>
          <p:cNvPr id="64531" name="Text Box 19">
            <a:extLst>
              <a:ext uri="{FF2B5EF4-FFF2-40B4-BE49-F238E27FC236}">
                <a16:creationId xmlns:a16="http://schemas.microsoft.com/office/drawing/2014/main" id="{0DCB2D47-AC30-4A73-8A04-A5DDAC55E342}"/>
              </a:ext>
            </a:extLst>
          </p:cNvPr>
          <p:cNvSpPr txBox="1">
            <a:spLocks noChangeArrowheads="1"/>
          </p:cNvSpPr>
          <p:nvPr/>
        </p:nvSpPr>
        <p:spPr bwMode="auto">
          <a:xfrm>
            <a:off x="5003800" y="4221163"/>
            <a:ext cx="1800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solidFill>
                  <a:srgbClr val="000099"/>
                </a:solidFill>
                <a:latin typeface="Monotype Corsiva" panose="03010101010201010101" pitchFamily="66" charset="0"/>
              </a:rPr>
              <a:t>Gök Ekvatoru</a:t>
            </a:r>
          </a:p>
        </p:txBody>
      </p:sp>
      <p:sp>
        <p:nvSpPr>
          <p:cNvPr id="64532" name="Text Box 20">
            <a:extLst>
              <a:ext uri="{FF2B5EF4-FFF2-40B4-BE49-F238E27FC236}">
                <a16:creationId xmlns:a16="http://schemas.microsoft.com/office/drawing/2014/main" id="{79E0E97E-13CF-404F-A20A-3C49C2C420CF}"/>
              </a:ext>
            </a:extLst>
          </p:cNvPr>
          <p:cNvSpPr txBox="1">
            <a:spLocks noChangeArrowheads="1"/>
          </p:cNvSpPr>
          <p:nvPr/>
        </p:nvSpPr>
        <p:spPr bwMode="auto">
          <a:xfrm>
            <a:off x="7599363" y="1125538"/>
            <a:ext cx="1509712"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en-US" sz="2000" b="1">
                <a:latin typeface="Monotype Corsiva" panose="03010101010201010101" pitchFamily="66" charset="0"/>
                <a:sym typeface="Symbol" panose="05050102010706020507" pitchFamily="18" charset="2"/>
              </a:rPr>
              <a:t>-90-</a:t>
            </a:r>
          </a:p>
          <a:p>
            <a:r>
              <a:rPr lang="tr-TR" altLang="en-US" sz="2000" b="1">
                <a:latin typeface="Monotype Corsiva" panose="03010101010201010101" pitchFamily="66" charset="0"/>
                <a:sym typeface="Symbol" panose="05050102010706020507" pitchFamily="18" charset="2"/>
              </a:rPr>
              <a:t> Negatif olduğundan</a:t>
            </a:r>
          </a:p>
          <a:p>
            <a:r>
              <a:rPr lang="tr-TR" altLang="en-US" sz="2000" b="1">
                <a:latin typeface="Monotype Corsiva" panose="03010101010201010101" pitchFamily="66" charset="0"/>
                <a:sym typeface="Symbol" panose="05050102010706020507" pitchFamily="18" charset="2"/>
              </a:rPr>
              <a:t>-90+ </a:t>
            </a:r>
          </a:p>
          <a:p>
            <a:r>
              <a:rPr lang="tr-TR" altLang="en-US" sz="2000" b="1">
                <a:latin typeface="Monotype Corsiva" panose="03010101010201010101" pitchFamily="66" charset="0"/>
                <a:sym typeface="Symbol" panose="05050102010706020507" pitchFamily="18" charset="2"/>
              </a:rPr>
              <a:t>-90-</a:t>
            </a:r>
          </a:p>
        </p:txBody>
      </p:sp>
      <p:sp>
        <p:nvSpPr>
          <p:cNvPr id="64538" name="Arc 26">
            <a:extLst>
              <a:ext uri="{FF2B5EF4-FFF2-40B4-BE49-F238E27FC236}">
                <a16:creationId xmlns:a16="http://schemas.microsoft.com/office/drawing/2014/main" id="{DC9303E8-1ED1-458E-A62B-EC29A0154681}"/>
              </a:ext>
            </a:extLst>
          </p:cNvPr>
          <p:cNvSpPr>
            <a:spLocks/>
          </p:cNvSpPr>
          <p:nvPr/>
        </p:nvSpPr>
        <p:spPr bwMode="auto">
          <a:xfrm rot="16200000">
            <a:off x="4679156" y="2961482"/>
            <a:ext cx="73025" cy="287338"/>
          </a:xfrm>
          <a:custGeom>
            <a:avLst/>
            <a:gdLst>
              <a:gd name="G0" fmla="+- 8003 0 0"/>
              <a:gd name="G1" fmla="+- 21600 0 0"/>
              <a:gd name="G2" fmla="+- 21600 0 0"/>
              <a:gd name="T0" fmla="*/ 8003 w 29603"/>
              <a:gd name="T1" fmla="*/ 0 h 43200"/>
              <a:gd name="T2" fmla="*/ 0 w 29603"/>
              <a:gd name="T3" fmla="*/ 41663 h 43200"/>
              <a:gd name="T4" fmla="*/ 8003 w 29603"/>
              <a:gd name="T5" fmla="*/ 21600 h 43200"/>
            </a:gdLst>
            <a:ahLst/>
            <a:cxnLst>
              <a:cxn ang="0">
                <a:pos x="T0" y="T1"/>
              </a:cxn>
              <a:cxn ang="0">
                <a:pos x="T2" y="T3"/>
              </a:cxn>
              <a:cxn ang="0">
                <a:pos x="T4" y="T5"/>
              </a:cxn>
            </a:cxnLst>
            <a:rect l="0" t="0" r="r" b="b"/>
            <a:pathLst>
              <a:path w="29603" h="43200" fill="none" extrusionOk="0">
                <a:moveTo>
                  <a:pt x="8002" y="0"/>
                </a:moveTo>
                <a:cubicBezTo>
                  <a:pt x="19932" y="0"/>
                  <a:pt x="29603" y="9670"/>
                  <a:pt x="29603" y="21600"/>
                </a:cubicBezTo>
                <a:cubicBezTo>
                  <a:pt x="29603" y="33529"/>
                  <a:pt x="19932" y="43200"/>
                  <a:pt x="8003" y="43200"/>
                </a:cubicBezTo>
                <a:cubicBezTo>
                  <a:pt x="5261" y="43200"/>
                  <a:pt x="2546" y="42678"/>
                  <a:pt x="0" y="41662"/>
                </a:cubicBezTo>
              </a:path>
              <a:path w="29603" h="43200" stroke="0" extrusionOk="0">
                <a:moveTo>
                  <a:pt x="8002" y="0"/>
                </a:moveTo>
                <a:cubicBezTo>
                  <a:pt x="19932" y="0"/>
                  <a:pt x="29603" y="9670"/>
                  <a:pt x="29603" y="21600"/>
                </a:cubicBezTo>
                <a:cubicBezTo>
                  <a:pt x="29603" y="33529"/>
                  <a:pt x="19932" y="43200"/>
                  <a:pt x="8003" y="43200"/>
                </a:cubicBezTo>
                <a:cubicBezTo>
                  <a:pt x="5261" y="43200"/>
                  <a:pt x="2546" y="42678"/>
                  <a:pt x="0" y="41662"/>
                </a:cubicBezTo>
                <a:lnTo>
                  <a:pt x="8003"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4539" name="Text Box 27">
            <a:extLst>
              <a:ext uri="{FF2B5EF4-FFF2-40B4-BE49-F238E27FC236}">
                <a16:creationId xmlns:a16="http://schemas.microsoft.com/office/drawing/2014/main" id="{676B186B-087C-4154-922D-013A1625D784}"/>
              </a:ext>
            </a:extLst>
          </p:cNvPr>
          <p:cNvSpPr txBox="1">
            <a:spLocks noChangeArrowheads="1"/>
          </p:cNvSpPr>
          <p:nvPr/>
        </p:nvSpPr>
        <p:spPr bwMode="auto">
          <a:xfrm>
            <a:off x="4500563" y="2692400"/>
            <a:ext cx="793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en-US" sz="2000" b="1">
                <a:latin typeface="Monotype Corsiva" panose="03010101010201010101" pitchFamily="66" charset="0"/>
                <a:sym typeface="Symbol" panose="05050102010706020507" pitchFamily="18" charset="2"/>
              </a:rPr>
              <a:t>=40</a:t>
            </a:r>
            <a:r>
              <a:rPr lang="en-US" altLang="en-US" sz="2000" b="1">
                <a:latin typeface="Monotype Corsiva" panose="03010101010201010101" pitchFamily="66" charset="0"/>
                <a:cs typeface="Arial" panose="020B0604020202020204" pitchFamily="34" charset="0"/>
                <a:sym typeface="Symbol" panose="05050102010706020507" pitchFamily="18" charset="2"/>
              </a:rPr>
              <a:t>°</a:t>
            </a:r>
          </a:p>
        </p:txBody>
      </p:sp>
      <p:sp>
        <p:nvSpPr>
          <p:cNvPr id="64540" name="Text Box 28">
            <a:extLst>
              <a:ext uri="{FF2B5EF4-FFF2-40B4-BE49-F238E27FC236}">
                <a16:creationId xmlns:a16="http://schemas.microsoft.com/office/drawing/2014/main" id="{968B60D1-DA91-461F-8CD3-6F90A6603D39}"/>
              </a:ext>
            </a:extLst>
          </p:cNvPr>
          <p:cNvSpPr txBox="1">
            <a:spLocks noChangeArrowheads="1"/>
          </p:cNvSpPr>
          <p:nvPr/>
        </p:nvSpPr>
        <p:spPr bwMode="auto">
          <a:xfrm>
            <a:off x="179388" y="188913"/>
            <a:ext cx="12969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solidFill>
                  <a:schemeClr val="folHlink"/>
                </a:solidFill>
                <a:latin typeface="Monotype Corsiva" panose="03010101010201010101" pitchFamily="66" charset="0"/>
                <a:sym typeface="Symbol" panose="05050102010706020507" pitchFamily="18" charset="2"/>
              </a:rPr>
              <a:t> =- 40</a:t>
            </a:r>
            <a:r>
              <a:rPr lang="en-US" altLang="en-US" sz="2000" b="1">
                <a:solidFill>
                  <a:schemeClr val="folHlink"/>
                </a:solidFill>
                <a:latin typeface="Monotype Corsiva" panose="03010101010201010101" pitchFamily="66" charset="0"/>
                <a:cs typeface="Arial" panose="020B0604020202020204" pitchFamily="34" charset="0"/>
                <a:sym typeface="Symbol" panose="05050102010706020507" pitchFamily="18" charset="2"/>
              </a:rPr>
              <a:t>°</a:t>
            </a:r>
            <a:r>
              <a:rPr lang="tr-TR" altLang="en-US" sz="2000" b="1">
                <a:solidFill>
                  <a:schemeClr val="folHlink"/>
                </a:solidFill>
                <a:latin typeface="Monotype Corsiva" panose="03010101010201010101" pitchFamily="66" charset="0"/>
                <a:cs typeface="Arial" panose="020B0604020202020204" pitchFamily="34" charset="0"/>
                <a:sym typeface="Symbol" panose="05050102010706020507" pitchFamily="18" charset="2"/>
              </a:rPr>
              <a:t>  </a:t>
            </a:r>
            <a:endParaRPr lang="tr-TR" altLang="en-US" sz="2000" b="1">
              <a:latin typeface="Monotype Corsiva" panose="03010101010201010101" pitchFamily="66" charset="0"/>
              <a:cs typeface="Arial" panose="020B0604020202020204" pitchFamily="34" charset="0"/>
              <a:sym typeface="Symbol" panose="05050102010706020507" pitchFamily="18" charset="2"/>
            </a:endParaRPr>
          </a:p>
        </p:txBody>
      </p:sp>
      <p:sp>
        <p:nvSpPr>
          <p:cNvPr id="64542" name="Arc 30">
            <a:extLst>
              <a:ext uri="{FF2B5EF4-FFF2-40B4-BE49-F238E27FC236}">
                <a16:creationId xmlns:a16="http://schemas.microsoft.com/office/drawing/2014/main" id="{D778918D-6414-4B4F-B8BF-45D8BB2C136F}"/>
              </a:ext>
            </a:extLst>
          </p:cNvPr>
          <p:cNvSpPr>
            <a:spLocks/>
          </p:cNvSpPr>
          <p:nvPr/>
        </p:nvSpPr>
        <p:spPr bwMode="auto">
          <a:xfrm>
            <a:off x="4427538" y="166688"/>
            <a:ext cx="360362" cy="239712"/>
          </a:xfrm>
          <a:custGeom>
            <a:avLst/>
            <a:gdLst>
              <a:gd name="G0" fmla="+- 21600 0 0"/>
              <a:gd name="G1" fmla="+- 12586 0 0"/>
              <a:gd name="G2" fmla="+- 21600 0 0"/>
              <a:gd name="T0" fmla="*/ 39154 w 43200"/>
              <a:gd name="T1" fmla="*/ 0 h 34186"/>
              <a:gd name="T2" fmla="*/ 2101 w 43200"/>
              <a:gd name="T3" fmla="*/ 3294 h 34186"/>
              <a:gd name="T4" fmla="*/ 21600 w 43200"/>
              <a:gd name="T5" fmla="*/ 12586 h 34186"/>
            </a:gdLst>
            <a:ahLst/>
            <a:cxnLst>
              <a:cxn ang="0">
                <a:pos x="T0" y="T1"/>
              </a:cxn>
              <a:cxn ang="0">
                <a:pos x="T2" y="T3"/>
              </a:cxn>
              <a:cxn ang="0">
                <a:pos x="T4" y="T5"/>
              </a:cxn>
            </a:cxnLst>
            <a:rect l="0" t="0" r="r" b="b"/>
            <a:pathLst>
              <a:path w="43200" h="34186" fill="none" extrusionOk="0">
                <a:moveTo>
                  <a:pt x="39154" y="-1"/>
                </a:moveTo>
                <a:cubicBezTo>
                  <a:pt x="41785" y="3669"/>
                  <a:pt x="43200" y="8070"/>
                  <a:pt x="43200" y="12586"/>
                </a:cubicBezTo>
                <a:cubicBezTo>
                  <a:pt x="43200" y="24515"/>
                  <a:pt x="33529" y="34186"/>
                  <a:pt x="21600" y="34186"/>
                </a:cubicBezTo>
                <a:cubicBezTo>
                  <a:pt x="9670" y="34186"/>
                  <a:pt x="0" y="24515"/>
                  <a:pt x="0" y="12586"/>
                </a:cubicBezTo>
                <a:cubicBezTo>
                  <a:pt x="0" y="9370"/>
                  <a:pt x="717" y="6196"/>
                  <a:pt x="2100" y="3293"/>
                </a:cubicBezTo>
              </a:path>
              <a:path w="43200" h="34186" stroke="0" extrusionOk="0">
                <a:moveTo>
                  <a:pt x="39154" y="-1"/>
                </a:moveTo>
                <a:cubicBezTo>
                  <a:pt x="41785" y="3669"/>
                  <a:pt x="43200" y="8070"/>
                  <a:pt x="43200" y="12586"/>
                </a:cubicBezTo>
                <a:cubicBezTo>
                  <a:pt x="43200" y="24515"/>
                  <a:pt x="33529" y="34186"/>
                  <a:pt x="21600" y="34186"/>
                </a:cubicBezTo>
                <a:cubicBezTo>
                  <a:pt x="9670" y="34186"/>
                  <a:pt x="0" y="24515"/>
                  <a:pt x="0" y="12586"/>
                </a:cubicBezTo>
                <a:cubicBezTo>
                  <a:pt x="0" y="9370"/>
                  <a:pt x="717" y="6196"/>
                  <a:pt x="2100" y="3293"/>
                </a:cubicBezTo>
                <a:lnTo>
                  <a:pt x="21600" y="12586"/>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4545" name="Line 33">
            <a:extLst>
              <a:ext uri="{FF2B5EF4-FFF2-40B4-BE49-F238E27FC236}">
                <a16:creationId xmlns:a16="http://schemas.microsoft.com/office/drawing/2014/main" id="{FFD4BFED-285A-416D-8A4A-D474633A8567}"/>
              </a:ext>
            </a:extLst>
          </p:cNvPr>
          <p:cNvSpPr>
            <a:spLocks noChangeShapeType="1"/>
          </p:cNvSpPr>
          <p:nvPr/>
        </p:nvSpPr>
        <p:spPr bwMode="auto">
          <a:xfrm flipV="1">
            <a:off x="4643438" y="331788"/>
            <a:ext cx="1444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64550" name="Line 38">
            <a:extLst>
              <a:ext uri="{FF2B5EF4-FFF2-40B4-BE49-F238E27FC236}">
                <a16:creationId xmlns:a16="http://schemas.microsoft.com/office/drawing/2014/main" id="{560C6FC7-FA78-43B1-A99E-6974F153C8D1}"/>
              </a:ext>
            </a:extLst>
          </p:cNvPr>
          <p:cNvSpPr>
            <a:spLocks noChangeShapeType="1"/>
          </p:cNvSpPr>
          <p:nvPr/>
        </p:nvSpPr>
        <p:spPr bwMode="auto">
          <a:xfrm flipV="1">
            <a:off x="2792413" y="981075"/>
            <a:ext cx="3363912" cy="635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64551" name="Oval 39">
            <a:extLst>
              <a:ext uri="{FF2B5EF4-FFF2-40B4-BE49-F238E27FC236}">
                <a16:creationId xmlns:a16="http://schemas.microsoft.com/office/drawing/2014/main" id="{940ED260-A50C-462C-BAB3-CE905D758C04}"/>
              </a:ext>
            </a:extLst>
          </p:cNvPr>
          <p:cNvSpPr>
            <a:spLocks noChangeArrowheads="1"/>
          </p:cNvSpPr>
          <p:nvPr/>
        </p:nvSpPr>
        <p:spPr bwMode="auto">
          <a:xfrm>
            <a:off x="2843213" y="692150"/>
            <a:ext cx="3313112" cy="584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4556" name="Line 44">
            <a:extLst>
              <a:ext uri="{FF2B5EF4-FFF2-40B4-BE49-F238E27FC236}">
                <a16:creationId xmlns:a16="http://schemas.microsoft.com/office/drawing/2014/main" id="{29E62233-F49B-43BB-B53D-E0584C46845E}"/>
              </a:ext>
            </a:extLst>
          </p:cNvPr>
          <p:cNvSpPr>
            <a:spLocks noChangeShapeType="1"/>
          </p:cNvSpPr>
          <p:nvPr/>
        </p:nvSpPr>
        <p:spPr bwMode="auto">
          <a:xfrm>
            <a:off x="5099050" y="1266825"/>
            <a:ext cx="98425" cy="1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64557" name="Line 45">
            <a:extLst>
              <a:ext uri="{FF2B5EF4-FFF2-40B4-BE49-F238E27FC236}">
                <a16:creationId xmlns:a16="http://schemas.microsoft.com/office/drawing/2014/main" id="{3B8FA293-E94B-4D09-B2D4-CAD4C338227D}"/>
              </a:ext>
            </a:extLst>
          </p:cNvPr>
          <p:cNvSpPr>
            <a:spLocks noChangeShapeType="1"/>
          </p:cNvSpPr>
          <p:nvPr/>
        </p:nvSpPr>
        <p:spPr bwMode="auto">
          <a:xfrm rot="1260000" flipH="1">
            <a:off x="5076825" y="692150"/>
            <a:ext cx="150813" cy="746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64560" name="Oval 48">
            <a:extLst>
              <a:ext uri="{FF2B5EF4-FFF2-40B4-BE49-F238E27FC236}">
                <a16:creationId xmlns:a16="http://schemas.microsoft.com/office/drawing/2014/main" id="{C9555659-582E-4CEF-BE5B-92754E03251C}"/>
              </a:ext>
            </a:extLst>
          </p:cNvPr>
          <p:cNvSpPr>
            <a:spLocks noChangeArrowheads="1"/>
          </p:cNvSpPr>
          <p:nvPr/>
        </p:nvSpPr>
        <p:spPr bwMode="auto">
          <a:xfrm rot="2880000">
            <a:off x="3774282" y="427831"/>
            <a:ext cx="1441450" cy="598963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4561" name="AutoShape 49">
            <a:extLst>
              <a:ext uri="{FF2B5EF4-FFF2-40B4-BE49-F238E27FC236}">
                <a16:creationId xmlns:a16="http://schemas.microsoft.com/office/drawing/2014/main" id="{331BAB93-5C3E-4431-B8BE-09665697559F}"/>
              </a:ext>
            </a:extLst>
          </p:cNvPr>
          <p:cNvSpPr>
            <a:spLocks noChangeArrowheads="1"/>
          </p:cNvSpPr>
          <p:nvPr/>
        </p:nvSpPr>
        <p:spPr bwMode="auto">
          <a:xfrm>
            <a:off x="2722563" y="4076700"/>
            <a:ext cx="193675" cy="215900"/>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4562" name="AutoShape 50">
            <a:extLst>
              <a:ext uri="{FF2B5EF4-FFF2-40B4-BE49-F238E27FC236}">
                <a16:creationId xmlns:a16="http://schemas.microsoft.com/office/drawing/2014/main" id="{3E54919C-EC28-427D-8DFF-B13A63A0D1BE}"/>
              </a:ext>
            </a:extLst>
          </p:cNvPr>
          <p:cNvSpPr>
            <a:spLocks noChangeArrowheads="1"/>
          </p:cNvSpPr>
          <p:nvPr/>
        </p:nvSpPr>
        <p:spPr bwMode="auto">
          <a:xfrm>
            <a:off x="6156325" y="2586038"/>
            <a:ext cx="215900" cy="195262"/>
          </a:xfrm>
          <a:prstGeom prst="smileyFace">
            <a:avLst>
              <a:gd name="adj" fmla="val 465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4564" name="AutoShape 52">
            <a:extLst>
              <a:ext uri="{FF2B5EF4-FFF2-40B4-BE49-F238E27FC236}">
                <a16:creationId xmlns:a16="http://schemas.microsoft.com/office/drawing/2014/main" id="{3862CF7B-7C5C-4979-A20C-B09028499220}"/>
              </a:ext>
            </a:extLst>
          </p:cNvPr>
          <p:cNvSpPr>
            <a:spLocks/>
          </p:cNvSpPr>
          <p:nvPr/>
        </p:nvSpPr>
        <p:spPr bwMode="auto">
          <a:xfrm rot="20400000">
            <a:off x="1403350" y="3429000"/>
            <a:ext cx="360363" cy="2305050"/>
          </a:xfrm>
          <a:prstGeom prst="leftBracket">
            <a:avLst>
              <a:gd name="adj" fmla="val 53304"/>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4565" name="Text Box 53">
            <a:extLst>
              <a:ext uri="{FF2B5EF4-FFF2-40B4-BE49-F238E27FC236}">
                <a16:creationId xmlns:a16="http://schemas.microsoft.com/office/drawing/2014/main" id="{6EDDAF90-9963-433F-B7F9-23F1DC9F0AFC}"/>
              </a:ext>
            </a:extLst>
          </p:cNvPr>
          <p:cNvSpPr txBox="1">
            <a:spLocks noChangeArrowheads="1"/>
          </p:cNvSpPr>
          <p:nvPr/>
        </p:nvSpPr>
        <p:spPr bwMode="auto">
          <a:xfrm>
            <a:off x="250825" y="4437063"/>
            <a:ext cx="165735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sym typeface="Symbol" panose="05050102010706020507" pitchFamily="18" charset="2"/>
              </a:rPr>
              <a:t>90-</a:t>
            </a:r>
          </a:p>
          <a:p>
            <a:pPr>
              <a:spcBef>
                <a:spcPct val="50000"/>
              </a:spcBef>
            </a:pPr>
            <a:r>
              <a:rPr lang="tr-TR" altLang="en-US" sz="2000" b="1">
                <a:latin typeface="Monotype Corsiva" panose="03010101010201010101" pitchFamily="66" charset="0"/>
                <a:sym typeface="Symbol" panose="05050102010706020507" pitchFamily="18" charset="2"/>
              </a:rPr>
              <a:t> Negatif olduğundan</a:t>
            </a:r>
          </a:p>
          <a:p>
            <a:pPr>
              <a:spcBef>
                <a:spcPct val="50000"/>
              </a:spcBef>
            </a:pPr>
            <a:r>
              <a:rPr lang="tr-TR" altLang="en-US" sz="2000" b="1">
                <a:latin typeface="Monotype Corsiva" panose="03010101010201010101" pitchFamily="66" charset="0"/>
                <a:sym typeface="Symbol" panose="05050102010706020507" pitchFamily="18" charset="2"/>
              </a:rPr>
              <a:t>90+</a:t>
            </a:r>
          </a:p>
        </p:txBody>
      </p:sp>
      <p:sp>
        <p:nvSpPr>
          <p:cNvPr id="64566" name="Text Box 54">
            <a:extLst>
              <a:ext uri="{FF2B5EF4-FFF2-40B4-BE49-F238E27FC236}">
                <a16:creationId xmlns:a16="http://schemas.microsoft.com/office/drawing/2014/main" id="{F1E4F51C-2B42-4AE9-BD7D-D3D21793979C}"/>
              </a:ext>
            </a:extLst>
          </p:cNvPr>
          <p:cNvSpPr txBox="1">
            <a:spLocks noChangeArrowheads="1"/>
          </p:cNvSpPr>
          <p:nvPr/>
        </p:nvSpPr>
        <p:spPr bwMode="auto">
          <a:xfrm>
            <a:off x="6300788" y="2349500"/>
            <a:ext cx="7191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solidFill>
                  <a:srgbClr val="E00C25"/>
                </a:solidFill>
                <a:latin typeface="Monotype Corsiva" panose="03010101010201010101" pitchFamily="66" charset="0"/>
              </a:rPr>
              <a:t>Doğu</a:t>
            </a:r>
          </a:p>
        </p:txBody>
      </p:sp>
      <p:sp>
        <p:nvSpPr>
          <p:cNvPr id="64567" name="Text Box 55">
            <a:extLst>
              <a:ext uri="{FF2B5EF4-FFF2-40B4-BE49-F238E27FC236}">
                <a16:creationId xmlns:a16="http://schemas.microsoft.com/office/drawing/2014/main" id="{44002358-5121-4231-802F-7CB68C7BC33D}"/>
              </a:ext>
            </a:extLst>
          </p:cNvPr>
          <p:cNvSpPr txBox="1">
            <a:spLocks noChangeArrowheads="1"/>
          </p:cNvSpPr>
          <p:nvPr/>
        </p:nvSpPr>
        <p:spPr bwMode="auto">
          <a:xfrm>
            <a:off x="2339975" y="3644900"/>
            <a:ext cx="863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solidFill>
                  <a:srgbClr val="E00C25"/>
                </a:solidFill>
                <a:latin typeface="Monotype Corsiva" panose="03010101010201010101" pitchFamily="66" charset="0"/>
              </a:rPr>
              <a:t>Batı</a:t>
            </a:r>
          </a:p>
        </p:txBody>
      </p:sp>
      <p:sp>
        <p:nvSpPr>
          <p:cNvPr id="64568" name="Line 56">
            <a:extLst>
              <a:ext uri="{FF2B5EF4-FFF2-40B4-BE49-F238E27FC236}">
                <a16:creationId xmlns:a16="http://schemas.microsoft.com/office/drawing/2014/main" id="{4F2788FE-DFEC-4487-92C3-9141A764D976}"/>
              </a:ext>
            </a:extLst>
          </p:cNvPr>
          <p:cNvSpPr>
            <a:spLocks noChangeShapeType="1"/>
          </p:cNvSpPr>
          <p:nvPr/>
        </p:nvSpPr>
        <p:spPr bwMode="auto">
          <a:xfrm rot="300000" flipH="1">
            <a:off x="4211638" y="2492375"/>
            <a:ext cx="144462" cy="0"/>
          </a:xfrm>
          <a:prstGeom prst="line">
            <a:avLst/>
          </a:prstGeom>
          <a:noFill/>
          <a:ln w="25400">
            <a:solidFill>
              <a:srgbClr val="000099"/>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64569" name="Line 57">
            <a:extLst>
              <a:ext uri="{FF2B5EF4-FFF2-40B4-BE49-F238E27FC236}">
                <a16:creationId xmlns:a16="http://schemas.microsoft.com/office/drawing/2014/main" id="{0F6D05AD-8472-4BBC-9770-453A0AA11D44}"/>
              </a:ext>
            </a:extLst>
          </p:cNvPr>
          <p:cNvSpPr>
            <a:spLocks noChangeShapeType="1"/>
          </p:cNvSpPr>
          <p:nvPr/>
        </p:nvSpPr>
        <p:spPr bwMode="auto">
          <a:xfrm rot="10800000" flipH="1">
            <a:off x="4859338" y="4292600"/>
            <a:ext cx="144462" cy="0"/>
          </a:xfrm>
          <a:prstGeom prst="line">
            <a:avLst/>
          </a:prstGeom>
          <a:noFill/>
          <a:ln w="25400">
            <a:solidFill>
              <a:srgbClr val="000099"/>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64570" name="Text Box 58">
            <a:extLst>
              <a:ext uri="{FF2B5EF4-FFF2-40B4-BE49-F238E27FC236}">
                <a16:creationId xmlns:a16="http://schemas.microsoft.com/office/drawing/2014/main" id="{9E4B251C-1CBC-4BCB-AD5F-FE62593F8E70}"/>
              </a:ext>
            </a:extLst>
          </p:cNvPr>
          <p:cNvSpPr txBox="1">
            <a:spLocks noChangeArrowheads="1"/>
          </p:cNvSpPr>
          <p:nvPr/>
        </p:nvSpPr>
        <p:spPr bwMode="auto">
          <a:xfrm>
            <a:off x="1547813" y="3068638"/>
            <a:ext cx="5762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latin typeface="Monotype Corsiva" panose="03010101010201010101" pitchFamily="66" charset="0"/>
                <a:sym typeface="Symbol" panose="05050102010706020507" pitchFamily="18" charset="2"/>
              </a:rPr>
              <a:t>=0</a:t>
            </a:r>
          </a:p>
        </p:txBody>
      </p:sp>
      <p:sp>
        <p:nvSpPr>
          <p:cNvPr id="64571" name="AutoShape 59">
            <a:extLst>
              <a:ext uri="{FF2B5EF4-FFF2-40B4-BE49-F238E27FC236}">
                <a16:creationId xmlns:a16="http://schemas.microsoft.com/office/drawing/2014/main" id="{6C50DA25-90EB-4228-9286-0CFCB1A37FC1}"/>
              </a:ext>
            </a:extLst>
          </p:cNvPr>
          <p:cNvSpPr>
            <a:spLocks noChangeArrowheads="1"/>
          </p:cNvSpPr>
          <p:nvPr/>
        </p:nvSpPr>
        <p:spPr bwMode="auto">
          <a:xfrm>
            <a:off x="1331913" y="3233738"/>
            <a:ext cx="287337" cy="266700"/>
          </a:xfrm>
          <a:prstGeom prst="star5">
            <a:avLst/>
          </a:prstGeom>
          <a:solidFill>
            <a:srgbClr val="FFFF00"/>
          </a:solidFill>
          <a:ln w="9525">
            <a:solidFill>
              <a:srgbClr val="FF00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sz="2000" b="1">
              <a:solidFill>
                <a:srgbClr val="FFFF00"/>
              </a:solidFill>
              <a:latin typeface="Monotype Corsiva" panose="03010101010201010101" pitchFamily="66" charset="0"/>
            </a:endParaRPr>
          </a:p>
        </p:txBody>
      </p:sp>
      <p:sp>
        <p:nvSpPr>
          <p:cNvPr id="64572" name="AutoShape 60">
            <a:extLst>
              <a:ext uri="{FF2B5EF4-FFF2-40B4-BE49-F238E27FC236}">
                <a16:creationId xmlns:a16="http://schemas.microsoft.com/office/drawing/2014/main" id="{3D7318E3-462C-401F-871D-971E94B79BDF}"/>
              </a:ext>
            </a:extLst>
          </p:cNvPr>
          <p:cNvSpPr>
            <a:spLocks/>
          </p:cNvSpPr>
          <p:nvPr/>
        </p:nvSpPr>
        <p:spPr bwMode="auto">
          <a:xfrm rot="9600000">
            <a:off x="7188200" y="1263650"/>
            <a:ext cx="360363" cy="2160588"/>
          </a:xfrm>
          <a:prstGeom prst="leftBracket">
            <a:avLst>
              <a:gd name="adj" fmla="val 49963"/>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4573" name="Oval 61">
            <a:extLst>
              <a:ext uri="{FF2B5EF4-FFF2-40B4-BE49-F238E27FC236}">
                <a16:creationId xmlns:a16="http://schemas.microsoft.com/office/drawing/2014/main" id="{29C47577-4920-4D5D-8B47-6E58270DEAEC}"/>
              </a:ext>
            </a:extLst>
          </p:cNvPr>
          <p:cNvSpPr>
            <a:spLocks noChangeArrowheads="1"/>
          </p:cNvSpPr>
          <p:nvPr/>
        </p:nvSpPr>
        <p:spPr bwMode="auto">
          <a:xfrm>
            <a:off x="2843213" y="5516563"/>
            <a:ext cx="3313112" cy="649287"/>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64574" name="Line 62">
            <a:extLst>
              <a:ext uri="{FF2B5EF4-FFF2-40B4-BE49-F238E27FC236}">
                <a16:creationId xmlns:a16="http://schemas.microsoft.com/office/drawing/2014/main" id="{10025E18-2D82-4648-92F5-6FE7BE73BB6B}"/>
              </a:ext>
            </a:extLst>
          </p:cNvPr>
          <p:cNvSpPr>
            <a:spLocks noChangeShapeType="1"/>
          </p:cNvSpPr>
          <p:nvPr/>
        </p:nvSpPr>
        <p:spPr bwMode="auto">
          <a:xfrm flipV="1">
            <a:off x="2843213" y="5876925"/>
            <a:ext cx="3313112" cy="0"/>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64575" name="Line 63">
            <a:extLst>
              <a:ext uri="{FF2B5EF4-FFF2-40B4-BE49-F238E27FC236}">
                <a16:creationId xmlns:a16="http://schemas.microsoft.com/office/drawing/2014/main" id="{DB5E7BE6-AB03-4AA8-AEA3-298326FAE269}"/>
              </a:ext>
            </a:extLst>
          </p:cNvPr>
          <p:cNvSpPr>
            <a:spLocks noChangeShapeType="1"/>
          </p:cNvSpPr>
          <p:nvPr/>
        </p:nvSpPr>
        <p:spPr bwMode="auto">
          <a:xfrm rot="1200000" flipH="1">
            <a:off x="4997450" y="5514975"/>
            <a:ext cx="150813" cy="746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64576" name="Line 64">
            <a:extLst>
              <a:ext uri="{FF2B5EF4-FFF2-40B4-BE49-F238E27FC236}">
                <a16:creationId xmlns:a16="http://schemas.microsoft.com/office/drawing/2014/main" id="{0FA4E492-F6C2-41BD-A1E2-16666A446E9D}"/>
              </a:ext>
            </a:extLst>
          </p:cNvPr>
          <p:cNvSpPr>
            <a:spLocks noChangeShapeType="1"/>
          </p:cNvSpPr>
          <p:nvPr/>
        </p:nvSpPr>
        <p:spPr bwMode="auto">
          <a:xfrm>
            <a:off x="4716463" y="6380163"/>
            <a:ext cx="98425" cy="15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64577" name="Text Box 65">
            <a:extLst>
              <a:ext uri="{FF2B5EF4-FFF2-40B4-BE49-F238E27FC236}">
                <a16:creationId xmlns:a16="http://schemas.microsoft.com/office/drawing/2014/main" id="{FC3E0057-8F48-453E-8AD7-5E3AC9BADEEB}"/>
              </a:ext>
            </a:extLst>
          </p:cNvPr>
          <p:cNvSpPr txBox="1">
            <a:spLocks noChangeArrowheads="1"/>
          </p:cNvSpPr>
          <p:nvPr/>
        </p:nvSpPr>
        <p:spPr bwMode="auto">
          <a:xfrm>
            <a:off x="3276600" y="1347788"/>
            <a:ext cx="13684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solidFill>
                  <a:srgbClr val="E00C25"/>
                </a:solidFill>
                <a:latin typeface="Monotype Corsiva" panose="03010101010201010101" pitchFamily="66" charset="0"/>
              </a:rPr>
              <a:t>Güney Gök Yarıküresi</a:t>
            </a:r>
          </a:p>
        </p:txBody>
      </p:sp>
      <p:sp>
        <p:nvSpPr>
          <p:cNvPr id="64578" name="Text Box 66">
            <a:extLst>
              <a:ext uri="{FF2B5EF4-FFF2-40B4-BE49-F238E27FC236}">
                <a16:creationId xmlns:a16="http://schemas.microsoft.com/office/drawing/2014/main" id="{047DDD90-0008-4DA0-A74F-30E43BF52CB5}"/>
              </a:ext>
            </a:extLst>
          </p:cNvPr>
          <p:cNvSpPr txBox="1">
            <a:spLocks noChangeArrowheads="1"/>
          </p:cNvSpPr>
          <p:nvPr/>
        </p:nvSpPr>
        <p:spPr bwMode="auto">
          <a:xfrm>
            <a:off x="4211638" y="4732338"/>
            <a:ext cx="136842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solidFill>
                  <a:srgbClr val="E00C25"/>
                </a:solidFill>
                <a:latin typeface="Monotype Corsiva" panose="03010101010201010101" pitchFamily="66" charset="0"/>
              </a:rPr>
              <a:t>Kuzey Gök Yarıküresi</a:t>
            </a:r>
          </a:p>
        </p:txBody>
      </p:sp>
    </p:spTree>
    <p:extLst>
      <p:ext uri="{BB962C8B-B14F-4D97-AF65-F5344CB8AC3E}">
        <p14:creationId xmlns:p14="http://schemas.microsoft.com/office/powerpoint/2010/main" val="2053831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675257FD-BD8F-4930-BDC6-55CE8A1EAE5D}"/>
              </a:ext>
            </a:extLst>
          </p:cNvPr>
          <p:cNvSpPr>
            <a:spLocks noGrp="1" noChangeArrowheads="1"/>
          </p:cNvSpPr>
          <p:nvPr>
            <p:ph type="body" idx="1"/>
          </p:nvPr>
        </p:nvSpPr>
        <p:spPr>
          <a:xfrm>
            <a:off x="457200" y="836613"/>
            <a:ext cx="8291513" cy="5616575"/>
          </a:xfrm>
          <a:noFill/>
          <a:ln/>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vert="horz" lIns="91440" tIns="45720" rIns="91440" bIns="45720" rtlCol="0">
            <a:normAutofit fontScale="92500" lnSpcReduction="20000"/>
          </a:bodyPr>
          <a:lstStyle/>
          <a:p>
            <a:pPr algn="just">
              <a:lnSpc>
                <a:spcPct val="160000"/>
              </a:lnSpc>
              <a:buNone/>
            </a:pPr>
            <a:r>
              <a:rPr lang="tr-TR" alt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=-40</a:t>
            </a:r>
            <a:r>
              <a:rPr lang="en-US" alt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tr-TR" alt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için -90 </a:t>
            </a:r>
            <a:r>
              <a:rPr lang="en-US" alt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tr-TR" alt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 olan yıldızlar hiç batmayan yıldızlardır.</a:t>
            </a:r>
          </a:p>
          <a:p>
            <a:pPr algn="just">
              <a:lnSpc>
                <a:spcPct val="160000"/>
              </a:lnSpc>
              <a:buNone/>
            </a:pPr>
            <a:r>
              <a:rPr lang="tr-TR" alt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=-40</a:t>
            </a:r>
            <a:r>
              <a:rPr lang="en-US" alt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tr-TR" alt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için 90</a:t>
            </a:r>
            <a:r>
              <a:rPr lang="en-US" alt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tr-TR" alt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 olan yıldızlar hiç doğmayan yıldızlardır.</a:t>
            </a:r>
          </a:p>
          <a:p>
            <a:pPr algn="just">
              <a:lnSpc>
                <a:spcPct val="160000"/>
              </a:lnSpc>
              <a:buNone/>
            </a:pPr>
            <a:r>
              <a:rPr lang="tr-TR" altLang="en-US" sz="2400" dirty="0">
                <a:latin typeface="Times New Roman" panose="02020603050405020304" pitchFamily="18" charset="0"/>
                <a:cs typeface="Times New Roman" panose="02020603050405020304" pitchFamily="18" charset="0"/>
                <a:sym typeface="Symbol" panose="05050102010706020507" pitchFamily="18" charset="2"/>
              </a:rPr>
              <a:t>-90 -     90</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a:t>
            </a:r>
            <a:r>
              <a:rPr lang="tr-TR" altLang="en-US" sz="2400" dirty="0">
                <a:latin typeface="Times New Roman" panose="02020603050405020304" pitchFamily="18" charset="0"/>
                <a:cs typeface="Times New Roman" panose="02020603050405020304" pitchFamily="18" charset="0"/>
                <a:sym typeface="Symbol" panose="05050102010706020507" pitchFamily="18" charset="2"/>
              </a:rPr>
              <a:t>+  aralığında </a:t>
            </a:r>
            <a:r>
              <a:rPr lang="tr-TR" altLang="en-US" sz="2400" dirty="0" err="1">
                <a:latin typeface="Times New Roman" panose="02020603050405020304" pitchFamily="18" charset="0"/>
                <a:cs typeface="Times New Roman" panose="02020603050405020304" pitchFamily="18" charset="0"/>
                <a:sym typeface="Symbol" panose="05050102010706020507" pitchFamily="18" charset="2"/>
              </a:rPr>
              <a:t>deklinasyona</a:t>
            </a:r>
            <a:r>
              <a:rPr lang="tr-TR" altLang="en-US" sz="2400" dirty="0">
                <a:latin typeface="Times New Roman" panose="02020603050405020304" pitchFamily="18" charset="0"/>
                <a:cs typeface="Times New Roman" panose="02020603050405020304" pitchFamily="18" charset="0"/>
                <a:sym typeface="Symbol" panose="05050102010706020507" pitchFamily="18" charset="2"/>
              </a:rPr>
              <a:t> sahip olan yıldızlar söz konusu enlemlerde bulunan gözlemciler için doğup batan yıldızlardır.</a:t>
            </a:r>
          </a:p>
          <a:p>
            <a:pPr algn="just">
              <a:lnSpc>
                <a:spcPct val="160000"/>
              </a:lnSpc>
              <a:buNone/>
            </a:pPr>
            <a:r>
              <a:rPr lang="tr-TR" alt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-90 -     0</a:t>
            </a:r>
            <a:r>
              <a:rPr lang="en-US" alt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tr-TR" alt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aralığında </a:t>
            </a:r>
            <a:r>
              <a:rPr lang="tr-TR" altLang="en-US" sz="2400"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deklinasyona</a:t>
            </a:r>
            <a:r>
              <a:rPr lang="tr-TR" alt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sahip olan yıldızların =-40</a:t>
            </a:r>
            <a:r>
              <a:rPr lang="en-US" alt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a:t>
            </a:r>
            <a:r>
              <a:rPr lang="tr-TR" alt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enlemlerinde bulunan gözlemcilere göre </a:t>
            </a:r>
            <a:r>
              <a:rPr lang="tr-TR" altLang="en-US" sz="2400"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günyaylar</a:t>
            </a:r>
            <a:r>
              <a:rPr lang="en-US" alt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ı</a:t>
            </a:r>
            <a:r>
              <a:rPr lang="tr-TR" alt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a:t>
            </a:r>
            <a:r>
              <a:rPr lang="tr-TR" altLang="en-US" sz="2400"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geceyaylar</a:t>
            </a:r>
            <a:r>
              <a:rPr lang="en-US" alt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ı</a:t>
            </a:r>
            <a:r>
              <a:rPr lang="tr-TR" altLang="en-US" sz="2400" dirty="0" err="1">
                <a:solidFill>
                  <a:srgbClr val="FF0000"/>
                </a:solidFill>
                <a:latin typeface="Times New Roman" panose="02020603050405020304" pitchFamily="18" charset="0"/>
                <a:cs typeface="Times New Roman" panose="02020603050405020304" pitchFamily="18" charset="0"/>
                <a:sym typeface="Symbol" panose="05050102010706020507" pitchFamily="18" charset="2"/>
              </a:rPr>
              <a:t>ndan</a:t>
            </a:r>
            <a:r>
              <a:rPr lang="tr-TR" altLang="en-US" sz="2400" dirty="0">
                <a:solidFill>
                  <a:srgbClr val="FF0000"/>
                </a:solidFill>
                <a:latin typeface="Times New Roman" panose="02020603050405020304" pitchFamily="18" charset="0"/>
                <a:cs typeface="Times New Roman" panose="02020603050405020304" pitchFamily="18" charset="0"/>
                <a:sym typeface="Symbol" panose="05050102010706020507" pitchFamily="18" charset="2"/>
              </a:rPr>
              <a:t> uzundur.</a:t>
            </a:r>
          </a:p>
          <a:p>
            <a:pPr algn="just">
              <a:lnSpc>
                <a:spcPct val="160000"/>
              </a:lnSpc>
              <a:buNone/>
            </a:pPr>
            <a:r>
              <a:rPr lang="tr-TR" altLang="en-US" sz="2400" dirty="0">
                <a:latin typeface="Times New Roman" panose="02020603050405020304" pitchFamily="18" charset="0"/>
                <a:cs typeface="Times New Roman" panose="02020603050405020304" pitchFamily="18" charset="0"/>
                <a:sym typeface="Symbol" panose="05050102010706020507" pitchFamily="18" charset="2"/>
              </a:rPr>
              <a:t>0</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a:t>
            </a:r>
            <a:r>
              <a:rPr lang="tr-TR" altLang="en-US" sz="2400" dirty="0">
                <a:latin typeface="Times New Roman" panose="02020603050405020304" pitchFamily="18" charset="0"/>
                <a:cs typeface="Times New Roman" panose="02020603050405020304" pitchFamily="18" charset="0"/>
                <a:sym typeface="Symbol" panose="05050102010706020507" pitchFamily="18" charset="2"/>
              </a:rPr>
              <a:t>    90 +  aralığında </a:t>
            </a:r>
            <a:r>
              <a:rPr lang="tr-TR" altLang="en-US" sz="2400" dirty="0" err="1">
                <a:latin typeface="Times New Roman" panose="02020603050405020304" pitchFamily="18" charset="0"/>
                <a:cs typeface="Times New Roman" panose="02020603050405020304" pitchFamily="18" charset="0"/>
                <a:sym typeface="Symbol" panose="05050102010706020507" pitchFamily="18" charset="2"/>
              </a:rPr>
              <a:t>deklinasyona</a:t>
            </a:r>
            <a:r>
              <a:rPr lang="tr-TR" altLang="en-US" sz="2400" dirty="0">
                <a:latin typeface="Times New Roman" panose="02020603050405020304" pitchFamily="18" charset="0"/>
                <a:cs typeface="Times New Roman" panose="02020603050405020304" pitchFamily="18" charset="0"/>
                <a:sym typeface="Symbol" panose="05050102010706020507" pitchFamily="18" charset="2"/>
              </a:rPr>
              <a:t> sahip olan yıldızların =-40</a:t>
            </a:r>
            <a:r>
              <a:rPr lang="en-US" altLang="en-US" sz="2400" dirty="0">
                <a:latin typeface="Times New Roman" panose="02020603050405020304" pitchFamily="18" charset="0"/>
                <a:cs typeface="Times New Roman" panose="02020603050405020304" pitchFamily="18" charset="0"/>
                <a:sym typeface="Symbol" panose="05050102010706020507" pitchFamily="18" charset="2"/>
              </a:rPr>
              <a:t>°</a:t>
            </a:r>
            <a:r>
              <a:rPr lang="tr-TR" altLang="en-US" sz="2400" dirty="0">
                <a:latin typeface="Times New Roman" panose="02020603050405020304" pitchFamily="18" charset="0"/>
                <a:cs typeface="Times New Roman" panose="02020603050405020304" pitchFamily="18" charset="0"/>
                <a:sym typeface="Symbol" panose="05050102010706020507" pitchFamily="18" charset="2"/>
              </a:rPr>
              <a:t> enlemlerinde bulunan gözlemcilere göre </a:t>
            </a:r>
            <a:r>
              <a:rPr lang="tr-TR" altLang="en-US" sz="2400" dirty="0" err="1">
                <a:latin typeface="Times New Roman" panose="02020603050405020304" pitchFamily="18" charset="0"/>
                <a:cs typeface="Times New Roman" panose="02020603050405020304" pitchFamily="18" charset="0"/>
                <a:sym typeface="Symbol" panose="05050102010706020507" pitchFamily="18" charset="2"/>
              </a:rPr>
              <a:t>günyaylari</a:t>
            </a:r>
            <a:r>
              <a:rPr lang="tr-TR" altLang="en-US" sz="2400" dirty="0">
                <a:latin typeface="Times New Roman" panose="02020603050405020304" pitchFamily="18" charset="0"/>
                <a:cs typeface="Times New Roman" panose="02020603050405020304" pitchFamily="18" charset="0"/>
                <a:sym typeface="Symbol" panose="05050102010706020507" pitchFamily="18" charset="2"/>
              </a:rPr>
              <a:t> </a:t>
            </a:r>
            <a:r>
              <a:rPr lang="tr-TR" altLang="en-US" sz="2400" dirty="0" err="1">
                <a:latin typeface="Times New Roman" panose="02020603050405020304" pitchFamily="18" charset="0"/>
                <a:cs typeface="Times New Roman" panose="02020603050405020304" pitchFamily="18" charset="0"/>
                <a:sym typeface="Symbol" panose="05050102010706020507" pitchFamily="18" charset="2"/>
              </a:rPr>
              <a:t>geceyaylarindan</a:t>
            </a:r>
            <a:r>
              <a:rPr lang="tr-TR" altLang="en-US" sz="2400" dirty="0">
                <a:latin typeface="Times New Roman" panose="02020603050405020304" pitchFamily="18" charset="0"/>
                <a:cs typeface="Times New Roman" panose="02020603050405020304" pitchFamily="18" charset="0"/>
                <a:sym typeface="Symbol" panose="05050102010706020507" pitchFamily="18" charset="2"/>
              </a:rPr>
              <a:t> kısadır.</a:t>
            </a:r>
          </a:p>
          <a:p>
            <a:pPr algn="just">
              <a:lnSpc>
                <a:spcPct val="160000"/>
              </a:lnSpc>
              <a:buNone/>
            </a:pPr>
            <a:endParaRPr lang="en-US" altLang="en-US" sz="2400" dirty="0">
              <a:latin typeface="Times New Roman" panose="02020603050405020304" pitchFamily="18" charset="0"/>
              <a:cs typeface="Times New Roman" panose="02020603050405020304" pitchFamily="18" charset="0"/>
              <a:sym typeface="Symbol" panose="05050102010706020507" pitchFamily="18" charset="2"/>
            </a:endParaRPr>
          </a:p>
        </p:txBody>
      </p:sp>
    </p:spTree>
    <p:extLst>
      <p:ext uri="{BB962C8B-B14F-4D97-AF65-F5344CB8AC3E}">
        <p14:creationId xmlns:p14="http://schemas.microsoft.com/office/powerpoint/2010/main" val="42866960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44" name="Picture 4" descr="track">
            <a:extLst>
              <a:ext uri="{FF2B5EF4-FFF2-40B4-BE49-F238E27FC236}">
                <a16:creationId xmlns:a16="http://schemas.microsoft.com/office/drawing/2014/main" id="{AE7B1B02-D018-48E9-A5C9-08D2AB490F3E}"/>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6631" y="158095"/>
            <a:ext cx="8569325" cy="62658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2942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D035D90D-D8EB-4232-AE36-E735E8D2A9A0}"/>
              </a:ext>
            </a:extLst>
          </p:cNvPr>
          <p:cNvSpPr>
            <a:spLocks noGrp="1" noChangeArrowheads="1"/>
          </p:cNvSpPr>
          <p:nvPr>
            <p:ph type="title"/>
          </p:nvPr>
        </p:nvSpPr>
        <p:spPr/>
        <p:txBody>
          <a:bodyPr/>
          <a:lstStyle/>
          <a:p>
            <a:pPr algn="l"/>
            <a:r>
              <a:rPr lang="tr-TR" altLang="en-US" b="1">
                <a:solidFill>
                  <a:srgbClr val="E00C25"/>
                </a:solidFill>
                <a:latin typeface="Monotype Corsiva" panose="03010101010201010101" pitchFamily="66" charset="0"/>
              </a:rPr>
              <a:t>Kaynaklar</a:t>
            </a:r>
          </a:p>
        </p:txBody>
      </p:sp>
      <p:sp>
        <p:nvSpPr>
          <p:cNvPr id="67587" name="Rectangle 3">
            <a:extLst>
              <a:ext uri="{FF2B5EF4-FFF2-40B4-BE49-F238E27FC236}">
                <a16:creationId xmlns:a16="http://schemas.microsoft.com/office/drawing/2014/main" id="{C84C476E-A8B3-4296-BD6F-6F6709109433}"/>
              </a:ext>
            </a:extLst>
          </p:cNvPr>
          <p:cNvSpPr>
            <a:spLocks noGrp="1" noChangeArrowheads="1"/>
          </p:cNvSpPr>
          <p:nvPr>
            <p:ph type="body" idx="1"/>
          </p:nvPr>
        </p:nvSpPr>
        <p:spPr/>
        <p:txBody>
          <a:bodyPr>
            <a:normAutofit lnSpcReduction="10000"/>
          </a:bodyPr>
          <a:lstStyle/>
          <a:p>
            <a:pPr>
              <a:lnSpc>
                <a:spcPct val="90000"/>
              </a:lnSpc>
            </a:pPr>
            <a:r>
              <a:rPr lang="tr-TR" altLang="en-US" sz="2800" b="1" u="sng">
                <a:latin typeface="Monotype Corsiva" panose="03010101010201010101" pitchFamily="66" charset="0"/>
              </a:rPr>
              <a:t>Astronomi I Ders Notları by Prof. Dr. Semanur ENGİN, Ankara Üniversitesi</a:t>
            </a:r>
          </a:p>
          <a:p>
            <a:pPr>
              <a:lnSpc>
                <a:spcPct val="90000"/>
              </a:lnSpc>
            </a:pPr>
            <a:r>
              <a:rPr lang="tr-TR" altLang="en-US" sz="2800">
                <a:latin typeface="Monotype Corsiva" panose="03010101010201010101" pitchFamily="66" charset="0"/>
                <a:hlinkClick r:id="rId2"/>
              </a:rPr>
              <a:t>http://www.physics.hku.hk/~nature/CD/regulare/lectures/chap02.html</a:t>
            </a:r>
            <a:endParaRPr lang="tr-TR" altLang="en-US" sz="2800">
              <a:latin typeface="Monotype Corsiva" panose="03010101010201010101" pitchFamily="66" charset="0"/>
            </a:endParaRPr>
          </a:p>
          <a:p>
            <a:pPr>
              <a:lnSpc>
                <a:spcPct val="90000"/>
              </a:lnSpc>
            </a:pPr>
            <a:r>
              <a:rPr lang="tr-TR" altLang="en-US" sz="2800">
                <a:latin typeface="Monotype Corsiva" panose="03010101010201010101" pitchFamily="66" charset="0"/>
                <a:hlinkClick r:id="rId3"/>
              </a:rPr>
              <a:t>http://www.astro.columbia.edu/~archung/labs/fall2001/lec01_fall01.html</a:t>
            </a:r>
            <a:endParaRPr lang="tr-TR" altLang="en-US" sz="2800">
              <a:latin typeface="Monotype Corsiva" panose="03010101010201010101" pitchFamily="66" charset="0"/>
            </a:endParaRPr>
          </a:p>
          <a:p>
            <a:pPr>
              <a:lnSpc>
                <a:spcPct val="90000"/>
              </a:lnSpc>
            </a:pPr>
            <a:r>
              <a:rPr lang="tr-TR" altLang="en-US" sz="2800">
                <a:latin typeface="Monotype Corsiva" panose="03010101010201010101" pitchFamily="66" charset="0"/>
                <a:hlinkClick r:id="rId4"/>
              </a:rPr>
              <a:t>http://www.timezone.com/library/tmachine/tmachine0005</a:t>
            </a:r>
            <a:endParaRPr lang="tr-TR" altLang="en-US" sz="2800">
              <a:latin typeface="Monotype Corsiva" panose="03010101010201010101" pitchFamily="66" charset="0"/>
            </a:endParaRPr>
          </a:p>
          <a:p>
            <a:pPr>
              <a:lnSpc>
                <a:spcPct val="90000"/>
              </a:lnSpc>
            </a:pPr>
            <a:r>
              <a:rPr lang="tr-TR" altLang="en-US" sz="2800">
                <a:latin typeface="Monotype Corsiva" panose="03010101010201010101" pitchFamily="66" charset="0"/>
                <a:hlinkClick r:id="rId5"/>
              </a:rPr>
              <a:t>http://www.phy.olemiss.edu/~luca/astr/Topics-Introduction/Eclipses-N.html</a:t>
            </a:r>
            <a:endParaRPr lang="tr-TR" altLang="en-US" sz="2800">
              <a:latin typeface="Monotype Corsiva" panose="03010101010201010101" pitchFamily="66" charset="0"/>
            </a:endParaRPr>
          </a:p>
          <a:p>
            <a:pPr>
              <a:lnSpc>
                <a:spcPct val="90000"/>
              </a:lnSpc>
            </a:pPr>
            <a:r>
              <a:rPr lang="tr-TR" altLang="en-US" sz="2800">
                <a:latin typeface="Monotype Corsiva" panose="03010101010201010101" pitchFamily="66" charset="0"/>
                <a:hlinkClick r:id="rId6"/>
              </a:rPr>
              <a:t>http://www.astrologyclub.org/articles/nodes/nodes.htm</a:t>
            </a:r>
            <a:endParaRPr lang="tr-TR" altLang="en-US" sz="2800">
              <a:latin typeface="Monotype Corsiva" panose="03010101010201010101" pitchFamily="66" charset="0"/>
            </a:endParaRPr>
          </a:p>
          <a:p>
            <a:pPr>
              <a:lnSpc>
                <a:spcPct val="90000"/>
              </a:lnSpc>
            </a:pPr>
            <a:endParaRPr lang="tr-TR" altLang="en-US" sz="2800">
              <a:latin typeface="Monotype Corsiva" panose="03010101010201010101" pitchFamily="66" charset="0"/>
            </a:endParaRPr>
          </a:p>
          <a:p>
            <a:pPr>
              <a:lnSpc>
                <a:spcPct val="90000"/>
              </a:lnSpc>
            </a:pPr>
            <a:endParaRPr lang="tr-TR" altLang="en-US" sz="2800">
              <a:latin typeface="Monotype Corsiva" panose="03010101010201010101" pitchFamily="66" charset="0"/>
            </a:endParaRPr>
          </a:p>
          <a:p>
            <a:pPr>
              <a:lnSpc>
                <a:spcPct val="90000"/>
              </a:lnSpc>
            </a:pPr>
            <a:endParaRPr lang="tr-TR" altLang="en-US" sz="2800">
              <a:latin typeface="Monotype Corsiva" panose="03010101010201010101" pitchFamily="66" charset="0"/>
            </a:endParaRPr>
          </a:p>
        </p:txBody>
      </p:sp>
    </p:spTree>
    <p:extLst>
      <p:ext uri="{BB962C8B-B14F-4D97-AF65-F5344CB8AC3E}">
        <p14:creationId xmlns:p14="http://schemas.microsoft.com/office/powerpoint/2010/main" val="3245020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5B88B60A-9C3F-45EB-8EE6-2F6304E60B86}"/>
              </a:ext>
            </a:extLst>
          </p:cNvPr>
          <p:cNvSpPr>
            <a:spLocks noGrp="1" noChangeArrowheads="1"/>
          </p:cNvSpPr>
          <p:nvPr>
            <p:ph type="title"/>
          </p:nvPr>
        </p:nvSpPr>
        <p:spPr>
          <a:xfrm>
            <a:off x="468313" y="115888"/>
            <a:ext cx="8229600" cy="1143000"/>
          </a:xfrm>
          <a:solidFill>
            <a:srgbClr val="A4D1FA"/>
          </a:solidFill>
          <a:ln>
            <a:solidFill>
              <a:srgbClr val="000099"/>
            </a:solidFill>
            <a:miter lim="800000"/>
            <a:headEnd/>
            <a:tailEnd/>
          </a:ln>
        </p:spPr>
        <p:txBody>
          <a:bodyPr vert="horz" lIns="91440" tIns="45720" rIns="91440" bIns="45720" rtlCol="0" anchor="ctr">
            <a:normAutofit/>
          </a:bodyPr>
          <a:lstStyle/>
          <a:p>
            <a:pPr algn="ctr"/>
            <a:r>
              <a:rPr lang="tr-TR" altLang="en-US" sz="3600" b="1" dirty="0">
                <a:solidFill>
                  <a:srgbClr val="000099"/>
                </a:solidFill>
                <a:latin typeface="Times New Roman" panose="02020603050405020304" pitchFamily="18" charset="0"/>
                <a:cs typeface="Times New Roman" panose="02020603050405020304" pitchFamily="18" charset="0"/>
              </a:rPr>
              <a:t>I. GÜNLÜK HAREKET</a:t>
            </a:r>
          </a:p>
        </p:txBody>
      </p:sp>
      <p:sp>
        <p:nvSpPr>
          <p:cNvPr id="8195" name="Rectangle 3">
            <a:extLst>
              <a:ext uri="{FF2B5EF4-FFF2-40B4-BE49-F238E27FC236}">
                <a16:creationId xmlns:a16="http://schemas.microsoft.com/office/drawing/2014/main" id="{34491C4E-B4D5-4EF0-AA4C-701B321BCA38}"/>
              </a:ext>
            </a:extLst>
          </p:cNvPr>
          <p:cNvSpPr>
            <a:spLocks noGrp="1" noChangeArrowheads="1"/>
          </p:cNvSpPr>
          <p:nvPr>
            <p:ph type="body" idx="1"/>
          </p:nvPr>
        </p:nvSpPr>
        <p:spPr>
          <a:xfrm>
            <a:off x="250825" y="1371600"/>
            <a:ext cx="8642350" cy="5370512"/>
          </a:xfrm>
        </p:spPr>
        <p:txBody>
          <a:bodyPr>
            <a:normAutofit fontScale="70000" lnSpcReduction="20000"/>
          </a:bodyPr>
          <a:lstStyle/>
          <a:p>
            <a:pPr algn="just">
              <a:lnSpc>
                <a:spcPct val="160000"/>
              </a:lnSpc>
              <a:buFontTx/>
              <a:buNone/>
            </a:pPr>
            <a:r>
              <a:rPr lang="tr-TR" altLang="en-US" sz="1600" dirty="0">
                <a:latin typeface="Times New Roman" panose="02020603050405020304" pitchFamily="18" charset="0"/>
                <a:cs typeface="Times New Roman" panose="02020603050405020304" pitchFamily="18" charset="0"/>
              </a:rPr>
              <a:t>		</a:t>
            </a:r>
          </a:p>
          <a:p>
            <a:pPr algn="just">
              <a:lnSpc>
                <a:spcPct val="160000"/>
              </a:lnSpc>
              <a:buFontTx/>
              <a:buNone/>
            </a:pPr>
            <a:r>
              <a:rPr lang="tr-TR" altLang="en-US" sz="2400" dirty="0">
                <a:latin typeface="Times New Roman" panose="02020603050405020304" pitchFamily="18" charset="0"/>
                <a:cs typeface="Times New Roman" panose="02020603050405020304" pitchFamily="18" charset="0"/>
              </a:rPr>
              <a:t>		Çok eski çağlardan beri gök olaylarına ve hareketlerine karşı büyük bir ilgi duyan insanlar, önceleri onları yalnız gözlemişler ve izlemişlerdir. Sonraları bu olayları ve hareketleri doğuran nedenleri aralarındaki bağlılığı ve böylece kanunları bulmaya çalışmışlardır. </a:t>
            </a:r>
          </a:p>
          <a:p>
            <a:pPr algn="just">
              <a:lnSpc>
                <a:spcPct val="160000"/>
              </a:lnSpc>
              <a:buFontTx/>
              <a:buNone/>
            </a:pPr>
            <a:r>
              <a:rPr lang="tr-TR" altLang="en-US" sz="2400" dirty="0">
                <a:latin typeface="Times New Roman" panose="02020603050405020304" pitchFamily="18" charset="0"/>
                <a:cs typeface="Times New Roman" panose="02020603050405020304" pitchFamily="18" charset="0"/>
              </a:rPr>
              <a:t>		Bu yasalar özellikle olay ve hareketleri daha önceden hesaplamak ve bilmek arzusunu karşılıyor ve evren düzeni hakkında yeni düşünceler veriyordu. Bizleri gök olaylarını öğrenmeye itekleyen olaylardan ilki meraktır. Gökyüzü neden yuvarlaktır? Çünkü sonsuz uzaklığı kavram</a:t>
            </a:r>
            <a:r>
              <a:rPr lang="en-US" altLang="en-US" sz="2400" dirty="0">
                <a:latin typeface="Times New Roman" panose="02020603050405020304" pitchFamily="18" charset="0"/>
                <a:cs typeface="Times New Roman" panose="02020603050405020304" pitchFamily="18" charset="0"/>
              </a:rPr>
              <a:t>a</a:t>
            </a:r>
            <a:r>
              <a:rPr lang="tr-TR" altLang="en-US" sz="2400" dirty="0" err="1">
                <a:latin typeface="Times New Roman" panose="02020603050405020304" pitchFamily="18" charset="0"/>
                <a:cs typeface="Times New Roman" panose="02020603050405020304" pitchFamily="18" charset="0"/>
              </a:rPr>
              <a:t>yız</a:t>
            </a:r>
            <a:r>
              <a:rPr lang="tr-TR" altLang="en-US" sz="2400" dirty="0">
                <a:latin typeface="Times New Roman" panose="02020603050405020304" pitchFamily="18" charset="0"/>
                <a:cs typeface="Times New Roman" panose="02020603050405020304" pitchFamily="18" charset="0"/>
              </a:rPr>
              <a:t>; göğün bütün noktaları bize aynı uzaklıkta gibi gelir ve bunun için gök bizde bir küre etkisi uyandırır. Bu optik ve psikolojik bir olaydır. Güneşin, ayın, gezegenlerin ve yıldızların hareketleri nedir? Bütün bu merak verici olayları, yasalarla, karışık karışık ve güç formüllerle bir çırpıda ispat ve izah etmek hiçte doğru değildir. Bunun için en iyi yol gök olaylarını görünür haliyle doğru ve eksiksiz öğrenmek sonra onları gerçek yönüyle bilimsel metodu ile yeniden ele almaktır. </a:t>
            </a:r>
            <a:r>
              <a:rPr lang="tr-TR" altLang="en-US" sz="20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707282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a:extLst>
              <a:ext uri="{FF2B5EF4-FFF2-40B4-BE49-F238E27FC236}">
                <a16:creationId xmlns:a16="http://schemas.microsoft.com/office/drawing/2014/main" id="{90F3CE0B-2329-47DD-9CE7-E5C58017BE05}"/>
              </a:ext>
            </a:extLst>
          </p:cNvPr>
          <p:cNvSpPr>
            <a:spLocks noGrp="1" noChangeArrowheads="1"/>
          </p:cNvSpPr>
          <p:nvPr>
            <p:ph type="body" idx="1"/>
          </p:nvPr>
        </p:nvSpPr>
        <p:spPr>
          <a:xfrm>
            <a:off x="469259" y="1477481"/>
            <a:ext cx="7886700" cy="4910735"/>
          </a:xfrm>
        </p:spPr>
        <p:txBody>
          <a:bodyPr>
            <a:normAutofit/>
          </a:bodyPr>
          <a:lstStyle/>
          <a:p>
            <a:pPr algn="just">
              <a:lnSpc>
                <a:spcPct val="150000"/>
              </a:lnSpc>
              <a:buFontTx/>
              <a:buNone/>
            </a:pPr>
            <a:r>
              <a:rPr lang="tr-TR" altLang="en-US" sz="2000" dirty="0">
                <a:latin typeface="Times New Roman" panose="02020603050405020304" pitchFamily="18" charset="0"/>
                <a:cs typeface="Times New Roman" panose="02020603050405020304" pitchFamily="18" charset="0"/>
              </a:rPr>
              <a:t>		Küresel astronomi ilk önce gök kubbesini bir küre ve gözlemciyi de onun merkezinde duruyormuş gibi kabul eder. Bazen de gözlemcinin yeri olarak yerin merkezi ele alınır. Gerçekte bu doğru değildir. Fakat sonsuz yarı çaplı gök küresi yanında yerin bir nokta gibi olduğu göz önüne alınırsa, yerine kullanılacak olan bu varsayımda büyük bir hata yoktur. Olayların kolay görülmesi ve anlaşılması için burada yer küresini bir nokta olarak göreceğiz. Bunu yapmakla gözlemcinin, Yerin merkezinde durduğunu veya ufuk düzleminin yerin merkezinden geçtiğini kabul ediyoruz. </a:t>
            </a:r>
          </a:p>
          <a:p>
            <a:pPr>
              <a:lnSpc>
                <a:spcPct val="150000"/>
              </a:lnSpc>
            </a:pPr>
            <a:endParaRPr lang="tr-TR" alt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0266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F8A87267-883C-4ADE-8DA9-08D7CC39F204}"/>
              </a:ext>
            </a:extLst>
          </p:cNvPr>
          <p:cNvSpPr>
            <a:spLocks noGrp="1" noChangeArrowheads="1"/>
          </p:cNvSpPr>
          <p:nvPr>
            <p:ph type="body" idx="1"/>
          </p:nvPr>
        </p:nvSpPr>
        <p:spPr>
          <a:xfrm>
            <a:off x="1116013" y="5013325"/>
            <a:ext cx="6923087" cy="1617663"/>
          </a:xfrm>
          <a:noFill/>
          <a:ln/>
        </p:spPr>
        <p:txBody>
          <a:bodyPr/>
          <a:lstStyle/>
          <a:p>
            <a:pPr>
              <a:lnSpc>
                <a:spcPct val="90000"/>
              </a:lnSpc>
            </a:pPr>
            <a:endParaRPr lang="tr-TR" altLang="en-US"/>
          </a:p>
          <a:p>
            <a:pPr>
              <a:lnSpc>
                <a:spcPct val="90000"/>
              </a:lnSpc>
            </a:pPr>
            <a:endParaRPr lang="tr-TR" altLang="en-US"/>
          </a:p>
          <a:p>
            <a:pPr>
              <a:lnSpc>
                <a:spcPct val="90000"/>
              </a:lnSpc>
            </a:pPr>
            <a:endParaRPr lang="tr-TR" altLang="en-US"/>
          </a:p>
        </p:txBody>
      </p:sp>
      <p:sp>
        <p:nvSpPr>
          <p:cNvPr id="48131" name="Oval 3">
            <a:extLst>
              <a:ext uri="{FF2B5EF4-FFF2-40B4-BE49-F238E27FC236}">
                <a16:creationId xmlns:a16="http://schemas.microsoft.com/office/drawing/2014/main" id="{932C06AA-CC03-48F8-92EF-56F8B73D0883}"/>
              </a:ext>
            </a:extLst>
          </p:cNvPr>
          <p:cNvSpPr>
            <a:spLocks noChangeArrowheads="1"/>
          </p:cNvSpPr>
          <p:nvPr/>
        </p:nvSpPr>
        <p:spPr bwMode="auto">
          <a:xfrm>
            <a:off x="2555875" y="1003300"/>
            <a:ext cx="3887788" cy="3786188"/>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8132" name="Line 4">
            <a:extLst>
              <a:ext uri="{FF2B5EF4-FFF2-40B4-BE49-F238E27FC236}">
                <a16:creationId xmlns:a16="http://schemas.microsoft.com/office/drawing/2014/main" id="{14EF2632-3E0F-44C4-898E-F7B9E95AC476}"/>
              </a:ext>
            </a:extLst>
          </p:cNvPr>
          <p:cNvSpPr>
            <a:spLocks noChangeShapeType="1"/>
          </p:cNvSpPr>
          <p:nvPr/>
        </p:nvSpPr>
        <p:spPr bwMode="auto">
          <a:xfrm>
            <a:off x="2555875" y="2760663"/>
            <a:ext cx="3887788" cy="1587"/>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8134" name="Line 6">
            <a:extLst>
              <a:ext uri="{FF2B5EF4-FFF2-40B4-BE49-F238E27FC236}">
                <a16:creationId xmlns:a16="http://schemas.microsoft.com/office/drawing/2014/main" id="{E5D3961B-0CB3-461E-9920-DA02A4CBA260}"/>
              </a:ext>
            </a:extLst>
          </p:cNvPr>
          <p:cNvSpPr>
            <a:spLocks noChangeShapeType="1"/>
          </p:cNvSpPr>
          <p:nvPr/>
        </p:nvSpPr>
        <p:spPr bwMode="auto">
          <a:xfrm flipV="1">
            <a:off x="4500563" y="1746250"/>
            <a:ext cx="1527175" cy="1014413"/>
          </a:xfrm>
          <a:prstGeom prst="line">
            <a:avLst/>
          </a:prstGeom>
          <a:noFill/>
          <a:ln w="1905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8136" name="Line 8">
            <a:extLst>
              <a:ext uri="{FF2B5EF4-FFF2-40B4-BE49-F238E27FC236}">
                <a16:creationId xmlns:a16="http://schemas.microsoft.com/office/drawing/2014/main" id="{1B487FE7-316B-4C07-889F-081E0D9C2704}"/>
              </a:ext>
            </a:extLst>
          </p:cNvPr>
          <p:cNvSpPr>
            <a:spLocks noChangeShapeType="1"/>
          </p:cNvSpPr>
          <p:nvPr/>
        </p:nvSpPr>
        <p:spPr bwMode="auto">
          <a:xfrm flipH="1">
            <a:off x="6138863" y="1501775"/>
            <a:ext cx="139700" cy="133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8137" name="Line 9">
            <a:extLst>
              <a:ext uri="{FF2B5EF4-FFF2-40B4-BE49-F238E27FC236}">
                <a16:creationId xmlns:a16="http://schemas.microsoft.com/office/drawing/2014/main" id="{2A27E6BE-A5F6-45A8-8414-348080176F40}"/>
              </a:ext>
            </a:extLst>
          </p:cNvPr>
          <p:cNvSpPr>
            <a:spLocks noChangeShapeType="1"/>
          </p:cNvSpPr>
          <p:nvPr/>
        </p:nvSpPr>
        <p:spPr bwMode="auto">
          <a:xfrm flipH="1">
            <a:off x="6081713" y="1635125"/>
            <a:ext cx="69850" cy="1365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8138" name="Line 10">
            <a:extLst>
              <a:ext uri="{FF2B5EF4-FFF2-40B4-BE49-F238E27FC236}">
                <a16:creationId xmlns:a16="http://schemas.microsoft.com/office/drawing/2014/main" id="{6D21AB84-5F4B-45C8-A35D-5B17349AB521}"/>
              </a:ext>
            </a:extLst>
          </p:cNvPr>
          <p:cNvSpPr>
            <a:spLocks noChangeShapeType="1"/>
          </p:cNvSpPr>
          <p:nvPr/>
        </p:nvSpPr>
        <p:spPr bwMode="auto">
          <a:xfrm flipH="1">
            <a:off x="6011863" y="1635125"/>
            <a:ext cx="139700" cy="68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8139" name="Line 11">
            <a:extLst>
              <a:ext uri="{FF2B5EF4-FFF2-40B4-BE49-F238E27FC236}">
                <a16:creationId xmlns:a16="http://schemas.microsoft.com/office/drawing/2014/main" id="{1A066352-33B3-4DB5-BE02-BD485AB56B90}"/>
              </a:ext>
            </a:extLst>
          </p:cNvPr>
          <p:cNvSpPr>
            <a:spLocks noChangeShapeType="1"/>
          </p:cNvSpPr>
          <p:nvPr/>
        </p:nvSpPr>
        <p:spPr bwMode="auto">
          <a:xfrm>
            <a:off x="6278563" y="1501775"/>
            <a:ext cx="0" cy="1333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8140" name="Line 12">
            <a:extLst>
              <a:ext uri="{FF2B5EF4-FFF2-40B4-BE49-F238E27FC236}">
                <a16:creationId xmlns:a16="http://schemas.microsoft.com/office/drawing/2014/main" id="{6FD175D2-71BC-4F0F-AB6B-F719174B6F38}"/>
              </a:ext>
            </a:extLst>
          </p:cNvPr>
          <p:cNvSpPr>
            <a:spLocks noChangeShapeType="1"/>
          </p:cNvSpPr>
          <p:nvPr/>
        </p:nvSpPr>
        <p:spPr bwMode="auto">
          <a:xfrm flipH="1" flipV="1">
            <a:off x="6138863" y="1500188"/>
            <a:ext cx="139700" cy="15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8141" name="Arc 13">
            <a:extLst>
              <a:ext uri="{FF2B5EF4-FFF2-40B4-BE49-F238E27FC236}">
                <a16:creationId xmlns:a16="http://schemas.microsoft.com/office/drawing/2014/main" id="{C0B23760-7D6A-4385-AFA9-E4C0D9D67BEB}"/>
              </a:ext>
            </a:extLst>
          </p:cNvPr>
          <p:cNvSpPr>
            <a:spLocks/>
          </p:cNvSpPr>
          <p:nvPr/>
        </p:nvSpPr>
        <p:spPr bwMode="auto">
          <a:xfrm>
            <a:off x="4984750" y="2490788"/>
            <a:ext cx="138113" cy="2032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8142" name="Text Box 14">
            <a:extLst>
              <a:ext uri="{FF2B5EF4-FFF2-40B4-BE49-F238E27FC236}">
                <a16:creationId xmlns:a16="http://schemas.microsoft.com/office/drawing/2014/main" id="{F0EC20FA-8314-44C1-B0BE-AD8C153B8017}"/>
              </a:ext>
            </a:extLst>
          </p:cNvPr>
          <p:cNvSpPr txBox="1">
            <a:spLocks noChangeArrowheads="1"/>
          </p:cNvSpPr>
          <p:nvPr/>
        </p:nvSpPr>
        <p:spPr bwMode="auto">
          <a:xfrm>
            <a:off x="5054600" y="2349500"/>
            <a:ext cx="6937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b="1">
                <a:solidFill>
                  <a:srgbClr val="FF0066"/>
                </a:solidFill>
                <a:sym typeface="Symbol" panose="05050102010706020507" pitchFamily="18" charset="2"/>
              </a:rPr>
              <a:t></a:t>
            </a:r>
          </a:p>
        </p:txBody>
      </p:sp>
      <p:sp>
        <p:nvSpPr>
          <p:cNvPr id="48143" name="Text Box 15">
            <a:extLst>
              <a:ext uri="{FF2B5EF4-FFF2-40B4-BE49-F238E27FC236}">
                <a16:creationId xmlns:a16="http://schemas.microsoft.com/office/drawing/2014/main" id="{94505555-B574-4457-A875-6618620CD5E3}"/>
              </a:ext>
            </a:extLst>
          </p:cNvPr>
          <p:cNvSpPr txBox="1">
            <a:spLocks noChangeArrowheads="1"/>
          </p:cNvSpPr>
          <p:nvPr/>
        </p:nvSpPr>
        <p:spPr bwMode="auto">
          <a:xfrm>
            <a:off x="2765425" y="2762250"/>
            <a:ext cx="19510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b="1">
                <a:solidFill>
                  <a:srgbClr val="FF0066"/>
                </a:solidFill>
                <a:latin typeface="Monotype Corsiva" panose="03010101010201010101" pitchFamily="66" charset="0"/>
              </a:rPr>
              <a:t>Yer Ekvatoru</a:t>
            </a:r>
          </a:p>
        </p:txBody>
      </p:sp>
      <p:sp>
        <p:nvSpPr>
          <p:cNvPr id="48144" name="Text Box 16">
            <a:extLst>
              <a:ext uri="{FF2B5EF4-FFF2-40B4-BE49-F238E27FC236}">
                <a16:creationId xmlns:a16="http://schemas.microsoft.com/office/drawing/2014/main" id="{8D0646CB-31AD-4194-AB14-3AE6570ACCF5}"/>
              </a:ext>
            </a:extLst>
          </p:cNvPr>
          <p:cNvSpPr txBox="1">
            <a:spLocks noChangeArrowheads="1"/>
          </p:cNvSpPr>
          <p:nvPr/>
        </p:nvSpPr>
        <p:spPr bwMode="auto">
          <a:xfrm>
            <a:off x="3627438" y="260350"/>
            <a:ext cx="1736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en-US" b="1">
                <a:solidFill>
                  <a:srgbClr val="FF0066"/>
                </a:solidFill>
                <a:latin typeface="Monotype Corsiva" panose="03010101010201010101" pitchFamily="66" charset="0"/>
              </a:rPr>
              <a:t>Kuzey Kutup</a:t>
            </a:r>
          </a:p>
        </p:txBody>
      </p:sp>
      <p:sp>
        <p:nvSpPr>
          <p:cNvPr id="48145" name="Text Box 17">
            <a:extLst>
              <a:ext uri="{FF2B5EF4-FFF2-40B4-BE49-F238E27FC236}">
                <a16:creationId xmlns:a16="http://schemas.microsoft.com/office/drawing/2014/main" id="{7521026F-86C4-4100-9F34-7BBA1A192A9D}"/>
              </a:ext>
            </a:extLst>
          </p:cNvPr>
          <p:cNvSpPr txBox="1">
            <a:spLocks noChangeArrowheads="1"/>
          </p:cNvSpPr>
          <p:nvPr/>
        </p:nvSpPr>
        <p:spPr bwMode="auto">
          <a:xfrm>
            <a:off x="3667125" y="4789488"/>
            <a:ext cx="16652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en-US" b="1">
                <a:solidFill>
                  <a:srgbClr val="FF0066"/>
                </a:solidFill>
                <a:latin typeface="Monotype Corsiva" panose="03010101010201010101" pitchFamily="66" charset="0"/>
              </a:rPr>
              <a:t>Güney Kutup</a:t>
            </a:r>
          </a:p>
        </p:txBody>
      </p:sp>
      <p:sp>
        <p:nvSpPr>
          <p:cNvPr id="48146" name="Oval 18">
            <a:extLst>
              <a:ext uri="{FF2B5EF4-FFF2-40B4-BE49-F238E27FC236}">
                <a16:creationId xmlns:a16="http://schemas.microsoft.com/office/drawing/2014/main" id="{84F1E1BB-948E-455B-8A97-D9E2AA2C632C}"/>
              </a:ext>
            </a:extLst>
          </p:cNvPr>
          <p:cNvSpPr>
            <a:spLocks noChangeArrowheads="1"/>
          </p:cNvSpPr>
          <p:nvPr/>
        </p:nvSpPr>
        <p:spPr bwMode="auto">
          <a:xfrm rot="3600000">
            <a:off x="5868988" y="1700212"/>
            <a:ext cx="287338"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8147" name="Text Box 19">
            <a:extLst>
              <a:ext uri="{FF2B5EF4-FFF2-40B4-BE49-F238E27FC236}">
                <a16:creationId xmlns:a16="http://schemas.microsoft.com/office/drawing/2014/main" id="{3AEFCCB7-ED4E-487E-9C49-7EDDED690B8D}"/>
              </a:ext>
            </a:extLst>
          </p:cNvPr>
          <p:cNvSpPr txBox="1">
            <a:spLocks noChangeArrowheads="1"/>
          </p:cNvSpPr>
          <p:nvPr/>
        </p:nvSpPr>
        <p:spPr bwMode="auto">
          <a:xfrm>
            <a:off x="3059113" y="5300663"/>
            <a:ext cx="295275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000" b="1">
                <a:solidFill>
                  <a:srgbClr val="000099"/>
                </a:solidFill>
                <a:latin typeface="Monotype Corsiva" panose="03010101010201010101" pitchFamily="66" charset="0"/>
              </a:rPr>
              <a:t>0 </a:t>
            </a:r>
            <a:r>
              <a:rPr lang="tr-TR" altLang="en-US" sz="2000" b="1">
                <a:solidFill>
                  <a:srgbClr val="000099"/>
                </a:solidFill>
                <a:latin typeface="Monotype Corsiva" panose="03010101010201010101" pitchFamily="66" charset="0"/>
                <a:sym typeface="Symbol" panose="05050102010706020507" pitchFamily="18" charset="2"/>
              </a:rPr>
              <a:t>   90</a:t>
            </a:r>
            <a:r>
              <a:rPr lang="en-US" altLang="en-US" sz="2000" b="1">
                <a:solidFill>
                  <a:srgbClr val="000099"/>
                </a:solidFill>
                <a:latin typeface="Monotype Corsiva" panose="03010101010201010101" pitchFamily="66" charset="0"/>
                <a:cs typeface="Arial" panose="020B0604020202020204" pitchFamily="34" charset="0"/>
                <a:sym typeface="Symbol" panose="05050102010706020507" pitchFamily="18" charset="2"/>
              </a:rPr>
              <a:t>°</a:t>
            </a:r>
            <a:r>
              <a:rPr lang="tr-TR" altLang="en-US" sz="2000" b="1">
                <a:solidFill>
                  <a:srgbClr val="000099"/>
                </a:solidFill>
                <a:latin typeface="Monotype Corsiva" panose="03010101010201010101" pitchFamily="66" charset="0"/>
                <a:cs typeface="Arial" panose="020B0604020202020204" pitchFamily="34" charset="0"/>
                <a:sym typeface="Symbol" panose="05050102010706020507" pitchFamily="18" charset="2"/>
              </a:rPr>
              <a:t>    (KGY)</a:t>
            </a:r>
          </a:p>
          <a:p>
            <a:pPr>
              <a:spcBef>
                <a:spcPct val="50000"/>
              </a:spcBef>
            </a:pPr>
            <a:r>
              <a:rPr lang="tr-TR" altLang="en-US" sz="2000" b="1">
                <a:solidFill>
                  <a:srgbClr val="000099"/>
                </a:solidFill>
                <a:latin typeface="Monotype Corsiva" panose="03010101010201010101" pitchFamily="66" charset="0"/>
                <a:cs typeface="Arial" panose="020B0604020202020204" pitchFamily="34" charset="0"/>
                <a:sym typeface="Symbol" panose="05050102010706020507" pitchFamily="18" charset="2"/>
              </a:rPr>
              <a:t>0    -90</a:t>
            </a:r>
            <a:r>
              <a:rPr lang="en-US" altLang="en-US" sz="2000" b="1">
                <a:solidFill>
                  <a:srgbClr val="000099"/>
                </a:solidFill>
                <a:latin typeface="Monotype Corsiva" panose="03010101010201010101" pitchFamily="66" charset="0"/>
                <a:cs typeface="Arial" panose="020B0604020202020204" pitchFamily="34" charset="0"/>
                <a:sym typeface="Symbol" panose="05050102010706020507" pitchFamily="18" charset="2"/>
              </a:rPr>
              <a:t>°</a:t>
            </a:r>
            <a:r>
              <a:rPr lang="tr-TR" altLang="en-US" sz="2000" b="1">
                <a:solidFill>
                  <a:srgbClr val="000099"/>
                </a:solidFill>
                <a:latin typeface="Monotype Corsiva" panose="03010101010201010101" pitchFamily="66" charset="0"/>
                <a:cs typeface="Arial" panose="020B0604020202020204" pitchFamily="34" charset="0"/>
                <a:sym typeface="Symbol" panose="05050102010706020507" pitchFamily="18" charset="2"/>
              </a:rPr>
              <a:t>  (GGY)</a:t>
            </a:r>
            <a:endParaRPr lang="en-US" altLang="en-US" sz="2000" b="1">
              <a:solidFill>
                <a:srgbClr val="000099"/>
              </a:solidFill>
              <a:latin typeface="Monotype Corsiva" panose="03010101010201010101" pitchFamily="66" charset="0"/>
              <a:cs typeface="Arial" panose="020B0604020202020204" pitchFamily="34" charset="0"/>
              <a:sym typeface="Symbol" panose="05050102010706020507" pitchFamily="18" charset="2"/>
            </a:endParaRPr>
          </a:p>
        </p:txBody>
      </p:sp>
      <p:sp>
        <p:nvSpPr>
          <p:cNvPr id="48148" name="Line 20">
            <a:extLst>
              <a:ext uri="{FF2B5EF4-FFF2-40B4-BE49-F238E27FC236}">
                <a16:creationId xmlns:a16="http://schemas.microsoft.com/office/drawing/2014/main" id="{1B204F35-36DF-49F7-86E5-D84FC2B19365}"/>
              </a:ext>
            </a:extLst>
          </p:cNvPr>
          <p:cNvSpPr>
            <a:spLocks noChangeShapeType="1"/>
          </p:cNvSpPr>
          <p:nvPr/>
        </p:nvSpPr>
        <p:spPr bwMode="auto">
          <a:xfrm>
            <a:off x="1547813" y="1268413"/>
            <a:ext cx="1152525"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8149" name="Text Box 21">
            <a:extLst>
              <a:ext uri="{FF2B5EF4-FFF2-40B4-BE49-F238E27FC236}">
                <a16:creationId xmlns:a16="http://schemas.microsoft.com/office/drawing/2014/main" id="{CBAF0FBC-907D-425F-920E-4584538B265C}"/>
              </a:ext>
            </a:extLst>
          </p:cNvPr>
          <p:cNvSpPr txBox="1">
            <a:spLocks noChangeArrowheads="1"/>
          </p:cNvSpPr>
          <p:nvPr/>
        </p:nvSpPr>
        <p:spPr bwMode="auto">
          <a:xfrm>
            <a:off x="323850" y="836613"/>
            <a:ext cx="14398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b="1">
                <a:latin typeface="Monotype Corsiva" panose="03010101010201010101" pitchFamily="66" charset="0"/>
              </a:rPr>
              <a:t>Yer Küresi</a:t>
            </a:r>
          </a:p>
        </p:txBody>
      </p:sp>
      <p:sp>
        <p:nvSpPr>
          <p:cNvPr id="48150" name="Line 22">
            <a:extLst>
              <a:ext uri="{FF2B5EF4-FFF2-40B4-BE49-F238E27FC236}">
                <a16:creationId xmlns:a16="http://schemas.microsoft.com/office/drawing/2014/main" id="{AD923FBA-091F-40EA-87BB-59044A213103}"/>
              </a:ext>
            </a:extLst>
          </p:cNvPr>
          <p:cNvSpPr>
            <a:spLocks noChangeShapeType="1"/>
          </p:cNvSpPr>
          <p:nvPr/>
        </p:nvSpPr>
        <p:spPr bwMode="auto">
          <a:xfrm flipH="1">
            <a:off x="5364163" y="1916113"/>
            <a:ext cx="1871662" cy="5762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8151" name="Text Box 23">
            <a:extLst>
              <a:ext uri="{FF2B5EF4-FFF2-40B4-BE49-F238E27FC236}">
                <a16:creationId xmlns:a16="http://schemas.microsoft.com/office/drawing/2014/main" id="{17EEE92E-DFAF-4993-BAE4-F54E0B75C27A}"/>
              </a:ext>
            </a:extLst>
          </p:cNvPr>
          <p:cNvSpPr txBox="1">
            <a:spLocks noChangeArrowheads="1"/>
          </p:cNvSpPr>
          <p:nvPr/>
        </p:nvSpPr>
        <p:spPr bwMode="auto">
          <a:xfrm>
            <a:off x="6804025" y="1557338"/>
            <a:ext cx="1727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en-US" b="1">
                <a:latin typeface="Monotype Corsiva" panose="03010101010201010101" pitchFamily="66" charset="0"/>
              </a:rPr>
              <a:t>Gözlemcinin Enlemi</a:t>
            </a:r>
          </a:p>
        </p:txBody>
      </p:sp>
      <p:sp>
        <p:nvSpPr>
          <p:cNvPr id="48155" name="AutoShape 27">
            <a:extLst>
              <a:ext uri="{FF2B5EF4-FFF2-40B4-BE49-F238E27FC236}">
                <a16:creationId xmlns:a16="http://schemas.microsoft.com/office/drawing/2014/main" id="{47AAF5BF-040F-427A-A4DC-560714E2FBB7}"/>
              </a:ext>
            </a:extLst>
          </p:cNvPr>
          <p:cNvSpPr>
            <a:spLocks noChangeArrowheads="1"/>
          </p:cNvSpPr>
          <p:nvPr/>
        </p:nvSpPr>
        <p:spPr bwMode="auto">
          <a:xfrm>
            <a:off x="4356100" y="549275"/>
            <a:ext cx="360363" cy="431800"/>
          </a:xfrm>
          <a:prstGeom prst="curvedLeftArrow">
            <a:avLst>
              <a:gd name="adj1" fmla="val 23965"/>
              <a:gd name="adj2" fmla="val 47929"/>
              <a:gd name="adj3" fmla="val 33333"/>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8133" name="Line 5">
            <a:extLst>
              <a:ext uri="{FF2B5EF4-FFF2-40B4-BE49-F238E27FC236}">
                <a16:creationId xmlns:a16="http://schemas.microsoft.com/office/drawing/2014/main" id="{1033DBA8-BEF4-43D1-A39B-84B555126C73}"/>
              </a:ext>
            </a:extLst>
          </p:cNvPr>
          <p:cNvSpPr>
            <a:spLocks noChangeShapeType="1"/>
          </p:cNvSpPr>
          <p:nvPr/>
        </p:nvSpPr>
        <p:spPr bwMode="auto">
          <a:xfrm rot="5400000">
            <a:off x="2196306" y="2853532"/>
            <a:ext cx="4608513" cy="0"/>
          </a:xfrm>
          <a:prstGeom prst="line">
            <a:avLst/>
          </a:prstGeom>
          <a:noFill/>
          <a:ln w="1905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8156" name="Line 28">
            <a:extLst>
              <a:ext uri="{FF2B5EF4-FFF2-40B4-BE49-F238E27FC236}">
                <a16:creationId xmlns:a16="http://schemas.microsoft.com/office/drawing/2014/main" id="{20BDF6E4-DFE6-412B-9EA2-DF4C09BB9D21}"/>
              </a:ext>
            </a:extLst>
          </p:cNvPr>
          <p:cNvSpPr>
            <a:spLocks noChangeShapeType="1"/>
          </p:cNvSpPr>
          <p:nvPr/>
        </p:nvSpPr>
        <p:spPr bwMode="auto">
          <a:xfrm flipH="1">
            <a:off x="4787900" y="549275"/>
            <a:ext cx="1296988"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8157" name="Text Box 29">
            <a:extLst>
              <a:ext uri="{FF2B5EF4-FFF2-40B4-BE49-F238E27FC236}">
                <a16:creationId xmlns:a16="http://schemas.microsoft.com/office/drawing/2014/main" id="{2202C0E2-7327-4763-A7D4-F12E9A85C580}"/>
              </a:ext>
            </a:extLst>
          </p:cNvPr>
          <p:cNvSpPr txBox="1">
            <a:spLocks noChangeArrowheads="1"/>
          </p:cNvSpPr>
          <p:nvPr/>
        </p:nvSpPr>
        <p:spPr bwMode="auto">
          <a:xfrm>
            <a:off x="5940425" y="115888"/>
            <a:ext cx="1152525"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en-US" b="1">
                <a:latin typeface="Monotype Corsiva" panose="03010101010201010101" pitchFamily="66" charset="0"/>
              </a:rPr>
              <a:t>Yerin Dönme Yönü </a:t>
            </a:r>
          </a:p>
        </p:txBody>
      </p:sp>
      <p:sp>
        <p:nvSpPr>
          <p:cNvPr id="48158" name="AutoShape 30">
            <a:extLst>
              <a:ext uri="{FF2B5EF4-FFF2-40B4-BE49-F238E27FC236}">
                <a16:creationId xmlns:a16="http://schemas.microsoft.com/office/drawing/2014/main" id="{F62FB67B-52B5-4B5D-A62A-F3B84F952744}"/>
              </a:ext>
            </a:extLst>
          </p:cNvPr>
          <p:cNvSpPr>
            <a:spLocks noChangeArrowheads="1"/>
          </p:cNvSpPr>
          <p:nvPr/>
        </p:nvSpPr>
        <p:spPr bwMode="auto">
          <a:xfrm rot="2700000">
            <a:off x="6255544" y="1366044"/>
            <a:ext cx="179388" cy="158750"/>
          </a:xfrm>
          <a:prstGeom prst="smileyFace">
            <a:avLst>
              <a:gd name="adj" fmla="val 4653"/>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Tree>
    <p:extLst>
      <p:ext uri="{BB962C8B-B14F-4D97-AF65-F5344CB8AC3E}">
        <p14:creationId xmlns:p14="http://schemas.microsoft.com/office/powerpoint/2010/main" val="4002185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Oval 2">
            <a:extLst>
              <a:ext uri="{FF2B5EF4-FFF2-40B4-BE49-F238E27FC236}">
                <a16:creationId xmlns:a16="http://schemas.microsoft.com/office/drawing/2014/main" id="{A7AE70AE-5440-4D86-8255-242A94095B3B}"/>
              </a:ext>
            </a:extLst>
          </p:cNvPr>
          <p:cNvSpPr>
            <a:spLocks noChangeArrowheads="1"/>
          </p:cNvSpPr>
          <p:nvPr/>
        </p:nvSpPr>
        <p:spPr bwMode="auto">
          <a:xfrm>
            <a:off x="4067175" y="2852738"/>
            <a:ext cx="865188" cy="863600"/>
          </a:xfrm>
          <a:prstGeom prst="ellipse">
            <a:avLst/>
          </a:prstGeom>
          <a:solidFill>
            <a:srgbClr val="3399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9155" name="Oval 3">
            <a:extLst>
              <a:ext uri="{FF2B5EF4-FFF2-40B4-BE49-F238E27FC236}">
                <a16:creationId xmlns:a16="http://schemas.microsoft.com/office/drawing/2014/main" id="{34AB563E-84F1-41CC-B75B-1F9269AF8AD0}"/>
              </a:ext>
            </a:extLst>
          </p:cNvPr>
          <p:cNvSpPr>
            <a:spLocks noChangeArrowheads="1"/>
          </p:cNvSpPr>
          <p:nvPr/>
        </p:nvSpPr>
        <p:spPr bwMode="auto">
          <a:xfrm>
            <a:off x="1476375" y="333375"/>
            <a:ext cx="6048375" cy="6119813"/>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9156" name="Line 4">
            <a:extLst>
              <a:ext uri="{FF2B5EF4-FFF2-40B4-BE49-F238E27FC236}">
                <a16:creationId xmlns:a16="http://schemas.microsoft.com/office/drawing/2014/main" id="{F0B685DD-4E9C-4903-8A0A-68AC22AFE434}"/>
              </a:ext>
            </a:extLst>
          </p:cNvPr>
          <p:cNvSpPr>
            <a:spLocks noChangeShapeType="1"/>
          </p:cNvSpPr>
          <p:nvPr/>
        </p:nvSpPr>
        <p:spPr bwMode="auto">
          <a:xfrm>
            <a:off x="4067175" y="3284538"/>
            <a:ext cx="865188" cy="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9157" name="Line 5">
            <a:extLst>
              <a:ext uri="{FF2B5EF4-FFF2-40B4-BE49-F238E27FC236}">
                <a16:creationId xmlns:a16="http://schemas.microsoft.com/office/drawing/2014/main" id="{258CF11B-EDB7-4CB2-AC43-51AC1AB7E8B6}"/>
              </a:ext>
            </a:extLst>
          </p:cNvPr>
          <p:cNvSpPr>
            <a:spLocks noChangeShapeType="1"/>
          </p:cNvSpPr>
          <p:nvPr/>
        </p:nvSpPr>
        <p:spPr bwMode="auto">
          <a:xfrm>
            <a:off x="4500563" y="2852738"/>
            <a:ext cx="0" cy="863600"/>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9158" name="Line 6">
            <a:extLst>
              <a:ext uri="{FF2B5EF4-FFF2-40B4-BE49-F238E27FC236}">
                <a16:creationId xmlns:a16="http://schemas.microsoft.com/office/drawing/2014/main" id="{FA24FFD2-7486-4C36-8C45-0EEDC47BFC31}"/>
              </a:ext>
            </a:extLst>
          </p:cNvPr>
          <p:cNvSpPr>
            <a:spLocks noChangeShapeType="1"/>
          </p:cNvSpPr>
          <p:nvPr/>
        </p:nvSpPr>
        <p:spPr bwMode="auto">
          <a:xfrm flipV="1">
            <a:off x="4500563" y="333375"/>
            <a:ext cx="0" cy="2447925"/>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9159" name="Line 7">
            <a:extLst>
              <a:ext uri="{FF2B5EF4-FFF2-40B4-BE49-F238E27FC236}">
                <a16:creationId xmlns:a16="http://schemas.microsoft.com/office/drawing/2014/main" id="{970662D6-7AF0-43E0-8D32-D7CDCD937741}"/>
              </a:ext>
            </a:extLst>
          </p:cNvPr>
          <p:cNvSpPr>
            <a:spLocks noChangeShapeType="1"/>
          </p:cNvSpPr>
          <p:nvPr/>
        </p:nvSpPr>
        <p:spPr bwMode="auto">
          <a:xfrm>
            <a:off x="4500563" y="3716338"/>
            <a:ext cx="0" cy="273685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9160" name="Line 8">
            <a:extLst>
              <a:ext uri="{FF2B5EF4-FFF2-40B4-BE49-F238E27FC236}">
                <a16:creationId xmlns:a16="http://schemas.microsoft.com/office/drawing/2014/main" id="{D50D12D4-B248-4824-A878-9B0D6D1CB8F1}"/>
              </a:ext>
            </a:extLst>
          </p:cNvPr>
          <p:cNvSpPr>
            <a:spLocks noChangeShapeType="1"/>
          </p:cNvSpPr>
          <p:nvPr/>
        </p:nvSpPr>
        <p:spPr bwMode="auto">
          <a:xfrm>
            <a:off x="4932363" y="3284538"/>
            <a:ext cx="2592387"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9161" name="Line 9">
            <a:extLst>
              <a:ext uri="{FF2B5EF4-FFF2-40B4-BE49-F238E27FC236}">
                <a16:creationId xmlns:a16="http://schemas.microsoft.com/office/drawing/2014/main" id="{10559680-C4BD-4ABC-993A-8D5B131F62B5}"/>
              </a:ext>
            </a:extLst>
          </p:cNvPr>
          <p:cNvSpPr>
            <a:spLocks noChangeShapeType="1"/>
          </p:cNvSpPr>
          <p:nvPr/>
        </p:nvSpPr>
        <p:spPr bwMode="auto">
          <a:xfrm flipH="1">
            <a:off x="1476375" y="3284538"/>
            <a:ext cx="2590800" cy="0"/>
          </a:xfrm>
          <a:prstGeom prst="line">
            <a:avLst/>
          </a:prstGeom>
          <a:noFill/>
          <a:ln w="9525">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9162" name="Line 10">
            <a:extLst>
              <a:ext uri="{FF2B5EF4-FFF2-40B4-BE49-F238E27FC236}">
                <a16:creationId xmlns:a16="http://schemas.microsoft.com/office/drawing/2014/main" id="{A17D14AB-2FAA-48D2-A7C5-F41F4D8D7BA9}"/>
              </a:ext>
            </a:extLst>
          </p:cNvPr>
          <p:cNvSpPr>
            <a:spLocks noChangeShapeType="1"/>
          </p:cNvSpPr>
          <p:nvPr/>
        </p:nvSpPr>
        <p:spPr bwMode="auto">
          <a:xfrm>
            <a:off x="2843213" y="836613"/>
            <a:ext cx="4033837" cy="4392612"/>
          </a:xfrm>
          <a:prstGeom prst="line">
            <a:avLst/>
          </a:prstGeom>
          <a:noFill/>
          <a:ln w="127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9163" name="Text Box 11">
            <a:extLst>
              <a:ext uri="{FF2B5EF4-FFF2-40B4-BE49-F238E27FC236}">
                <a16:creationId xmlns:a16="http://schemas.microsoft.com/office/drawing/2014/main" id="{EC3D0BF4-98E7-4C32-9D1F-8CEF1ABD5A66}"/>
              </a:ext>
            </a:extLst>
          </p:cNvPr>
          <p:cNvSpPr txBox="1">
            <a:spLocks noChangeArrowheads="1"/>
          </p:cNvSpPr>
          <p:nvPr/>
        </p:nvSpPr>
        <p:spPr bwMode="auto">
          <a:xfrm>
            <a:off x="3565525" y="0"/>
            <a:ext cx="25193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1600" b="1">
                <a:latin typeface="Monotype Corsiva" panose="03010101010201010101" pitchFamily="66" charset="0"/>
              </a:rPr>
              <a:t>Kuzey Gök Kutbu</a:t>
            </a:r>
          </a:p>
        </p:txBody>
      </p:sp>
      <p:sp>
        <p:nvSpPr>
          <p:cNvPr id="49164" name="Text Box 12">
            <a:extLst>
              <a:ext uri="{FF2B5EF4-FFF2-40B4-BE49-F238E27FC236}">
                <a16:creationId xmlns:a16="http://schemas.microsoft.com/office/drawing/2014/main" id="{E2E363AC-4C0F-4BF1-9590-486B34AE13D2}"/>
              </a:ext>
            </a:extLst>
          </p:cNvPr>
          <p:cNvSpPr txBox="1">
            <a:spLocks noChangeArrowheads="1"/>
          </p:cNvSpPr>
          <p:nvPr/>
        </p:nvSpPr>
        <p:spPr bwMode="auto">
          <a:xfrm>
            <a:off x="3565525" y="6453188"/>
            <a:ext cx="25193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1600" b="1">
                <a:latin typeface="Monotype Corsiva" panose="03010101010201010101" pitchFamily="66" charset="0"/>
              </a:rPr>
              <a:t>Güney Gök Kutbu</a:t>
            </a:r>
          </a:p>
        </p:txBody>
      </p:sp>
      <p:sp>
        <p:nvSpPr>
          <p:cNvPr id="49165" name="Text Box 13">
            <a:extLst>
              <a:ext uri="{FF2B5EF4-FFF2-40B4-BE49-F238E27FC236}">
                <a16:creationId xmlns:a16="http://schemas.microsoft.com/office/drawing/2014/main" id="{80F3136C-6312-4F53-BFF8-94BA038E9509}"/>
              </a:ext>
            </a:extLst>
          </p:cNvPr>
          <p:cNvSpPr txBox="1">
            <a:spLocks noChangeArrowheads="1"/>
          </p:cNvSpPr>
          <p:nvPr/>
        </p:nvSpPr>
        <p:spPr bwMode="auto">
          <a:xfrm>
            <a:off x="3708400" y="2619375"/>
            <a:ext cx="1368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1400" b="1">
                <a:solidFill>
                  <a:srgbClr val="FF0066"/>
                </a:solidFill>
                <a:latin typeface="Monotype Corsiva" panose="03010101010201010101" pitchFamily="66" charset="0"/>
              </a:rPr>
              <a:t>Kuzey Kutup</a:t>
            </a:r>
          </a:p>
        </p:txBody>
      </p:sp>
      <p:sp>
        <p:nvSpPr>
          <p:cNvPr id="49166" name="Text Box 14">
            <a:extLst>
              <a:ext uri="{FF2B5EF4-FFF2-40B4-BE49-F238E27FC236}">
                <a16:creationId xmlns:a16="http://schemas.microsoft.com/office/drawing/2014/main" id="{DF54E5CE-2469-4DD6-9845-534790665F4E}"/>
              </a:ext>
            </a:extLst>
          </p:cNvPr>
          <p:cNvSpPr txBox="1">
            <a:spLocks noChangeArrowheads="1"/>
          </p:cNvSpPr>
          <p:nvPr/>
        </p:nvSpPr>
        <p:spPr bwMode="auto">
          <a:xfrm>
            <a:off x="3924300" y="3644900"/>
            <a:ext cx="1368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1400" b="1">
                <a:solidFill>
                  <a:srgbClr val="FF0066"/>
                </a:solidFill>
                <a:latin typeface="Monotype Corsiva" panose="03010101010201010101" pitchFamily="66" charset="0"/>
              </a:rPr>
              <a:t>Güney Kutup</a:t>
            </a:r>
          </a:p>
        </p:txBody>
      </p:sp>
      <p:sp>
        <p:nvSpPr>
          <p:cNvPr id="49168" name="Text Box 16">
            <a:extLst>
              <a:ext uri="{FF2B5EF4-FFF2-40B4-BE49-F238E27FC236}">
                <a16:creationId xmlns:a16="http://schemas.microsoft.com/office/drawing/2014/main" id="{BD61A1EA-3009-405F-B4E3-F9F24163718C}"/>
              </a:ext>
            </a:extLst>
          </p:cNvPr>
          <p:cNvSpPr txBox="1">
            <a:spLocks noChangeArrowheads="1"/>
          </p:cNvSpPr>
          <p:nvPr/>
        </p:nvSpPr>
        <p:spPr bwMode="auto">
          <a:xfrm>
            <a:off x="3851275" y="3213100"/>
            <a:ext cx="16557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1400" b="1">
                <a:latin typeface="Monotype Corsiva" panose="03010101010201010101" pitchFamily="66" charset="0"/>
              </a:rPr>
              <a:t>Yer Ekvatoru</a:t>
            </a:r>
          </a:p>
        </p:txBody>
      </p:sp>
      <p:sp>
        <p:nvSpPr>
          <p:cNvPr id="49169" name="Text Box 17">
            <a:extLst>
              <a:ext uri="{FF2B5EF4-FFF2-40B4-BE49-F238E27FC236}">
                <a16:creationId xmlns:a16="http://schemas.microsoft.com/office/drawing/2014/main" id="{68935D3F-FFA6-4845-AB87-E798C0BD5B5A}"/>
              </a:ext>
            </a:extLst>
          </p:cNvPr>
          <p:cNvSpPr txBox="1">
            <a:spLocks noChangeArrowheads="1"/>
          </p:cNvSpPr>
          <p:nvPr/>
        </p:nvSpPr>
        <p:spPr bwMode="auto">
          <a:xfrm>
            <a:off x="1763713" y="2924175"/>
            <a:ext cx="17287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1600" b="1">
                <a:latin typeface="Monotype Corsiva" panose="03010101010201010101" pitchFamily="66" charset="0"/>
              </a:rPr>
              <a:t>Gök Ekvatoru</a:t>
            </a:r>
          </a:p>
        </p:txBody>
      </p:sp>
      <p:sp>
        <p:nvSpPr>
          <p:cNvPr id="49170" name="Oval 18">
            <a:extLst>
              <a:ext uri="{FF2B5EF4-FFF2-40B4-BE49-F238E27FC236}">
                <a16:creationId xmlns:a16="http://schemas.microsoft.com/office/drawing/2014/main" id="{B1C867D4-138D-4CCC-94DC-BFA238AF2564}"/>
              </a:ext>
            </a:extLst>
          </p:cNvPr>
          <p:cNvSpPr>
            <a:spLocks noChangeArrowheads="1"/>
          </p:cNvSpPr>
          <p:nvPr/>
        </p:nvSpPr>
        <p:spPr bwMode="auto">
          <a:xfrm rot="19080000">
            <a:off x="4138613" y="71438"/>
            <a:ext cx="1441450" cy="5949950"/>
          </a:xfrm>
          <a:prstGeom prst="ellipse">
            <a:avLst/>
          </a:prstGeom>
          <a:noFill/>
          <a:ln w="9525" cap="rnd">
            <a:solidFill>
              <a:schemeClr val="accent2"/>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9171" name="Text Box 19">
            <a:extLst>
              <a:ext uri="{FF2B5EF4-FFF2-40B4-BE49-F238E27FC236}">
                <a16:creationId xmlns:a16="http://schemas.microsoft.com/office/drawing/2014/main" id="{D0DA60F1-6C85-4E5E-8140-21A8656D6106}"/>
              </a:ext>
            </a:extLst>
          </p:cNvPr>
          <p:cNvSpPr txBox="1">
            <a:spLocks noChangeArrowheads="1"/>
          </p:cNvSpPr>
          <p:nvPr/>
        </p:nvSpPr>
        <p:spPr bwMode="auto">
          <a:xfrm rot="2400000">
            <a:off x="4572000" y="4581525"/>
            <a:ext cx="18002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b="1">
                <a:latin typeface="Monotype Corsiva" panose="03010101010201010101" pitchFamily="66" charset="0"/>
              </a:rPr>
              <a:t>Ufuk Çemberi</a:t>
            </a:r>
          </a:p>
        </p:txBody>
      </p:sp>
      <p:sp>
        <p:nvSpPr>
          <p:cNvPr id="49173" name="Line 21">
            <a:extLst>
              <a:ext uri="{FF2B5EF4-FFF2-40B4-BE49-F238E27FC236}">
                <a16:creationId xmlns:a16="http://schemas.microsoft.com/office/drawing/2014/main" id="{46B1E20E-401F-4CFE-9AF2-34FA0143B32A}"/>
              </a:ext>
            </a:extLst>
          </p:cNvPr>
          <p:cNvSpPr>
            <a:spLocks noChangeShapeType="1"/>
          </p:cNvSpPr>
          <p:nvPr/>
        </p:nvSpPr>
        <p:spPr bwMode="auto">
          <a:xfrm flipH="1">
            <a:off x="4932363" y="2709863"/>
            <a:ext cx="144462" cy="1428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9174" name="Line 22">
            <a:extLst>
              <a:ext uri="{FF2B5EF4-FFF2-40B4-BE49-F238E27FC236}">
                <a16:creationId xmlns:a16="http://schemas.microsoft.com/office/drawing/2014/main" id="{AB631090-FD36-47DA-B191-6478F37D1ABB}"/>
              </a:ext>
            </a:extLst>
          </p:cNvPr>
          <p:cNvSpPr>
            <a:spLocks noChangeShapeType="1"/>
          </p:cNvSpPr>
          <p:nvPr/>
        </p:nvSpPr>
        <p:spPr bwMode="auto">
          <a:xfrm flipH="1">
            <a:off x="4859338" y="2852738"/>
            <a:ext cx="73025"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9175" name="Line 23">
            <a:extLst>
              <a:ext uri="{FF2B5EF4-FFF2-40B4-BE49-F238E27FC236}">
                <a16:creationId xmlns:a16="http://schemas.microsoft.com/office/drawing/2014/main" id="{01B7667B-470D-48D5-BF23-4A5FC9E61183}"/>
              </a:ext>
            </a:extLst>
          </p:cNvPr>
          <p:cNvSpPr>
            <a:spLocks noChangeShapeType="1"/>
          </p:cNvSpPr>
          <p:nvPr/>
        </p:nvSpPr>
        <p:spPr bwMode="auto">
          <a:xfrm flipH="1">
            <a:off x="4787900" y="2852738"/>
            <a:ext cx="1444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9176" name="Line 24">
            <a:extLst>
              <a:ext uri="{FF2B5EF4-FFF2-40B4-BE49-F238E27FC236}">
                <a16:creationId xmlns:a16="http://schemas.microsoft.com/office/drawing/2014/main" id="{60308CE8-4E82-42A0-AE10-545FF2509C49}"/>
              </a:ext>
            </a:extLst>
          </p:cNvPr>
          <p:cNvSpPr>
            <a:spLocks noChangeShapeType="1"/>
          </p:cNvSpPr>
          <p:nvPr/>
        </p:nvSpPr>
        <p:spPr bwMode="auto">
          <a:xfrm>
            <a:off x="5076825" y="2709863"/>
            <a:ext cx="0"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9177" name="Line 25">
            <a:extLst>
              <a:ext uri="{FF2B5EF4-FFF2-40B4-BE49-F238E27FC236}">
                <a16:creationId xmlns:a16="http://schemas.microsoft.com/office/drawing/2014/main" id="{FB6A67FE-0354-4EC2-BD8F-DD7EEFA88E9A}"/>
              </a:ext>
            </a:extLst>
          </p:cNvPr>
          <p:cNvSpPr>
            <a:spLocks noChangeShapeType="1"/>
          </p:cNvSpPr>
          <p:nvPr/>
        </p:nvSpPr>
        <p:spPr bwMode="auto">
          <a:xfrm flipH="1" flipV="1">
            <a:off x="4932363" y="2708275"/>
            <a:ext cx="144462" cy="15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9178" name="Line 26">
            <a:extLst>
              <a:ext uri="{FF2B5EF4-FFF2-40B4-BE49-F238E27FC236}">
                <a16:creationId xmlns:a16="http://schemas.microsoft.com/office/drawing/2014/main" id="{84B2C445-1163-470D-8276-19150AA20770}"/>
              </a:ext>
            </a:extLst>
          </p:cNvPr>
          <p:cNvSpPr>
            <a:spLocks noChangeShapeType="1"/>
          </p:cNvSpPr>
          <p:nvPr/>
        </p:nvSpPr>
        <p:spPr bwMode="auto">
          <a:xfrm flipV="1">
            <a:off x="5219700" y="1196975"/>
            <a:ext cx="1439863" cy="1368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9179" name="Line 27">
            <a:extLst>
              <a:ext uri="{FF2B5EF4-FFF2-40B4-BE49-F238E27FC236}">
                <a16:creationId xmlns:a16="http://schemas.microsoft.com/office/drawing/2014/main" id="{98C88C78-7475-41B4-B358-A862B416592E}"/>
              </a:ext>
            </a:extLst>
          </p:cNvPr>
          <p:cNvSpPr>
            <a:spLocks noChangeShapeType="1"/>
          </p:cNvSpPr>
          <p:nvPr/>
        </p:nvSpPr>
        <p:spPr bwMode="auto">
          <a:xfrm flipH="1">
            <a:off x="2268538" y="2997200"/>
            <a:ext cx="2519362" cy="2519363"/>
          </a:xfrm>
          <a:prstGeom prst="line">
            <a:avLst/>
          </a:prstGeom>
          <a:noFill/>
          <a:ln w="952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9180" name="Text Box 28">
            <a:extLst>
              <a:ext uri="{FF2B5EF4-FFF2-40B4-BE49-F238E27FC236}">
                <a16:creationId xmlns:a16="http://schemas.microsoft.com/office/drawing/2014/main" id="{707BA65F-E459-4F5C-9BDC-776CD1758966}"/>
              </a:ext>
            </a:extLst>
          </p:cNvPr>
          <p:cNvSpPr txBox="1">
            <a:spLocks noChangeArrowheads="1"/>
          </p:cNvSpPr>
          <p:nvPr/>
        </p:nvSpPr>
        <p:spPr bwMode="auto">
          <a:xfrm>
            <a:off x="6516688" y="549275"/>
            <a:ext cx="20161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1400"/>
              <a:t>        </a:t>
            </a:r>
            <a:r>
              <a:rPr lang="tr-TR" altLang="en-US" b="1">
                <a:latin typeface="Monotype Corsiva" panose="03010101010201010101" pitchFamily="66" charset="0"/>
              </a:rPr>
              <a:t>Zenit                 (Başucu noktası)</a:t>
            </a:r>
          </a:p>
        </p:txBody>
      </p:sp>
      <p:sp>
        <p:nvSpPr>
          <p:cNvPr id="49181" name="Text Box 29">
            <a:extLst>
              <a:ext uri="{FF2B5EF4-FFF2-40B4-BE49-F238E27FC236}">
                <a16:creationId xmlns:a16="http://schemas.microsoft.com/office/drawing/2014/main" id="{F8447A06-0E81-420E-AD88-AD54E1DADE46}"/>
              </a:ext>
            </a:extLst>
          </p:cNvPr>
          <p:cNvSpPr txBox="1">
            <a:spLocks noChangeArrowheads="1"/>
          </p:cNvSpPr>
          <p:nvPr/>
        </p:nvSpPr>
        <p:spPr bwMode="auto">
          <a:xfrm>
            <a:off x="1403350" y="5503863"/>
            <a:ext cx="20161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1400"/>
              <a:t>        </a:t>
            </a:r>
            <a:r>
              <a:rPr lang="tr-TR" altLang="en-US" b="1">
                <a:latin typeface="Monotype Corsiva" panose="03010101010201010101" pitchFamily="66" charset="0"/>
              </a:rPr>
              <a:t>Nadir                 (Ayakucu noktası)</a:t>
            </a:r>
          </a:p>
        </p:txBody>
      </p:sp>
      <p:sp>
        <p:nvSpPr>
          <p:cNvPr id="49182" name="Text Box 30">
            <a:extLst>
              <a:ext uri="{FF2B5EF4-FFF2-40B4-BE49-F238E27FC236}">
                <a16:creationId xmlns:a16="http://schemas.microsoft.com/office/drawing/2014/main" id="{12B56264-E171-450B-91F5-BB789618E277}"/>
              </a:ext>
            </a:extLst>
          </p:cNvPr>
          <p:cNvSpPr txBox="1">
            <a:spLocks noChangeArrowheads="1"/>
          </p:cNvSpPr>
          <p:nvPr/>
        </p:nvSpPr>
        <p:spPr bwMode="auto">
          <a:xfrm>
            <a:off x="1042988" y="3068638"/>
            <a:ext cx="4333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1600" b="1">
                <a:latin typeface="Monotype Corsiva" panose="03010101010201010101" pitchFamily="66" charset="0"/>
              </a:rPr>
              <a:t>E</a:t>
            </a:r>
          </a:p>
        </p:txBody>
      </p:sp>
      <p:sp>
        <p:nvSpPr>
          <p:cNvPr id="49183" name="Text Box 31">
            <a:extLst>
              <a:ext uri="{FF2B5EF4-FFF2-40B4-BE49-F238E27FC236}">
                <a16:creationId xmlns:a16="http://schemas.microsoft.com/office/drawing/2014/main" id="{754E36CE-13C7-4BB5-9CB4-534FC9660647}"/>
              </a:ext>
            </a:extLst>
          </p:cNvPr>
          <p:cNvSpPr txBox="1">
            <a:spLocks noChangeArrowheads="1"/>
          </p:cNvSpPr>
          <p:nvPr/>
        </p:nvSpPr>
        <p:spPr bwMode="auto">
          <a:xfrm>
            <a:off x="7596188" y="3068638"/>
            <a:ext cx="4333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1600" b="1">
                <a:latin typeface="Monotype Corsiva" panose="03010101010201010101" pitchFamily="66" charset="0"/>
              </a:rPr>
              <a:t>E’</a:t>
            </a:r>
          </a:p>
        </p:txBody>
      </p:sp>
      <p:sp>
        <p:nvSpPr>
          <p:cNvPr id="49184" name="Text Box 32">
            <a:extLst>
              <a:ext uri="{FF2B5EF4-FFF2-40B4-BE49-F238E27FC236}">
                <a16:creationId xmlns:a16="http://schemas.microsoft.com/office/drawing/2014/main" id="{D743022E-DD31-4B70-B5A0-38CDE46F269F}"/>
              </a:ext>
            </a:extLst>
          </p:cNvPr>
          <p:cNvSpPr txBox="1">
            <a:spLocks noChangeArrowheads="1"/>
          </p:cNvSpPr>
          <p:nvPr/>
        </p:nvSpPr>
        <p:spPr bwMode="auto">
          <a:xfrm>
            <a:off x="4572000" y="404813"/>
            <a:ext cx="4333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1600" b="1">
                <a:latin typeface="Monotype Corsiva" panose="03010101010201010101" pitchFamily="66" charset="0"/>
              </a:rPr>
              <a:t>P</a:t>
            </a:r>
          </a:p>
        </p:txBody>
      </p:sp>
      <p:sp>
        <p:nvSpPr>
          <p:cNvPr id="49185" name="Text Box 33">
            <a:extLst>
              <a:ext uri="{FF2B5EF4-FFF2-40B4-BE49-F238E27FC236}">
                <a16:creationId xmlns:a16="http://schemas.microsoft.com/office/drawing/2014/main" id="{85098931-0B79-4FF5-A4C4-7FBC33F7AA4F}"/>
              </a:ext>
            </a:extLst>
          </p:cNvPr>
          <p:cNvSpPr txBox="1">
            <a:spLocks noChangeArrowheads="1"/>
          </p:cNvSpPr>
          <p:nvPr/>
        </p:nvSpPr>
        <p:spPr bwMode="auto">
          <a:xfrm>
            <a:off x="4572000" y="6092825"/>
            <a:ext cx="43338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1600" b="1">
                <a:latin typeface="Monotype Corsiva" panose="03010101010201010101" pitchFamily="66" charset="0"/>
              </a:rPr>
              <a:t>P’</a:t>
            </a:r>
          </a:p>
        </p:txBody>
      </p:sp>
      <p:sp>
        <p:nvSpPr>
          <p:cNvPr id="49186" name="Arc 34">
            <a:extLst>
              <a:ext uri="{FF2B5EF4-FFF2-40B4-BE49-F238E27FC236}">
                <a16:creationId xmlns:a16="http://schemas.microsoft.com/office/drawing/2014/main" id="{86991633-EE68-449C-9D3F-55246FB9A068}"/>
              </a:ext>
            </a:extLst>
          </p:cNvPr>
          <p:cNvSpPr>
            <a:spLocks/>
          </p:cNvSpPr>
          <p:nvPr/>
        </p:nvSpPr>
        <p:spPr bwMode="auto">
          <a:xfrm rot="5400000">
            <a:off x="4033044" y="729456"/>
            <a:ext cx="935038" cy="6048375"/>
          </a:xfrm>
          <a:custGeom>
            <a:avLst/>
            <a:gdLst>
              <a:gd name="G0" fmla="+- 0 0 0"/>
              <a:gd name="G1" fmla="+- 21600 0 0"/>
              <a:gd name="G2" fmla="+- 21600 0 0"/>
              <a:gd name="T0" fmla="*/ 0 w 21600"/>
              <a:gd name="T1" fmla="*/ 0 h 43198"/>
              <a:gd name="T2" fmla="*/ 284 w 21600"/>
              <a:gd name="T3" fmla="*/ 43198 h 43198"/>
              <a:gd name="T4" fmla="*/ 0 w 21600"/>
              <a:gd name="T5" fmla="*/ 21600 h 43198"/>
            </a:gdLst>
            <a:ahLst/>
            <a:cxnLst>
              <a:cxn ang="0">
                <a:pos x="T0" y="T1"/>
              </a:cxn>
              <a:cxn ang="0">
                <a:pos x="T2" y="T3"/>
              </a:cxn>
              <a:cxn ang="0">
                <a:pos x="T4" y="T5"/>
              </a:cxn>
            </a:cxnLst>
            <a:rect l="0" t="0" r="r" b="b"/>
            <a:pathLst>
              <a:path w="21600" h="43198" fill="none" extrusionOk="0">
                <a:moveTo>
                  <a:pt x="-1" y="0"/>
                </a:moveTo>
                <a:cubicBezTo>
                  <a:pt x="11929" y="0"/>
                  <a:pt x="21600" y="9670"/>
                  <a:pt x="21600" y="21600"/>
                </a:cubicBezTo>
                <a:cubicBezTo>
                  <a:pt x="21600" y="33418"/>
                  <a:pt x="12101" y="43042"/>
                  <a:pt x="284" y="43198"/>
                </a:cubicBezTo>
              </a:path>
              <a:path w="21600" h="43198" stroke="0" extrusionOk="0">
                <a:moveTo>
                  <a:pt x="-1" y="0"/>
                </a:moveTo>
                <a:cubicBezTo>
                  <a:pt x="11929" y="0"/>
                  <a:pt x="21600" y="9670"/>
                  <a:pt x="21600" y="21600"/>
                </a:cubicBezTo>
                <a:cubicBezTo>
                  <a:pt x="21600" y="33418"/>
                  <a:pt x="12101" y="43042"/>
                  <a:pt x="284" y="43198"/>
                </a:cubicBezTo>
                <a:lnTo>
                  <a:pt x="0" y="21600"/>
                </a:lnTo>
                <a:close/>
              </a:path>
            </a:pathLst>
          </a:custGeom>
          <a:noFill/>
          <a:ln w="9525">
            <a:solidFill>
              <a:schemeClr val="hlink"/>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9187" name="Arc 35">
            <a:extLst>
              <a:ext uri="{FF2B5EF4-FFF2-40B4-BE49-F238E27FC236}">
                <a16:creationId xmlns:a16="http://schemas.microsoft.com/office/drawing/2014/main" id="{BE9A7CE9-92EB-4B41-9E9C-2CDEAAF7F2DF}"/>
              </a:ext>
            </a:extLst>
          </p:cNvPr>
          <p:cNvSpPr>
            <a:spLocks/>
          </p:cNvSpPr>
          <p:nvPr/>
        </p:nvSpPr>
        <p:spPr bwMode="auto">
          <a:xfrm rot="16200000">
            <a:off x="4033044" y="-280194"/>
            <a:ext cx="935038" cy="6048375"/>
          </a:xfrm>
          <a:custGeom>
            <a:avLst/>
            <a:gdLst>
              <a:gd name="G0" fmla="+- 0 0 0"/>
              <a:gd name="G1" fmla="+- 21600 0 0"/>
              <a:gd name="G2" fmla="+- 21600 0 0"/>
              <a:gd name="T0" fmla="*/ 0 w 21600"/>
              <a:gd name="T1" fmla="*/ 0 h 43198"/>
              <a:gd name="T2" fmla="*/ 284 w 21600"/>
              <a:gd name="T3" fmla="*/ 43198 h 43198"/>
              <a:gd name="T4" fmla="*/ 0 w 21600"/>
              <a:gd name="T5" fmla="*/ 21600 h 43198"/>
            </a:gdLst>
            <a:ahLst/>
            <a:cxnLst>
              <a:cxn ang="0">
                <a:pos x="T0" y="T1"/>
              </a:cxn>
              <a:cxn ang="0">
                <a:pos x="T2" y="T3"/>
              </a:cxn>
              <a:cxn ang="0">
                <a:pos x="T4" y="T5"/>
              </a:cxn>
            </a:cxnLst>
            <a:rect l="0" t="0" r="r" b="b"/>
            <a:pathLst>
              <a:path w="21600" h="43198" fill="none" extrusionOk="0">
                <a:moveTo>
                  <a:pt x="-1" y="0"/>
                </a:moveTo>
                <a:cubicBezTo>
                  <a:pt x="11929" y="0"/>
                  <a:pt x="21600" y="9670"/>
                  <a:pt x="21600" y="21600"/>
                </a:cubicBezTo>
                <a:cubicBezTo>
                  <a:pt x="21600" y="33418"/>
                  <a:pt x="12101" y="43042"/>
                  <a:pt x="284" y="43198"/>
                </a:cubicBezTo>
              </a:path>
              <a:path w="21600" h="43198" stroke="0" extrusionOk="0">
                <a:moveTo>
                  <a:pt x="-1" y="0"/>
                </a:moveTo>
                <a:cubicBezTo>
                  <a:pt x="11929" y="0"/>
                  <a:pt x="21600" y="9670"/>
                  <a:pt x="21600" y="21600"/>
                </a:cubicBezTo>
                <a:cubicBezTo>
                  <a:pt x="21600" y="33418"/>
                  <a:pt x="12101" y="43042"/>
                  <a:pt x="284" y="43198"/>
                </a:cubicBezTo>
                <a:lnTo>
                  <a:pt x="0" y="21600"/>
                </a:lnTo>
                <a:close/>
              </a:path>
            </a:pathLst>
          </a:custGeom>
          <a:noFill/>
          <a:ln w="9525">
            <a:solidFill>
              <a:schemeClr val="hlink"/>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9188" name="Text Box 36">
            <a:extLst>
              <a:ext uri="{FF2B5EF4-FFF2-40B4-BE49-F238E27FC236}">
                <a16:creationId xmlns:a16="http://schemas.microsoft.com/office/drawing/2014/main" id="{30718BA1-FA97-44AA-9C3E-AFB683D065D8}"/>
              </a:ext>
            </a:extLst>
          </p:cNvPr>
          <p:cNvSpPr txBox="1">
            <a:spLocks noChangeArrowheads="1"/>
          </p:cNvSpPr>
          <p:nvPr/>
        </p:nvSpPr>
        <p:spPr bwMode="auto">
          <a:xfrm>
            <a:off x="2339975" y="476250"/>
            <a:ext cx="9350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1400" b="1">
                <a:latin typeface="Monotype Corsiva" panose="03010101010201010101" pitchFamily="66" charset="0"/>
              </a:rPr>
              <a:t>Kuzey</a:t>
            </a:r>
          </a:p>
        </p:txBody>
      </p:sp>
      <p:sp>
        <p:nvSpPr>
          <p:cNvPr id="49189" name="Text Box 37">
            <a:extLst>
              <a:ext uri="{FF2B5EF4-FFF2-40B4-BE49-F238E27FC236}">
                <a16:creationId xmlns:a16="http://schemas.microsoft.com/office/drawing/2014/main" id="{AC676F73-0B30-40AB-B936-4E99944B62C1}"/>
              </a:ext>
            </a:extLst>
          </p:cNvPr>
          <p:cNvSpPr txBox="1">
            <a:spLocks noChangeArrowheads="1"/>
          </p:cNvSpPr>
          <p:nvPr/>
        </p:nvSpPr>
        <p:spPr bwMode="auto">
          <a:xfrm>
            <a:off x="6804025" y="5229225"/>
            <a:ext cx="9350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1400" b="1">
                <a:latin typeface="Monotype Corsiva" panose="03010101010201010101" pitchFamily="66" charset="0"/>
              </a:rPr>
              <a:t>Güney</a:t>
            </a:r>
          </a:p>
        </p:txBody>
      </p:sp>
      <p:sp>
        <p:nvSpPr>
          <p:cNvPr id="49190" name="Arc 38">
            <a:extLst>
              <a:ext uri="{FF2B5EF4-FFF2-40B4-BE49-F238E27FC236}">
                <a16:creationId xmlns:a16="http://schemas.microsoft.com/office/drawing/2014/main" id="{1899E95C-02A5-4B92-BF1E-0C66AE3CDD61}"/>
              </a:ext>
            </a:extLst>
          </p:cNvPr>
          <p:cNvSpPr>
            <a:spLocks/>
          </p:cNvSpPr>
          <p:nvPr/>
        </p:nvSpPr>
        <p:spPr bwMode="auto">
          <a:xfrm>
            <a:off x="4618038" y="3141663"/>
            <a:ext cx="98425" cy="146050"/>
          </a:xfrm>
          <a:custGeom>
            <a:avLst/>
            <a:gdLst>
              <a:gd name="G0" fmla="+- 8003 0 0"/>
              <a:gd name="G1" fmla="+- 21600 0 0"/>
              <a:gd name="G2" fmla="+- 21600 0 0"/>
              <a:gd name="T0" fmla="*/ 8003 w 29603"/>
              <a:gd name="T1" fmla="*/ 0 h 43200"/>
              <a:gd name="T2" fmla="*/ 0 w 29603"/>
              <a:gd name="T3" fmla="*/ 41663 h 43200"/>
              <a:gd name="T4" fmla="*/ 8003 w 29603"/>
              <a:gd name="T5" fmla="*/ 21600 h 43200"/>
            </a:gdLst>
            <a:ahLst/>
            <a:cxnLst>
              <a:cxn ang="0">
                <a:pos x="T0" y="T1"/>
              </a:cxn>
              <a:cxn ang="0">
                <a:pos x="T2" y="T3"/>
              </a:cxn>
              <a:cxn ang="0">
                <a:pos x="T4" y="T5"/>
              </a:cxn>
            </a:cxnLst>
            <a:rect l="0" t="0" r="r" b="b"/>
            <a:pathLst>
              <a:path w="29603" h="43200" fill="none" extrusionOk="0">
                <a:moveTo>
                  <a:pt x="8002" y="0"/>
                </a:moveTo>
                <a:cubicBezTo>
                  <a:pt x="19932" y="0"/>
                  <a:pt x="29603" y="9670"/>
                  <a:pt x="29603" y="21600"/>
                </a:cubicBezTo>
                <a:cubicBezTo>
                  <a:pt x="29603" y="33529"/>
                  <a:pt x="19932" y="43200"/>
                  <a:pt x="8003" y="43200"/>
                </a:cubicBezTo>
                <a:cubicBezTo>
                  <a:pt x="5261" y="43200"/>
                  <a:pt x="2546" y="42678"/>
                  <a:pt x="0" y="41662"/>
                </a:cubicBezTo>
              </a:path>
              <a:path w="29603" h="43200" stroke="0" extrusionOk="0">
                <a:moveTo>
                  <a:pt x="8002" y="0"/>
                </a:moveTo>
                <a:cubicBezTo>
                  <a:pt x="19932" y="0"/>
                  <a:pt x="29603" y="9670"/>
                  <a:pt x="29603" y="21600"/>
                </a:cubicBezTo>
                <a:cubicBezTo>
                  <a:pt x="29603" y="33529"/>
                  <a:pt x="19932" y="43200"/>
                  <a:pt x="8003" y="43200"/>
                </a:cubicBezTo>
                <a:cubicBezTo>
                  <a:pt x="5261" y="43200"/>
                  <a:pt x="2546" y="42678"/>
                  <a:pt x="0" y="41662"/>
                </a:cubicBezTo>
                <a:lnTo>
                  <a:pt x="8003" y="21600"/>
                </a:lnTo>
                <a:close/>
              </a:path>
            </a:pathLst>
          </a:custGeom>
          <a:noFill/>
          <a:ln w="9525">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9191" name="Text Box 39">
            <a:extLst>
              <a:ext uri="{FF2B5EF4-FFF2-40B4-BE49-F238E27FC236}">
                <a16:creationId xmlns:a16="http://schemas.microsoft.com/office/drawing/2014/main" id="{0EE30E82-1ACB-4F1B-8CCA-0CA2C3736F1A}"/>
              </a:ext>
            </a:extLst>
          </p:cNvPr>
          <p:cNvSpPr txBox="1">
            <a:spLocks noChangeArrowheads="1"/>
          </p:cNvSpPr>
          <p:nvPr/>
        </p:nvSpPr>
        <p:spPr bwMode="auto">
          <a:xfrm>
            <a:off x="4643438" y="2924175"/>
            <a:ext cx="3603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b="1">
                <a:solidFill>
                  <a:srgbClr val="A50021"/>
                </a:solidFill>
                <a:sym typeface="Symbol" panose="05050102010706020507" pitchFamily="18" charset="2"/>
              </a:rPr>
              <a:t></a:t>
            </a:r>
          </a:p>
        </p:txBody>
      </p:sp>
      <p:sp>
        <p:nvSpPr>
          <p:cNvPr id="49192" name="AutoShape 40">
            <a:extLst>
              <a:ext uri="{FF2B5EF4-FFF2-40B4-BE49-F238E27FC236}">
                <a16:creationId xmlns:a16="http://schemas.microsoft.com/office/drawing/2014/main" id="{F1BEF084-CC0C-4C52-801A-5B8DE6FDE916}"/>
              </a:ext>
            </a:extLst>
          </p:cNvPr>
          <p:cNvSpPr>
            <a:spLocks/>
          </p:cNvSpPr>
          <p:nvPr/>
        </p:nvSpPr>
        <p:spPr bwMode="auto">
          <a:xfrm rot="20280000">
            <a:off x="7092950" y="1047750"/>
            <a:ext cx="360363" cy="2236788"/>
          </a:xfrm>
          <a:prstGeom prst="rightBracket">
            <a:avLst>
              <a:gd name="adj" fmla="val 51725"/>
            </a:avLst>
          </a:prstGeom>
          <a:noFill/>
          <a:ln w="9525">
            <a:solidFill>
              <a:srgbClr val="FF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9193" name="Text Box 41">
            <a:extLst>
              <a:ext uri="{FF2B5EF4-FFF2-40B4-BE49-F238E27FC236}">
                <a16:creationId xmlns:a16="http://schemas.microsoft.com/office/drawing/2014/main" id="{9D050D82-2FEE-4B01-B5A8-5E4A74FD75FD}"/>
              </a:ext>
            </a:extLst>
          </p:cNvPr>
          <p:cNvSpPr txBox="1">
            <a:spLocks noChangeArrowheads="1"/>
          </p:cNvSpPr>
          <p:nvPr/>
        </p:nvSpPr>
        <p:spPr bwMode="auto">
          <a:xfrm>
            <a:off x="7524750" y="1628775"/>
            <a:ext cx="3603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b="1">
                <a:solidFill>
                  <a:srgbClr val="A50021"/>
                </a:solidFill>
                <a:sym typeface="Symbol" panose="05050102010706020507" pitchFamily="18" charset="2"/>
              </a:rPr>
              <a:t></a:t>
            </a:r>
          </a:p>
        </p:txBody>
      </p:sp>
      <p:sp>
        <p:nvSpPr>
          <p:cNvPr id="49194" name="Oval 42">
            <a:extLst>
              <a:ext uri="{FF2B5EF4-FFF2-40B4-BE49-F238E27FC236}">
                <a16:creationId xmlns:a16="http://schemas.microsoft.com/office/drawing/2014/main" id="{5F6A23D5-3190-4F86-AE4F-5F6A13124A95}"/>
              </a:ext>
            </a:extLst>
          </p:cNvPr>
          <p:cNvSpPr>
            <a:spLocks noChangeArrowheads="1"/>
          </p:cNvSpPr>
          <p:nvPr/>
        </p:nvSpPr>
        <p:spPr bwMode="auto">
          <a:xfrm>
            <a:off x="4716463" y="2924175"/>
            <a:ext cx="146050" cy="14446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49195" name="Line 43">
            <a:extLst>
              <a:ext uri="{FF2B5EF4-FFF2-40B4-BE49-F238E27FC236}">
                <a16:creationId xmlns:a16="http://schemas.microsoft.com/office/drawing/2014/main" id="{904A0BF4-E508-4A2A-84E5-C08BE5E62800}"/>
              </a:ext>
            </a:extLst>
          </p:cNvPr>
          <p:cNvSpPr>
            <a:spLocks noChangeShapeType="1"/>
          </p:cNvSpPr>
          <p:nvPr/>
        </p:nvSpPr>
        <p:spPr bwMode="auto">
          <a:xfrm>
            <a:off x="755650" y="908050"/>
            <a:ext cx="1079500" cy="8651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tr-TR"/>
          </a:p>
        </p:txBody>
      </p:sp>
      <p:sp>
        <p:nvSpPr>
          <p:cNvPr id="49196" name="Text Box 44">
            <a:extLst>
              <a:ext uri="{FF2B5EF4-FFF2-40B4-BE49-F238E27FC236}">
                <a16:creationId xmlns:a16="http://schemas.microsoft.com/office/drawing/2014/main" id="{875879D3-1257-4072-88FA-0EDB0E6A5DB2}"/>
              </a:ext>
            </a:extLst>
          </p:cNvPr>
          <p:cNvSpPr txBox="1">
            <a:spLocks noChangeArrowheads="1"/>
          </p:cNvSpPr>
          <p:nvPr/>
        </p:nvSpPr>
        <p:spPr bwMode="auto">
          <a:xfrm>
            <a:off x="179388" y="333375"/>
            <a:ext cx="1079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en-US">
                <a:latin typeface="Monotype Corsiva" panose="03010101010201010101" pitchFamily="66" charset="0"/>
              </a:rPr>
              <a:t>Gök Küresi</a:t>
            </a:r>
          </a:p>
        </p:txBody>
      </p:sp>
      <p:sp>
        <p:nvSpPr>
          <p:cNvPr id="49197" name="AutoShape 45">
            <a:extLst>
              <a:ext uri="{FF2B5EF4-FFF2-40B4-BE49-F238E27FC236}">
                <a16:creationId xmlns:a16="http://schemas.microsoft.com/office/drawing/2014/main" id="{A1F46A1E-3D67-4DBC-BD7B-25869759052F}"/>
              </a:ext>
            </a:extLst>
          </p:cNvPr>
          <p:cNvSpPr>
            <a:spLocks noChangeArrowheads="1"/>
          </p:cNvSpPr>
          <p:nvPr/>
        </p:nvSpPr>
        <p:spPr bwMode="auto">
          <a:xfrm rot="2700000">
            <a:off x="5050631" y="2575719"/>
            <a:ext cx="179388" cy="158750"/>
          </a:xfrm>
          <a:prstGeom prst="smileyFace">
            <a:avLst>
              <a:gd name="adj" fmla="val 4653"/>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Tree>
    <p:extLst>
      <p:ext uri="{BB962C8B-B14F-4D97-AF65-F5344CB8AC3E}">
        <p14:creationId xmlns:p14="http://schemas.microsoft.com/office/powerpoint/2010/main" val="4940553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a:extLst>
              <a:ext uri="{FF2B5EF4-FFF2-40B4-BE49-F238E27FC236}">
                <a16:creationId xmlns:a16="http://schemas.microsoft.com/office/drawing/2014/main" id="{6A785DE3-57C2-4B4E-AB7D-336EECFC02D6}"/>
              </a:ext>
            </a:extLst>
          </p:cNvPr>
          <p:cNvSpPr>
            <a:spLocks noGrp="1" noChangeArrowheads="1"/>
          </p:cNvSpPr>
          <p:nvPr>
            <p:ph type="body" idx="1"/>
          </p:nvPr>
        </p:nvSpPr>
        <p:spPr>
          <a:xfrm>
            <a:off x="628650" y="1079005"/>
            <a:ext cx="7886700" cy="5091098"/>
          </a:xfrm>
        </p:spPr>
        <p:txBody>
          <a:bodyPr>
            <a:normAutofit fontScale="77500" lnSpcReduction="20000"/>
          </a:bodyPr>
          <a:lstStyle/>
          <a:p>
            <a:pPr algn="just">
              <a:lnSpc>
                <a:spcPct val="160000"/>
              </a:lnSpc>
              <a:buFontTx/>
              <a:buNone/>
            </a:pPr>
            <a:r>
              <a:rPr lang="tr-TR" altLang="en-US" sz="2800" dirty="0">
                <a:latin typeface="Times New Roman" panose="02020603050405020304" pitchFamily="18" charset="0"/>
                <a:cs typeface="Times New Roman" panose="02020603050405020304" pitchFamily="18" charset="0"/>
              </a:rPr>
              <a:t>	</a:t>
            </a:r>
            <a:r>
              <a:rPr lang="tr-TR" altLang="en-US" sz="2800" u="sng" dirty="0">
                <a:latin typeface="Times New Roman" panose="02020603050405020304" pitchFamily="18" charset="0"/>
                <a:cs typeface="Times New Roman" panose="02020603050405020304" pitchFamily="18" charset="0"/>
              </a:rPr>
              <a:t>Ufuk kavramı burada şöyle tanımlanır:</a:t>
            </a:r>
          </a:p>
          <a:p>
            <a:pPr algn="just">
              <a:lnSpc>
                <a:spcPct val="160000"/>
              </a:lnSpc>
              <a:buFontTx/>
              <a:buNone/>
            </a:pPr>
            <a:r>
              <a:rPr lang="tr-TR" altLang="en-US" sz="2800" dirty="0">
                <a:latin typeface="Times New Roman" panose="02020603050405020304" pitchFamily="18" charset="0"/>
                <a:cs typeface="Times New Roman" panose="02020603050405020304" pitchFamily="18" charset="0"/>
              </a:rPr>
              <a:t>		Yer  küresine  gözlemcinin  bulunduğu  noktadan  çizilen</a:t>
            </a:r>
          </a:p>
          <a:p>
            <a:pPr algn="just">
              <a:lnSpc>
                <a:spcPct val="160000"/>
              </a:lnSpc>
              <a:buFontTx/>
              <a:buNone/>
            </a:pPr>
            <a:r>
              <a:rPr lang="tr-TR" altLang="en-US" sz="2800" dirty="0">
                <a:latin typeface="Times New Roman" panose="02020603050405020304" pitchFamily="18" charset="0"/>
                <a:cs typeface="Times New Roman" panose="02020603050405020304" pitchFamily="18" charset="0"/>
              </a:rPr>
              <a:t>    teğet düzleme ufuk denir. Bu düzlemin gök küresini kestiği noktaların meydana getirdiği arakesit ufuk çemberidir. </a:t>
            </a:r>
            <a:endParaRPr lang="en-US" altLang="en-US" sz="2800" dirty="0">
              <a:latin typeface="Times New Roman" panose="02020603050405020304" pitchFamily="18" charset="0"/>
              <a:cs typeface="Times New Roman" panose="02020603050405020304" pitchFamily="18" charset="0"/>
            </a:endParaRPr>
          </a:p>
          <a:p>
            <a:pPr algn="just">
              <a:lnSpc>
                <a:spcPct val="160000"/>
              </a:lnSpc>
              <a:buFontTx/>
              <a:buNone/>
            </a:pPr>
            <a:endParaRPr lang="tr-TR" altLang="en-US" sz="2800" dirty="0">
              <a:latin typeface="Times New Roman" panose="02020603050405020304" pitchFamily="18" charset="0"/>
              <a:cs typeface="Times New Roman" panose="02020603050405020304" pitchFamily="18" charset="0"/>
            </a:endParaRPr>
          </a:p>
          <a:p>
            <a:pPr algn="just">
              <a:lnSpc>
                <a:spcPct val="160000"/>
              </a:lnSpc>
              <a:buFontTx/>
              <a:buNone/>
            </a:pPr>
            <a:r>
              <a:rPr lang="tr-TR" altLang="en-US" sz="2800" dirty="0">
                <a:latin typeface="Times New Roman" panose="02020603050405020304" pitchFamily="18" charset="0"/>
                <a:cs typeface="Times New Roman" panose="02020603050405020304" pitchFamily="18" charset="0"/>
              </a:rPr>
              <a:t>		Yer üzerinde bulunduğumuz noktadaki çekül doğrultusu, gök küresini iki noktada keser, bunlardan biri tepemizde, diğeri ufkun altındadır. Tepemizde olana </a:t>
            </a:r>
            <a:r>
              <a:rPr lang="tr-TR" altLang="en-US" sz="2800" dirty="0" err="1">
                <a:latin typeface="Times New Roman" panose="02020603050405020304" pitchFamily="18" charset="0"/>
                <a:cs typeface="Times New Roman" panose="02020603050405020304" pitchFamily="18" charset="0"/>
              </a:rPr>
              <a:t>zenit</a:t>
            </a:r>
            <a:r>
              <a:rPr lang="tr-TR" altLang="en-US" sz="2800" dirty="0">
                <a:latin typeface="Times New Roman" panose="02020603050405020304" pitchFamily="18" charset="0"/>
                <a:cs typeface="Times New Roman" panose="02020603050405020304" pitchFamily="18" charset="0"/>
              </a:rPr>
              <a:t>,  ufkun altında kalana ise nadir noktaları denir.</a:t>
            </a:r>
          </a:p>
        </p:txBody>
      </p:sp>
    </p:spTree>
    <p:extLst>
      <p:ext uri="{BB962C8B-B14F-4D97-AF65-F5344CB8AC3E}">
        <p14:creationId xmlns:p14="http://schemas.microsoft.com/office/powerpoint/2010/main" val="3923716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CE32D004-CD26-43C3-88B0-5CA50C307D4A}"/>
              </a:ext>
            </a:extLst>
          </p:cNvPr>
          <p:cNvSpPr>
            <a:spLocks noGrp="1" noChangeArrowheads="1"/>
          </p:cNvSpPr>
          <p:nvPr>
            <p:ph type="body" idx="1"/>
          </p:nvPr>
        </p:nvSpPr>
        <p:spPr>
          <a:xfrm>
            <a:off x="457200" y="1480657"/>
            <a:ext cx="8229600" cy="4160939"/>
          </a:xfrm>
        </p:spPr>
        <p:txBody>
          <a:bodyPr>
            <a:normAutofit/>
          </a:bodyPr>
          <a:lstStyle/>
          <a:p>
            <a:pPr algn="just">
              <a:lnSpc>
                <a:spcPct val="150000"/>
              </a:lnSpc>
              <a:buFontTx/>
              <a:buNone/>
            </a:pPr>
            <a:r>
              <a:rPr lang="tr-TR" altLang="en-US" sz="2000" dirty="0">
                <a:latin typeface="Times New Roman" panose="02020603050405020304" pitchFamily="18" charset="0"/>
                <a:cs typeface="Times New Roman" panose="02020603050405020304" pitchFamily="18" charset="0"/>
              </a:rPr>
              <a:t>		Günlük hareket gök küresine serpilmiş olan yıldızların belirli bir eksen etrafında topluca dönme hareketidir. Bu eksenin yeri deldiği noktalara yerin kutupları, göğü deldiği noktalara göğün kutupları denir. Bunlardan biri Demirkazık, </a:t>
            </a:r>
            <a:r>
              <a:rPr lang="en-US" altLang="en-US" sz="2000" dirty="0">
                <a:latin typeface="Times New Roman" panose="02020603050405020304" pitchFamily="18" charset="0"/>
                <a:cs typeface="Times New Roman" panose="02020603050405020304" pitchFamily="18" charset="0"/>
              </a:rPr>
              <a:t>P</a:t>
            </a:r>
            <a:r>
              <a:rPr lang="tr-TR" altLang="en-US" sz="2000" dirty="0" err="1">
                <a:latin typeface="Times New Roman" panose="02020603050405020304" pitchFamily="18" charset="0"/>
                <a:cs typeface="Times New Roman" panose="02020603050405020304" pitchFamily="18" charset="0"/>
              </a:rPr>
              <a:t>olaris</a:t>
            </a:r>
            <a:r>
              <a:rPr lang="tr-TR" altLang="en-US" sz="2000" dirty="0">
                <a:latin typeface="Times New Roman" panose="02020603050405020304" pitchFamily="18" charset="0"/>
                <a:cs typeface="Times New Roman" panose="02020603050405020304" pitchFamily="18" charset="0"/>
              </a:rPr>
              <a:t>, şimal yıldızı gibi çeşitli adlarla anılan kutup yıldızı yakınlarında bulunur. Kuzey ülkelerde görülen bu nokta kuzey kutup, </a:t>
            </a:r>
            <a:r>
              <a:rPr lang="tr-TR" altLang="en-US" sz="2000" dirty="0" err="1">
                <a:latin typeface="Times New Roman" panose="02020603050405020304" pitchFamily="18" charset="0"/>
                <a:cs typeface="Times New Roman" panose="02020603050405020304" pitchFamily="18" charset="0"/>
              </a:rPr>
              <a:t>diğeride</a:t>
            </a:r>
            <a:r>
              <a:rPr lang="tr-TR" altLang="en-US" sz="2000" dirty="0">
                <a:latin typeface="Times New Roman" panose="02020603050405020304" pitchFamily="18" charset="0"/>
                <a:cs typeface="Times New Roman" panose="02020603050405020304" pitchFamily="18" charset="0"/>
              </a:rPr>
              <a:t> güney kutuptur. Dönme eksenine Yer merkezinde dik olan düzleme ekvator düzlemi, bu düzlemin yer küresi ile arakesitine Yer ekvatoru, gök küresi ile arakesitine de Gök ekvatoru denir (Şekil 1). </a:t>
            </a:r>
          </a:p>
        </p:txBody>
      </p:sp>
    </p:spTree>
    <p:extLst>
      <p:ext uri="{BB962C8B-B14F-4D97-AF65-F5344CB8AC3E}">
        <p14:creationId xmlns:p14="http://schemas.microsoft.com/office/powerpoint/2010/main" val="151303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Oval">
            <a:extLst>
              <a:ext uri="{FF2B5EF4-FFF2-40B4-BE49-F238E27FC236}">
                <a16:creationId xmlns:a16="http://schemas.microsoft.com/office/drawing/2014/main" id="{1A15829C-DE01-4E37-AC74-3B7AB0416272}"/>
              </a:ext>
            </a:extLst>
          </p:cNvPr>
          <p:cNvSpPr/>
          <p:nvPr/>
        </p:nvSpPr>
        <p:spPr>
          <a:xfrm>
            <a:off x="2392363" y="1371600"/>
            <a:ext cx="4038600" cy="4038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11" name="10 Oval">
            <a:extLst>
              <a:ext uri="{FF2B5EF4-FFF2-40B4-BE49-F238E27FC236}">
                <a16:creationId xmlns:a16="http://schemas.microsoft.com/office/drawing/2014/main" id="{D74E2975-BF8D-44C7-84DC-F4C54CFC1F9C}"/>
              </a:ext>
            </a:extLst>
          </p:cNvPr>
          <p:cNvSpPr/>
          <p:nvPr/>
        </p:nvSpPr>
        <p:spPr>
          <a:xfrm>
            <a:off x="2392363" y="2743200"/>
            <a:ext cx="4038600" cy="1371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sp>
        <p:nvSpPr>
          <p:cNvPr id="12" name="11 Oval">
            <a:extLst>
              <a:ext uri="{FF2B5EF4-FFF2-40B4-BE49-F238E27FC236}">
                <a16:creationId xmlns:a16="http://schemas.microsoft.com/office/drawing/2014/main" id="{B704D8E5-A95C-47A3-ACBF-F5E12DF39603}"/>
              </a:ext>
            </a:extLst>
          </p:cNvPr>
          <p:cNvSpPr>
            <a:spLocks noChangeArrowheads="1"/>
          </p:cNvSpPr>
          <p:nvPr/>
        </p:nvSpPr>
        <p:spPr bwMode="auto">
          <a:xfrm rot="-2022350">
            <a:off x="2433638" y="2757488"/>
            <a:ext cx="4038600" cy="1371600"/>
          </a:xfrm>
          <a:prstGeom prst="ellipse">
            <a:avLst/>
          </a:prstGeom>
          <a:noFill/>
          <a:ln w="25400" algn="ctr">
            <a:solidFill>
              <a:srgbClr val="000099"/>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fontAlgn="auto">
              <a:spcBef>
                <a:spcPts val="0"/>
              </a:spcBef>
              <a:spcAft>
                <a:spcPts val="0"/>
              </a:spcAft>
              <a:defRPr/>
            </a:pPr>
            <a:endParaRPr lang="tr-TR">
              <a:solidFill>
                <a:schemeClr val="lt1"/>
              </a:solidFill>
              <a:latin typeface="+mn-lt"/>
            </a:endParaRPr>
          </a:p>
        </p:txBody>
      </p:sp>
      <p:cxnSp>
        <p:nvCxnSpPr>
          <p:cNvPr id="14" name="13 Düz Bağlayıcı">
            <a:extLst>
              <a:ext uri="{FF2B5EF4-FFF2-40B4-BE49-F238E27FC236}">
                <a16:creationId xmlns:a16="http://schemas.microsoft.com/office/drawing/2014/main" id="{695A6D7D-3919-40C6-ABD7-13B0984982E7}"/>
              </a:ext>
            </a:extLst>
          </p:cNvPr>
          <p:cNvCxnSpPr>
            <a:stCxn id="11" idx="2"/>
            <a:endCxn id="11" idx="6"/>
          </p:cNvCxnSpPr>
          <p:nvPr/>
        </p:nvCxnSpPr>
        <p:spPr>
          <a:xfrm rot="10800000" flipH="1">
            <a:off x="2392363" y="3429000"/>
            <a:ext cx="40386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15 Düz Bağlayıcı">
            <a:extLst>
              <a:ext uri="{FF2B5EF4-FFF2-40B4-BE49-F238E27FC236}">
                <a16:creationId xmlns:a16="http://schemas.microsoft.com/office/drawing/2014/main" id="{A1480057-5856-4610-BB56-C9D8AD548E26}"/>
              </a:ext>
            </a:extLst>
          </p:cNvPr>
          <p:cNvCxnSpPr>
            <a:endCxn id="10" idx="0"/>
          </p:cNvCxnSpPr>
          <p:nvPr/>
        </p:nvCxnSpPr>
        <p:spPr>
          <a:xfrm rot="5400000" flipH="1" flipV="1">
            <a:off x="2386807" y="3366293"/>
            <a:ext cx="4032250" cy="1746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21 Oval">
            <a:extLst>
              <a:ext uri="{FF2B5EF4-FFF2-40B4-BE49-F238E27FC236}">
                <a16:creationId xmlns:a16="http://schemas.microsoft.com/office/drawing/2014/main" id="{E281F676-8D64-4538-A4E5-E3624402521D}"/>
              </a:ext>
            </a:extLst>
          </p:cNvPr>
          <p:cNvSpPr/>
          <p:nvPr/>
        </p:nvSpPr>
        <p:spPr>
          <a:xfrm>
            <a:off x="4297363" y="3429000"/>
            <a:ext cx="228600" cy="228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tr-TR"/>
          </a:p>
        </p:txBody>
      </p:sp>
      <p:cxnSp>
        <p:nvCxnSpPr>
          <p:cNvPr id="26" name="25 Düz Bağlayıcı">
            <a:extLst>
              <a:ext uri="{FF2B5EF4-FFF2-40B4-BE49-F238E27FC236}">
                <a16:creationId xmlns:a16="http://schemas.microsoft.com/office/drawing/2014/main" id="{56E1290B-907D-4524-AEA3-0B5F0E6E8474}"/>
              </a:ext>
            </a:extLst>
          </p:cNvPr>
          <p:cNvCxnSpPr/>
          <p:nvPr/>
        </p:nvCxnSpPr>
        <p:spPr>
          <a:xfrm rot="16200000" flipH="1">
            <a:off x="2193131" y="1559720"/>
            <a:ext cx="3883025" cy="301466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31 Düz Bağlayıcı">
            <a:extLst>
              <a:ext uri="{FF2B5EF4-FFF2-40B4-BE49-F238E27FC236}">
                <a16:creationId xmlns:a16="http://schemas.microsoft.com/office/drawing/2014/main" id="{1F90C60B-B9C1-4DD9-8FA6-FC93895B3B1B}"/>
              </a:ext>
            </a:extLst>
          </p:cNvPr>
          <p:cNvCxnSpPr/>
          <p:nvPr/>
        </p:nvCxnSpPr>
        <p:spPr>
          <a:xfrm rot="5400000">
            <a:off x="2274888" y="3348038"/>
            <a:ext cx="457200" cy="76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32 Düz Bağlayıcı">
            <a:extLst>
              <a:ext uri="{FF2B5EF4-FFF2-40B4-BE49-F238E27FC236}">
                <a16:creationId xmlns:a16="http://schemas.microsoft.com/office/drawing/2014/main" id="{F45973E4-23F0-4DEA-A2F1-1642BF9AE9A8}"/>
              </a:ext>
            </a:extLst>
          </p:cNvPr>
          <p:cNvCxnSpPr/>
          <p:nvPr/>
        </p:nvCxnSpPr>
        <p:spPr>
          <a:xfrm rot="5400000">
            <a:off x="2308225" y="3344863"/>
            <a:ext cx="731838" cy="1127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33 Düz Bağlayıcı">
            <a:extLst>
              <a:ext uri="{FF2B5EF4-FFF2-40B4-BE49-F238E27FC236}">
                <a16:creationId xmlns:a16="http://schemas.microsoft.com/office/drawing/2014/main" id="{290DC384-0215-4C68-9F2D-6FBB2F4FDC96}"/>
              </a:ext>
            </a:extLst>
          </p:cNvPr>
          <p:cNvCxnSpPr/>
          <p:nvPr/>
        </p:nvCxnSpPr>
        <p:spPr>
          <a:xfrm rot="5400000">
            <a:off x="2413794" y="3328194"/>
            <a:ext cx="874713" cy="142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34 Düz Bağlayıcı">
            <a:extLst>
              <a:ext uri="{FF2B5EF4-FFF2-40B4-BE49-F238E27FC236}">
                <a16:creationId xmlns:a16="http://schemas.microsoft.com/office/drawing/2014/main" id="{457FFBF0-FCD6-4E04-B7D1-D0E33342A41F}"/>
              </a:ext>
            </a:extLst>
          </p:cNvPr>
          <p:cNvCxnSpPr/>
          <p:nvPr/>
        </p:nvCxnSpPr>
        <p:spPr>
          <a:xfrm rot="5400000">
            <a:off x="2532063" y="3321050"/>
            <a:ext cx="97790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35 Düz Bağlayıcı">
            <a:extLst>
              <a:ext uri="{FF2B5EF4-FFF2-40B4-BE49-F238E27FC236}">
                <a16:creationId xmlns:a16="http://schemas.microsoft.com/office/drawing/2014/main" id="{FAD3793D-C656-44CD-AB3D-BAA124768142}"/>
              </a:ext>
            </a:extLst>
          </p:cNvPr>
          <p:cNvCxnSpPr/>
          <p:nvPr/>
        </p:nvCxnSpPr>
        <p:spPr>
          <a:xfrm rot="5400000">
            <a:off x="2657475" y="3319463"/>
            <a:ext cx="1106487" cy="173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36 Düz Bağlayıcı">
            <a:extLst>
              <a:ext uri="{FF2B5EF4-FFF2-40B4-BE49-F238E27FC236}">
                <a16:creationId xmlns:a16="http://schemas.microsoft.com/office/drawing/2014/main" id="{693F401F-87FF-48FA-9C04-55A5D113ECB3}"/>
              </a:ext>
            </a:extLst>
          </p:cNvPr>
          <p:cNvCxnSpPr/>
          <p:nvPr/>
        </p:nvCxnSpPr>
        <p:spPr>
          <a:xfrm rot="5400000">
            <a:off x="2819400" y="3309938"/>
            <a:ext cx="1182688" cy="19526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37 Düz Bağlayıcı">
            <a:extLst>
              <a:ext uri="{FF2B5EF4-FFF2-40B4-BE49-F238E27FC236}">
                <a16:creationId xmlns:a16="http://schemas.microsoft.com/office/drawing/2014/main" id="{5A2D5E35-6252-463D-AE97-B9F3319084A5}"/>
              </a:ext>
            </a:extLst>
          </p:cNvPr>
          <p:cNvCxnSpPr/>
          <p:nvPr/>
        </p:nvCxnSpPr>
        <p:spPr>
          <a:xfrm rot="5400000">
            <a:off x="2983706" y="3301207"/>
            <a:ext cx="1265237" cy="2222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38 Düz Bağlayıcı">
            <a:extLst>
              <a:ext uri="{FF2B5EF4-FFF2-40B4-BE49-F238E27FC236}">
                <a16:creationId xmlns:a16="http://schemas.microsoft.com/office/drawing/2014/main" id="{A4B62E0B-56C4-47E9-8174-20E7A72B3428}"/>
              </a:ext>
            </a:extLst>
          </p:cNvPr>
          <p:cNvCxnSpPr/>
          <p:nvPr/>
        </p:nvCxnSpPr>
        <p:spPr>
          <a:xfrm rot="5400000">
            <a:off x="3165475" y="3303588"/>
            <a:ext cx="1312863" cy="2301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39 Düz Bağlayıcı">
            <a:extLst>
              <a:ext uri="{FF2B5EF4-FFF2-40B4-BE49-F238E27FC236}">
                <a16:creationId xmlns:a16="http://schemas.microsoft.com/office/drawing/2014/main" id="{E9E7D5D3-400F-4783-9867-75015C934030}"/>
              </a:ext>
            </a:extLst>
          </p:cNvPr>
          <p:cNvCxnSpPr/>
          <p:nvPr/>
        </p:nvCxnSpPr>
        <p:spPr>
          <a:xfrm rot="5400000">
            <a:off x="3348038" y="3311525"/>
            <a:ext cx="1339850" cy="2413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40 Düz Bağlayıcı">
            <a:extLst>
              <a:ext uri="{FF2B5EF4-FFF2-40B4-BE49-F238E27FC236}">
                <a16:creationId xmlns:a16="http://schemas.microsoft.com/office/drawing/2014/main" id="{6741C832-649C-4930-888B-7C0AACA30256}"/>
              </a:ext>
            </a:extLst>
          </p:cNvPr>
          <p:cNvCxnSpPr/>
          <p:nvPr/>
        </p:nvCxnSpPr>
        <p:spPr>
          <a:xfrm rot="5400000">
            <a:off x="3517900" y="3324225"/>
            <a:ext cx="1374775" cy="231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41 Düz Bağlayıcı">
            <a:extLst>
              <a:ext uri="{FF2B5EF4-FFF2-40B4-BE49-F238E27FC236}">
                <a16:creationId xmlns:a16="http://schemas.microsoft.com/office/drawing/2014/main" id="{B75F7AAA-3BBE-406E-9ACE-DAE546B6106D}"/>
              </a:ext>
            </a:extLst>
          </p:cNvPr>
          <p:cNvCxnSpPr/>
          <p:nvPr/>
        </p:nvCxnSpPr>
        <p:spPr>
          <a:xfrm rot="5400000">
            <a:off x="3727451" y="3313112"/>
            <a:ext cx="1365250" cy="225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42 Düz Bağlayıcı">
            <a:extLst>
              <a:ext uri="{FF2B5EF4-FFF2-40B4-BE49-F238E27FC236}">
                <a16:creationId xmlns:a16="http://schemas.microsoft.com/office/drawing/2014/main" id="{973280A6-BC25-4E75-8AAB-DFABBFA6EE72}"/>
              </a:ext>
            </a:extLst>
          </p:cNvPr>
          <p:cNvCxnSpPr/>
          <p:nvPr/>
        </p:nvCxnSpPr>
        <p:spPr>
          <a:xfrm rot="5400000">
            <a:off x="3932238" y="3319462"/>
            <a:ext cx="1358900" cy="225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43 Düz Bağlayıcı">
            <a:extLst>
              <a:ext uri="{FF2B5EF4-FFF2-40B4-BE49-F238E27FC236}">
                <a16:creationId xmlns:a16="http://schemas.microsoft.com/office/drawing/2014/main" id="{2BC2DA47-BF3F-4551-A7D4-F3DD31418D72}"/>
              </a:ext>
            </a:extLst>
          </p:cNvPr>
          <p:cNvCxnSpPr/>
          <p:nvPr/>
        </p:nvCxnSpPr>
        <p:spPr>
          <a:xfrm rot="5400000">
            <a:off x="4136232" y="3328194"/>
            <a:ext cx="1347787" cy="2317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44 Düz Bağlayıcı">
            <a:extLst>
              <a:ext uri="{FF2B5EF4-FFF2-40B4-BE49-F238E27FC236}">
                <a16:creationId xmlns:a16="http://schemas.microsoft.com/office/drawing/2014/main" id="{CFCCAFE2-5152-40D6-AA1C-445D82666979}"/>
              </a:ext>
            </a:extLst>
          </p:cNvPr>
          <p:cNvCxnSpPr/>
          <p:nvPr/>
        </p:nvCxnSpPr>
        <p:spPr>
          <a:xfrm rot="5400000">
            <a:off x="4363245" y="3336131"/>
            <a:ext cx="1300162" cy="2254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45 Düz Bağlayıcı">
            <a:extLst>
              <a:ext uri="{FF2B5EF4-FFF2-40B4-BE49-F238E27FC236}">
                <a16:creationId xmlns:a16="http://schemas.microsoft.com/office/drawing/2014/main" id="{E1BD67D1-F2B5-47CA-A7E4-1E7B90E8677F}"/>
              </a:ext>
            </a:extLst>
          </p:cNvPr>
          <p:cNvCxnSpPr/>
          <p:nvPr/>
        </p:nvCxnSpPr>
        <p:spPr>
          <a:xfrm rot="5400000">
            <a:off x="4572000" y="3349625"/>
            <a:ext cx="1252538" cy="2047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46 Düz Bağlayıcı">
            <a:extLst>
              <a:ext uri="{FF2B5EF4-FFF2-40B4-BE49-F238E27FC236}">
                <a16:creationId xmlns:a16="http://schemas.microsoft.com/office/drawing/2014/main" id="{0B1EC7DB-792E-4206-B0E5-B9FBBC60B996}"/>
              </a:ext>
            </a:extLst>
          </p:cNvPr>
          <p:cNvCxnSpPr/>
          <p:nvPr/>
        </p:nvCxnSpPr>
        <p:spPr>
          <a:xfrm rot="5400000">
            <a:off x="4810919" y="3348832"/>
            <a:ext cx="1176337" cy="203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47 Düz Bağlayıcı">
            <a:extLst>
              <a:ext uri="{FF2B5EF4-FFF2-40B4-BE49-F238E27FC236}">
                <a16:creationId xmlns:a16="http://schemas.microsoft.com/office/drawing/2014/main" id="{3D28A407-9AF6-4A39-9D8F-10F037A62019}"/>
              </a:ext>
            </a:extLst>
          </p:cNvPr>
          <p:cNvCxnSpPr/>
          <p:nvPr/>
        </p:nvCxnSpPr>
        <p:spPr>
          <a:xfrm rot="5400000">
            <a:off x="5032376" y="3373437"/>
            <a:ext cx="1109662" cy="1952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48 Düz Bağlayıcı">
            <a:extLst>
              <a:ext uri="{FF2B5EF4-FFF2-40B4-BE49-F238E27FC236}">
                <a16:creationId xmlns:a16="http://schemas.microsoft.com/office/drawing/2014/main" id="{E4223B0B-37F4-4891-BD1C-B58FE8FF78FA}"/>
              </a:ext>
            </a:extLst>
          </p:cNvPr>
          <p:cNvCxnSpPr/>
          <p:nvPr/>
        </p:nvCxnSpPr>
        <p:spPr>
          <a:xfrm rot="5400000">
            <a:off x="5292725" y="3378200"/>
            <a:ext cx="1000125" cy="1682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49 Düz Bağlayıcı">
            <a:extLst>
              <a:ext uri="{FF2B5EF4-FFF2-40B4-BE49-F238E27FC236}">
                <a16:creationId xmlns:a16="http://schemas.microsoft.com/office/drawing/2014/main" id="{192D3B59-99E6-4C65-94C2-D959FD7F1869}"/>
              </a:ext>
            </a:extLst>
          </p:cNvPr>
          <p:cNvCxnSpPr/>
          <p:nvPr/>
        </p:nvCxnSpPr>
        <p:spPr>
          <a:xfrm rot="5400000">
            <a:off x="5537995" y="3386931"/>
            <a:ext cx="881062" cy="1428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50 Düz Bağlayıcı">
            <a:extLst>
              <a:ext uri="{FF2B5EF4-FFF2-40B4-BE49-F238E27FC236}">
                <a16:creationId xmlns:a16="http://schemas.microsoft.com/office/drawing/2014/main" id="{A6747DFD-1B43-4D7F-AE08-3635F5C1E010}"/>
              </a:ext>
            </a:extLst>
          </p:cNvPr>
          <p:cNvCxnSpPr/>
          <p:nvPr/>
        </p:nvCxnSpPr>
        <p:spPr>
          <a:xfrm rot="5400000">
            <a:off x="5809457" y="3401218"/>
            <a:ext cx="698500" cy="1127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53 Düz Bağlayıcı">
            <a:extLst>
              <a:ext uri="{FF2B5EF4-FFF2-40B4-BE49-F238E27FC236}">
                <a16:creationId xmlns:a16="http://schemas.microsoft.com/office/drawing/2014/main" id="{029FB41C-E31A-44AC-810F-B3C6A53DE333}"/>
              </a:ext>
            </a:extLst>
          </p:cNvPr>
          <p:cNvCxnSpPr/>
          <p:nvPr/>
        </p:nvCxnSpPr>
        <p:spPr>
          <a:xfrm rot="5400000">
            <a:off x="6114257" y="3429794"/>
            <a:ext cx="420687" cy="730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536" name="78 Metin kutusu">
            <a:extLst>
              <a:ext uri="{FF2B5EF4-FFF2-40B4-BE49-F238E27FC236}">
                <a16:creationId xmlns:a16="http://schemas.microsoft.com/office/drawing/2014/main" id="{03001DB8-84F5-493B-BCD2-064C0B46F988}"/>
              </a:ext>
            </a:extLst>
          </p:cNvPr>
          <p:cNvSpPr txBox="1">
            <a:spLocks noChangeArrowheads="1"/>
          </p:cNvSpPr>
          <p:nvPr/>
        </p:nvSpPr>
        <p:spPr bwMode="auto">
          <a:xfrm rot="2799446">
            <a:off x="5506244" y="1623219"/>
            <a:ext cx="952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tr-TR" altLang="en-US">
                <a:latin typeface="Monotype Corsiva" panose="03010101010201010101" pitchFamily="66" charset="0"/>
                <a:cs typeface="Arial" panose="020B0604020202020204" pitchFamily="34" charset="0"/>
              </a:rPr>
              <a:t>Meridyen</a:t>
            </a:r>
          </a:p>
        </p:txBody>
      </p:sp>
      <p:sp>
        <p:nvSpPr>
          <p:cNvPr id="21537" name="79 Metin kutusu">
            <a:extLst>
              <a:ext uri="{FF2B5EF4-FFF2-40B4-BE49-F238E27FC236}">
                <a16:creationId xmlns:a16="http://schemas.microsoft.com/office/drawing/2014/main" id="{C9421082-51D3-4895-B1D6-4D798F86AD49}"/>
              </a:ext>
            </a:extLst>
          </p:cNvPr>
          <p:cNvSpPr txBox="1">
            <a:spLocks noChangeArrowheads="1"/>
          </p:cNvSpPr>
          <p:nvPr/>
        </p:nvSpPr>
        <p:spPr bwMode="auto">
          <a:xfrm>
            <a:off x="4094163" y="798513"/>
            <a:ext cx="6365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tr-TR" altLang="en-US" b="1">
                <a:latin typeface="Monotype Corsiva" panose="03010101010201010101" pitchFamily="66" charset="0"/>
                <a:cs typeface="Arial" panose="020B0604020202020204" pitchFamily="34" charset="0"/>
              </a:rPr>
              <a:t>Zenit</a:t>
            </a:r>
          </a:p>
          <a:p>
            <a:pPr algn="ctr"/>
            <a:r>
              <a:rPr lang="tr-TR" altLang="en-US" b="1">
                <a:latin typeface="Monotype Corsiva" panose="03010101010201010101" pitchFamily="66" charset="0"/>
                <a:cs typeface="Arial" panose="020B0604020202020204" pitchFamily="34" charset="0"/>
              </a:rPr>
              <a:t>Z</a:t>
            </a:r>
          </a:p>
        </p:txBody>
      </p:sp>
      <p:sp>
        <p:nvSpPr>
          <p:cNvPr id="21538" name="80 Metin kutusu">
            <a:extLst>
              <a:ext uri="{FF2B5EF4-FFF2-40B4-BE49-F238E27FC236}">
                <a16:creationId xmlns:a16="http://schemas.microsoft.com/office/drawing/2014/main" id="{E55DE855-6F40-4611-8106-2F900E77B76B}"/>
              </a:ext>
            </a:extLst>
          </p:cNvPr>
          <p:cNvSpPr txBox="1">
            <a:spLocks noChangeArrowheads="1"/>
          </p:cNvSpPr>
          <p:nvPr/>
        </p:nvSpPr>
        <p:spPr bwMode="auto">
          <a:xfrm>
            <a:off x="1619250" y="3219450"/>
            <a:ext cx="7096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tr-TR" altLang="en-US" b="1">
                <a:latin typeface="Monotype Corsiva" panose="03010101010201010101" pitchFamily="66" charset="0"/>
                <a:cs typeface="Arial" panose="020B0604020202020204" pitchFamily="34" charset="0"/>
              </a:rPr>
              <a:t>Kuzey</a:t>
            </a:r>
          </a:p>
        </p:txBody>
      </p:sp>
      <p:sp>
        <p:nvSpPr>
          <p:cNvPr id="21539" name="81 Metin kutusu">
            <a:extLst>
              <a:ext uri="{FF2B5EF4-FFF2-40B4-BE49-F238E27FC236}">
                <a16:creationId xmlns:a16="http://schemas.microsoft.com/office/drawing/2014/main" id="{25978AE1-5155-4D2A-A11B-4B4B2C881382}"/>
              </a:ext>
            </a:extLst>
          </p:cNvPr>
          <p:cNvSpPr txBox="1">
            <a:spLocks noChangeArrowheads="1"/>
          </p:cNvSpPr>
          <p:nvPr/>
        </p:nvSpPr>
        <p:spPr bwMode="auto">
          <a:xfrm>
            <a:off x="6378575" y="3227388"/>
            <a:ext cx="704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tr-TR" altLang="en-US" b="1">
                <a:latin typeface="Monotype Corsiva" panose="03010101010201010101" pitchFamily="66" charset="0"/>
                <a:cs typeface="Arial" panose="020B0604020202020204" pitchFamily="34" charset="0"/>
              </a:rPr>
              <a:t>Güney</a:t>
            </a:r>
          </a:p>
        </p:txBody>
      </p:sp>
      <p:sp>
        <p:nvSpPr>
          <p:cNvPr id="21540" name="82 Metin kutusu">
            <a:extLst>
              <a:ext uri="{FF2B5EF4-FFF2-40B4-BE49-F238E27FC236}">
                <a16:creationId xmlns:a16="http://schemas.microsoft.com/office/drawing/2014/main" id="{95B9EBC7-C243-4604-B47D-E5F684153B3A}"/>
              </a:ext>
            </a:extLst>
          </p:cNvPr>
          <p:cNvSpPr txBox="1">
            <a:spLocks noChangeArrowheads="1"/>
          </p:cNvSpPr>
          <p:nvPr/>
        </p:nvSpPr>
        <p:spPr bwMode="auto">
          <a:xfrm rot="-2221467">
            <a:off x="1816100" y="1125538"/>
            <a:ext cx="129381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tr-TR" altLang="en-US" b="1">
                <a:latin typeface="Monotype Corsiva" panose="03010101010201010101" pitchFamily="66" charset="0"/>
                <a:cs typeface="Arial" panose="020B0604020202020204" pitchFamily="34" charset="0"/>
              </a:rPr>
              <a:t>Kuzey Kutup</a:t>
            </a:r>
          </a:p>
          <a:p>
            <a:pPr algn="ctr"/>
            <a:r>
              <a:rPr lang="tr-TR" altLang="en-US" b="1">
                <a:latin typeface="Monotype Corsiva" panose="03010101010201010101" pitchFamily="66" charset="0"/>
                <a:cs typeface="Arial" panose="020B0604020202020204" pitchFamily="34" charset="0"/>
              </a:rPr>
              <a:t>P</a:t>
            </a:r>
          </a:p>
        </p:txBody>
      </p:sp>
      <p:sp>
        <p:nvSpPr>
          <p:cNvPr id="21541" name="83 Metin kutusu">
            <a:extLst>
              <a:ext uri="{FF2B5EF4-FFF2-40B4-BE49-F238E27FC236}">
                <a16:creationId xmlns:a16="http://schemas.microsoft.com/office/drawing/2014/main" id="{72AB07C6-3A14-4FFC-A006-089C3B199421}"/>
              </a:ext>
            </a:extLst>
          </p:cNvPr>
          <p:cNvSpPr txBox="1">
            <a:spLocks noChangeArrowheads="1"/>
          </p:cNvSpPr>
          <p:nvPr/>
        </p:nvSpPr>
        <p:spPr bwMode="auto">
          <a:xfrm>
            <a:off x="4073525" y="5357813"/>
            <a:ext cx="6651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tr-TR" altLang="en-US" b="1">
                <a:latin typeface="Monotype Corsiva" panose="03010101010201010101" pitchFamily="66" charset="0"/>
                <a:cs typeface="Arial" panose="020B0604020202020204" pitchFamily="34" charset="0"/>
              </a:rPr>
              <a:t>N</a:t>
            </a:r>
          </a:p>
          <a:p>
            <a:pPr algn="ctr"/>
            <a:r>
              <a:rPr lang="tr-TR" altLang="en-US" b="1">
                <a:latin typeface="Monotype Corsiva" panose="03010101010201010101" pitchFamily="66" charset="0"/>
                <a:cs typeface="Arial" panose="020B0604020202020204" pitchFamily="34" charset="0"/>
              </a:rPr>
              <a:t>Nadir</a:t>
            </a:r>
          </a:p>
        </p:txBody>
      </p:sp>
      <p:sp>
        <p:nvSpPr>
          <p:cNvPr id="21542" name="84 Metin kutusu">
            <a:extLst>
              <a:ext uri="{FF2B5EF4-FFF2-40B4-BE49-F238E27FC236}">
                <a16:creationId xmlns:a16="http://schemas.microsoft.com/office/drawing/2014/main" id="{D4925863-F921-4F24-A715-F3F418DD05B2}"/>
              </a:ext>
            </a:extLst>
          </p:cNvPr>
          <p:cNvSpPr txBox="1">
            <a:spLocks noChangeArrowheads="1"/>
          </p:cNvSpPr>
          <p:nvPr/>
        </p:nvSpPr>
        <p:spPr bwMode="auto">
          <a:xfrm>
            <a:off x="4678363" y="2971800"/>
            <a:ext cx="5826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tr-TR" altLang="en-US" sz="1600" b="1">
                <a:latin typeface="Monotype Corsiva" panose="03010101010201010101" pitchFamily="66" charset="0"/>
                <a:cs typeface="Arial" panose="020B0604020202020204" pitchFamily="34" charset="0"/>
              </a:rPr>
              <a:t>Ufuk</a:t>
            </a:r>
          </a:p>
        </p:txBody>
      </p:sp>
      <p:sp>
        <p:nvSpPr>
          <p:cNvPr id="21543" name="85 Metin kutusu">
            <a:extLst>
              <a:ext uri="{FF2B5EF4-FFF2-40B4-BE49-F238E27FC236}">
                <a16:creationId xmlns:a16="http://schemas.microsoft.com/office/drawing/2014/main" id="{9BDEFAE6-72C3-4BB0-A28A-92CFBE12C9C4}"/>
              </a:ext>
            </a:extLst>
          </p:cNvPr>
          <p:cNvSpPr txBox="1">
            <a:spLocks noChangeArrowheads="1"/>
          </p:cNvSpPr>
          <p:nvPr/>
        </p:nvSpPr>
        <p:spPr bwMode="auto">
          <a:xfrm>
            <a:off x="4505325" y="4090988"/>
            <a:ext cx="5064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tr-TR" altLang="en-US" sz="1600" b="1">
                <a:latin typeface="Monotype Corsiva" panose="03010101010201010101" pitchFamily="66" charset="0"/>
                <a:cs typeface="Arial" panose="020B0604020202020204" pitchFamily="34" charset="0"/>
              </a:rPr>
              <a:t>Bati</a:t>
            </a:r>
          </a:p>
        </p:txBody>
      </p:sp>
      <p:sp>
        <p:nvSpPr>
          <p:cNvPr id="21544" name="86 Metin kutusu">
            <a:extLst>
              <a:ext uri="{FF2B5EF4-FFF2-40B4-BE49-F238E27FC236}">
                <a16:creationId xmlns:a16="http://schemas.microsoft.com/office/drawing/2014/main" id="{1A007786-6C64-4E74-8D68-7F647EF15032}"/>
              </a:ext>
            </a:extLst>
          </p:cNvPr>
          <p:cNvSpPr txBox="1">
            <a:spLocks noChangeArrowheads="1"/>
          </p:cNvSpPr>
          <p:nvPr/>
        </p:nvSpPr>
        <p:spPr bwMode="auto">
          <a:xfrm>
            <a:off x="3803650" y="2422525"/>
            <a:ext cx="582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tr-TR" altLang="en-US" sz="1600" b="1">
                <a:latin typeface="Monotype Corsiva" panose="03010101010201010101" pitchFamily="66" charset="0"/>
                <a:cs typeface="Arial" panose="020B0604020202020204" pitchFamily="34" charset="0"/>
              </a:rPr>
              <a:t>Dogu</a:t>
            </a:r>
          </a:p>
        </p:txBody>
      </p:sp>
      <p:sp>
        <p:nvSpPr>
          <p:cNvPr id="21545" name="87 Metin kutusu">
            <a:extLst>
              <a:ext uri="{FF2B5EF4-FFF2-40B4-BE49-F238E27FC236}">
                <a16:creationId xmlns:a16="http://schemas.microsoft.com/office/drawing/2014/main" id="{5044BE99-5293-4107-848D-3188D33ABE18}"/>
              </a:ext>
            </a:extLst>
          </p:cNvPr>
          <p:cNvSpPr txBox="1">
            <a:spLocks noChangeArrowheads="1"/>
          </p:cNvSpPr>
          <p:nvPr/>
        </p:nvSpPr>
        <p:spPr bwMode="auto">
          <a:xfrm rot="-3008112">
            <a:off x="5915819" y="2612232"/>
            <a:ext cx="3175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tr-TR" altLang="en-US">
                <a:latin typeface="Calibri" panose="020F0502020204030204" pitchFamily="34" charset="0"/>
                <a:cs typeface="Arial" panose="020B0604020202020204" pitchFamily="34" charset="0"/>
              </a:rPr>
              <a:t>&lt;</a:t>
            </a:r>
          </a:p>
        </p:txBody>
      </p:sp>
      <p:sp>
        <p:nvSpPr>
          <p:cNvPr id="21546" name="88 Metin kutusu">
            <a:extLst>
              <a:ext uri="{FF2B5EF4-FFF2-40B4-BE49-F238E27FC236}">
                <a16:creationId xmlns:a16="http://schemas.microsoft.com/office/drawing/2014/main" id="{DC748EAF-74EE-4847-B58F-AAC119398932}"/>
              </a:ext>
            </a:extLst>
          </p:cNvPr>
          <p:cNvSpPr txBox="1">
            <a:spLocks noChangeArrowheads="1"/>
          </p:cNvSpPr>
          <p:nvPr/>
        </p:nvSpPr>
        <p:spPr bwMode="auto">
          <a:xfrm rot="-1362879">
            <a:off x="4383088" y="2044700"/>
            <a:ext cx="1212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tr-TR" altLang="en-US" sz="1600" b="1">
                <a:solidFill>
                  <a:srgbClr val="000099"/>
                </a:solidFill>
                <a:latin typeface="Monotype Corsiva" panose="03010101010201010101" pitchFamily="66" charset="0"/>
                <a:cs typeface="Arial" panose="020B0604020202020204" pitchFamily="34" charset="0"/>
              </a:rPr>
              <a:t>Gök Ekvatoru</a:t>
            </a:r>
          </a:p>
        </p:txBody>
      </p:sp>
      <p:sp>
        <p:nvSpPr>
          <p:cNvPr id="21547" name="92 Metin kutusu">
            <a:extLst>
              <a:ext uri="{FF2B5EF4-FFF2-40B4-BE49-F238E27FC236}">
                <a16:creationId xmlns:a16="http://schemas.microsoft.com/office/drawing/2014/main" id="{9DF1CDBB-A1C1-44B7-A7CE-95975BA0AE3B}"/>
              </a:ext>
            </a:extLst>
          </p:cNvPr>
          <p:cNvSpPr txBox="1">
            <a:spLocks noChangeArrowheads="1"/>
          </p:cNvSpPr>
          <p:nvPr/>
        </p:nvSpPr>
        <p:spPr bwMode="auto">
          <a:xfrm rot="-2221467">
            <a:off x="5221288" y="4910138"/>
            <a:ext cx="1289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tr-TR" altLang="en-US" b="1">
                <a:latin typeface="Monotype Corsiva" panose="03010101010201010101" pitchFamily="66" charset="0"/>
                <a:cs typeface="Arial" panose="020B0604020202020204" pitchFamily="34" charset="0"/>
              </a:rPr>
              <a:t>P’</a:t>
            </a:r>
          </a:p>
          <a:p>
            <a:pPr algn="ctr"/>
            <a:r>
              <a:rPr lang="tr-TR" altLang="en-US" b="1">
                <a:latin typeface="Monotype Corsiva" panose="03010101010201010101" pitchFamily="66" charset="0"/>
                <a:cs typeface="Arial" panose="020B0604020202020204" pitchFamily="34" charset="0"/>
              </a:rPr>
              <a:t>Güney Kutup</a:t>
            </a:r>
          </a:p>
        </p:txBody>
      </p:sp>
      <p:sp>
        <p:nvSpPr>
          <p:cNvPr id="21548" name="Text Box 44">
            <a:extLst>
              <a:ext uri="{FF2B5EF4-FFF2-40B4-BE49-F238E27FC236}">
                <a16:creationId xmlns:a16="http://schemas.microsoft.com/office/drawing/2014/main" id="{62459D8B-5E14-41B2-B1F1-74E50EE8712C}"/>
              </a:ext>
            </a:extLst>
          </p:cNvPr>
          <p:cNvSpPr txBox="1">
            <a:spLocks noChangeArrowheads="1"/>
          </p:cNvSpPr>
          <p:nvPr/>
        </p:nvSpPr>
        <p:spPr bwMode="auto">
          <a:xfrm>
            <a:off x="684213" y="6021388"/>
            <a:ext cx="82089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2400" b="1">
                <a:latin typeface="Monotype Corsiva" panose="03010101010201010101" pitchFamily="66" charset="0"/>
              </a:rPr>
              <a:t>Şekil 1.</a:t>
            </a:r>
            <a:r>
              <a:rPr lang="tr-TR" altLang="en-US" sz="2400">
                <a:latin typeface="Monotype Corsiva" panose="03010101010201010101" pitchFamily="66" charset="0"/>
              </a:rPr>
              <a:t> Kuzey enlemlerde bulunan R gözlemcisinin ufku, meridyeni ve diğer tanımları</a:t>
            </a:r>
          </a:p>
        </p:txBody>
      </p:sp>
      <p:sp>
        <p:nvSpPr>
          <p:cNvPr id="21549" name="80 Metin kutusu">
            <a:extLst>
              <a:ext uri="{FF2B5EF4-FFF2-40B4-BE49-F238E27FC236}">
                <a16:creationId xmlns:a16="http://schemas.microsoft.com/office/drawing/2014/main" id="{53B1F4DE-5714-4F47-9B0E-6E7F840F3A14}"/>
              </a:ext>
            </a:extLst>
          </p:cNvPr>
          <p:cNvSpPr txBox="1">
            <a:spLocks noChangeArrowheads="1"/>
          </p:cNvSpPr>
          <p:nvPr/>
        </p:nvSpPr>
        <p:spPr bwMode="auto">
          <a:xfrm>
            <a:off x="3995738" y="3357563"/>
            <a:ext cx="320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r>
              <a:rPr lang="tr-TR" altLang="en-US" b="1">
                <a:solidFill>
                  <a:srgbClr val="E00C25"/>
                </a:solidFill>
                <a:latin typeface="Monotype Corsiva" panose="03010101010201010101" pitchFamily="66" charset="0"/>
                <a:cs typeface="Arial" panose="020B0604020202020204" pitchFamily="34" charset="0"/>
              </a:rPr>
              <a:t>R</a:t>
            </a:r>
          </a:p>
        </p:txBody>
      </p:sp>
      <p:sp>
        <p:nvSpPr>
          <p:cNvPr id="21550" name="Rectangle 46">
            <a:extLst>
              <a:ext uri="{FF2B5EF4-FFF2-40B4-BE49-F238E27FC236}">
                <a16:creationId xmlns:a16="http://schemas.microsoft.com/office/drawing/2014/main" id="{B2A92B75-247C-492D-9BFE-75DCFEB52CDE}"/>
              </a:ext>
            </a:extLst>
          </p:cNvPr>
          <p:cNvSpPr>
            <a:spLocks noGrp="1" noChangeArrowheads="1"/>
          </p:cNvSpPr>
          <p:nvPr>
            <p:ph type="title"/>
          </p:nvPr>
        </p:nvSpPr>
        <p:spPr>
          <a:xfrm>
            <a:off x="34925" y="125413"/>
            <a:ext cx="8229600" cy="1143000"/>
          </a:xfrm>
          <a:noFill/>
          <a:ln/>
        </p:spPr>
        <p:txBody>
          <a:bodyPr/>
          <a:lstStyle/>
          <a:p>
            <a:pPr algn="l"/>
            <a:r>
              <a:rPr lang="tr-TR" altLang="en-US" b="1">
                <a:solidFill>
                  <a:srgbClr val="E00C25"/>
                </a:solidFill>
                <a:latin typeface="Monotype Corsiva" panose="03010101010201010101" pitchFamily="66" charset="0"/>
              </a:rPr>
              <a:t>devam ediyor ...</a:t>
            </a:r>
          </a:p>
        </p:txBody>
      </p:sp>
      <p:sp>
        <p:nvSpPr>
          <p:cNvPr id="21552" name="AutoShape 48">
            <a:extLst>
              <a:ext uri="{FF2B5EF4-FFF2-40B4-BE49-F238E27FC236}">
                <a16:creationId xmlns:a16="http://schemas.microsoft.com/office/drawing/2014/main" id="{EB383E7D-3AFC-49B3-958D-1F04269B55C4}"/>
              </a:ext>
            </a:extLst>
          </p:cNvPr>
          <p:cNvSpPr>
            <a:spLocks noChangeArrowheads="1"/>
          </p:cNvSpPr>
          <p:nvPr/>
        </p:nvSpPr>
        <p:spPr bwMode="auto">
          <a:xfrm rot="19500000">
            <a:off x="2771775" y="1341438"/>
            <a:ext cx="360363" cy="431800"/>
          </a:xfrm>
          <a:prstGeom prst="curvedLeftArrow">
            <a:avLst>
              <a:gd name="adj1" fmla="val 23965"/>
              <a:gd name="adj2" fmla="val 47929"/>
              <a:gd name="adj3" fmla="val 33333"/>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21554" name="Text Box 50">
            <a:extLst>
              <a:ext uri="{FF2B5EF4-FFF2-40B4-BE49-F238E27FC236}">
                <a16:creationId xmlns:a16="http://schemas.microsoft.com/office/drawing/2014/main" id="{C57D1F9A-AFBB-4AA4-BEC5-A4A9DEFBE40F}"/>
              </a:ext>
            </a:extLst>
          </p:cNvPr>
          <p:cNvSpPr txBox="1">
            <a:spLocks noChangeArrowheads="1"/>
          </p:cNvSpPr>
          <p:nvPr/>
        </p:nvSpPr>
        <p:spPr bwMode="auto">
          <a:xfrm>
            <a:off x="2987675" y="981075"/>
            <a:ext cx="8636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tr-TR" altLang="en-US" sz="1200" b="1">
                <a:latin typeface="Monotype Corsiva" panose="03010101010201010101" pitchFamily="66" charset="0"/>
              </a:rPr>
              <a:t>Yerin Dönme Yönü</a:t>
            </a:r>
          </a:p>
        </p:txBody>
      </p:sp>
      <p:cxnSp>
        <p:nvCxnSpPr>
          <p:cNvPr id="21555" name="AutoShape 51">
            <a:extLst>
              <a:ext uri="{FF2B5EF4-FFF2-40B4-BE49-F238E27FC236}">
                <a16:creationId xmlns:a16="http://schemas.microsoft.com/office/drawing/2014/main" id="{CD67E38F-4379-4841-B909-71B47588B022}"/>
              </a:ext>
            </a:extLst>
          </p:cNvPr>
          <p:cNvCxnSpPr>
            <a:cxnSpLocks noChangeShapeType="1"/>
          </p:cNvCxnSpPr>
          <p:nvPr/>
        </p:nvCxnSpPr>
        <p:spPr bwMode="auto">
          <a:xfrm flipV="1">
            <a:off x="6143625" y="1876425"/>
            <a:ext cx="1741488" cy="831850"/>
          </a:xfrm>
          <a:prstGeom prst="bentConnector3">
            <a:avLst>
              <a:gd name="adj1" fmla="val 60528"/>
            </a:avLst>
          </a:prstGeom>
          <a:noFill/>
          <a:ln w="9525">
            <a:solidFill>
              <a:schemeClr val="tx1"/>
            </a:solidFill>
            <a:miter lim="800000"/>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556" name="Text Box 52">
            <a:extLst>
              <a:ext uri="{FF2B5EF4-FFF2-40B4-BE49-F238E27FC236}">
                <a16:creationId xmlns:a16="http://schemas.microsoft.com/office/drawing/2014/main" id="{B3570FBF-8FDB-400C-B16C-5CBC5A12A17B}"/>
              </a:ext>
            </a:extLst>
          </p:cNvPr>
          <p:cNvSpPr txBox="1">
            <a:spLocks noChangeArrowheads="1"/>
          </p:cNvSpPr>
          <p:nvPr/>
        </p:nvSpPr>
        <p:spPr bwMode="auto">
          <a:xfrm>
            <a:off x="7667625" y="1196975"/>
            <a:ext cx="10795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altLang="en-US" b="1">
                <a:latin typeface="Monotype Corsiva" panose="03010101010201010101" pitchFamily="66" charset="0"/>
              </a:rPr>
              <a:t>Günlük Hareket Yönü</a:t>
            </a:r>
          </a:p>
        </p:txBody>
      </p:sp>
    </p:spTree>
    <p:extLst>
      <p:ext uri="{BB962C8B-B14F-4D97-AF65-F5344CB8AC3E}">
        <p14:creationId xmlns:p14="http://schemas.microsoft.com/office/powerpoint/2010/main" val="2547722123"/>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48</TotalTime>
  <Words>679</Words>
  <Application>Microsoft Office PowerPoint</Application>
  <PresentationFormat>Ekran Gösterisi (4:3)</PresentationFormat>
  <Paragraphs>215</Paragraphs>
  <Slides>24</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24</vt:i4>
      </vt:variant>
    </vt:vector>
  </HeadingPairs>
  <TitlesOfParts>
    <vt:vector size="31" baseType="lpstr">
      <vt:lpstr>Arial</vt:lpstr>
      <vt:lpstr>Calibri</vt:lpstr>
      <vt:lpstr>Calibri Light</vt:lpstr>
      <vt:lpstr>Monotype Corsiva</vt:lpstr>
      <vt:lpstr>Symbol</vt:lpstr>
      <vt:lpstr>Times New Roman</vt:lpstr>
      <vt:lpstr>Office Teması</vt:lpstr>
      <vt:lpstr>GÖRÜNEN HAREKETLER</vt:lpstr>
      <vt:lpstr>PowerPoint Sunusu</vt:lpstr>
      <vt:lpstr>I. GÜNLÜK HAREKET</vt:lpstr>
      <vt:lpstr>PowerPoint Sunusu</vt:lpstr>
      <vt:lpstr>PowerPoint Sunusu</vt:lpstr>
      <vt:lpstr>PowerPoint Sunusu</vt:lpstr>
      <vt:lpstr>PowerPoint Sunusu</vt:lpstr>
      <vt:lpstr>PowerPoint Sunusu</vt:lpstr>
      <vt:lpstr>devam ediyor ...</vt:lpstr>
      <vt:lpstr>PowerPoint Sunusu</vt:lpstr>
      <vt:lpstr>PowerPoint Sunusu</vt:lpstr>
      <vt:lpstr>PowerPoint Sunusu</vt:lpstr>
      <vt:lpstr>PowerPoint Sunusu</vt:lpstr>
      <vt:lpstr>PowerPoint Sunusu</vt:lpstr>
      <vt:lpstr>PowerPoint Sunusu</vt:lpstr>
      <vt:lpstr>devam ediyor ...</vt:lpstr>
      <vt:lpstr>PowerPoint Sunusu</vt:lpstr>
      <vt:lpstr>PowerPoint Sunusu</vt:lpstr>
      <vt:lpstr>PowerPoint Sunusu</vt:lpstr>
      <vt:lpstr>PowerPoint Sunusu</vt:lpstr>
      <vt:lpstr>PowerPoint Sunusu</vt:lpstr>
      <vt:lpstr>PowerPoint Sunusu</vt:lpstr>
      <vt:lpstr>PowerPoint Sunusu</vt:lpstr>
      <vt:lpstr>Kaynaklar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GÖRÜNEN HAREKETLER</dc:title>
  <dc:creator>ibrahim özavcı</dc:creator>
  <cp:lastModifiedBy>ibrahim özavcı</cp:lastModifiedBy>
  <cp:revision>11</cp:revision>
  <dcterms:created xsi:type="dcterms:W3CDTF">2018-11-07T13:11:46Z</dcterms:created>
  <dcterms:modified xsi:type="dcterms:W3CDTF">2018-11-09T09:00:32Z</dcterms:modified>
</cp:coreProperties>
</file>