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9"/>
  </p:notesMasterIdLst>
  <p:handoutMasterIdLst>
    <p:handoutMasterId r:id="rId10"/>
  </p:handoutMasterIdLst>
  <p:sldIdLst>
    <p:sldId id="505" r:id="rId2"/>
    <p:sldId id="645" r:id="rId3"/>
    <p:sldId id="646" r:id="rId4"/>
    <p:sldId id="647" r:id="rId5"/>
    <p:sldId id="648" r:id="rId6"/>
    <p:sldId id="649" r:id="rId7"/>
    <p:sldId id="265" r:id="rId8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131"/>
    <a:srgbClr val="000099"/>
    <a:srgbClr val="FF0000"/>
    <a:srgbClr val="FFFF00"/>
    <a:srgbClr val="080808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2" autoAdjust="0"/>
    <p:restoredTop sz="94615" autoAdjust="0"/>
  </p:normalViewPr>
  <p:slideViewPr>
    <p:cSldViewPr>
      <p:cViewPr varScale="1">
        <p:scale>
          <a:sx n="69" d="100"/>
          <a:sy n="69" d="100"/>
        </p:scale>
        <p:origin x="15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525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«AGRICULTURAL POLICY»</a:t>
            </a:r>
            <a:endParaRPr lang="tr-T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Prof. Dr. İlkay DELLAL</a:t>
            </a:r>
          </a:p>
          <a:p>
            <a:pPr lvl="0" algn="r"/>
            <a:r>
              <a:rPr lang="tr-TR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Prof. Yener ATASEVEN</a:t>
            </a:r>
          </a:p>
          <a:p>
            <a:pPr algn="r"/>
            <a:r>
              <a:rPr lang="en-A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Ilkay.Dellal@ankara.edu.tr</a:t>
            </a:r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Ankara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Agriculture</a:t>
            </a:r>
            <a:endParaRPr lang="tr-TR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Deparment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Agricultural</a:t>
            </a:r>
            <a:r>
              <a:rPr lang="tr-TR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100" dirty="0" err="1" smtClean="0">
                <a:latin typeface="Times New Roman" pitchFamily="18" charset="0"/>
                <a:cs typeface="Times New Roman" pitchFamily="18" charset="0"/>
              </a:rPr>
              <a:t>Economics</a:t>
            </a:r>
            <a:endParaRPr lang="tr-TR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1628800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33171"/>
            <a:ext cx="7221220" cy="37696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tr-TR" sz="4000" b="1" spc="-5" dirty="0" err="1">
                <a:solidFill>
                  <a:srgbClr val="FF0000"/>
                </a:solidFill>
                <a:latin typeface="Times New Roman"/>
                <a:cs typeface="Times New Roman"/>
              </a:rPr>
              <a:t>Characteristics</a:t>
            </a:r>
            <a:r>
              <a:rPr lang="tr-TR" sz="4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of </a:t>
            </a:r>
            <a:r>
              <a:rPr lang="tr-TR" sz="4000" b="1" spc="-5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Agriculture</a:t>
            </a:r>
            <a:endParaRPr lang="tr-TR" sz="4000" b="1" spc="-5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endParaRPr lang="tr-TR" sz="4000" b="1" spc="-5" dirty="0" smtClean="0">
              <a:solidFill>
                <a:srgbClr val="330066"/>
              </a:solidFill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4000" spc="-10" dirty="0">
                <a:latin typeface="Times New Roman"/>
                <a:cs typeface="Times New Roman"/>
              </a:rPr>
              <a:t>Features of </a:t>
            </a:r>
            <a:r>
              <a:rPr lang="en-US" sz="4000" spc="-10" dirty="0" smtClean="0">
                <a:latin typeface="Times New Roman"/>
                <a:cs typeface="Times New Roman"/>
              </a:rPr>
              <a:t>production</a:t>
            </a:r>
            <a:endParaRPr lang="tr-TR" sz="4000" spc="-10" dirty="0" smtClean="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4000" spc="-10" dirty="0" smtClean="0">
                <a:latin typeface="Times New Roman"/>
                <a:cs typeface="Times New Roman"/>
              </a:rPr>
              <a:t>Socio-Economic features</a:t>
            </a:r>
            <a:endParaRPr lang="tr-TR" sz="4000" spc="-10" dirty="0" smtClean="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4000" spc="-10" dirty="0" smtClean="0">
                <a:latin typeface="Times New Roman"/>
                <a:cs typeface="Times New Roman"/>
              </a:rPr>
              <a:t>Heterogeneity characteristics</a:t>
            </a:r>
            <a:endParaRPr lang="tr-TR" sz="4000" spc="-10" dirty="0" smtClean="0">
              <a:latin typeface="Times New Roman"/>
              <a:cs typeface="Times New Roman"/>
            </a:endParaRPr>
          </a:p>
          <a:p>
            <a:pPr marL="584200" indent="-57150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4000" spc="-10" dirty="0" smtClean="0">
                <a:latin typeface="Times New Roman"/>
                <a:cs typeface="Times New Roman"/>
              </a:rPr>
              <a:t>Specific </a:t>
            </a:r>
            <a:r>
              <a:rPr lang="en-US" sz="4000" spc="-10" dirty="0">
                <a:latin typeface="Times New Roman"/>
                <a:cs typeface="Times New Roman"/>
              </a:rPr>
              <a:t>features of the request</a:t>
            </a:r>
            <a:endParaRPr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173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186555"/>
            <a:ext cx="7867802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Audience of Agricultural Policy</a:t>
            </a:r>
            <a:endParaRPr sz="3600" b="1" spc="-5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4192" y="1071829"/>
            <a:ext cx="8336280" cy="4496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2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Producer: </a:t>
            </a:r>
            <a:r>
              <a:rPr lang="en-US" sz="3200" spc="-5" dirty="0">
                <a:latin typeface="Times New Roman"/>
                <a:cs typeface="Times New Roman"/>
              </a:rPr>
              <a:t>Wants increased income and </a:t>
            </a:r>
            <a:r>
              <a:rPr lang="en-US" sz="3200" spc="-5" dirty="0" smtClean="0">
                <a:latin typeface="Times New Roman"/>
                <a:cs typeface="Times New Roman"/>
              </a:rPr>
              <a:t>welfare</a:t>
            </a:r>
            <a:endParaRPr lang="tr-TR" sz="3200" spc="-5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endParaRPr lang="tr-TR" sz="3200" spc="-5" dirty="0" smtClean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200" b="1" u="sng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Consumer</a:t>
            </a:r>
            <a:r>
              <a:rPr lang="en-US" sz="32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en-US" sz="3200" spc="-5" dirty="0">
                <a:latin typeface="Times New Roman"/>
                <a:cs typeface="Times New Roman"/>
              </a:rPr>
              <a:t>Wants access to food security and </a:t>
            </a:r>
            <a:r>
              <a:rPr lang="en-US" sz="3200" spc="-5" dirty="0" smtClean="0">
                <a:latin typeface="Times New Roman"/>
                <a:cs typeface="Times New Roman"/>
              </a:rPr>
              <a:t>affordability</a:t>
            </a:r>
            <a:endParaRPr lang="tr-TR" sz="3200" spc="-5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endParaRPr lang="tr-TR" sz="3200" spc="-5" dirty="0" smtClean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3200" b="1" u="sng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Society</a:t>
            </a:r>
            <a:r>
              <a:rPr lang="en-US" sz="3200" b="1" u="sng" spc="-5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en-US" sz="3200" spc="-5" dirty="0">
                <a:latin typeface="Times New Roman"/>
                <a:cs typeface="Times New Roman"/>
              </a:rPr>
              <a:t>as a taxpayer and as a </a:t>
            </a:r>
            <a:r>
              <a:rPr lang="en-US" sz="3200" spc="-5" dirty="0" smtClean="0">
                <a:latin typeface="Times New Roman"/>
                <a:cs typeface="Times New Roman"/>
              </a:rPr>
              <a:t>society</a:t>
            </a:r>
            <a:r>
              <a:rPr lang="tr-TR" sz="3200" spc="-5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increasing </a:t>
            </a:r>
            <a:r>
              <a:rPr lang="en-US" sz="3200" spc="-5" dirty="0">
                <a:latin typeface="Times New Roman"/>
                <a:cs typeface="Times New Roman"/>
              </a:rPr>
              <a:t>the contribution of agriculture to the economy</a:t>
            </a:r>
            <a:r>
              <a:rPr lang="en-US" sz="3200" spc="-5" dirty="0" smtClean="0">
                <a:latin typeface="Times New Roman"/>
                <a:cs typeface="Times New Roman"/>
              </a:rPr>
              <a:t>,</a:t>
            </a:r>
            <a:r>
              <a:rPr lang="tr-TR" sz="3200" spc="-5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protection </a:t>
            </a:r>
            <a:r>
              <a:rPr lang="en-US" sz="3200" spc="-5" dirty="0">
                <a:latin typeface="Times New Roman"/>
                <a:cs typeface="Times New Roman"/>
              </a:rPr>
              <a:t>of resources and the </a:t>
            </a:r>
            <a:r>
              <a:rPr lang="en-US" sz="3200" spc="-5" dirty="0" smtClean="0">
                <a:latin typeface="Times New Roman"/>
                <a:cs typeface="Times New Roman"/>
              </a:rPr>
              <a:t>environment</a:t>
            </a:r>
            <a:r>
              <a:rPr lang="tr-TR" sz="3200" spc="-5" dirty="0" smtClean="0">
                <a:latin typeface="Times New Roman"/>
                <a:cs typeface="Times New Roman"/>
              </a:rPr>
              <a:t> </a:t>
            </a:r>
            <a:r>
              <a:rPr lang="en-US" sz="3200" spc="-5" dirty="0" smtClean="0">
                <a:latin typeface="Times New Roman"/>
                <a:cs typeface="Times New Roman"/>
              </a:rPr>
              <a:t>wants </a:t>
            </a:r>
            <a:r>
              <a:rPr lang="en-US" sz="3200" spc="-5" dirty="0">
                <a:latin typeface="Times New Roman"/>
                <a:cs typeface="Times New Roman"/>
              </a:rPr>
              <a:t>to ensure sustainability</a:t>
            </a:r>
            <a:endParaRPr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75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528193"/>
            <a:ext cx="8229600" cy="44210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force contribution of agriculture to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and market contribution of agriculture to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of agriculture to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Foreign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contribution of agriculture to the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q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maintaining agricultural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balance in the state budget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2670"/>
            <a:ext cx="8229600" cy="418058"/>
          </a:xfrm>
        </p:spPr>
        <p:txBody>
          <a:bodyPr>
            <a:noAutofit/>
          </a:bodyPr>
          <a:lstStyle/>
          <a:p>
            <a:pPr lvl="0"/>
            <a:r>
              <a:rPr lang="en-US" alt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of Agriculture to Economic Development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9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528193"/>
            <a:ext cx="8229600" cy="4205063"/>
          </a:xfrm>
          <a:solidFill>
            <a:schemeClr val="bg1">
              <a:lumMod val="9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Agricultural production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and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2.Agricultural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3.Social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in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4.Agricultural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Regional policy in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endParaRPr lang="tr-T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Rural policy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62670"/>
            <a:ext cx="8229600" cy="418058"/>
          </a:xfrm>
        </p:spPr>
        <p:txBody>
          <a:bodyPr>
            <a:noAutofit/>
          </a:bodyPr>
          <a:lstStyle/>
          <a:p>
            <a:pPr lvl="0"/>
            <a:r>
              <a:rPr lang="en-US" alt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Application Areas of Agricultural Policy</a:t>
            </a:r>
            <a:endParaRPr lang="tr-T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0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17333"/>
            <a:ext cx="7867802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r>
              <a:rPr lang="en-US" sz="32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Objectives of Agricultural Support Policy</a:t>
            </a:r>
            <a:endParaRPr lang="tr-TR" sz="3200" b="1" spc="-5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2978" y="1484784"/>
            <a:ext cx="8336280" cy="35246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Times New Roman"/>
                <a:cs typeface="Times New Roman"/>
              </a:rPr>
              <a:t>The </a:t>
            </a:r>
            <a:r>
              <a:rPr lang="en-US" sz="2800" spc="-5" dirty="0">
                <a:latin typeface="Times New Roman"/>
                <a:cs typeface="Times New Roman"/>
              </a:rPr>
              <a:t>aims of the support </a:t>
            </a:r>
            <a:r>
              <a:rPr lang="en-US" sz="2800" spc="-5" dirty="0" smtClean="0">
                <a:latin typeface="Times New Roman"/>
                <a:cs typeface="Times New Roman"/>
              </a:rPr>
              <a:t>policy</a:t>
            </a:r>
            <a:endParaRPr lang="tr-TR" sz="2800" spc="-5" dirty="0" smtClean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ü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Times New Roman"/>
                <a:cs typeface="Times New Roman"/>
              </a:rPr>
              <a:t>directing </a:t>
            </a:r>
            <a:r>
              <a:rPr lang="en-US" sz="2800" spc="-5" dirty="0">
                <a:latin typeface="Times New Roman"/>
                <a:cs typeface="Times New Roman"/>
              </a:rPr>
              <a:t>the </a:t>
            </a:r>
            <a:r>
              <a:rPr lang="en-US" sz="2800" spc="-5" dirty="0" smtClean="0">
                <a:latin typeface="Times New Roman"/>
                <a:cs typeface="Times New Roman"/>
              </a:rPr>
              <a:t>production,</a:t>
            </a:r>
            <a:endParaRPr lang="tr-TR" sz="2800" spc="-5" dirty="0" smtClean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ü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Times New Roman"/>
                <a:cs typeface="Times New Roman"/>
              </a:rPr>
              <a:t>supporting </a:t>
            </a:r>
            <a:r>
              <a:rPr lang="en-US" sz="2800" spc="-5" dirty="0">
                <a:latin typeface="Times New Roman"/>
                <a:cs typeface="Times New Roman"/>
              </a:rPr>
              <a:t>the producer </a:t>
            </a:r>
            <a:r>
              <a:rPr lang="en-US" sz="2800" spc="-5" dirty="0" smtClean="0">
                <a:latin typeface="Times New Roman"/>
                <a:cs typeface="Times New Roman"/>
              </a:rPr>
              <a:t>and</a:t>
            </a:r>
            <a:endParaRPr lang="tr-TR" sz="2800" spc="-5" dirty="0" smtClean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ü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Times New Roman"/>
                <a:cs typeface="Times New Roman"/>
              </a:rPr>
              <a:t>is </a:t>
            </a:r>
            <a:r>
              <a:rPr lang="en-US" sz="2800" spc="-5" dirty="0">
                <a:latin typeface="Times New Roman"/>
                <a:cs typeface="Times New Roman"/>
              </a:rPr>
              <a:t>the preservation of the balances in the country's economy</a:t>
            </a:r>
            <a:r>
              <a:rPr lang="en-US" sz="2800" spc="-5" dirty="0" smtClean="0">
                <a:latin typeface="Times New Roman"/>
                <a:cs typeface="Times New Roman"/>
              </a:rPr>
              <a:t>.</a:t>
            </a:r>
            <a:endParaRPr lang="tr-TR" sz="2800" spc="-5" dirty="0" smtClean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tabLst>
                <a:tab pos="354965" algn="l"/>
                <a:tab pos="355600" algn="l"/>
              </a:tabLst>
            </a:pPr>
            <a:endParaRPr lang="tr-TR" sz="2800" spc="-5" dirty="0" smtClean="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05"/>
              </a:spcBef>
              <a:buClr>
                <a:srgbClr val="330066"/>
              </a:buClr>
              <a:buSzPct val="70312"/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2800" spc="-5" dirty="0" smtClean="0">
                <a:latin typeface="Times New Roman"/>
                <a:cs typeface="Times New Roman"/>
              </a:rPr>
              <a:t>Optimum </a:t>
            </a:r>
            <a:r>
              <a:rPr lang="en-US" sz="2800" spc="-5" dirty="0">
                <a:latin typeface="Times New Roman"/>
                <a:cs typeface="Times New Roman"/>
              </a:rPr>
              <a:t>product pattern by directing the </a:t>
            </a:r>
            <a:r>
              <a:rPr lang="en-US" sz="2800" spc="-5" dirty="0" smtClean="0">
                <a:latin typeface="Times New Roman"/>
                <a:cs typeface="Times New Roman"/>
              </a:rPr>
              <a:t>production</a:t>
            </a:r>
            <a:r>
              <a:rPr lang="tr-TR" sz="2800" spc="-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trying </a:t>
            </a:r>
            <a:r>
              <a:rPr lang="en-US" sz="2800" spc="-5" dirty="0">
                <a:latin typeface="Times New Roman"/>
                <a:cs typeface="Times New Roman"/>
              </a:rPr>
              <a:t>to reach</a:t>
            </a:r>
            <a:r>
              <a:rPr lang="en-US" sz="2800" spc="-5" dirty="0" smtClean="0">
                <a:latin typeface="Times New Roman"/>
                <a:cs typeface="Times New Roman"/>
              </a:rPr>
              <a:t>.</a:t>
            </a:r>
            <a:endParaRPr lang="tr-TR" sz="2800" spc="-5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202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THANKS…</a:t>
            </a:r>
          </a:p>
          <a:p>
            <a:pPr algn="ctr" eaLnBrk="1" hangingPunct="1">
              <a:buFontTx/>
              <a:buNone/>
              <a:defRPr/>
            </a:pPr>
            <a:r>
              <a:rPr lang="tr-TR" altLang="tr-TR" sz="4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QUESTIONS…</a:t>
            </a:r>
            <a:endParaRPr lang="en-GB" altLang="tr-TR" sz="4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7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7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7241</TotalTime>
  <Words>230</Words>
  <Application>Microsoft Office PowerPoint</Application>
  <PresentationFormat>Ekran Gösterisi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Wingdings</vt:lpstr>
      <vt:lpstr>Ofis Teması</vt:lpstr>
      <vt:lpstr>PowerPoint Sunusu</vt:lpstr>
      <vt:lpstr>PowerPoint Sunusu</vt:lpstr>
      <vt:lpstr>Target Audience of Agricultural Policy</vt:lpstr>
      <vt:lpstr>Contribution of Agriculture to Economic Development</vt:lpstr>
      <vt:lpstr>Application Areas of Agricultural Policy</vt:lpstr>
      <vt:lpstr>Objectives of Agricultural Support Policy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user</cp:lastModifiedBy>
  <cp:revision>944</cp:revision>
  <dcterms:created xsi:type="dcterms:W3CDTF">2008-06-04T02:57:44Z</dcterms:created>
  <dcterms:modified xsi:type="dcterms:W3CDTF">2022-10-05T19:33:35Z</dcterms:modified>
</cp:coreProperties>
</file>