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Örneğin </a:t>
            </a:r>
            <a:r>
              <a:rPr lang="tr-TR" dirty="0" err="1" smtClean="0"/>
              <a:t>Kureşen</a:t>
            </a:r>
            <a:r>
              <a:rPr lang="tr-TR" dirty="0" smtClean="0"/>
              <a:t> </a:t>
            </a:r>
            <a:r>
              <a:rPr lang="tr-TR" dirty="0" err="1" smtClean="0"/>
              <a:t>Çandar’ın</a:t>
            </a:r>
            <a:r>
              <a:rPr lang="tr-TR" dirty="0" smtClean="0"/>
              <a:t> “</a:t>
            </a:r>
            <a:r>
              <a:rPr lang="tr-TR" i="1" dirty="0" err="1" smtClean="0"/>
              <a:t>Eyk</a:t>
            </a:r>
            <a:r>
              <a:rPr lang="tr-TR" i="1" dirty="0" smtClean="0"/>
              <a:t> </a:t>
            </a:r>
            <a:r>
              <a:rPr lang="tr-TR" i="1" dirty="0" err="1" smtClean="0"/>
              <a:t>Violin</a:t>
            </a:r>
            <a:r>
              <a:rPr lang="tr-TR" i="1" dirty="0" smtClean="0"/>
              <a:t> </a:t>
            </a:r>
            <a:r>
              <a:rPr lang="tr-TR" i="1" dirty="0" err="1" smtClean="0"/>
              <a:t>Semander</a:t>
            </a:r>
            <a:r>
              <a:rPr lang="tr-TR" i="1" dirty="0" smtClean="0"/>
              <a:t> </a:t>
            </a:r>
            <a:r>
              <a:rPr lang="tr-TR" i="1" dirty="0" err="1" smtClean="0"/>
              <a:t>Ke</a:t>
            </a:r>
            <a:r>
              <a:rPr lang="tr-TR" i="1" dirty="0" smtClean="0"/>
              <a:t> </a:t>
            </a:r>
            <a:r>
              <a:rPr lang="tr-TR" i="1" dirty="0" err="1" smtClean="0"/>
              <a:t>Kenare</a:t>
            </a:r>
            <a:r>
              <a:rPr lang="tr-TR" i="1" dirty="0" smtClean="0"/>
              <a:t>”</a:t>
            </a:r>
            <a:r>
              <a:rPr lang="tr-TR" dirty="0" smtClean="0"/>
              <a:t> adlı eserinde “</a:t>
            </a:r>
            <a:r>
              <a:rPr lang="tr-TR" i="1" dirty="0" err="1" smtClean="0"/>
              <a:t>Keşu</a:t>
            </a:r>
            <a:r>
              <a:rPr lang="tr-TR" i="1" dirty="0" smtClean="0"/>
              <a:t>”</a:t>
            </a:r>
            <a:r>
              <a:rPr lang="tr-TR" dirty="0" smtClean="0"/>
              <a:t> fantastik bir karakterdir ancak romandaki diğer karakterler çok yönlü ve yalınkattır. </a:t>
            </a:r>
            <a:r>
              <a:rPr lang="tr-TR" dirty="0" err="1" smtClean="0"/>
              <a:t>Kurat</a:t>
            </a:r>
            <a:r>
              <a:rPr lang="tr-TR" dirty="0" smtClean="0"/>
              <a:t>-</a:t>
            </a:r>
            <a:r>
              <a:rPr lang="tr-TR" dirty="0" err="1" smtClean="0"/>
              <a:t>ul</a:t>
            </a:r>
            <a:r>
              <a:rPr lang="tr-TR" dirty="0" smtClean="0"/>
              <a:t> </a:t>
            </a:r>
            <a:r>
              <a:rPr lang="tr-TR" dirty="0" err="1" smtClean="0"/>
              <a:t>Ayn</a:t>
            </a:r>
            <a:r>
              <a:rPr lang="tr-TR" dirty="0" smtClean="0"/>
              <a:t> Haydar’ın “</a:t>
            </a:r>
            <a:r>
              <a:rPr lang="tr-TR" i="1" dirty="0" err="1" smtClean="0"/>
              <a:t>Âg</a:t>
            </a:r>
            <a:r>
              <a:rPr lang="tr-TR" i="1" dirty="0" smtClean="0"/>
              <a:t> </a:t>
            </a:r>
            <a:r>
              <a:rPr lang="tr-TR" i="1" dirty="0" err="1" smtClean="0"/>
              <a:t>Ka</a:t>
            </a:r>
            <a:r>
              <a:rPr lang="tr-TR" i="1" dirty="0" smtClean="0"/>
              <a:t> Derya”</a:t>
            </a:r>
            <a:r>
              <a:rPr lang="tr-TR" dirty="0" smtClean="0"/>
              <a:t> adlı romanında “</a:t>
            </a:r>
            <a:r>
              <a:rPr lang="tr-TR" i="1" dirty="0" err="1" smtClean="0"/>
              <a:t>Gotem</a:t>
            </a:r>
            <a:r>
              <a:rPr lang="tr-TR" i="1" dirty="0" smtClean="0"/>
              <a:t> </a:t>
            </a:r>
            <a:r>
              <a:rPr lang="tr-TR" i="1" dirty="0" err="1" smtClean="0"/>
              <a:t>Nelbur</a:t>
            </a:r>
            <a:r>
              <a:rPr lang="tr-TR" i="1" dirty="0" smtClean="0"/>
              <a:t>, Peri </a:t>
            </a:r>
            <a:r>
              <a:rPr lang="tr-TR" i="1" dirty="0" err="1" smtClean="0"/>
              <a:t>Şinker</a:t>
            </a:r>
            <a:r>
              <a:rPr lang="tr-TR" i="1" dirty="0" smtClean="0"/>
              <a:t>, Kemal</a:t>
            </a:r>
            <a:r>
              <a:rPr lang="tr-TR" dirty="0" smtClean="0"/>
              <a:t> ve </a:t>
            </a:r>
            <a:r>
              <a:rPr lang="tr-TR" i="1" dirty="0" err="1" smtClean="0"/>
              <a:t>Çampa</a:t>
            </a:r>
            <a:r>
              <a:rPr lang="tr-TR" i="1" dirty="0" smtClean="0"/>
              <a:t>”</a:t>
            </a:r>
            <a:r>
              <a:rPr lang="tr-TR" dirty="0" smtClean="0"/>
              <a:t> yuvarlak roman kişisi olmalarına karşın fantastik de sayılırlar. Çünkü 2500 yıllık zaman diliminde çeşitli kültür ve medeniyetlerin temsilciliğini yaparlar. </a:t>
            </a:r>
            <a:endParaRPr lang="tr-TR" dirty="0"/>
          </a:p>
        </p:txBody>
      </p:sp>
      <p:sp>
        <p:nvSpPr>
          <p:cNvPr id="2" name="1 Başlık"/>
          <p:cNvSpPr>
            <a:spLocks noGrp="1"/>
          </p:cNvSpPr>
          <p:nvPr>
            <p:ph type="ctrTitle"/>
          </p:nvPr>
        </p:nvSpPr>
        <p:spPr/>
        <p:txBody>
          <a:bodyPr/>
          <a:lstStyle/>
          <a:p>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Dr. İhsan </a:t>
            </a:r>
            <a:r>
              <a:rPr lang="tr-TR" dirty="0" err="1" smtClean="0"/>
              <a:t>Faruki’nin</a:t>
            </a:r>
            <a:r>
              <a:rPr lang="tr-TR" dirty="0" smtClean="0"/>
              <a:t> “</a:t>
            </a:r>
            <a:r>
              <a:rPr lang="tr-TR" i="1" dirty="0" err="1" smtClean="0"/>
              <a:t>Sengum</a:t>
            </a:r>
            <a:r>
              <a:rPr lang="tr-TR" i="1" dirty="0" smtClean="0"/>
              <a:t>”</a:t>
            </a:r>
            <a:r>
              <a:rPr lang="tr-TR" dirty="0" smtClean="0"/>
              <a:t> adlı romanında “</a:t>
            </a:r>
            <a:r>
              <a:rPr lang="tr-TR" i="1" dirty="0" err="1" smtClean="0"/>
              <a:t>Muslim</a:t>
            </a:r>
            <a:r>
              <a:rPr lang="tr-TR" i="1" dirty="0" smtClean="0"/>
              <a:t>”</a:t>
            </a:r>
            <a:r>
              <a:rPr lang="tr-TR" dirty="0" smtClean="0"/>
              <a:t> Karakteri de yine bu duruma örnektir. Yine de </a:t>
            </a:r>
            <a:r>
              <a:rPr lang="tr-TR" dirty="0" err="1" smtClean="0"/>
              <a:t>Kuret</a:t>
            </a:r>
            <a:r>
              <a:rPr lang="tr-TR" dirty="0" smtClean="0"/>
              <a:t>-</a:t>
            </a:r>
            <a:r>
              <a:rPr lang="tr-TR" dirty="0" err="1" smtClean="0"/>
              <a:t>ul</a:t>
            </a:r>
            <a:r>
              <a:rPr lang="tr-TR" dirty="0" smtClean="0"/>
              <a:t> </a:t>
            </a:r>
            <a:r>
              <a:rPr lang="tr-TR" dirty="0" err="1" smtClean="0"/>
              <a:t>Ayn</a:t>
            </a:r>
            <a:r>
              <a:rPr lang="tr-TR" dirty="0" smtClean="0"/>
              <a:t> Haydar ve İhsan </a:t>
            </a:r>
            <a:r>
              <a:rPr lang="tr-TR" dirty="0" err="1" smtClean="0"/>
              <a:t>Faruki’yi</a:t>
            </a:r>
            <a:r>
              <a:rPr lang="tr-TR" dirty="0" smtClean="0"/>
              <a:t> romanlarında tam olarak fantastik karakterlere yer veren yazarlar sınıfına dâhil edemeyiz, çünkü bu yazarların amacı fantastik roman kişileri yaratmak olmamıştır. Fakat Urdu romanında fantastik karakterlerin yaratıcısı olan yazarlardan bahsetmek gerekirse, Muhammed </a:t>
            </a:r>
            <a:r>
              <a:rPr lang="tr-TR" dirty="0" err="1" smtClean="0"/>
              <a:t>Halid</a:t>
            </a:r>
            <a:r>
              <a:rPr lang="tr-TR" dirty="0" smtClean="0"/>
              <a:t> </a:t>
            </a:r>
            <a:r>
              <a:rPr lang="tr-TR" dirty="0" err="1" smtClean="0"/>
              <a:t>Ahtar</a:t>
            </a:r>
            <a:r>
              <a:rPr lang="tr-TR" dirty="0" smtClean="0"/>
              <a:t> ve </a:t>
            </a:r>
            <a:r>
              <a:rPr lang="tr-TR" dirty="0" err="1" smtClean="0"/>
              <a:t>Kureşen</a:t>
            </a:r>
            <a:r>
              <a:rPr lang="tr-TR" dirty="0" smtClean="0"/>
              <a:t> </a:t>
            </a:r>
            <a:r>
              <a:rPr lang="tr-TR" dirty="0" err="1" smtClean="0"/>
              <a:t>Çandar’ın</a:t>
            </a:r>
            <a:r>
              <a:rPr lang="tr-TR" dirty="0" smtClean="0"/>
              <a:t> isimlerini anabiliriz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romanda karakter </a:t>
            </a:r>
            <a:r>
              <a:rPr lang="tr-TR" dirty="0" err="1" smtClean="0"/>
              <a:t>ögesi</a:t>
            </a:r>
            <a:r>
              <a:rPr lang="tr-TR" dirty="0" smtClean="0"/>
              <a:t> yazarın zihnindekileri okuyucuya aktarmada en önemli rolü üstlenen figürlerdir. Karakterler </a:t>
            </a:r>
            <a:r>
              <a:rPr lang="tr-TR" dirty="0" err="1" smtClean="0"/>
              <a:t>Forster’ın</a:t>
            </a:r>
            <a:r>
              <a:rPr lang="tr-TR" dirty="0" smtClean="0"/>
              <a:t> tanımıyla ister yalınkat (düz) isterse çok yönlü olsun, romanın öyküsünü okuyucuya aktarma görevini üstlenen kahramanlardır. Hatta bazı romanlarda öyle güçlü karakterlere yer verilir ki, kimi romanlar baştan sona tek bir roman figürü ekseninde ilerler.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Karakterler elbette yazarın koyduğu kurallar dâhilinde romanda özgürce hareket edebilirler. Bir roman, roman kahramanı veya kahramanları aracılığıyla olay örgüsünü tamamlayabilir. Dolayısıyla roman türünde karakter ve olay örgüsünün bir bütün olduğu söylenebilir.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Öncelikle öyküyü romanda işlerken, bir kalıp kullanıldığını söylemeliyiz. Olay örgüsü olarak adlandırılan yapı, romanın düzenlenmesini ve ortaya çıkmasını sağlamaktadır. Yani romanda anlatılacak öykünün gelişme biçimi, romandaki olguların birbiriyle ilişkilendirilmesine bağlıdır diyebiliriz. Olay örgüsü romandaki karakterlerin fonksiyonel hareketlerinin bir araya gelmesiyle oluşur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280</Words>
  <Application>Microsoft Office PowerPoint</Application>
  <PresentationFormat>Ekran Gösterisi (4:3)</PresentationFormat>
  <Paragraphs>10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1</cp:revision>
  <dcterms:created xsi:type="dcterms:W3CDTF">2020-02-15T17:17:48Z</dcterms:created>
  <dcterms:modified xsi:type="dcterms:W3CDTF">2020-02-15T18:37:20Z</dcterms:modified>
</cp:coreProperties>
</file>