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7383" autoAdjust="0"/>
  </p:normalViewPr>
  <p:slideViewPr>
    <p:cSldViewPr snapToGrid="0">
      <p:cViewPr varScale="1">
        <p:scale>
          <a:sx n="88" d="100"/>
          <a:sy n="88" d="100"/>
        </p:scale>
        <p:origin x="14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E1973-D83A-435F-ADB8-5FE7F1BFAD0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E9966-55F1-42B4-8282-801A85B4F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7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2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3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2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6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5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0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7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8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8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5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1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0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7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9966-55F1-42B4-8282-801A85B4F3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6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outdoor, mountain, nature&#10;&#10;Description automatically generated">
            <a:extLst>
              <a:ext uri="{FF2B5EF4-FFF2-40B4-BE49-F238E27FC236}">
                <a16:creationId xmlns:a16="http://schemas.microsoft.com/office/drawing/2014/main" id="{C49934C9-C19A-4CB3-954C-6B26C5773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b="7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D21BD-247F-42F6-96C9-302092CF3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71758"/>
            <a:ext cx="9906000" cy="387114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NORSE/SCANDINAVIAN MYTHOLOGY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2E1349-631B-4DCD-9EBE-BA024E665464}"/>
              </a:ext>
            </a:extLst>
          </p:cNvPr>
          <p:cNvSpPr txBox="1"/>
          <p:nvPr/>
        </p:nvSpPr>
        <p:spPr>
          <a:xfrm>
            <a:off x="207034" y="6380634"/>
            <a:ext cx="1758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>
                <a:solidFill>
                  <a:schemeClr val="bg1"/>
                </a:solidFill>
              </a:rPr>
              <a:t>Ancient </a:t>
            </a:r>
            <a:r>
              <a:rPr lang="tr-TR" sz="900" i="1" dirty="0" err="1">
                <a:solidFill>
                  <a:schemeClr val="bg1"/>
                </a:solidFill>
              </a:rPr>
              <a:t>Origins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1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3D75A0F-F998-4D02-A974-A945532D1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r="23596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C44470B-2B97-4526-A743-E26102C91F89}"/>
              </a:ext>
            </a:extLst>
          </p:cNvPr>
          <p:cNvSpPr txBox="1"/>
          <p:nvPr/>
        </p:nvSpPr>
        <p:spPr>
          <a:xfrm>
            <a:off x="133350" y="6380634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Pinterest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9FEBA-703C-4F5B-AA24-8A83B270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GB" dirty="0"/>
              <a:t>THOR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8A536B8-642A-4D27-A6A1-D2477CB99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 b="1"/>
          <a:stretch/>
        </p:blipFill>
        <p:spPr>
          <a:xfrm>
            <a:off x="25288" y="-17929"/>
            <a:ext cx="4876780" cy="68759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910344-D398-4306-B8B6-4C9AA7DF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846" y="2628900"/>
            <a:ext cx="487678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the Thunder-god,</a:t>
            </a:r>
            <a:r>
              <a:rPr lang="tr-TR" sz="2400" dirty="0"/>
              <a:t> </a:t>
            </a:r>
            <a:r>
              <a:rPr lang="en-GB" sz="2400" dirty="0"/>
              <a:t>son of Odin and </a:t>
            </a:r>
            <a:r>
              <a:rPr lang="en-GB" sz="2400" dirty="0" err="1"/>
              <a:t>Jörd</a:t>
            </a:r>
            <a:r>
              <a:rPr lang="en-GB" sz="2400" dirty="0"/>
              <a:t> (Earth)</a:t>
            </a:r>
            <a:endParaRPr lang="tr-TR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216F37-7630-4250-ACAE-67EA0A67A04B}"/>
              </a:ext>
            </a:extLst>
          </p:cNvPr>
          <p:cNvSpPr txBox="1"/>
          <p:nvPr/>
        </p:nvSpPr>
        <p:spPr>
          <a:xfrm>
            <a:off x="133350" y="6453205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Pinterest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2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5F5F5-20D4-44C5-B843-2D7DE4B2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GB" dirty="0"/>
              <a:t>TYR</a:t>
            </a:r>
          </a:p>
        </p:txBody>
      </p:sp>
      <p:pic>
        <p:nvPicPr>
          <p:cNvPr id="5" name="Content Placeholder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E3043D67-15B8-4FD3-B34D-5BE520FF0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3145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C1A31B-4353-47D7-863B-F495353C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846" y="2783542"/>
            <a:ext cx="4796257" cy="1272985"/>
          </a:xfrm>
        </p:spPr>
        <p:txBody>
          <a:bodyPr>
            <a:normAutofit/>
          </a:bodyPr>
          <a:lstStyle/>
          <a:p>
            <a:r>
              <a:rPr lang="en-US" dirty="0"/>
              <a:t>The God of War</a:t>
            </a:r>
            <a:r>
              <a:rPr lang="tr-TR" dirty="0"/>
              <a:t>; </a:t>
            </a:r>
            <a:r>
              <a:rPr lang="en-GB" dirty="0"/>
              <a:t>ruled the realm of the sky as well as that of battle.</a:t>
            </a:r>
            <a:endParaRPr lang="tr-TR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181C20-BA59-49DD-85A7-97683CD6D5FC}"/>
              </a:ext>
            </a:extLst>
          </p:cNvPr>
          <p:cNvSpPr txBox="1"/>
          <p:nvPr/>
        </p:nvSpPr>
        <p:spPr>
          <a:xfrm>
            <a:off x="133350" y="6380634"/>
            <a:ext cx="1768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The</a:t>
            </a:r>
            <a:r>
              <a:rPr lang="tr-TR" sz="900" i="1" dirty="0"/>
              <a:t> </a:t>
            </a:r>
            <a:r>
              <a:rPr lang="tr-TR" sz="900" i="1" dirty="0" err="1"/>
              <a:t>Norse</a:t>
            </a:r>
            <a:r>
              <a:rPr lang="tr-TR" sz="900" i="1" dirty="0"/>
              <a:t> </a:t>
            </a:r>
            <a:r>
              <a:rPr lang="tr-TR" sz="900" i="1" dirty="0" err="1"/>
              <a:t>Gods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2514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cow, old&#10;&#10;Description automatically generated">
            <a:extLst>
              <a:ext uri="{FF2B5EF4-FFF2-40B4-BE49-F238E27FC236}">
                <a16:creationId xmlns:a16="http://schemas.microsoft.com/office/drawing/2014/main" id="{5E21E23B-891E-4CD3-8B0C-E47C43BEF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 b="1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F0C90-B82D-4721-96EA-FC96D36E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28235"/>
            <a:ext cx="10696574" cy="770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DEITIES OF EARTH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E42D5-0571-444F-9820-A3A0684DF24A}"/>
              </a:ext>
            </a:extLst>
          </p:cNvPr>
          <p:cNvSpPr txBox="1"/>
          <p:nvPr/>
        </p:nvSpPr>
        <p:spPr>
          <a:xfrm>
            <a:off x="36109" y="6589961"/>
            <a:ext cx="1527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Wikipedia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2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9B52-ED5E-43C3-AFB0-FF83D84C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07037"/>
            <a:ext cx="3819821" cy="1955690"/>
          </a:xfrm>
        </p:spPr>
        <p:txBody>
          <a:bodyPr>
            <a:normAutofit/>
          </a:bodyPr>
          <a:lstStyle/>
          <a:p>
            <a:r>
              <a:rPr lang="en-GB" dirty="0"/>
              <a:t>NJÖRD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287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8A427F-4D6A-41EB-A5A1-7045794A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78" y="2258737"/>
            <a:ext cx="3706113" cy="2741280"/>
          </a:xfrm>
        </p:spPr>
        <p:txBody>
          <a:bodyPr>
            <a:normAutofit/>
          </a:bodyPr>
          <a:lstStyle/>
          <a:p>
            <a:r>
              <a:rPr lang="en-GB" dirty="0"/>
              <a:t>ruled the realm of the earth</a:t>
            </a:r>
            <a:r>
              <a:rPr lang="tr-TR" dirty="0"/>
              <a:t>, </a:t>
            </a:r>
            <a:r>
              <a:rPr lang="en-GB" dirty="0"/>
              <a:t>sea and winds</a:t>
            </a:r>
            <a:endParaRPr lang="tr-TR" dirty="0"/>
          </a:p>
          <a:p>
            <a:r>
              <a:rPr lang="tr-TR" dirty="0" err="1"/>
              <a:t>Father</a:t>
            </a:r>
            <a:r>
              <a:rPr lang="tr-TR" dirty="0"/>
              <a:t> of </a:t>
            </a:r>
            <a:r>
              <a:rPr lang="en-GB" dirty="0"/>
              <a:t>the twins Frey and Freya</a:t>
            </a:r>
            <a:endParaRPr lang="en-US" dirty="0"/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F201AB6-6D03-4672-A2A2-95AD1B73C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 r="8004" b="1"/>
          <a:stretch/>
        </p:blipFill>
        <p:spPr>
          <a:xfrm>
            <a:off x="4876800" y="735286"/>
            <a:ext cx="6515100" cy="5398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2381D-BEF7-4A15-8F8F-34EA8A94E213}"/>
              </a:ext>
            </a:extLst>
          </p:cNvPr>
          <p:cNvSpPr txBox="1"/>
          <p:nvPr/>
        </p:nvSpPr>
        <p:spPr>
          <a:xfrm>
            <a:off x="4876800" y="6265217"/>
            <a:ext cx="18197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Norse</a:t>
            </a:r>
            <a:r>
              <a:rPr lang="tr-TR" sz="900" i="1" dirty="0"/>
              <a:t> Mythology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7477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6B92-3187-488D-A53B-BAA43778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GB" dirty="0"/>
              <a:t>FREY</a:t>
            </a:r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8D772A2-C586-495F-95B3-AD743F0CE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8B2F7E-6381-4F1A-AC0A-F782A2D2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010" y="2677886"/>
            <a:ext cx="5220800" cy="1502227"/>
          </a:xfrm>
        </p:spPr>
        <p:txBody>
          <a:bodyPr>
            <a:normAutofit/>
          </a:bodyPr>
          <a:lstStyle/>
          <a:p>
            <a:r>
              <a:rPr lang="en-GB" sz="2400" dirty="0"/>
              <a:t>a male god of plenty who came to be associated with water</a:t>
            </a:r>
            <a:r>
              <a:rPr lang="tr-TR" sz="2400" dirty="0"/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4884136" y="6511753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7263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135D7-F243-4516-A241-D3FFC6A7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9"/>
            <a:ext cx="3619697" cy="1447472"/>
          </a:xfrm>
        </p:spPr>
        <p:txBody>
          <a:bodyPr>
            <a:normAutofit/>
          </a:bodyPr>
          <a:lstStyle/>
          <a:p>
            <a:r>
              <a:rPr lang="en-GB" dirty="0"/>
              <a:t>FREYA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8A2579C-9AF0-4F71-AB05-5A865AC30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r="16185"/>
          <a:stretch/>
        </p:blipFill>
        <p:spPr>
          <a:xfrm>
            <a:off x="301062" y="828040"/>
            <a:ext cx="5548712" cy="520191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BDAA77-DB6E-4894-A884-08045B6C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836" y="3059600"/>
            <a:ext cx="5011572" cy="738798"/>
          </a:xfrm>
        </p:spPr>
        <p:txBody>
          <a:bodyPr>
            <a:noAutofit/>
          </a:bodyPr>
          <a:lstStyle/>
          <a:p>
            <a:r>
              <a:rPr lang="en-GB" sz="2200" dirty="0"/>
              <a:t>the Goddess of Love and Beauty</a:t>
            </a:r>
            <a:endParaRPr lang="tr-TR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1A448-54CB-49DF-861F-A92D62E72B06}"/>
              </a:ext>
            </a:extLst>
          </p:cNvPr>
          <p:cNvSpPr txBox="1"/>
          <p:nvPr/>
        </p:nvSpPr>
        <p:spPr>
          <a:xfrm>
            <a:off x="301062" y="6185453"/>
            <a:ext cx="18197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Norse</a:t>
            </a:r>
            <a:r>
              <a:rPr lang="tr-TR" sz="900" i="1" dirty="0"/>
              <a:t> Mythology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8141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24FC4-5161-449E-8488-407500E1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GB" dirty="0"/>
              <a:t>LOKI</a:t>
            </a:r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0CF823B-C712-4513-A302-8CB5CBE86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14497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177AC0-FAE9-4192-B527-31842B01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086" y="3029010"/>
            <a:ext cx="5492943" cy="799980"/>
          </a:xfrm>
        </p:spPr>
        <p:txBody>
          <a:bodyPr>
            <a:normAutofit/>
          </a:bodyPr>
          <a:lstStyle/>
          <a:p>
            <a:r>
              <a:rPr lang="en-GB" dirty="0"/>
              <a:t>the father of monsters, the author of woes.</a:t>
            </a:r>
            <a:endParaRPr lang="tr-TR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09C093-0735-4CBE-ABA6-B2BD9598A425}"/>
              </a:ext>
            </a:extLst>
          </p:cNvPr>
          <p:cNvSpPr txBox="1"/>
          <p:nvPr/>
        </p:nvSpPr>
        <p:spPr>
          <a:xfrm>
            <a:off x="3435380" y="6395639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2868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AFB8A-89C8-49BE-80E3-FBBA9FF9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GB" dirty="0"/>
              <a:t>FRIGGA</a:t>
            </a:r>
          </a:p>
        </p:txBody>
      </p:sp>
      <p:pic>
        <p:nvPicPr>
          <p:cNvPr id="5" name="Content Placeholder 4" descr="A picture containing sky, outdoor, vestment, posing&#10;&#10;Description automatically generated">
            <a:extLst>
              <a:ext uri="{FF2B5EF4-FFF2-40B4-BE49-F238E27FC236}">
                <a16:creationId xmlns:a16="http://schemas.microsoft.com/office/drawing/2014/main" id="{2232085D-8F24-4F71-B082-BB5B22D18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r="12852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F9BB0-E9B8-422B-BBF8-81D371643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903" y="3041515"/>
            <a:ext cx="5596554" cy="774970"/>
          </a:xfrm>
        </p:spPr>
        <p:txBody>
          <a:bodyPr>
            <a:normAutofit/>
          </a:bodyPr>
          <a:lstStyle/>
          <a:p>
            <a:r>
              <a:rPr lang="en-GB" sz="2400" dirty="0"/>
              <a:t>Odin’s wife, was reputed to be very wise</a:t>
            </a:r>
            <a:endParaRPr lang="tr-TR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1C3ABF-8DA5-427E-BB56-86FE60EF1349}"/>
              </a:ext>
            </a:extLst>
          </p:cNvPr>
          <p:cNvSpPr txBox="1"/>
          <p:nvPr/>
        </p:nvSpPr>
        <p:spPr>
          <a:xfrm>
            <a:off x="2634422" y="6627168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7633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BD75-DB32-45E6-AE12-3B0D86A7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F8BB-36E7-43AA-95E6-370D158C4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Davidson, Ellis, H. R. </a:t>
            </a:r>
            <a:r>
              <a:rPr lang="en-GB" i="1" dirty="0"/>
              <a:t>Scandinavian Mythology</a:t>
            </a:r>
            <a:r>
              <a:rPr lang="en-GB" dirty="0"/>
              <a:t>. Paul Hamlyn, 1969.</a:t>
            </a:r>
          </a:p>
          <a:p>
            <a:r>
              <a:rPr lang="en-GB" dirty="0" err="1"/>
              <a:t>Gaiman</a:t>
            </a:r>
            <a:r>
              <a:rPr lang="en-GB" dirty="0"/>
              <a:t>, Neil. </a:t>
            </a:r>
            <a:r>
              <a:rPr lang="en-GB" i="1" dirty="0"/>
              <a:t>Norse Mythology</a:t>
            </a:r>
            <a:r>
              <a:rPr lang="en-GB" dirty="0"/>
              <a:t>. W. W. Norton &amp; Company, 2017.</a:t>
            </a:r>
          </a:p>
          <a:p>
            <a:r>
              <a:rPr lang="en-GB" dirty="0"/>
              <a:t>Hamilton, Edith. </a:t>
            </a:r>
            <a:r>
              <a:rPr lang="en-GB" i="1" dirty="0"/>
              <a:t>Mythology: Timeless Tales of Gods and Heroes</a:t>
            </a:r>
            <a:r>
              <a:rPr lang="en-GB" dirty="0"/>
              <a:t>. Little, Brown and Co., 1942.</a:t>
            </a:r>
          </a:p>
          <a:p>
            <a:r>
              <a:rPr lang="en-GB" dirty="0" err="1"/>
              <a:t>Lindow</a:t>
            </a:r>
            <a:r>
              <a:rPr lang="en-GB" dirty="0"/>
              <a:t>, John. </a:t>
            </a:r>
            <a:r>
              <a:rPr lang="en-GB" i="1" dirty="0"/>
              <a:t>Norse Mythology: A Guide to the Gods, Heroes, Rituals, and Beliefs</a:t>
            </a:r>
            <a:r>
              <a:rPr lang="en-GB" dirty="0"/>
              <a:t>. Oxford UP, 2001.</a:t>
            </a:r>
          </a:p>
          <a:p>
            <a:r>
              <a:rPr lang="en-GB" dirty="0"/>
              <a:t>Porterfield, Jason. </a:t>
            </a:r>
            <a:r>
              <a:rPr lang="en-GB" i="1" dirty="0"/>
              <a:t>Scandinavian Mythology</a:t>
            </a:r>
            <a:r>
              <a:rPr lang="en-GB" dirty="0"/>
              <a:t>. Rosen Central, 2008.</a:t>
            </a:r>
          </a:p>
        </p:txBody>
      </p:sp>
    </p:spTree>
    <p:extLst>
      <p:ext uri="{BB962C8B-B14F-4D97-AF65-F5344CB8AC3E}">
        <p14:creationId xmlns:p14="http://schemas.microsoft.com/office/powerpoint/2010/main" val="240333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478CAF-465A-463E-9B04-DDDCA7BF9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EA0233-BCA5-4085-A42E-B3BF2F256A42}"/>
              </a:ext>
            </a:extLst>
          </p:cNvPr>
          <p:cNvSpPr txBox="1"/>
          <p:nvPr/>
        </p:nvSpPr>
        <p:spPr>
          <a:xfrm>
            <a:off x="138021" y="6486440"/>
            <a:ext cx="1527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6128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9A8EBD-049C-48E6-97ED-C9102D78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5271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C880536-FDB1-432C-8C44-7ECF15A55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80" y="1016680"/>
            <a:ext cx="2323868" cy="296980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AB7C5C-C091-4C25-B1BD-93E2F694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85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watercraft, transport, outdoor, raft&#10;&#10;Description automatically generated">
            <a:extLst>
              <a:ext uri="{FF2B5EF4-FFF2-40B4-BE49-F238E27FC236}">
                <a16:creationId xmlns:a16="http://schemas.microsoft.com/office/drawing/2014/main" id="{00BE7E30-4DA0-46C1-B774-E3722F1B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8" y="3986481"/>
            <a:ext cx="4076700" cy="1997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90C4BC-13BB-457E-B288-4F43C2E9077D}"/>
              </a:ext>
            </a:extLst>
          </p:cNvPr>
          <p:cNvSpPr txBox="1"/>
          <p:nvPr/>
        </p:nvSpPr>
        <p:spPr>
          <a:xfrm>
            <a:off x="5378496" y="5753232"/>
            <a:ext cx="1390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Weebly</a:t>
            </a:r>
            <a:endParaRPr lang="en-GB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54813-C972-429F-9DB5-7EFDCCA8CBC0}"/>
              </a:ext>
            </a:extLst>
          </p:cNvPr>
          <p:cNvSpPr txBox="1"/>
          <p:nvPr/>
        </p:nvSpPr>
        <p:spPr>
          <a:xfrm>
            <a:off x="9363547" y="4140054"/>
            <a:ext cx="1697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book</a:t>
            </a:r>
            <a:r>
              <a:rPr lang="tr-TR" sz="900" dirty="0"/>
              <a:t> </a:t>
            </a:r>
            <a:r>
              <a:rPr lang="tr-TR" sz="900" i="1" dirty="0" err="1"/>
              <a:t>Norse</a:t>
            </a:r>
            <a:r>
              <a:rPr lang="tr-TR" sz="900" i="1" dirty="0"/>
              <a:t> Mythology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7305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2585-341D-4B41-919B-47A75C03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48338"/>
          </a:xfrm>
        </p:spPr>
        <p:txBody>
          <a:bodyPr/>
          <a:lstStyle/>
          <a:p>
            <a:r>
              <a:rPr lang="en-GB" dirty="0"/>
              <a:t>MYTHIC PAST, PRESENT, AND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E98B-00BD-4102-91A7-63DC6F1A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984443"/>
            <a:ext cx="10691265" cy="3944771"/>
          </a:xfrm>
        </p:spPr>
        <p:txBody>
          <a:bodyPr>
            <a:normAutofit/>
          </a:bodyPr>
          <a:lstStyle/>
          <a:p>
            <a:r>
              <a:rPr lang="tr-TR" sz="2400" dirty="0"/>
              <a:t>T</a:t>
            </a:r>
            <a:r>
              <a:rPr lang="en-GB" sz="2400" dirty="0"/>
              <a:t>he names of the </a:t>
            </a:r>
            <a:r>
              <a:rPr lang="tr-TR" sz="2400" dirty="0"/>
              <a:t>N</a:t>
            </a:r>
            <a:r>
              <a:rPr lang="en-GB" sz="2400" dirty="0" err="1"/>
              <a:t>orns</a:t>
            </a:r>
            <a:r>
              <a:rPr lang="tr-TR" sz="2400" dirty="0"/>
              <a:t>,</a:t>
            </a:r>
          </a:p>
          <a:p>
            <a:pPr marL="457200" indent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Urd, “Became” or “Happened”</a:t>
            </a:r>
          </a:p>
          <a:p>
            <a:pPr marL="457200" indent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effectLst/>
                <a:ea typeface="Times New Roman" panose="02020603050405020304" pitchFamily="18" charset="0"/>
              </a:rPr>
              <a:t>Verdandi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, “Becoming” or “Happening”</a:t>
            </a:r>
          </a:p>
          <a:p>
            <a:pPr marL="457200" indent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effectLst/>
                <a:ea typeface="Times New Roman" panose="02020603050405020304" pitchFamily="18" charset="0"/>
              </a:rPr>
              <a:t>Skuld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, “Is-to-be” or “Will-happen.”</a:t>
            </a:r>
          </a:p>
        </p:txBody>
      </p:sp>
    </p:spTree>
    <p:extLst>
      <p:ext uri="{BB962C8B-B14F-4D97-AF65-F5344CB8AC3E}">
        <p14:creationId xmlns:p14="http://schemas.microsoft.com/office/powerpoint/2010/main" val="412782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F4371-2119-468E-A6C7-6AD7D689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20" y="4624394"/>
            <a:ext cx="10803074" cy="1037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/>
              <a:t>ÆSIR</a:t>
            </a:r>
            <a:r>
              <a:rPr lang="tr-TR" sz="5400"/>
              <a:t> VS VANIR</a:t>
            </a:r>
            <a:endParaRPr lang="en-US" sz="5400"/>
          </a:p>
        </p:txBody>
      </p:sp>
      <p:pic>
        <p:nvPicPr>
          <p:cNvPr id="5" name="Content Placeholder 4" descr="A picture containing text, bedclothes, fabric&#10;&#10;Description automatically generated">
            <a:extLst>
              <a:ext uri="{FF2B5EF4-FFF2-40B4-BE49-F238E27FC236}">
                <a16:creationId xmlns:a16="http://schemas.microsoft.com/office/drawing/2014/main" id="{806F7848-B899-4CAE-B876-72324949E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22" y="723900"/>
            <a:ext cx="9695356" cy="34660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568604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10B330-F3A2-45CC-A580-7C094ED80938}"/>
              </a:ext>
            </a:extLst>
          </p:cNvPr>
          <p:cNvSpPr txBox="1"/>
          <p:nvPr/>
        </p:nvSpPr>
        <p:spPr>
          <a:xfrm>
            <a:off x="9406078" y="303761"/>
            <a:ext cx="1537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WordPress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3685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0665E-D592-446F-98EB-15F172A22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9DC69-CCAE-4EDF-90B4-A87496BA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14" y="4702835"/>
            <a:ext cx="10801350" cy="978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ÁSGARD (ENCLOSURE-OF-THE-ÆSIR)</a:t>
            </a:r>
          </a:p>
        </p:txBody>
      </p:sp>
      <p:pic>
        <p:nvPicPr>
          <p:cNvPr id="5" name="Content Placeholder 4" descr="A picture containing text, nature, rainbow&#10;&#10;Description automatically generated">
            <a:extLst>
              <a:ext uri="{FF2B5EF4-FFF2-40B4-BE49-F238E27FC236}">
                <a16:creationId xmlns:a16="http://schemas.microsoft.com/office/drawing/2014/main" id="{7E1AA515-133D-4D04-8B4B-E61B58C4E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3" r="2" b="2"/>
          <a:stretch/>
        </p:blipFill>
        <p:spPr>
          <a:xfrm>
            <a:off x="800100" y="712916"/>
            <a:ext cx="10591800" cy="34918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555080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53029F-6C88-4756-A3F0-73B4DFD7DE08}"/>
              </a:ext>
            </a:extLst>
          </p:cNvPr>
          <p:cNvSpPr txBox="1"/>
          <p:nvPr/>
        </p:nvSpPr>
        <p:spPr>
          <a:xfrm>
            <a:off x="9863918" y="262481"/>
            <a:ext cx="1527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Wikipedia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74A71C86-893E-4E20-89EF-D6BCD3AB4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4" b="5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5222E-D7B6-4C81-BC56-ED88503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THE GODS OF THE SKY</a:t>
            </a:r>
          </a:p>
        </p:txBody>
      </p: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4BEBEC-3651-4D89-A5E5-0F8FE617F464}"/>
              </a:ext>
            </a:extLst>
          </p:cNvPr>
          <p:cNvSpPr txBox="1"/>
          <p:nvPr/>
        </p:nvSpPr>
        <p:spPr>
          <a:xfrm>
            <a:off x="10191749" y="6384975"/>
            <a:ext cx="18325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Norrona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Hvitserk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1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EE46C-6AC0-448B-B3CF-EB522A46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r>
              <a:rPr lang="en-GB" dirty="0"/>
              <a:t>ODIN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5112-B568-42B8-8134-81DF2CA5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853680"/>
            <a:ext cx="3613708" cy="1621044"/>
          </a:xfrm>
        </p:spPr>
        <p:txBody>
          <a:bodyPr>
            <a:normAutofit/>
          </a:bodyPr>
          <a:lstStyle/>
          <a:p>
            <a:r>
              <a:rPr lang="en-GB" dirty="0"/>
              <a:t>God of poetry, wisdom, hosts, and the dead</a:t>
            </a:r>
            <a:r>
              <a:rPr lang="tr-TR" dirty="0"/>
              <a:t>;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sky-father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58366A2-BD88-4121-ABED-2E785D62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1554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DD7D9-B86C-4618-8F82-E7908C9B375D}"/>
              </a:ext>
            </a:extLst>
          </p:cNvPr>
          <p:cNvSpPr txBox="1"/>
          <p:nvPr/>
        </p:nvSpPr>
        <p:spPr>
          <a:xfrm>
            <a:off x="4876800" y="0"/>
            <a:ext cx="19688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Worldy</a:t>
            </a:r>
            <a:r>
              <a:rPr lang="tr-TR" sz="900" i="1" dirty="0"/>
              <a:t> </a:t>
            </a:r>
            <a:r>
              <a:rPr lang="tr-TR" sz="900" i="1" dirty="0" err="1"/>
              <a:t>History</a:t>
            </a:r>
            <a:r>
              <a:rPr lang="tr-TR" sz="900" i="1" dirty="0"/>
              <a:t> Edu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8512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1C7A4E1A-5F67-4EEE-B9A9-637A32BCE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24066" b="-1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98D0F-9835-4E45-8711-972D1B16179E}"/>
              </a:ext>
            </a:extLst>
          </p:cNvPr>
          <p:cNvSpPr txBox="1"/>
          <p:nvPr/>
        </p:nvSpPr>
        <p:spPr>
          <a:xfrm>
            <a:off x="4876800" y="6437784"/>
            <a:ext cx="23118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World </a:t>
            </a:r>
            <a:r>
              <a:rPr lang="tr-TR" sz="900" i="1" dirty="0" err="1"/>
              <a:t>History</a:t>
            </a:r>
            <a:r>
              <a:rPr lang="tr-TR" sz="900" i="1" dirty="0"/>
              <a:t> Encyclopedia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3152675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LeftStep">
      <a:dk1>
        <a:srgbClr val="000000"/>
      </a:dk1>
      <a:lt1>
        <a:srgbClr val="FFFFFF"/>
      </a:lt1>
      <a:dk2>
        <a:srgbClr val="2D1B30"/>
      </a:dk2>
      <a:lt2>
        <a:srgbClr val="F0F3F3"/>
      </a:lt2>
      <a:accent1>
        <a:srgbClr val="D14C3F"/>
      </a:accent1>
      <a:accent2>
        <a:srgbClr val="BF2D5C"/>
      </a:accent2>
      <a:accent3>
        <a:srgbClr val="D13FAB"/>
      </a:accent3>
      <a:accent4>
        <a:srgbClr val="A82DBF"/>
      </a:accent4>
      <a:accent5>
        <a:srgbClr val="7D3FD1"/>
      </a:accent5>
      <a:accent6>
        <a:srgbClr val="3E3DC4"/>
      </a:accent6>
      <a:hlink>
        <a:srgbClr val="3698A3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360</Words>
  <Application>Microsoft Office PowerPoint</Application>
  <PresentationFormat>Geniş ekran</PresentationFormat>
  <Paragraphs>67</Paragraphs>
  <Slides>19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Calisto MT</vt:lpstr>
      <vt:lpstr>Times New Roman</vt:lpstr>
      <vt:lpstr>Univers Condensed</vt:lpstr>
      <vt:lpstr>ChronicleVTI</vt:lpstr>
      <vt:lpstr>NORSE/SCANDINAVIAN MYTHOLOGY</vt:lpstr>
      <vt:lpstr>PowerPoint Sunusu</vt:lpstr>
      <vt:lpstr>PowerPoint Sunusu</vt:lpstr>
      <vt:lpstr>MYTHIC PAST, PRESENT, AND FUTURE</vt:lpstr>
      <vt:lpstr>ÆSIR VS VANIR</vt:lpstr>
      <vt:lpstr>ÁSGARD (ENCLOSURE-OF-THE-ÆSIR)</vt:lpstr>
      <vt:lpstr>THE GODS OF THE SKY</vt:lpstr>
      <vt:lpstr>ODIN </vt:lpstr>
      <vt:lpstr>PowerPoint Sunusu</vt:lpstr>
      <vt:lpstr>PowerPoint Sunusu</vt:lpstr>
      <vt:lpstr>THOR</vt:lpstr>
      <vt:lpstr>TYR</vt:lpstr>
      <vt:lpstr>THE DEITIES OF EARTH</vt:lpstr>
      <vt:lpstr>NJÖRD</vt:lpstr>
      <vt:lpstr>FREY</vt:lpstr>
      <vt:lpstr>FREYA</vt:lpstr>
      <vt:lpstr>LOKI</vt:lpstr>
      <vt:lpstr>FRIGGA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NORSE/SCANDINAVIAN MYTHOLOGY</dc:title>
  <dc:creator>Author</dc:creator>
  <cp:lastModifiedBy>Author</cp:lastModifiedBy>
  <cp:revision>61</cp:revision>
  <dcterms:created xsi:type="dcterms:W3CDTF">2021-04-28T20:46:15Z</dcterms:created>
  <dcterms:modified xsi:type="dcterms:W3CDTF">2023-02-26T14:44:00Z</dcterms:modified>
</cp:coreProperties>
</file>