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9" r:id="rId3"/>
    <p:sldId id="261" r:id="rId4"/>
    <p:sldId id="262" r:id="rId5"/>
    <p:sldId id="264" r:id="rId6"/>
    <p:sldId id="265" r:id="rId7"/>
    <p:sldId id="266" r:id="rId8"/>
    <p:sldId id="267" r:id="rId9"/>
    <p:sldId id="268" r:id="rId10"/>
    <p:sldId id="269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3" autoAdjust="0"/>
    <p:restoredTop sz="77383" autoAdjust="0"/>
  </p:normalViewPr>
  <p:slideViewPr>
    <p:cSldViewPr snapToGrid="0">
      <p:cViewPr varScale="1">
        <p:scale>
          <a:sx n="88" d="100"/>
          <a:sy n="88" d="100"/>
        </p:scale>
        <p:origin x="147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6E1973-D83A-435F-ADB8-5FE7F1BFAD04}" type="datetimeFigureOut">
              <a:rPr lang="en-GB" smtClean="0"/>
              <a:t>26/02/2023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4E9966-55F1-42B4-8282-801A85B4F3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672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E9966-55F1-42B4-8282-801A85B4F30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78286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E9966-55F1-42B4-8282-801A85B4F30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01381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E9966-55F1-42B4-8282-801A85B4F303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63228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E9966-55F1-42B4-8282-801A85B4F303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66635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E9966-55F1-42B4-8282-801A85B4F303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47516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E9966-55F1-42B4-8282-801A85B4F303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85008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E9966-55F1-42B4-8282-801A85B4F303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04753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E9966-55F1-42B4-8282-801A85B4F303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8388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E9966-55F1-42B4-8282-801A85B4F30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45857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E9966-55F1-42B4-8282-801A85B4F30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94540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E9966-55F1-42B4-8282-801A85B4F30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39193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E9966-55F1-42B4-8282-801A85B4F30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7019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E9966-55F1-42B4-8282-801A85B4F30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27411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E9966-55F1-42B4-8282-801A85B4F30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23786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E9966-55F1-42B4-8282-801A85B4F30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437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E9966-55F1-42B4-8282-801A85B4F30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567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8426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8426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702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480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997973"/>
            <a:ext cx="8404122" cy="498495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577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026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044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22096"/>
            <a:ext cx="10691265" cy="112793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5383" y="2128684"/>
            <a:ext cx="5304417" cy="384441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28684"/>
            <a:ext cx="5219700" cy="384441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461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87" y="929148"/>
            <a:ext cx="10640005" cy="7615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4" y="1681163"/>
            <a:ext cx="5282192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5384" y="2505075"/>
            <a:ext cx="5282192" cy="342377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4237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622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854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507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426" y="781665"/>
            <a:ext cx="4093599" cy="122345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8258" y="2315497"/>
            <a:ext cx="4093599" cy="35534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598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342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342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578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22096"/>
            <a:ext cx="10691265" cy="13710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93126"/>
            <a:ext cx="10691265" cy="3636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2F3E8B1C-86EF-43CF-8304-249481088644}" type="datetimeFigureOut">
              <a:rPr lang="en-US" smtClean="0"/>
              <a:pPr/>
              <a:t>2/26/2023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9602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icture containing text, outdoor, mountain, nature&#10;&#10;Description automatically generated">
            <a:extLst>
              <a:ext uri="{FF2B5EF4-FFF2-40B4-BE49-F238E27FC236}">
                <a16:creationId xmlns:a16="http://schemas.microsoft.com/office/drawing/2014/main" id="{C49934C9-C19A-4CB3-954C-6B26C57734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" b="787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6BB6B482-ACCA-4938-8AEA-49D525C172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307" y="4539"/>
            <a:ext cx="12188952" cy="2368866"/>
          </a:xfrm>
          <a:prstGeom prst="rect">
            <a:avLst/>
          </a:prstGeom>
          <a:gradFill>
            <a:gsLst>
              <a:gs pos="42000">
                <a:srgbClr val="000000">
                  <a:alpha val="16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2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6D21BD-247F-42F6-96C9-302092CF31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700" y="871758"/>
            <a:ext cx="9906000" cy="3871143"/>
          </a:xfrm>
        </p:spPr>
        <p:txBody>
          <a:bodyPr>
            <a:normAutofit/>
          </a:bodyPr>
          <a:lstStyle/>
          <a:p>
            <a:r>
              <a:rPr lang="tr-TR">
                <a:solidFill>
                  <a:srgbClr val="FFFFFF"/>
                </a:solidFill>
              </a:rPr>
              <a:t>NORSE/SCANDINAVIAN MYTHOLOGY</a:t>
            </a:r>
            <a:endParaRPr lang="en-GB">
              <a:solidFill>
                <a:srgbClr val="FFFFFF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12349FF-7742-42ED-ADF3-238B5DDD1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07" y="4888006"/>
            <a:ext cx="12188952" cy="1969994"/>
          </a:xfrm>
          <a:prstGeom prst="rect">
            <a:avLst/>
          </a:prstGeom>
          <a:gradFill>
            <a:gsLst>
              <a:gs pos="42000">
                <a:srgbClr val="000000">
                  <a:alpha val="14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31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1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13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3">
            <a:extLst>
              <a:ext uri="{FF2B5EF4-FFF2-40B4-BE49-F238E27FC236}">
                <a16:creationId xmlns:a16="http://schemas.microsoft.com/office/drawing/2014/main" id="{2CF06E40-3ECB-4820-95B5-8A70B07D4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34100"/>
            <a:ext cx="10591800" cy="0"/>
          </a:xfrm>
          <a:prstGeom prst="line">
            <a:avLst/>
          </a:prstGeom>
          <a:ln w="12700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13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7F2E1349-631B-4DCD-9EBE-BA024E665464}"/>
              </a:ext>
            </a:extLst>
          </p:cNvPr>
          <p:cNvSpPr txBox="1"/>
          <p:nvPr/>
        </p:nvSpPr>
        <p:spPr>
          <a:xfrm>
            <a:off x="207034" y="6380634"/>
            <a:ext cx="175881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>
                <a:solidFill>
                  <a:schemeClr val="bg1"/>
                </a:solidFill>
              </a:rPr>
              <a:t>From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dirty="0" err="1">
                <a:solidFill>
                  <a:schemeClr val="bg1"/>
                </a:solidFill>
              </a:rPr>
              <a:t>the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dirty="0" err="1">
                <a:solidFill>
                  <a:schemeClr val="bg1"/>
                </a:solidFill>
              </a:rPr>
              <a:t>website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i="1" dirty="0">
                <a:solidFill>
                  <a:schemeClr val="bg1"/>
                </a:solidFill>
              </a:rPr>
              <a:t>Ancient </a:t>
            </a:r>
            <a:r>
              <a:rPr lang="tr-TR" sz="900" i="1" dirty="0" err="1">
                <a:solidFill>
                  <a:schemeClr val="bg1"/>
                </a:solidFill>
              </a:rPr>
              <a:t>Origins</a:t>
            </a:r>
            <a:endParaRPr lang="en-GB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0124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60EB578-C970-4186-B93C-45851BBC6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text, outdoor&#10;&#10;Description automatically generated">
            <a:extLst>
              <a:ext uri="{FF2B5EF4-FFF2-40B4-BE49-F238E27FC236}">
                <a16:creationId xmlns:a16="http://schemas.microsoft.com/office/drawing/2014/main" id="{A3D75A0F-F998-4D02-A974-A945532D13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11" r="23596" b="1"/>
          <a:stretch/>
        </p:blipFill>
        <p:spPr>
          <a:xfrm>
            <a:off x="20" y="-17929"/>
            <a:ext cx="4876780" cy="6875929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DF57B02-07BB-407B-BB36-06D9C64A6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15000" y="738013"/>
            <a:ext cx="5676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6855964-C920-48EB-8804-74291211C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15000" y="6134100"/>
            <a:ext cx="5676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C44470B-2B97-4526-A743-E26102C91F89}"/>
              </a:ext>
            </a:extLst>
          </p:cNvPr>
          <p:cNvSpPr txBox="1"/>
          <p:nvPr/>
        </p:nvSpPr>
        <p:spPr>
          <a:xfrm>
            <a:off x="133350" y="6380634"/>
            <a:ext cx="144142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>
                <a:solidFill>
                  <a:schemeClr val="bg1"/>
                </a:solidFill>
              </a:rPr>
              <a:t>From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dirty="0" err="1">
                <a:solidFill>
                  <a:schemeClr val="bg1"/>
                </a:solidFill>
              </a:rPr>
              <a:t>the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dirty="0" err="1">
                <a:solidFill>
                  <a:schemeClr val="bg1"/>
                </a:solidFill>
              </a:rPr>
              <a:t>website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i="1" dirty="0" err="1">
                <a:solidFill>
                  <a:schemeClr val="bg1"/>
                </a:solidFill>
              </a:rPr>
              <a:t>Pinterest</a:t>
            </a:r>
            <a:endParaRPr lang="en-GB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406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60EB578-C970-4186-B93C-45851BBC6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99FEBA-703C-4F5B-AA24-8A83B2703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4846" y="860615"/>
            <a:ext cx="5922279" cy="1272986"/>
          </a:xfrm>
        </p:spPr>
        <p:txBody>
          <a:bodyPr>
            <a:normAutofit/>
          </a:bodyPr>
          <a:lstStyle/>
          <a:p>
            <a:r>
              <a:rPr lang="en-GB" dirty="0"/>
              <a:t>THOR</a:t>
            </a:r>
          </a:p>
        </p:txBody>
      </p:sp>
      <p:pic>
        <p:nvPicPr>
          <p:cNvPr id="5" name="Content Placeholder 4" descr="A picture containing text&#10;&#10;Description automatically generated">
            <a:extLst>
              <a:ext uri="{FF2B5EF4-FFF2-40B4-BE49-F238E27FC236}">
                <a16:creationId xmlns:a16="http://schemas.microsoft.com/office/drawing/2014/main" id="{E8A536B8-642A-4D27-A6A1-D2477CB99C5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4" b="1"/>
          <a:stretch/>
        </p:blipFill>
        <p:spPr>
          <a:xfrm>
            <a:off x="25288" y="-17929"/>
            <a:ext cx="4876780" cy="6875929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DF57B02-07BB-407B-BB36-06D9C64A6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15000" y="738013"/>
            <a:ext cx="5676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4910344-D398-4306-B8B6-4C9AA7DFF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4846" y="2628900"/>
            <a:ext cx="4876780" cy="1600200"/>
          </a:xfrm>
        </p:spPr>
        <p:txBody>
          <a:bodyPr>
            <a:normAutofit/>
          </a:bodyPr>
          <a:lstStyle/>
          <a:p>
            <a:r>
              <a:rPr lang="en-US" sz="2400" dirty="0"/>
              <a:t>the Thunder-god,</a:t>
            </a:r>
            <a:r>
              <a:rPr lang="tr-TR" sz="2400" dirty="0"/>
              <a:t> </a:t>
            </a:r>
            <a:r>
              <a:rPr lang="en-GB" sz="2400" dirty="0"/>
              <a:t>son of Odin and </a:t>
            </a:r>
            <a:r>
              <a:rPr lang="en-GB" sz="2400" dirty="0" err="1"/>
              <a:t>Jörd</a:t>
            </a:r>
            <a:r>
              <a:rPr lang="en-GB" sz="2400" dirty="0"/>
              <a:t> (Earth)</a:t>
            </a:r>
            <a:endParaRPr lang="tr-TR" sz="24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6855964-C920-48EB-8804-74291211C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15000" y="6134100"/>
            <a:ext cx="5676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3216F37-7630-4250-ACAE-67EA0A67A04B}"/>
              </a:ext>
            </a:extLst>
          </p:cNvPr>
          <p:cNvSpPr txBox="1"/>
          <p:nvPr/>
        </p:nvSpPr>
        <p:spPr>
          <a:xfrm>
            <a:off x="133350" y="6453205"/>
            <a:ext cx="144142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>
                <a:solidFill>
                  <a:schemeClr val="bg1"/>
                </a:solidFill>
              </a:rPr>
              <a:t>From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dirty="0" err="1">
                <a:solidFill>
                  <a:schemeClr val="bg1"/>
                </a:solidFill>
              </a:rPr>
              <a:t>the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dirty="0" err="1">
                <a:solidFill>
                  <a:schemeClr val="bg1"/>
                </a:solidFill>
              </a:rPr>
              <a:t>website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i="1" dirty="0" err="1">
                <a:solidFill>
                  <a:schemeClr val="bg1"/>
                </a:solidFill>
              </a:rPr>
              <a:t>Pinterest</a:t>
            </a:r>
            <a:endParaRPr lang="en-GB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3229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60EB578-C970-4186-B93C-45851BBC6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75F5F5-20D4-44C5-B843-2D7DE4B2D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4846" y="860615"/>
            <a:ext cx="5922279" cy="1272986"/>
          </a:xfrm>
        </p:spPr>
        <p:txBody>
          <a:bodyPr>
            <a:normAutofit/>
          </a:bodyPr>
          <a:lstStyle/>
          <a:p>
            <a:r>
              <a:rPr lang="en-GB" dirty="0"/>
              <a:t>TYR</a:t>
            </a:r>
          </a:p>
        </p:txBody>
      </p:sp>
      <p:pic>
        <p:nvPicPr>
          <p:cNvPr id="5" name="Content Placeholder 4" descr="A picture containing text, different&#10;&#10;Description automatically generated">
            <a:extLst>
              <a:ext uri="{FF2B5EF4-FFF2-40B4-BE49-F238E27FC236}">
                <a16:creationId xmlns:a16="http://schemas.microsoft.com/office/drawing/2014/main" id="{E3043D67-15B8-4FD3-B34D-5BE520FF01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" r="3145" b="1"/>
          <a:stretch/>
        </p:blipFill>
        <p:spPr>
          <a:xfrm>
            <a:off x="20" y="-17929"/>
            <a:ext cx="4876780" cy="6875929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DF57B02-07BB-407B-BB36-06D9C64A6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15000" y="738013"/>
            <a:ext cx="5676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4C1A31B-4353-47D7-863B-F495353C5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4846" y="2783542"/>
            <a:ext cx="4796257" cy="1272985"/>
          </a:xfrm>
        </p:spPr>
        <p:txBody>
          <a:bodyPr>
            <a:normAutofit/>
          </a:bodyPr>
          <a:lstStyle/>
          <a:p>
            <a:r>
              <a:rPr lang="en-US" dirty="0"/>
              <a:t>The God of War</a:t>
            </a:r>
            <a:r>
              <a:rPr lang="tr-TR" dirty="0"/>
              <a:t>; </a:t>
            </a:r>
            <a:r>
              <a:rPr lang="en-GB" dirty="0"/>
              <a:t>ruled the realm of the sky as well as that of battle.</a:t>
            </a:r>
            <a:endParaRPr lang="tr-TR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6855964-C920-48EB-8804-74291211C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15000" y="6134100"/>
            <a:ext cx="5676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E181C20-BA59-49DD-85A7-97683CD6D5FC}"/>
              </a:ext>
            </a:extLst>
          </p:cNvPr>
          <p:cNvSpPr txBox="1"/>
          <p:nvPr/>
        </p:nvSpPr>
        <p:spPr>
          <a:xfrm>
            <a:off x="133350" y="6380634"/>
            <a:ext cx="176843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The</a:t>
            </a:r>
            <a:r>
              <a:rPr lang="tr-TR" sz="900" i="1" dirty="0"/>
              <a:t> </a:t>
            </a:r>
            <a:r>
              <a:rPr lang="tr-TR" sz="900" i="1" dirty="0" err="1"/>
              <a:t>Norse</a:t>
            </a:r>
            <a:r>
              <a:rPr lang="tr-TR" sz="900" i="1" dirty="0"/>
              <a:t> </a:t>
            </a:r>
            <a:r>
              <a:rPr lang="tr-TR" sz="900" i="1" dirty="0" err="1"/>
              <a:t>Gods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28251479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text, cow, old&#10;&#10;Description automatically generated">
            <a:extLst>
              <a:ext uri="{FF2B5EF4-FFF2-40B4-BE49-F238E27FC236}">
                <a16:creationId xmlns:a16="http://schemas.microsoft.com/office/drawing/2014/main" id="{5E21E23B-891E-4CD3-8B0C-E47C43BEF4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0" b="166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12349FF-7742-42ED-ADF3-238B5DDD1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07" y="4237318"/>
            <a:ext cx="12188952" cy="2620682"/>
          </a:xfrm>
          <a:prstGeom prst="rect">
            <a:avLst/>
          </a:prstGeom>
          <a:gradFill>
            <a:gsLst>
              <a:gs pos="42000">
                <a:srgbClr val="000000">
                  <a:alpha val="14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31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CF0C90-B82D-4721-96EA-FC96D36E8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5528235"/>
            <a:ext cx="10696574" cy="77096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THE DEITIES OF EARTH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CE42D5-0571-444F-9820-A3A0684DF24A}"/>
              </a:ext>
            </a:extLst>
          </p:cNvPr>
          <p:cNvSpPr txBox="1"/>
          <p:nvPr/>
        </p:nvSpPr>
        <p:spPr>
          <a:xfrm>
            <a:off x="36109" y="6589961"/>
            <a:ext cx="152798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>
                <a:solidFill>
                  <a:schemeClr val="bg1"/>
                </a:solidFill>
              </a:rPr>
              <a:t>From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dirty="0" err="1">
                <a:solidFill>
                  <a:schemeClr val="bg1"/>
                </a:solidFill>
              </a:rPr>
              <a:t>the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dirty="0" err="1">
                <a:solidFill>
                  <a:schemeClr val="bg1"/>
                </a:solidFill>
              </a:rPr>
              <a:t>website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i="1" dirty="0" err="1">
                <a:solidFill>
                  <a:schemeClr val="bg1"/>
                </a:solidFill>
              </a:rPr>
              <a:t>Wikipedia</a:t>
            </a:r>
            <a:endParaRPr lang="en-GB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2289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DE9B52-ED5E-43C3-AFB0-FF83D84C1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907037"/>
            <a:ext cx="3819821" cy="1955690"/>
          </a:xfrm>
        </p:spPr>
        <p:txBody>
          <a:bodyPr>
            <a:normAutofit/>
          </a:bodyPr>
          <a:lstStyle/>
          <a:p>
            <a:r>
              <a:rPr lang="en-GB" dirty="0"/>
              <a:t>NJÖRD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35287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48A427F-4D6A-41EB-A5A1-7045794AC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2178" y="2258737"/>
            <a:ext cx="3706113" cy="2741280"/>
          </a:xfrm>
        </p:spPr>
        <p:txBody>
          <a:bodyPr>
            <a:normAutofit/>
          </a:bodyPr>
          <a:lstStyle/>
          <a:p>
            <a:r>
              <a:rPr lang="en-GB" dirty="0"/>
              <a:t>ruled the realm of the earth</a:t>
            </a:r>
            <a:r>
              <a:rPr lang="tr-TR" dirty="0"/>
              <a:t>, </a:t>
            </a:r>
            <a:r>
              <a:rPr lang="en-GB" dirty="0"/>
              <a:t>sea and winds</a:t>
            </a:r>
            <a:endParaRPr lang="tr-TR" dirty="0"/>
          </a:p>
          <a:p>
            <a:r>
              <a:rPr lang="tr-TR" dirty="0" err="1"/>
              <a:t>Father</a:t>
            </a:r>
            <a:r>
              <a:rPr lang="tr-TR" dirty="0"/>
              <a:t> of </a:t>
            </a:r>
            <a:r>
              <a:rPr lang="en-GB" dirty="0"/>
              <a:t>the twins Frey and Freya</a:t>
            </a:r>
            <a:endParaRPr lang="en-US" dirty="0"/>
          </a:p>
        </p:txBody>
      </p:sp>
      <p:pic>
        <p:nvPicPr>
          <p:cNvPr id="5" name="Content Placeholder 4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CF201AB6-6D03-4672-A2A2-95AD1B73CE7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16" r="8004" b="1"/>
          <a:stretch/>
        </p:blipFill>
        <p:spPr>
          <a:xfrm>
            <a:off x="4876800" y="735286"/>
            <a:ext cx="6515100" cy="53988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112381D-BEF7-4A15-8F8F-34EA8A94E213}"/>
              </a:ext>
            </a:extLst>
          </p:cNvPr>
          <p:cNvSpPr txBox="1"/>
          <p:nvPr/>
        </p:nvSpPr>
        <p:spPr>
          <a:xfrm>
            <a:off x="4876800" y="6265217"/>
            <a:ext cx="181972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Norse</a:t>
            </a:r>
            <a:r>
              <a:rPr lang="tr-TR" sz="900" i="1" dirty="0"/>
              <a:t> Mythology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15747779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60EB578-C970-4186-B93C-45851BBC6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166B92-3187-488D-A53B-BAA437788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4846" y="860615"/>
            <a:ext cx="5922279" cy="1272986"/>
          </a:xfrm>
        </p:spPr>
        <p:txBody>
          <a:bodyPr>
            <a:normAutofit/>
          </a:bodyPr>
          <a:lstStyle/>
          <a:p>
            <a:r>
              <a:rPr lang="en-GB" dirty="0"/>
              <a:t>FREY</a:t>
            </a:r>
          </a:p>
        </p:txBody>
      </p:sp>
      <p:pic>
        <p:nvPicPr>
          <p:cNvPr id="5" name="Content Placeholder 4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A8D772A2-C586-495F-95B3-AD743F0CEC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3" r="1" b="1"/>
          <a:stretch/>
        </p:blipFill>
        <p:spPr>
          <a:xfrm>
            <a:off x="20" y="-17929"/>
            <a:ext cx="4876780" cy="6875929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DF57B02-07BB-407B-BB36-06D9C64A6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15000" y="738013"/>
            <a:ext cx="5676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A8B2F7E-6381-4F1A-AC0A-F782A2D282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3010" y="2677886"/>
            <a:ext cx="5220800" cy="1502227"/>
          </a:xfrm>
        </p:spPr>
        <p:txBody>
          <a:bodyPr>
            <a:normAutofit/>
          </a:bodyPr>
          <a:lstStyle/>
          <a:p>
            <a:r>
              <a:rPr lang="en-GB" sz="2400" dirty="0"/>
              <a:t>a male god of plenty who came to be associated with water</a:t>
            </a:r>
            <a:r>
              <a:rPr lang="tr-TR" sz="2400" dirty="0"/>
              <a:t>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6855964-C920-48EB-8804-74291211C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15000" y="6134100"/>
            <a:ext cx="5676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9C4A8656-815A-4FD7-B780-71A92B9654D9}"/>
              </a:ext>
            </a:extLst>
          </p:cNvPr>
          <p:cNvSpPr txBox="1"/>
          <p:nvPr/>
        </p:nvSpPr>
        <p:spPr>
          <a:xfrm>
            <a:off x="4884136" y="6511753"/>
            <a:ext cx="144142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Pinterest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8726385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D135D7-F243-4516-A241-D3FFC6A78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2709" y="895449"/>
            <a:ext cx="3619697" cy="1447472"/>
          </a:xfrm>
        </p:spPr>
        <p:txBody>
          <a:bodyPr>
            <a:normAutofit/>
          </a:bodyPr>
          <a:lstStyle/>
          <a:p>
            <a:r>
              <a:rPr lang="en-GB" dirty="0"/>
              <a:t>FREYA</a:t>
            </a:r>
          </a:p>
        </p:txBody>
      </p:sp>
      <p:pic>
        <p:nvPicPr>
          <p:cNvPr id="5" name="Content Placeholder 4" descr="A picture containing text&#10;&#10;Description automatically generated">
            <a:extLst>
              <a:ext uri="{FF2B5EF4-FFF2-40B4-BE49-F238E27FC236}">
                <a16:creationId xmlns:a16="http://schemas.microsoft.com/office/drawing/2014/main" id="{48A2579C-9AF0-4F71-AB05-5A865AC30B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15" r="16185"/>
          <a:stretch/>
        </p:blipFill>
        <p:spPr>
          <a:xfrm>
            <a:off x="301062" y="828040"/>
            <a:ext cx="5548712" cy="5201919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153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DBDAA77-DB6E-4894-A884-08045B6C8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0836" y="3059600"/>
            <a:ext cx="5011572" cy="738798"/>
          </a:xfrm>
        </p:spPr>
        <p:txBody>
          <a:bodyPr>
            <a:noAutofit/>
          </a:bodyPr>
          <a:lstStyle/>
          <a:p>
            <a:r>
              <a:rPr lang="en-GB" sz="2200" dirty="0"/>
              <a:t>the Goddess of Love and Beauty</a:t>
            </a:r>
            <a:endParaRPr lang="tr-TR" sz="2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D1A448-54CB-49DF-861F-A92D62E72B06}"/>
              </a:ext>
            </a:extLst>
          </p:cNvPr>
          <p:cNvSpPr txBox="1"/>
          <p:nvPr/>
        </p:nvSpPr>
        <p:spPr>
          <a:xfrm>
            <a:off x="301062" y="6185453"/>
            <a:ext cx="181972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Norse</a:t>
            </a:r>
            <a:r>
              <a:rPr lang="tr-TR" sz="900" i="1" dirty="0"/>
              <a:t> Mythology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15814124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60EB578-C970-4186-B93C-45851BBC6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624FC4-5161-449E-8488-407500E1C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4846" y="860615"/>
            <a:ext cx="5922279" cy="1272986"/>
          </a:xfrm>
        </p:spPr>
        <p:txBody>
          <a:bodyPr>
            <a:normAutofit/>
          </a:bodyPr>
          <a:lstStyle/>
          <a:p>
            <a:r>
              <a:rPr lang="en-GB" dirty="0"/>
              <a:t>LOKI</a:t>
            </a:r>
          </a:p>
        </p:txBody>
      </p:sp>
      <p:pic>
        <p:nvPicPr>
          <p:cNvPr id="5" name="Content Placeholder 4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00CF823B-C712-4513-A302-8CB5CBE86E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5" r="14497" b="1"/>
          <a:stretch/>
        </p:blipFill>
        <p:spPr>
          <a:xfrm>
            <a:off x="20" y="-17929"/>
            <a:ext cx="4876780" cy="6875929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DF57B02-07BB-407B-BB36-06D9C64A6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15000" y="738013"/>
            <a:ext cx="5676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2177AC0-FAE9-4192-B527-31842B01DB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8086" y="3029010"/>
            <a:ext cx="5492943" cy="799980"/>
          </a:xfrm>
        </p:spPr>
        <p:txBody>
          <a:bodyPr>
            <a:normAutofit/>
          </a:bodyPr>
          <a:lstStyle/>
          <a:p>
            <a:r>
              <a:rPr lang="en-GB" dirty="0"/>
              <a:t>the father of monsters, the author of woes.</a:t>
            </a:r>
            <a:endParaRPr lang="tr-TR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6855964-C920-48EB-8804-74291211C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15000" y="6134100"/>
            <a:ext cx="5676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C09C093-0735-4CBE-ABA6-B2BD9598A425}"/>
              </a:ext>
            </a:extLst>
          </p:cNvPr>
          <p:cNvSpPr txBox="1"/>
          <p:nvPr/>
        </p:nvSpPr>
        <p:spPr>
          <a:xfrm>
            <a:off x="3435380" y="6395639"/>
            <a:ext cx="144142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Pinterest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2928689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60EB578-C970-4186-B93C-45851BBC6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5AFB8A-89C8-49BE-80E3-FBBA9FF9B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4846" y="860615"/>
            <a:ext cx="5922279" cy="1272986"/>
          </a:xfrm>
        </p:spPr>
        <p:txBody>
          <a:bodyPr>
            <a:normAutofit/>
          </a:bodyPr>
          <a:lstStyle/>
          <a:p>
            <a:r>
              <a:rPr lang="en-GB" dirty="0"/>
              <a:t>FRIGGA</a:t>
            </a:r>
          </a:p>
        </p:txBody>
      </p:sp>
      <p:pic>
        <p:nvPicPr>
          <p:cNvPr id="5" name="Content Placeholder 4" descr="A picture containing sky, outdoor, vestment, posing&#10;&#10;Description automatically generated">
            <a:extLst>
              <a:ext uri="{FF2B5EF4-FFF2-40B4-BE49-F238E27FC236}">
                <a16:creationId xmlns:a16="http://schemas.microsoft.com/office/drawing/2014/main" id="{2232085D-8F24-4F71-B082-BB5B22D1835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4" r="12852" b="1"/>
          <a:stretch/>
        </p:blipFill>
        <p:spPr>
          <a:xfrm>
            <a:off x="20" y="-17929"/>
            <a:ext cx="4876780" cy="6875929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DF57B02-07BB-407B-BB36-06D9C64A6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15000" y="738013"/>
            <a:ext cx="5676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D4F9BB0-E9B8-422B-BBF8-81D3716436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8903" y="3041515"/>
            <a:ext cx="5596554" cy="774970"/>
          </a:xfrm>
        </p:spPr>
        <p:txBody>
          <a:bodyPr>
            <a:normAutofit/>
          </a:bodyPr>
          <a:lstStyle/>
          <a:p>
            <a:r>
              <a:rPr lang="en-GB" sz="2400" dirty="0"/>
              <a:t>Odin’s wife, was reputed to be very wise</a:t>
            </a:r>
            <a:endParaRPr lang="tr-TR" sz="24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6855964-C920-48EB-8804-74291211C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15000" y="6134100"/>
            <a:ext cx="5676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41C3ABF-8DA5-427E-BB56-86FE60EF1349}"/>
              </a:ext>
            </a:extLst>
          </p:cNvPr>
          <p:cNvSpPr txBox="1"/>
          <p:nvPr/>
        </p:nvSpPr>
        <p:spPr>
          <a:xfrm>
            <a:off x="2634422" y="6627168"/>
            <a:ext cx="144142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Pinterest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41763329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FBD75-DB32-45E6-AE12-3B0D86A71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Bibliography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CF8BB-36E7-43AA-95E6-370D158C41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Davidson, Ellis, H. R. </a:t>
            </a:r>
            <a:r>
              <a:rPr lang="en-GB" i="1" dirty="0"/>
              <a:t>Scandinavian Mythology</a:t>
            </a:r>
            <a:r>
              <a:rPr lang="en-GB" dirty="0"/>
              <a:t>. Paul Hamlyn, 1969.</a:t>
            </a:r>
          </a:p>
          <a:p>
            <a:r>
              <a:rPr lang="en-GB" dirty="0" err="1"/>
              <a:t>Gaiman</a:t>
            </a:r>
            <a:r>
              <a:rPr lang="en-GB" dirty="0"/>
              <a:t>, Neil. </a:t>
            </a:r>
            <a:r>
              <a:rPr lang="en-GB" i="1" dirty="0"/>
              <a:t>Norse Mythology</a:t>
            </a:r>
            <a:r>
              <a:rPr lang="en-GB" dirty="0"/>
              <a:t>. W. W. Norton &amp; Company, 2017.</a:t>
            </a:r>
          </a:p>
          <a:p>
            <a:r>
              <a:rPr lang="en-GB" dirty="0"/>
              <a:t>Hamilton, Edith. </a:t>
            </a:r>
            <a:r>
              <a:rPr lang="en-GB" i="1" dirty="0"/>
              <a:t>Mythology: Timeless Tales of Gods and Heroes</a:t>
            </a:r>
            <a:r>
              <a:rPr lang="en-GB" dirty="0"/>
              <a:t>. Little, Brown and Co., 1942.</a:t>
            </a:r>
          </a:p>
          <a:p>
            <a:r>
              <a:rPr lang="en-GB" dirty="0" err="1"/>
              <a:t>Lindow</a:t>
            </a:r>
            <a:r>
              <a:rPr lang="en-GB" dirty="0"/>
              <a:t>, John. </a:t>
            </a:r>
            <a:r>
              <a:rPr lang="en-GB" i="1" dirty="0"/>
              <a:t>Norse Mythology: A Guide to the Gods, Heroes, Rituals, and Beliefs</a:t>
            </a:r>
            <a:r>
              <a:rPr lang="en-GB" dirty="0"/>
              <a:t>. Oxford UP, 2001.</a:t>
            </a:r>
          </a:p>
          <a:p>
            <a:r>
              <a:rPr lang="en-GB" dirty="0"/>
              <a:t>Porterfield, Jason. </a:t>
            </a:r>
            <a:r>
              <a:rPr lang="en-GB" i="1" dirty="0"/>
              <a:t>Scandinavian Mythology</a:t>
            </a:r>
            <a:r>
              <a:rPr lang="en-GB" dirty="0"/>
              <a:t>. Rosen Central, 2008.</a:t>
            </a:r>
          </a:p>
        </p:txBody>
      </p:sp>
    </p:spTree>
    <p:extLst>
      <p:ext uri="{BB962C8B-B14F-4D97-AF65-F5344CB8AC3E}">
        <p14:creationId xmlns:p14="http://schemas.microsoft.com/office/powerpoint/2010/main" val="2403336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60EB578-C970-4186-B93C-45851BBC6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C1478CAF-465A-463E-9B04-DDDCA7BF97F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56" b="1"/>
          <a:stretch/>
        </p:blipFill>
        <p:spPr>
          <a:xfrm>
            <a:off x="20" y="-17929"/>
            <a:ext cx="4876780" cy="687592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DF57B02-07BB-407B-BB36-06D9C64A6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15000" y="738013"/>
            <a:ext cx="5676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6855964-C920-48EB-8804-74291211C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15000" y="6134100"/>
            <a:ext cx="5676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FEA0233-BCA5-4085-A42E-B3BF2F256A42}"/>
              </a:ext>
            </a:extLst>
          </p:cNvPr>
          <p:cNvSpPr txBox="1"/>
          <p:nvPr/>
        </p:nvSpPr>
        <p:spPr>
          <a:xfrm>
            <a:off x="138021" y="6486440"/>
            <a:ext cx="152798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Wikipedia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1461283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E53615EE-C559-4E03-999B-5477F1626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99A8EBD-049C-48E6-97ED-C9102D78FC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52710"/>
            <a:ext cx="57150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2C880536-FDB1-432C-8C44-7ECF15A55F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7580" y="1016680"/>
            <a:ext cx="2323868" cy="296980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7AB7C5C-C091-4C25-B1BD-93E2F6948C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38546"/>
            <a:ext cx="5715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Content Placeholder 4" descr="A picture containing watercraft, transport, outdoor, raft&#10;&#10;Description automatically generated">
            <a:extLst>
              <a:ext uri="{FF2B5EF4-FFF2-40B4-BE49-F238E27FC236}">
                <a16:creationId xmlns:a16="http://schemas.microsoft.com/office/drawing/2014/main" id="{00BE7E30-4DA0-46C1-B774-E3722F1B8A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498" y="3986481"/>
            <a:ext cx="4076700" cy="19975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890C4BC-13BB-457E-B288-4F43C2E9077D}"/>
              </a:ext>
            </a:extLst>
          </p:cNvPr>
          <p:cNvSpPr txBox="1"/>
          <p:nvPr/>
        </p:nvSpPr>
        <p:spPr>
          <a:xfrm>
            <a:off x="5378496" y="5753232"/>
            <a:ext cx="139012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Weebly</a:t>
            </a:r>
            <a:endParaRPr lang="en-GB" sz="9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554813-C972-429F-9DB5-7EFDCCA8CBC0}"/>
              </a:ext>
            </a:extLst>
          </p:cNvPr>
          <p:cNvSpPr txBox="1"/>
          <p:nvPr/>
        </p:nvSpPr>
        <p:spPr>
          <a:xfrm>
            <a:off x="9363547" y="4140054"/>
            <a:ext cx="169790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book</a:t>
            </a:r>
            <a:r>
              <a:rPr lang="tr-TR" sz="900" dirty="0"/>
              <a:t> </a:t>
            </a:r>
            <a:r>
              <a:rPr lang="tr-TR" sz="900" i="1" dirty="0" err="1"/>
              <a:t>Norse</a:t>
            </a:r>
            <a:r>
              <a:rPr lang="tr-TR" sz="900" i="1" dirty="0"/>
              <a:t> Mythology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1473052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A2585-341D-4B41-919B-47A75C03C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22096"/>
            <a:ext cx="10691265" cy="848338"/>
          </a:xfrm>
        </p:spPr>
        <p:txBody>
          <a:bodyPr/>
          <a:lstStyle/>
          <a:p>
            <a:r>
              <a:rPr lang="en-GB" dirty="0"/>
              <a:t>MYTHIC PAST, PRESENT, AND FUTURE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5CE98B-00BD-4102-91A7-63DC6F1AC2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1984443"/>
            <a:ext cx="10691265" cy="3944771"/>
          </a:xfrm>
        </p:spPr>
        <p:txBody>
          <a:bodyPr>
            <a:normAutofit/>
          </a:bodyPr>
          <a:lstStyle/>
          <a:p>
            <a:r>
              <a:rPr lang="tr-TR" sz="2400" dirty="0"/>
              <a:t>T</a:t>
            </a:r>
            <a:r>
              <a:rPr lang="en-GB" sz="2400" dirty="0"/>
              <a:t>he names of the </a:t>
            </a:r>
            <a:r>
              <a:rPr lang="tr-TR" sz="2400" dirty="0"/>
              <a:t>N</a:t>
            </a:r>
            <a:r>
              <a:rPr lang="en-GB" sz="2400" dirty="0" err="1"/>
              <a:t>orns</a:t>
            </a:r>
            <a:r>
              <a:rPr lang="tr-TR" sz="2400" dirty="0"/>
              <a:t>,</a:t>
            </a:r>
          </a:p>
          <a:p>
            <a:pPr marL="457200" indent="4572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400" dirty="0">
                <a:effectLst/>
                <a:ea typeface="Times New Roman" panose="02020603050405020304" pitchFamily="18" charset="0"/>
              </a:rPr>
              <a:t>Urd, “Became” or “Happened”</a:t>
            </a:r>
          </a:p>
          <a:p>
            <a:pPr marL="457200" indent="4572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400" dirty="0" err="1">
                <a:effectLst/>
                <a:ea typeface="Times New Roman" panose="02020603050405020304" pitchFamily="18" charset="0"/>
              </a:rPr>
              <a:t>Verdandi</a:t>
            </a:r>
            <a:r>
              <a:rPr lang="en-GB" sz="2400" dirty="0">
                <a:effectLst/>
                <a:ea typeface="Times New Roman" panose="02020603050405020304" pitchFamily="18" charset="0"/>
              </a:rPr>
              <a:t>, “Becoming” or “Happening”</a:t>
            </a:r>
          </a:p>
          <a:p>
            <a:pPr marL="457200" indent="4572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400" dirty="0" err="1">
                <a:effectLst/>
                <a:ea typeface="Times New Roman" panose="02020603050405020304" pitchFamily="18" charset="0"/>
              </a:rPr>
              <a:t>Skuld</a:t>
            </a:r>
            <a:r>
              <a:rPr lang="en-GB" sz="2400" dirty="0">
                <a:effectLst/>
                <a:ea typeface="Times New Roman" panose="02020603050405020304" pitchFamily="18" charset="0"/>
              </a:rPr>
              <a:t>, “Is-to-be” or “Will-happen.”</a:t>
            </a:r>
          </a:p>
        </p:txBody>
      </p:sp>
    </p:spTree>
    <p:extLst>
      <p:ext uri="{BB962C8B-B14F-4D97-AF65-F5344CB8AC3E}">
        <p14:creationId xmlns:p14="http://schemas.microsoft.com/office/powerpoint/2010/main" val="4127825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BF4371-2119-468E-A6C7-6AD7D689B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20" y="4624394"/>
            <a:ext cx="10803074" cy="103750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5400" dirty="0"/>
              <a:t>ÆSIR</a:t>
            </a:r>
            <a:r>
              <a:rPr lang="tr-TR" sz="5400"/>
              <a:t> VS VANIR</a:t>
            </a:r>
            <a:endParaRPr lang="en-US" sz="5400"/>
          </a:p>
        </p:txBody>
      </p:sp>
      <p:pic>
        <p:nvPicPr>
          <p:cNvPr id="5" name="Content Placeholder 4" descr="A picture containing text, bedclothes, fabric&#10;&#10;Description automatically generated">
            <a:extLst>
              <a:ext uri="{FF2B5EF4-FFF2-40B4-BE49-F238E27FC236}">
                <a16:creationId xmlns:a16="http://schemas.microsoft.com/office/drawing/2014/main" id="{806F7848-B899-4CAE-B876-72324949EE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322" y="723900"/>
            <a:ext cx="9695356" cy="346609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4568604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0A10B330-F3A2-45CC-A580-7C094ED80938}"/>
              </a:ext>
            </a:extLst>
          </p:cNvPr>
          <p:cNvSpPr txBox="1"/>
          <p:nvPr/>
        </p:nvSpPr>
        <p:spPr>
          <a:xfrm>
            <a:off x="9406078" y="303761"/>
            <a:ext cx="153760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WordPress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436855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C30665E-D592-446F-98EB-15F172A226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B9DC69-CCAE-4EDF-90B4-A87496BA2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914" y="4702835"/>
            <a:ext cx="10801350" cy="9787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>
                <a:solidFill>
                  <a:schemeClr val="bg1"/>
                </a:solidFill>
              </a:rPr>
              <a:t>ÁSGARD (ENCLOSURE-OF-THE-ÆSIR)</a:t>
            </a:r>
          </a:p>
        </p:txBody>
      </p:sp>
      <p:pic>
        <p:nvPicPr>
          <p:cNvPr id="5" name="Content Placeholder 4" descr="A picture containing text, nature, rainbow&#10;&#10;Description automatically generated">
            <a:extLst>
              <a:ext uri="{FF2B5EF4-FFF2-40B4-BE49-F238E27FC236}">
                <a16:creationId xmlns:a16="http://schemas.microsoft.com/office/drawing/2014/main" id="{7E1AA515-133D-4D04-8B4B-E61B58C4EC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793" r="2" b="2"/>
          <a:stretch/>
        </p:blipFill>
        <p:spPr>
          <a:xfrm>
            <a:off x="800100" y="712916"/>
            <a:ext cx="10591800" cy="3491895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4555080"/>
            <a:ext cx="10591800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BE53029F-6C88-4756-A3F0-73B4DFD7DE08}"/>
              </a:ext>
            </a:extLst>
          </p:cNvPr>
          <p:cNvSpPr txBox="1"/>
          <p:nvPr/>
        </p:nvSpPr>
        <p:spPr>
          <a:xfrm>
            <a:off x="9863918" y="262481"/>
            <a:ext cx="152798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>
                <a:solidFill>
                  <a:schemeClr val="bg1"/>
                </a:solidFill>
              </a:rPr>
              <a:t>From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dirty="0" err="1">
                <a:solidFill>
                  <a:schemeClr val="bg1"/>
                </a:solidFill>
              </a:rPr>
              <a:t>the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dirty="0" err="1">
                <a:solidFill>
                  <a:schemeClr val="bg1"/>
                </a:solidFill>
              </a:rPr>
              <a:t>website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i="1" dirty="0" err="1">
                <a:solidFill>
                  <a:schemeClr val="bg1"/>
                </a:solidFill>
              </a:rPr>
              <a:t>Wikipedia</a:t>
            </a:r>
            <a:endParaRPr lang="en-GB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99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9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11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2" name="Rectangle 13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outdoor&#10;&#10;Description automatically generated">
            <a:extLst>
              <a:ext uri="{FF2B5EF4-FFF2-40B4-BE49-F238E27FC236}">
                <a16:creationId xmlns:a16="http://schemas.microsoft.com/office/drawing/2014/main" id="{74A71C86-893E-4E20-89EF-D6BCD3AB46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94" b="555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3" name="Rectangle 15">
            <a:extLst>
              <a:ext uri="{FF2B5EF4-FFF2-40B4-BE49-F238E27FC236}">
                <a16:creationId xmlns:a16="http://schemas.microsoft.com/office/drawing/2014/main" id="{6BB6B482-ACCA-4938-8AEA-49D525C172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46905" y="46904"/>
            <a:ext cx="6865150" cy="6771342"/>
          </a:xfrm>
          <a:prstGeom prst="rect">
            <a:avLst/>
          </a:prstGeom>
          <a:gradFill>
            <a:gsLst>
              <a:gs pos="42000">
                <a:srgbClr val="000000">
                  <a:alpha val="18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3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C5222E-D7B6-4C81-BC56-ED88503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3" y="2244909"/>
            <a:ext cx="4693473" cy="39540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rgbClr val="FFFFFF"/>
                </a:solidFill>
              </a:rPr>
              <a:t>THE GODS OF THE SKY</a:t>
            </a:r>
          </a:p>
        </p:txBody>
      </p:sp>
      <p:cxnSp>
        <p:nvCxnSpPr>
          <p:cNvPr id="24" name="Straight Connector 17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1447800"/>
            <a:ext cx="1638300" cy="0"/>
          </a:xfrm>
          <a:prstGeom prst="line">
            <a:avLst/>
          </a:prstGeom>
          <a:ln w="44450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13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B64BEBEC-3651-4D89-A5E5-0F8FE617F464}"/>
              </a:ext>
            </a:extLst>
          </p:cNvPr>
          <p:cNvSpPr txBox="1"/>
          <p:nvPr/>
        </p:nvSpPr>
        <p:spPr>
          <a:xfrm>
            <a:off x="10191749" y="6384975"/>
            <a:ext cx="183255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>
                <a:solidFill>
                  <a:schemeClr val="bg1"/>
                </a:solidFill>
              </a:rPr>
              <a:t>From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dirty="0" err="1">
                <a:solidFill>
                  <a:schemeClr val="bg1"/>
                </a:solidFill>
              </a:rPr>
              <a:t>the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dirty="0" err="1">
                <a:solidFill>
                  <a:schemeClr val="bg1"/>
                </a:solidFill>
              </a:rPr>
              <a:t>website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i="1" dirty="0" err="1">
                <a:solidFill>
                  <a:schemeClr val="bg1"/>
                </a:solidFill>
              </a:rPr>
              <a:t>Norrona</a:t>
            </a:r>
            <a:r>
              <a:rPr lang="tr-TR" sz="900" i="1" dirty="0">
                <a:solidFill>
                  <a:schemeClr val="bg1"/>
                </a:solidFill>
              </a:rPr>
              <a:t> </a:t>
            </a:r>
            <a:r>
              <a:rPr lang="tr-TR" sz="900" i="1" dirty="0" err="1">
                <a:solidFill>
                  <a:schemeClr val="bg1"/>
                </a:solidFill>
              </a:rPr>
              <a:t>Hvitserk</a:t>
            </a:r>
            <a:endParaRPr lang="en-GB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9152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EEE46C-6AC0-448B-B3CF-EB522A469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4" y="897752"/>
            <a:ext cx="3601757" cy="1955927"/>
          </a:xfrm>
        </p:spPr>
        <p:txBody>
          <a:bodyPr>
            <a:normAutofit/>
          </a:bodyPr>
          <a:lstStyle/>
          <a:p>
            <a:r>
              <a:rPr lang="en-GB" dirty="0"/>
              <a:t>ODIN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B15112-B568-42B8-8134-81DF2CA5D4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373" y="2853680"/>
            <a:ext cx="3613708" cy="1621044"/>
          </a:xfrm>
        </p:spPr>
        <p:txBody>
          <a:bodyPr>
            <a:normAutofit/>
          </a:bodyPr>
          <a:lstStyle/>
          <a:p>
            <a:r>
              <a:rPr lang="en-GB" dirty="0"/>
              <a:t>God of poetry, wisdom, hosts, and the dead</a:t>
            </a:r>
            <a:r>
              <a:rPr lang="tr-TR" dirty="0"/>
              <a:t>;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sky-father</a:t>
            </a:r>
            <a:r>
              <a:rPr lang="tr-TR" dirty="0"/>
              <a:t>.</a:t>
            </a:r>
            <a:endParaRPr lang="en-GB" dirty="0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B58366A2-BD88-4121-ABED-2E785D62A5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9" r="11554"/>
          <a:stretch/>
        </p:blipFill>
        <p:spPr>
          <a:xfrm>
            <a:off x="4876800" y="10"/>
            <a:ext cx="7315200" cy="68579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4BDD7D9-B86C-4618-8F82-E7908C9B375D}"/>
              </a:ext>
            </a:extLst>
          </p:cNvPr>
          <p:cNvSpPr txBox="1"/>
          <p:nvPr/>
        </p:nvSpPr>
        <p:spPr>
          <a:xfrm>
            <a:off x="4876800" y="0"/>
            <a:ext cx="196880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Worldy</a:t>
            </a:r>
            <a:r>
              <a:rPr lang="tr-TR" sz="900" i="1" dirty="0"/>
              <a:t> </a:t>
            </a:r>
            <a:r>
              <a:rPr lang="tr-TR" sz="900" i="1" dirty="0" err="1"/>
              <a:t>History</a:t>
            </a:r>
            <a:r>
              <a:rPr lang="tr-TR" sz="900" i="1" dirty="0"/>
              <a:t> Edu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35851281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1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3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Content Placeholder 4" descr="A painting of a group of people&#10;&#10;Description automatically generated with low confidence">
            <a:extLst>
              <a:ext uri="{FF2B5EF4-FFF2-40B4-BE49-F238E27FC236}">
                <a16:creationId xmlns:a16="http://schemas.microsoft.com/office/drawing/2014/main" id="{1C7A4E1A-5F67-4EEE-B9A9-637A32BCED5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3" r="24066" b="-1"/>
          <a:stretch/>
        </p:blipFill>
        <p:spPr>
          <a:xfrm>
            <a:off x="4876800" y="10"/>
            <a:ext cx="7315200" cy="68579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9A98D0F-9835-4E45-8711-972D1B16179E}"/>
              </a:ext>
            </a:extLst>
          </p:cNvPr>
          <p:cNvSpPr txBox="1"/>
          <p:nvPr/>
        </p:nvSpPr>
        <p:spPr>
          <a:xfrm>
            <a:off x="4876800" y="6437784"/>
            <a:ext cx="231185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/>
              <a:t>World </a:t>
            </a:r>
            <a:r>
              <a:rPr lang="tr-TR" sz="900" i="1" dirty="0" err="1"/>
              <a:t>History</a:t>
            </a:r>
            <a:r>
              <a:rPr lang="tr-TR" sz="900" i="1" dirty="0"/>
              <a:t> Encyclopedia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2631526751"/>
      </p:ext>
    </p:extLst>
  </p:cSld>
  <p:clrMapOvr>
    <a:masterClrMapping/>
  </p:clrMapOvr>
</p:sld>
</file>

<file path=ppt/theme/theme1.xml><?xml version="1.0" encoding="utf-8"?>
<a:theme xmlns:a="http://schemas.openxmlformats.org/drawingml/2006/main" name="ChronicleVTI">
  <a:themeElements>
    <a:clrScheme name="AnalogousFromRegularSeedLeftStep">
      <a:dk1>
        <a:srgbClr val="000000"/>
      </a:dk1>
      <a:lt1>
        <a:srgbClr val="FFFFFF"/>
      </a:lt1>
      <a:dk2>
        <a:srgbClr val="2D1B30"/>
      </a:dk2>
      <a:lt2>
        <a:srgbClr val="F0F3F3"/>
      </a:lt2>
      <a:accent1>
        <a:srgbClr val="D14C3F"/>
      </a:accent1>
      <a:accent2>
        <a:srgbClr val="BF2D5C"/>
      </a:accent2>
      <a:accent3>
        <a:srgbClr val="D13FAB"/>
      </a:accent3>
      <a:accent4>
        <a:srgbClr val="A82DBF"/>
      </a:accent4>
      <a:accent5>
        <a:srgbClr val="7D3FD1"/>
      </a:accent5>
      <a:accent6>
        <a:srgbClr val="3E3DC4"/>
      </a:accent6>
      <a:hlink>
        <a:srgbClr val="3698A3"/>
      </a:hlink>
      <a:folHlink>
        <a:srgbClr val="7F7F7F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360</Words>
  <Application>Microsoft Office PowerPoint</Application>
  <PresentationFormat>Geniş ekran</PresentationFormat>
  <Paragraphs>67</Paragraphs>
  <Slides>19</Slides>
  <Notes>16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Calisto MT</vt:lpstr>
      <vt:lpstr>Times New Roman</vt:lpstr>
      <vt:lpstr>Univers Condensed</vt:lpstr>
      <vt:lpstr>ChronicleVTI</vt:lpstr>
      <vt:lpstr>NORSE/SCANDINAVIAN MYTHOLOGY</vt:lpstr>
      <vt:lpstr>PowerPoint Sunusu</vt:lpstr>
      <vt:lpstr>PowerPoint Sunusu</vt:lpstr>
      <vt:lpstr>MYTHIC PAST, PRESENT, AND FUTURE</vt:lpstr>
      <vt:lpstr>ÆSIR VS VANIR</vt:lpstr>
      <vt:lpstr>ÁSGARD (ENCLOSURE-OF-THE-ÆSIR)</vt:lpstr>
      <vt:lpstr>THE GODS OF THE SKY</vt:lpstr>
      <vt:lpstr>ODIN </vt:lpstr>
      <vt:lpstr>PowerPoint Sunusu</vt:lpstr>
      <vt:lpstr>PowerPoint Sunusu</vt:lpstr>
      <vt:lpstr>THOR</vt:lpstr>
      <vt:lpstr>TYR</vt:lpstr>
      <vt:lpstr>THE DEITIES OF EARTH</vt:lpstr>
      <vt:lpstr>NJÖRD</vt:lpstr>
      <vt:lpstr>FREY</vt:lpstr>
      <vt:lpstr>FREYA</vt:lpstr>
      <vt:lpstr>LOKI</vt:lpstr>
      <vt:lpstr>FRIGGA</vt:lpstr>
      <vt:lpstr>Bibliography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NORSE/SCANDINAVIAN MYTHOLOGY</dc:title>
  <dc:creator>Author</dc:creator>
  <cp:lastModifiedBy>Author</cp:lastModifiedBy>
  <cp:revision>61</cp:revision>
  <dcterms:created xsi:type="dcterms:W3CDTF">2021-04-28T20:46:15Z</dcterms:created>
  <dcterms:modified xsi:type="dcterms:W3CDTF">2023-02-26T14:44:00Z</dcterms:modified>
</cp:coreProperties>
</file>